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801" r:id="rId2"/>
    <p:sldId id="802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63" userDrawn="1">
          <p15:clr>
            <a:srgbClr val="A4A3A4"/>
          </p15:clr>
        </p15:guide>
        <p15:guide id="2" pos="30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4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37" autoAdjust="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>
        <p:guide orient="horz" pos="2863"/>
        <p:guide pos="30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F20F1449-51B7-4ECE-B662-18444429EE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3ABD01E-51DB-4089-85B6-E936AB201B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FE5A1-F5C8-4E0E-90E2-87121DFDFA5E}" type="datetimeFigureOut">
              <a:rPr lang="pt-BR" smtClean="0"/>
              <a:t>14/03/2022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74445C8-A1D6-4F36-A6AD-95E0920BBF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84E3386-1585-4C14-8E11-B2ED36B374D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DD91E-5467-4C67-92CA-4152C23637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323623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963F-454D-4982-B246-94C216810671}" type="datetimeFigureOut">
              <a:rPr lang="pt-BR" smtClean="0"/>
              <a:t>14/03/2022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ECBF6-6C57-4146-AD89-35D416579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885809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- Decomposição do projeto até o nível da entrega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23A7C6-674C-41A7-ADCD-B862DDA791B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>
            <a:extLst>
              <a:ext uri="{FF2B5EF4-FFF2-40B4-BE49-F238E27FC236}">
                <a16:creationId xmlns:a16="http://schemas.microsoft.com/office/drawing/2014/main" id="{B739BF4C-5792-4141-9D66-8713F84224C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9859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- Detalhamento da entrega c/ atividades e respectivos prazos p/ o estabelecimento do cronograma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478202-02FB-4225-9D94-004BEC8FE0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>
            <a:extLst>
              <a:ext uri="{FF2B5EF4-FFF2-40B4-BE49-F238E27FC236}">
                <a16:creationId xmlns:a16="http://schemas.microsoft.com/office/drawing/2014/main" id="{4A9314D2-99B7-4DD5-A866-62CDB9EFCDE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0407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1CE62E-3CC1-4170-BA2C-350C0EA37A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A9F93E1-864D-4482-A78F-E337AEB6A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466F4E-3351-477B-947D-2021F2F57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7D4F-D789-4822-A4F8-4F1D98AE8B71}" type="datetime1">
              <a:rPr lang="pt-BR" smtClean="0"/>
              <a:t>14/03/2022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83912F-2225-4600-ADBF-D34E75C91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CB25E5-456B-4C3C-9E23-BCC96F3B1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74E4-46F8-4D8D-8025-850D6E3B7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592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77D516-A7A1-468A-9C13-226E0E80D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6396732-EB13-41A2-9F9D-3321F5E6E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921B9D-B6E3-4C10-A136-3911179BB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E68C-9D7C-45BB-9DDF-F8D00701AD05}" type="datetime1">
              <a:rPr lang="pt-BR" smtClean="0"/>
              <a:t>14/03/2022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B8DD40-31D7-4E5E-B484-4DD945A30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32EEBC-7F0E-4FAB-9926-08FB0EC52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74E4-46F8-4D8D-8025-850D6E3B7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219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9D7A54-0C02-4226-9F4B-3A9004251A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1FEB6A7-435A-401C-ADEA-3D538CA478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8CB68F-2854-46E9-B492-3F854F047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D85A-6FBD-4F0A-A55B-BC57E873C83B}" type="datetime1">
              <a:rPr lang="pt-BR" smtClean="0"/>
              <a:t>14/03/2022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F60C73-BB48-4792-9114-D70CB26A8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AEBE8E-A686-4A3E-B120-B267060FB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74E4-46F8-4D8D-8025-850D6E3B7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274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AC5000-F084-4C64-9080-40846AFAE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7F3E38-65B5-466D-8C43-3CE429A7C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BBDBB9-5B49-4462-92A5-FEB467194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A6EB-6672-4D2E-A1C9-75DEE53D8AA9}" type="datetime1">
              <a:rPr lang="pt-BR" smtClean="0"/>
              <a:t>14/03/2022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D299B8-C2FB-4631-AE0F-27002608F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62ABD6-FE2B-44FB-9D36-D90088BDB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74E4-46F8-4D8D-8025-850D6E3B7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49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E01026-8CAC-4CA3-A3B6-32058AB6D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2294A18-D000-4153-9ABD-B89D8F69B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4183E65-E743-43DB-A5D7-EC2F48166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0EBD-0924-4978-8F1A-2BA115522ACF}" type="datetime1">
              <a:rPr lang="pt-BR" smtClean="0"/>
              <a:t>14/03/2022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55DB32-5195-4A77-BDFC-F63D7C575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08E764-EAEC-4563-BB3B-8C8590F12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74E4-46F8-4D8D-8025-850D6E3B7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15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4C443F-9EE5-4877-9B5D-48AB99916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2AD7C9-FC29-4F6E-87A7-0B30CE54E2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ED506A9-31DF-46CA-AA97-6B5CBA493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73986C-0B05-4BFB-9F4E-B01D922F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BA97-815F-40BB-B381-739F38BC3FC4}" type="datetime1">
              <a:rPr lang="pt-BR" smtClean="0"/>
              <a:t>14/03/2022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D92E031-5851-4E20-A63E-6FA2D93B6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B952D89-97B5-4148-ABF8-81523396C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74E4-46F8-4D8D-8025-850D6E3B7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79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E9B98-0D45-4694-95BD-8624888EA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D6F5EBB-005E-4EEE-B991-5FA57BCCC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698139A-36CF-4116-B184-68F3BB3B8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8DC94E5-72E3-4D4F-AAFA-19E9523E61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C11AD65-76D5-47E5-AC6F-FA6A0E43E0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55B9635-3613-4724-82F1-91E041633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8AE3-964A-4EE0-8C81-590ABDF08897}" type="datetime1">
              <a:rPr lang="pt-BR" smtClean="0"/>
              <a:t>14/03/2022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792D40D-00D3-409A-8287-B84CD7538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C55D8A6-1138-43DF-9DF6-89CA25760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74E4-46F8-4D8D-8025-850D6E3B7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81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A7A91A-622F-4C35-8C1A-D9748B1FA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E156435-AEFF-4A94-83DC-7CDBCD197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70FD-26D8-460C-9F51-5C9604BA48EC}" type="datetime1">
              <a:rPr lang="pt-BR" smtClean="0"/>
              <a:t>14/03/2022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2388FB1-0D88-4244-A234-97C40335E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6D9E996-A095-4384-AA45-F61854F16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74E4-46F8-4D8D-8025-850D6E3B7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7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15712F7-7015-4637-AA01-3C6AC8D5D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2FEB-67E2-4D26-A973-218759D08A11}" type="datetime1">
              <a:rPr lang="pt-BR" smtClean="0"/>
              <a:t>14/03/2022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3E9A297-7B32-46C6-973E-89B6BBCA5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A5038E9-6242-45DB-A5AD-3CDFF4F96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74E4-46F8-4D8D-8025-850D6E3B7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629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60B163-4542-4123-93D0-E833EDF9C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7BD3C9-A782-4314-81B8-6B74D226D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6E43E7D-1C17-4DED-ADDF-55B2F197D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2F68A7E-35B0-4ADE-A494-AA9B15111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B04C-1527-45B5-9DC1-5056E419CE84}" type="datetime1">
              <a:rPr lang="pt-BR" smtClean="0"/>
              <a:t>14/03/2022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1C018A5-7963-49D4-9691-37A84943C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3825A3-A8EC-4629-8DC0-31C719733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74E4-46F8-4D8D-8025-850D6E3B7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085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001C3C-6B37-41F9-9666-EC992FE59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CAE63B1-132B-4BEB-8BE0-337003749B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9D0D9BF-7578-4B87-A928-9F4671A127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1606DAB-0A59-4E00-B02B-A1926B70E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A75C-6D3E-404E-B9E4-7BAAF9342909}" type="datetime1">
              <a:rPr lang="pt-BR" smtClean="0"/>
              <a:t>14/03/2022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1799BCD-F332-4C30-BB27-F9EAA0511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1D04DFE-30F0-4022-9BCB-368C7717C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74E4-46F8-4D8D-8025-850D6E3B7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744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20314CC-B219-4DDA-8275-233DC3841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7751407-B2BE-49AA-AF76-04753D6D8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36CD65-B94A-4088-9796-E74F69CF3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673FE-FC78-4140-9E47-2DB119A3024C}" type="datetime1">
              <a:rPr lang="pt-BR" smtClean="0"/>
              <a:t>14/03/2022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A14137-FB61-4E05-9DB6-8CD8663EB6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50A91C-0D2A-4833-9064-6F7341B0BA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B74E4-46F8-4D8D-8025-850D6E3B7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3883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09532A77-1C03-4B2B-B14C-FB35E54F33CC}"/>
              </a:ext>
            </a:extLst>
          </p:cNvPr>
          <p:cNvGrpSpPr/>
          <p:nvPr/>
        </p:nvGrpSpPr>
        <p:grpSpPr>
          <a:xfrm>
            <a:off x="-155717" y="-47297"/>
            <a:ext cx="12352016" cy="6894728"/>
            <a:chOff x="-133208" y="-79345"/>
            <a:chExt cx="12352016" cy="6894728"/>
          </a:xfrm>
        </p:grpSpPr>
        <p:pic>
          <p:nvPicPr>
            <p:cNvPr id="23" name="Imagem 22" descr="Logotipo, nome da empresa&#10;&#10;Descrição gerada automaticamente">
              <a:extLst>
                <a:ext uri="{FF2B5EF4-FFF2-40B4-BE49-F238E27FC236}">
                  <a16:creationId xmlns:a16="http://schemas.microsoft.com/office/drawing/2014/main" id="{E1B01132-13E3-4304-A540-3A2D32ECEE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4492" y="5962885"/>
              <a:ext cx="2934316" cy="852498"/>
            </a:xfrm>
            <a:prstGeom prst="rect">
              <a:avLst/>
            </a:prstGeom>
          </p:spPr>
        </p:pic>
        <p:sp>
          <p:nvSpPr>
            <p:cNvPr id="172" name="Retângulo 171">
              <a:extLst>
                <a:ext uri="{FF2B5EF4-FFF2-40B4-BE49-F238E27FC236}">
                  <a16:creationId xmlns:a16="http://schemas.microsoft.com/office/drawing/2014/main" id="{ADDAE9E8-4354-43F5-BFFF-B16E812EBAF7}"/>
                </a:ext>
              </a:extLst>
            </p:cNvPr>
            <p:cNvSpPr/>
            <p:nvPr/>
          </p:nvSpPr>
          <p:spPr>
            <a:xfrm>
              <a:off x="10499100" y="4154577"/>
              <a:ext cx="1643625" cy="1722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BR" sz="11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LEGENDA - STATUS</a:t>
              </a:r>
            </a:p>
          </p:txBody>
        </p:sp>
        <p:sp>
          <p:nvSpPr>
            <p:cNvPr id="173" name="Retângulo 172">
              <a:extLst>
                <a:ext uri="{FF2B5EF4-FFF2-40B4-BE49-F238E27FC236}">
                  <a16:creationId xmlns:a16="http://schemas.microsoft.com/office/drawing/2014/main" id="{EE0963B8-3519-44E8-9A87-24FC9381937B}"/>
                </a:ext>
              </a:extLst>
            </p:cNvPr>
            <p:cNvSpPr/>
            <p:nvPr/>
          </p:nvSpPr>
          <p:spPr>
            <a:xfrm>
              <a:off x="10753108" y="4459567"/>
              <a:ext cx="1121239" cy="1790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NÃO INICIADO</a:t>
              </a:r>
            </a:p>
          </p:txBody>
        </p:sp>
        <p:sp>
          <p:nvSpPr>
            <p:cNvPr id="174" name="Retângulo 173">
              <a:extLst>
                <a:ext uri="{FF2B5EF4-FFF2-40B4-BE49-F238E27FC236}">
                  <a16:creationId xmlns:a16="http://schemas.microsoft.com/office/drawing/2014/main" id="{7A9A0520-1940-49E6-B146-9641D6689711}"/>
                </a:ext>
              </a:extLst>
            </p:cNvPr>
            <p:cNvSpPr/>
            <p:nvPr/>
          </p:nvSpPr>
          <p:spPr>
            <a:xfrm>
              <a:off x="10753108" y="4740921"/>
              <a:ext cx="1121239" cy="179014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 ANDAMENTO</a:t>
              </a:r>
            </a:p>
          </p:txBody>
        </p:sp>
        <p:sp>
          <p:nvSpPr>
            <p:cNvPr id="175" name="Retângulo 174">
              <a:extLst>
                <a:ext uri="{FF2B5EF4-FFF2-40B4-BE49-F238E27FC236}">
                  <a16:creationId xmlns:a16="http://schemas.microsoft.com/office/drawing/2014/main" id="{E8FC2216-4C1F-46A0-B0F4-93337F7F7BE7}"/>
                </a:ext>
              </a:extLst>
            </p:cNvPr>
            <p:cNvSpPr/>
            <p:nvPr/>
          </p:nvSpPr>
          <p:spPr>
            <a:xfrm>
              <a:off x="10753108" y="5016057"/>
              <a:ext cx="1121239" cy="17901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PONTO DE ATENÇÃO</a:t>
              </a:r>
            </a:p>
          </p:txBody>
        </p:sp>
        <p:sp>
          <p:nvSpPr>
            <p:cNvPr id="176" name="Retângulo 175">
              <a:extLst>
                <a:ext uri="{FF2B5EF4-FFF2-40B4-BE49-F238E27FC236}">
                  <a16:creationId xmlns:a16="http://schemas.microsoft.com/office/drawing/2014/main" id="{3BA2FA84-9CBA-4FCB-8409-26AA0068B20C}"/>
                </a:ext>
              </a:extLst>
            </p:cNvPr>
            <p:cNvSpPr/>
            <p:nvPr/>
          </p:nvSpPr>
          <p:spPr>
            <a:xfrm>
              <a:off x="10753108" y="5297411"/>
              <a:ext cx="1121239" cy="179014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7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ATRASADO</a:t>
              </a:r>
            </a:p>
          </p:txBody>
        </p:sp>
        <p:sp>
          <p:nvSpPr>
            <p:cNvPr id="177" name="Retângulo 176">
              <a:extLst>
                <a:ext uri="{FF2B5EF4-FFF2-40B4-BE49-F238E27FC236}">
                  <a16:creationId xmlns:a16="http://schemas.microsoft.com/office/drawing/2014/main" id="{33372D95-BDFE-4FB2-A490-8790FED79C2A}"/>
                </a:ext>
              </a:extLst>
            </p:cNvPr>
            <p:cNvSpPr/>
            <p:nvPr/>
          </p:nvSpPr>
          <p:spPr>
            <a:xfrm>
              <a:off x="10753108" y="5578765"/>
              <a:ext cx="1121239" cy="179014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7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CONCLUÍDO</a:t>
              </a:r>
            </a:p>
          </p:txBody>
        </p:sp>
        <p:sp>
          <p:nvSpPr>
            <p:cNvPr id="133" name="TextBox 6">
              <a:extLst>
                <a:ext uri="{FF2B5EF4-FFF2-40B4-BE49-F238E27FC236}">
                  <a16:creationId xmlns:a16="http://schemas.microsoft.com/office/drawing/2014/main" id="{8D8DD642-1996-43D7-A368-F8703B04F66B}"/>
                </a:ext>
              </a:extLst>
            </p:cNvPr>
            <p:cNvSpPr txBox="1"/>
            <p:nvPr/>
          </p:nvSpPr>
          <p:spPr>
            <a:xfrm>
              <a:off x="1378945" y="13648"/>
              <a:ext cx="3459755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Arial" panose="020B0604020202020204" pitchFamily="34" charset="0"/>
                  <a:ea typeface="D-DIN DIN-Bold" charset="0"/>
                  <a:cs typeface="Arial" panose="020B0604020202020204" pitchFamily="34" charset="0"/>
                </a:rPr>
                <a:t>EAP DA INICIATIVA 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Arial" panose="020B0604020202020204" pitchFamily="34" charset="0"/>
                  <a:ea typeface="D-DIN DIN-Bold" charset="0"/>
                  <a:cs typeface="Arial" panose="020B0604020202020204" pitchFamily="34" charset="0"/>
                </a:rPr>
                <a:t>ESTRUTURA ANALÍTICA DO PROJETO</a:t>
              </a:r>
              <a:endPara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D-DIN DIN-Bold" charset="0"/>
                <a:cs typeface="Arial" panose="020B0604020202020204" pitchFamily="34" charset="0"/>
              </a:endParaRPr>
            </a:p>
          </p:txBody>
        </p:sp>
        <p:sp>
          <p:nvSpPr>
            <p:cNvPr id="135" name="Rectangle 4">
              <a:extLst>
                <a:ext uri="{FF2B5EF4-FFF2-40B4-BE49-F238E27FC236}">
                  <a16:creationId xmlns:a16="http://schemas.microsoft.com/office/drawing/2014/main" id="{820B995A-1D53-4257-BBF0-01F827244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3565" y="560034"/>
              <a:ext cx="5787405" cy="57547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54000" tIns="13500" rIns="54000" bIns="13500" rtlCol="0" anchor="ctr"/>
            <a:lstStyle/>
            <a:p>
              <a:pPr marL="0" marR="0" lvl="0" indent="0" algn="l" defTabSz="4572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7" name="Retângulo 156">
              <a:extLst>
                <a:ext uri="{FF2B5EF4-FFF2-40B4-BE49-F238E27FC236}">
                  <a16:creationId xmlns:a16="http://schemas.microsoft.com/office/drawing/2014/main" id="{349BE5B0-FF61-4D5F-B009-020B4D1B201D}"/>
                </a:ext>
              </a:extLst>
            </p:cNvPr>
            <p:cNvSpPr/>
            <p:nvPr/>
          </p:nvSpPr>
          <p:spPr>
            <a:xfrm>
              <a:off x="8812334" y="1351612"/>
              <a:ext cx="1402004" cy="923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DIVULGAÇÃO/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CAPACITAÇÃO</a:t>
              </a:r>
            </a:p>
          </p:txBody>
        </p:sp>
        <p:sp>
          <p:nvSpPr>
            <p:cNvPr id="145" name="CaixaDeTexto 144">
              <a:extLst>
                <a:ext uri="{FF2B5EF4-FFF2-40B4-BE49-F238E27FC236}">
                  <a16:creationId xmlns:a16="http://schemas.microsoft.com/office/drawing/2014/main" id="{11F1E5B3-CD47-4419-8C67-7810979695E7}"/>
                </a:ext>
              </a:extLst>
            </p:cNvPr>
            <p:cNvSpPr txBox="1"/>
            <p:nvPr/>
          </p:nvSpPr>
          <p:spPr>
            <a:xfrm>
              <a:off x="1522111" y="1154562"/>
              <a:ext cx="84894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1100" b="1" dirty="0">
                  <a:solidFill>
                    <a:srgbClr val="ED7D3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ETAPA 1</a:t>
              </a:r>
              <a:endPara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CaixaDeTexto 147">
              <a:extLst>
                <a:ext uri="{FF2B5EF4-FFF2-40B4-BE49-F238E27FC236}">
                  <a16:creationId xmlns:a16="http://schemas.microsoft.com/office/drawing/2014/main" id="{80945FC3-CBFE-4433-B79E-847A28CD027F}"/>
                </a:ext>
              </a:extLst>
            </p:cNvPr>
            <p:cNvSpPr txBox="1"/>
            <p:nvPr/>
          </p:nvSpPr>
          <p:spPr>
            <a:xfrm>
              <a:off x="3048434" y="1154562"/>
              <a:ext cx="84894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1100" b="1" dirty="0">
                  <a:solidFill>
                    <a:srgbClr val="ED7D3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ETAPA 2</a:t>
              </a:r>
              <a:endPara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CaixaDeTexto 148">
              <a:extLst>
                <a:ext uri="{FF2B5EF4-FFF2-40B4-BE49-F238E27FC236}">
                  <a16:creationId xmlns:a16="http://schemas.microsoft.com/office/drawing/2014/main" id="{E471A1C4-9D40-4B44-AF8E-4BE099CBC5A9}"/>
                </a:ext>
              </a:extLst>
            </p:cNvPr>
            <p:cNvSpPr txBox="1"/>
            <p:nvPr/>
          </p:nvSpPr>
          <p:spPr>
            <a:xfrm>
              <a:off x="4548250" y="1154562"/>
              <a:ext cx="84894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1100" b="1" dirty="0">
                  <a:solidFill>
                    <a:srgbClr val="ED7D3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ETAPA 3</a:t>
              </a:r>
              <a:endPara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CaixaDeTexto 149">
              <a:extLst>
                <a:ext uri="{FF2B5EF4-FFF2-40B4-BE49-F238E27FC236}">
                  <a16:creationId xmlns:a16="http://schemas.microsoft.com/office/drawing/2014/main" id="{B6EA7AE0-B3B9-455A-9A45-3DAB724A3035}"/>
                </a:ext>
              </a:extLst>
            </p:cNvPr>
            <p:cNvSpPr txBox="1"/>
            <p:nvPr/>
          </p:nvSpPr>
          <p:spPr>
            <a:xfrm>
              <a:off x="6063588" y="1154562"/>
              <a:ext cx="84894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1100" b="1" dirty="0">
                  <a:solidFill>
                    <a:srgbClr val="ED7D3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ETAPA 4</a:t>
              </a:r>
              <a:endPara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CaixaDeTexto 151">
              <a:extLst>
                <a:ext uri="{FF2B5EF4-FFF2-40B4-BE49-F238E27FC236}">
                  <a16:creationId xmlns:a16="http://schemas.microsoft.com/office/drawing/2014/main" id="{75B8F96F-D9AF-42D3-BCF3-BB784AD22F1C}"/>
                </a:ext>
              </a:extLst>
            </p:cNvPr>
            <p:cNvSpPr txBox="1"/>
            <p:nvPr/>
          </p:nvSpPr>
          <p:spPr>
            <a:xfrm>
              <a:off x="7580155" y="1154562"/>
              <a:ext cx="84894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1100" b="1" dirty="0">
                  <a:solidFill>
                    <a:srgbClr val="ED7D3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ETAPA 5</a:t>
              </a:r>
              <a:endPara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8" name="CaixaDeTexto 157">
              <a:extLst>
                <a:ext uri="{FF2B5EF4-FFF2-40B4-BE49-F238E27FC236}">
                  <a16:creationId xmlns:a16="http://schemas.microsoft.com/office/drawing/2014/main" id="{220CD13B-FB28-431A-8B39-E4D631B2B674}"/>
                </a:ext>
              </a:extLst>
            </p:cNvPr>
            <p:cNvSpPr txBox="1"/>
            <p:nvPr/>
          </p:nvSpPr>
          <p:spPr>
            <a:xfrm>
              <a:off x="9097635" y="1154562"/>
              <a:ext cx="84894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1100" b="1" dirty="0">
                  <a:solidFill>
                    <a:srgbClr val="ED7D3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ETAPA 6</a:t>
              </a:r>
              <a:endPara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Retângulo 138">
              <a:extLst>
                <a:ext uri="{FF2B5EF4-FFF2-40B4-BE49-F238E27FC236}">
                  <a16:creationId xmlns:a16="http://schemas.microsoft.com/office/drawing/2014/main" id="{2398F58C-5B3C-452E-A77D-15E9AC79F36B}"/>
                </a:ext>
              </a:extLst>
            </p:cNvPr>
            <p:cNvSpPr/>
            <p:nvPr/>
          </p:nvSpPr>
          <p:spPr>
            <a:xfrm>
              <a:off x="1230649" y="2428745"/>
              <a:ext cx="1389346" cy="104262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pt-BR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ENTREGA 1.1 </a:t>
              </a:r>
            </a:p>
          </p:txBody>
        </p:sp>
        <p:sp>
          <p:nvSpPr>
            <p:cNvPr id="140" name="Retângulo 139">
              <a:extLst>
                <a:ext uri="{FF2B5EF4-FFF2-40B4-BE49-F238E27FC236}">
                  <a16:creationId xmlns:a16="http://schemas.microsoft.com/office/drawing/2014/main" id="{B7C856C8-E009-46E1-8EAB-EC48FFD7A02D}"/>
                </a:ext>
              </a:extLst>
            </p:cNvPr>
            <p:cNvSpPr/>
            <p:nvPr/>
          </p:nvSpPr>
          <p:spPr>
            <a:xfrm>
              <a:off x="1225059" y="3592574"/>
              <a:ext cx="1402003" cy="103114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pt-BR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ENTREGA 1.2 </a:t>
              </a:r>
            </a:p>
            <a:p>
              <a:pPr algn="ctr"/>
              <a:endParaRPr lang="pt-B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pt-B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Retângulo 140">
              <a:extLst>
                <a:ext uri="{FF2B5EF4-FFF2-40B4-BE49-F238E27FC236}">
                  <a16:creationId xmlns:a16="http://schemas.microsoft.com/office/drawing/2014/main" id="{17E87037-ED3B-4FCC-AB90-B426F25BA36F}"/>
                </a:ext>
              </a:extLst>
            </p:cNvPr>
            <p:cNvSpPr/>
            <p:nvPr/>
          </p:nvSpPr>
          <p:spPr>
            <a:xfrm>
              <a:off x="1230648" y="4739535"/>
              <a:ext cx="1392245" cy="10311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pt-BR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ENTREGA 1.3 </a:t>
              </a:r>
            </a:p>
            <a:p>
              <a:pPr algn="ctr"/>
              <a:endParaRPr lang="pt-B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Retângulo 152">
              <a:extLst>
                <a:ext uri="{FF2B5EF4-FFF2-40B4-BE49-F238E27FC236}">
                  <a16:creationId xmlns:a16="http://schemas.microsoft.com/office/drawing/2014/main" id="{F10012E9-5942-4958-9C9E-6121A7E61BB1}"/>
                </a:ext>
              </a:extLst>
            </p:cNvPr>
            <p:cNvSpPr/>
            <p:nvPr/>
          </p:nvSpPr>
          <p:spPr>
            <a:xfrm>
              <a:off x="2743167" y="2433728"/>
              <a:ext cx="1389241" cy="1031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pt-BR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ENTREGA 2.1 </a:t>
              </a:r>
            </a:p>
          </p:txBody>
        </p:sp>
        <p:sp>
          <p:nvSpPr>
            <p:cNvPr id="63" name="Retângulo 62">
              <a:extLst>
                <a:ext uri="{FF2B5EF4-FFF2-40B4-BE49-F238E27FC236}">
                  <a16:creationId xmlns:a16="http://schemas.microsoft.com/office/drawing/2014/main" id="{279A8184-CE6D-431D-B2A4-27165D48D613}"/>
                </a:ext>
              </a:extLst>
            </p:cNvPr>
            <p:cNvSpPr/>
            <p:nvPr/>
          </p:nvSpPr>
          <p:spPr>
            <a:xfrm>
              <a:off x="4262195" y="2433728"/>
              <a:ext cx="1389241" cy="1031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pt-BR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ENTREGA 3.1 </a:t>
              </a:r>
            </a:p>
          </p:txBody>
        </p:sp>
        <p:sp>
          <p:nvSpPr>
            <p:cNvPr id="64" name="Retângulo 63">
              <a:extLst>
                <a:ext uri="{FF2B5EF4-FFF2-40B4-BE49-F238E27FC236}">
                  <a16:creationId xmlns:a16="http://schemas.microsoft.com/office/drawing/2014/main" id="{F9E738B4-F2A0-40B6-AD31-44706BC81613}"/>
                </a:ext>
              </a:extLst>
            </p:cNvPr>
            <p:cNvSpPr/>
            <p:nvPr/>
          </p:nvSpPr>
          <p:spPr>
            <a:xfrm>
              <a:off x="5781223" y="2433728"/>
              <a:ext cx="1389241" cy="1031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pt-BR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ENTREGA 4.1 </a:t>
              </a:r>
            </a:p>
          </p:txBody>
        </p:sp>
        <p:sp>
          <p:nvSpPr>
            <p:cNvPr id="65" name="Retângulo 64">
              <a:extLst>
                <a:ext uri="{FF2B5EF4-FFF2-40B4-BE49-F238E27FC236}">
                  <a16:creationId xmlns:a16="http://schemas.microsoft.com/office/drawing/2014/main" id="{357C1277-E685-467C-95BF-AA9A30A434C4}"/>
                </a:ext>
              </a:extLst>
            </p:cNvPr>
            <p:cNvSpPr/>
            <p:nvPr/>
          </p:nvSpPr>
          <p:spPr>
            <a:xfrm>
              <a:off x="7300251" y="2433728"/>
              <a:ext cx="1389241" cy="1031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pt-BR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ENTREGA 5.1 </a:t>
              </a:r>
            </a:p>
          </p:txBody>
        </p:sp>
        <p:sp>
          <p:nvSpPr>
            <p:cNvPr id="66" name="Retângulo 65">
              <a:extLst>
                <a:ext uri="{FF2B5EF4-FFF2-40B4-BE49-F238E27FC236}">
                  <a16:creationId xmlns:a16="http://schemas.microsoft.com/office/drawing/2014/main" id="{C4F73343-40A3-4B84-903B-B251E31D13AF}"/>
                </a:ext>
              </a:extLst>
            </p:cNvPr>
            <p:cNvSpPr/>
            <p:nvPr/>
          </p:nvSpPr>
          <p:spPr>
            <a:xfrm>
              <a:off x="8819279" y="2433728"/>
              <a:ext cx="1389241" cy="1031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pt-BR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ENTREGA 6.1 </a:t>
              </a:r>
            </a:p>
          </p:txBody>
        </p:sp>
        <p:sp>
          <p:nvSpPr>
            <p:cNvPr id="71" name="Retângulo 70">
              <a:extLst>
                <a:ext uri="{FF2B5EF4-FFF2-40B4-BE49-F238E27FC236}">
                  <a16:creationId xmlns:a16="http://schemas.microsoft.com/office/drawing/2014/main" id="{2ED352FB-F41E-4144-A25C-EBA860674D54}"/>
                </a:ext>
              </a:extLst>
            </p:cNvPr>
            <p:cNvSpPr/>
            <p:nvPr/>
          </p:nvSpPr>
          <p:spPr>
            <a:xfrm>
              <a:off x="2743167" y="3586464"/>
              <a:ext cx="1389241" cy="1031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pt-BR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ENTREGA 2.2 </a:t>
              </a:r>
            </a:p>
          </p:txBody>
        </p:sp>
        <p:sp>
          <p:nvSpPr>
            <p:cNvPr id="72" name="Retângulo 71">
              <a:extLst>
                <a:ext uri="{FF2B5EF4-FFF2-40B4-BE49-F238E27FC236}">
                  <a16:creationId xmlns:a16="http://schemas.microsoft.com/office/drawing/2014/main" id="{D292AA39-0424-433E-B110-E48F9C3A5914}"/>
                </a:ext>
              </a:extLst>
            </p:cNvPr>
            <p:cNvSpPr/>
            <p:nvPr/>
          </p:nvSpPr>
          <p:spPr>
            <a:xfrm>
              <a:off x="4262195" y="3586464"/>
              <a:ext cx="1389241" cy="1031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pt-BR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ENTREGA 3.2 </a:t>
              </a:r>
            </a:p>
          </p:txBody>
        </p:sp>
        <p:sp>
          <p:nvSpPr>
            <p:cNvPr id="73" name="Retângulo 72">
              <a:extLst>
                <a:ext uri="{FF2B5EF4-FFF2-40B4-BE49-F238E27FC236}">
                  <a16:creationId xmlns:a16="http://schemas.microsoft.com/office/drawing/2014/main" id="{73A3A681-52B2-43E2-B946-511DEF4A4887}"/>
                </a:ext>
              </a:extLst>
            </p:cNvPr>
            <p:cNvSpPr/>
            <p:nvPr/>
          </p:nvSpPr>
          <p:spPr>
            <a:xfrm>
              <a:off x="5781223" y="3586464"/>
              <a:ext cx="1389241" cy="1031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pt-BR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ENTREGA 4.2 </a:t>
              </a:r>
            </a:p>
          </p:txBody>
        </p:sp>
        <p:sp>
          <p:nvSpPr>
            <p:cNvPr id="74" name="Retângulo 73">
              <a:extLst>
                <a:ext uri="{FF2B5EF4-FFF2-40B4-BE49-F238E27FC236}">
                  <a16:creationId xmlns:a16="http://schemas.microsoft.com/office/drawing/2014/main" id="{811F15DC-1F21-4A83-B17A-3DFE9C588511}"/>
                </a:ext>
              </a:extLst>
            </p:cNvPr>
            <p:cNvSpPr/>
            <p:nvPr/>
          </p:nvSpPr>
          <p:spPr>
            <a:xfrm>
              <a:off x="7300251" y="3586464"/>
              <a:ext cx="1389241" cy="1031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pt-BR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ENTREGA 5.2 </a:t>
              </a:r>
            </a:p>
          </p:txBody>
        </p:sp>
        <p:sp>
          <p:nvSpPr>
            <p:cNvPr id="75" name="Retângulo 74">
              <a:extLst>
                <a:ext uri="{FF2B5EF4-FFF2-40B4-BE49-F238E27FC236}">
                  <a16:creationId xmlns:a16="http://schemas.microsoft.com/office/drawing/2014/main" id="{BE237AE0-F2F7-4162-8C2B-622027901C1E}"/>
                </a:ext>
              </a:extLst>
            </p:cNvPr>
            <p:cNvSpPr/>
            <p:nvPr/>
          </p:nvSpPr>
          <p:spPr>
            <a:xfrm>
              <a:off x="8819279" y="3586464"/>
              <a:ext cx="1389241" cy="1031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pt-BR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ENTREGA 6.2 </a:t>
              </a:r>
            </a:p>
          </p:txBody>
        </p:sp>
        <p:sp>
          <p:nvSpPr>
            <p:cNvPr id="77" name="Retângulo 76">
              <a:extLst>
                <a:ext uri="{FF2B5EF4-FFF2-40B4-BE49-F238E27FC236}">
                  <a16:creationId xmlns:a16="http://schemas.microsoft.com/office/drawing/2014/main" id="{0E931EDD-C67D-40A4-9A66-ADF0D5D4908B}"/>
                </a:ext>
              </a:extLst>
            </p:cNvPr>
            <p:cNvSpPr/>
            <p:nvPr/>
          </p:nvSpPr>
          <p:spPr>
            <a:xfrm>
              <a:off x="2743167" y="4739200"/>
              <a:ext cx="1389241" cy="1031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pt-BR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ENTREGA 2.3 </a:t>
              </a:r>
            </a:p>
          </p:txBody>
        </p:sp>
        <p:sp>
          <p:nvSpPr>
            <p:cNvPr id="78" name="Retângulo 77">
              <a:extLst>
                <a:ext uri="{FF2B5EF4-FFF2-40B4-BE49-F238E27FC236}">
                  <a16:creationId xmlns:a16="http://schemas.microsoft.com/office/drawing/2014/main" id="{F73C3300-3B50-4906-93DD-2C38CD71BAE8}"/>
                </a:ext>
              </a:extLst>
            </p:cNvPr>
            <p:cNvSpPr/>
            <p:nvPr/>
          </p:nvSpPr>
          <p:spPr>
            <a:xfrm>
              <a:off x="4262195" y="4739200"/>
              <a:ext cx="1389241" cy="1031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pt-BR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ENTREGA 3.3 </a:t>
              </a:r>
            </a:p>
          </p:txBody>
        </p:sp>
        <p:sp>
          <p:nvSpPr>
            <p:cNvPr id="79" name="Retângulo 78">
              <a:extLst>
                <a:ext uri="{FF2B5EF4-FFF2-40B4-BE49-F238E27FC236}">
                  <a16:creationId xmlns:a16="http://schemas.microsoft.com/office/drawing/2014/main" id="{E3BC1744-E73F-4B4D-94DE-5B1426C1B8AD}"/>
                </a:ext>
              </a:extLst>
            </p:cNvPr>
            <p:cNvSpPr/>
            <p:nvPr/>
          </p:nvSpPr>
          <p:spPr>
            <a:xfrm>
              <a:off x="5781223" y="4739200"/>
              <a:ext cx="1389241" cy="1031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pt-BR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ENTREGA 4.3 </a:t>
              </a:r>
            </a:p>
          </p:txBody>
        </p:sp>
        <p:sp>
          <p:nvSpPr>
            <p:cNvPr id="80" name="Retângulo 79">
              <a:extLst>
                <a:ext uri="{FF2B5EF4-FFF2-40B4-BE49-F238E27FC236}">
                  <a16:creationId xmlns:a16="http://schemas.microsoft.com/office/drawing/2014/main" id="{4DC10E77-1AAA-4776-8E7B-5B0DE7DE947C}"/>
                </a:ext>
              </a:extLst>
            </p:cNvPr>
            <p:cNvSpPr/>
            <p:nvPr/>
          </p:nvSpPr>
          <p:spPr>
            <a:xfrm>
              <a:off x="7300251" y="4739200"/>
              <a:ext cx="1389241" cy="1031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pt-BR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ENTREGA 5.3 </a:t>
              </a:r>
            </a:p>
          </p:txBody>
        </p:sp>
        <p:sp>
          <p:nvSpPr>
            <p:cNvPr id="81" name="Retângulo 80">
              <a:extLst>
                <a:ext uri="{FF2B5EF4-FFF2-40B4-BE49-F238E27FC236}">
                  <a16:creationId xmlns:a16="http://schemas.microsoft.com/office/drawing/2014/main" id="{FAB7F005-212C-4BC0-80ED-BE0A7D623390}"/>
                </a:ext>
              </a:extLst>
            </p:cNvPr>
            <p:cNvSpPr/>
            <p:nvPr/>
          </p:nvSpPr>
          <p:spPr>
            <a:xfrm>
              <a:off x="8819279" y="4739200"/>
              <a:ext cx="1389241" cy="1031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pt-BR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ENTREGA 6.3 </a:t>
              </a:r>
            </a:p>
          </p:txBody>
        </p:sp>
        <p:sp>
          <p:nvSpPr>
            <p:cNvPr id="109" name="Retângulo 108">
              <a:extLst>
                <a:ext uri="{FF2B5EF4-FFF2-40B4-BE49-F238E27FC236}">
                  <a16:creationId xmlns:a16="http://schemas.microsoft.com/office/drawing/2014/main" id="{13456D52-143A-4463-95A0-7DF0FC5B71FF}"/>
                </a:ext>
              </a:extLst>
            </p:cNvPr>
            <p:cNvSpPr/>
            <p:nvPr/>
          </p:nvSpPr>
          <p:spPr>
            <a:xfrm>
              <a:off x="4263248" y="1344378"/>
              <a:ext cx="1402004" cy="923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457200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IDENTIFICAÇÃO DOS RISCOS DE INTEGRIDADE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Retângulo 109">
              <a:extLst>
                <a:ext uri="{FF2B5EF4-FFF2-40B4-BE49-F238E27FC236}">
                  <a16:creationId xmlns:a16="http://schemas.microsoft.com/office/drawing/2014/main" id="{B28931CD-AFDA-45E0-A6F0-9DFD761E39E8}"/>
                </a:ext>
              </a:extLst>
            </p:cNvPr>
            <p:cNvSpPr/>
            <p:nvPr/>
          </p:nvSpPr>
          <p:spPr>
            <a:xfrm>
              <a:off x="5778287" y="1344378"/>
              <a:ext cx="1402004" cy="923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PLANO DE INTEGRIDADE</a:t>
              </a:r>
            </a:p>
          </p:txBody>
        </p:sp>
        <p:sp>
          <p:nvSpPr>
            <p:cNvPr id="111" name="Retângulo 110">
              <a:extLst>
                <a:ext uri="{FF2B5EF4-FFF2-40B4-BE49-F238E27FC236}">
                  <a16:creationId xmlns:a16="http://schemas.microsoft.com/office/drawing/2014/main" id="{CFD68715-2A1E-4EAF-8D6A-626BC4EF87AA}"/>
                </a:ext>
              </a:extLst>
            </p:cNvPr>
            <p:cNvSpPr/>
            <p:nvPr/>
          </p:nvSpPr>
          <p:spPr>
            <a:xfrm>
              <a:off x="7294854" y="1344378"/>
              <a:ext cx="1402004" cy="923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MONITORAMENTO DOS RISCOS DE INTEGRIDADE</a:t>
              </a:r>
            </a:p>
          </p:txBody>
        </p:sp>
        <p:sp>
          <p:nvSpPr>
            <p:cNvPr id="114" name="CaixaDeTexto 113">
              <a:extLst>
                <a:ext uri="{FF2B5EF4-FFF2-40B4-BE49-F238E27FC236}">
                  <a16:creationId xmlns:a16="http://schemas.microsoft.com/office/drawing/2014/main" id="{69AC880F-7FBF-49BE-B51D-E1992BE39C11}"/>
                </a:ext>
              </a:extLst>
            </p:cNvPr>
            <p:cNvSpPr txBox="1"/>
            <p:nvPr/>
          </p:nvSpPr>
          <p:spPr>
            <a:xfrm>
              <a:off x="1516580" y="442921"/>
              <a:ext cx="1669999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TÍTULO DA INICIATIVA</a:t>
              </a: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Retângulo 114">
              <a:extLst>
                <a:ext uri="{FF2B5EF4-FFF2-40B4-BE49-F238E27FC236}">
                  <a16:creationId xmlns:a16="http://schemas.microsoft.com/office/drawing/2014/main" id="{F88836C2-F804-43FF-87FA-59B5F1208AF4}"/>
                </a:ext>
              </a:extLst>
            </p:cNvPr>
            <p:cNvSpPr/>
            <p:nvPr/>
          </p:nvSpPr>
          <p:spPr>
            <a:xfrm>
              <a:off x="2750610" y="1344376"/>
              <a:ext cx="1402004" cy="9238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457200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PROGRAMA INTEGRIDADE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Retângulo 115">
              <a:extLst>
                <a:ext uri="{FF2B5EF4-FFF2-40B4-BE49-F238E27FC236}">
                  <a16:creationId xmlns:a16="http://schemas.microsoft.com/office/drawing/2014/main" id="{85FE6CB5-3F25-47C7-9100-6574661C98EC}"/>
                </a:ext>
              </a:extLst>
            </p:cNvPr>
            <p:cNvSpPr/>
            <p:nvPr/>
          </p:nvSpPr>
          <p:spPr>
            <a:xfrm>
              <a:off x="1230648" y="1344377"/>
              <a:ext cx="1402004" cy="92381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GRUPO DE TRABALHO INTEGRIDADE</a:t>
              </a:r>
            </a:p>
          </p:txBody>
        </p:sp>
        <p:pic>
          <p:nvPicPr>
            <p:cNvPr id="123" name="Imagem 122" descr="Ícone&#10;&#10;Descrição gerada automaticamente">
              <a:extLst>
                <a:ext uri="{FF2B5EF4-FFF2-40B4-BE49-F238E27FC236}">
                  <a16:creationId xmlns:a16="http://schemas.microsoft.com/office/drawing/2014/main" id="{D2DF6187-0770-416D-8C82-8BBC2D87AE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3208" y="-79345"/>
              <a:ext cx="1465944" cy="772552"/>
            </a:xfrm>
            <a:prstGeom prst="rect">
              <a:avLst/>
            </a:prstGeom>
          </p:spPr>
        </p:pic>
      </p:grpSp>
      <p:grpSp>
        <p:nvGrpSpPr>
          <p:cNvPr id="3" name="Agrupar 2">
            <a:extLst>
              <a:ext uri="{FF2B5EF4-FFF2-40B4-BE49-F238E27FC236}">
                <a16:creationId xmlns:a16="http://schemas.microsoft.com/office/drawing/2014/main" id="{FB369148-6D1C-472B-A7B8-A095F3ACE5DC}"/>
              </a:ext>
            </a:extLst>
          </p:cNvPr>
          <p:cNvGrpSpPr/>
          <p:nvPr/>
        </p:nvGrpSpPr>
        <p:grpSpPr>
          <a:xfrm>
            <a:off x="1532744" y="631403"/>
            <a:ext cx="5621382" cy="457037"/>
            <a:chOff x="1532744" y="631403"/>
            <a:chExt cx="5621382" cy="457037"/>
          </a:xfrm>
        </p:grpSpPr>
        <p:sp>
          <p:nvSpPr>
            <p:cNvPr id="138" name="Rectangle 4">
              <a:extLst>
                <a:ext uri="{FF2B5EF4-FFF2-40B4-BE49-F238E27FC236}">
                  <a16:creationId xmlns:a16="http://schemas.microsoft.com/office/drawing/2014/main" id="{8EFE1AEE-D52A-46A8-86B9-33BC6B3DB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2744" y="637292"/>
              <a:ext cx="4748034" cy="451148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54000" tIns="13500" rIns="54000" bIns="13500" rtlCol="0" anchor="ctr"/>
            <a:lstStyle/>
            <a:p>
              <a:pPr defTabSz="457200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Estruturação do Programa de Integridade do MCOM.</a:t>
              </a:r>
            </a:p>
          </p:txBody>
        </p:sp>
        <p:sp>
          <p:nvSpPr>
            <p:cNvPr id="51" name="Rectangle 4">
              <a:extLst>
                <a:ext uri="{FF2B5EF4-FFF2-40B4-BE49-F238E27FC236}">
                  <a16:creationId xmlns:a16="http://schemas.microsoft.com/office/drawing/2014/main" id="{98A46BA6-D1F1-4E95-A4ED-3FCCA8F65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93" y="631403"/>
              <a:ext cx="829533" cy="451148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54000" tIns="13500" rIns="54000" bIns="13500" rtlCol="0" anchor="t" anchorCtr="0"/>
            <a:lstStyle/>
            <a:p>
              <a:pPr lvl="0" algn="ctr" defTabSz="457200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pt-BR" sz="1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CÓDIGO</a:t>
              </a:r>
              <a:endPara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19" name="Tabela 19">
            <a:extLst>
              <a:ext uri="{FF2B5EF4-FFF2-40B4-BE49-F238E27FC236}">
                <a16:creationId xmlns:a16="http://schemas.microsoft.com/office/drawing/2014/main" id="{8D2D9327-B8AA-48B3-B059-2BD2D11AD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272051"/>
              </p:ext>
            </p:extLst>
          </p:nvPr>
        </p:nvGraphicFramePr>
        <p:xfrm>
          <a:off x="1228294" y="2676955"/>
          <a:ext cx="1382732" cy="786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732">
                  <a:extLst>
                    <a:ext uri="{9D8B030D-6E8A-4147-A177-3AD203B41FA5}">
                      <a16:colId xmlns:a16="http://schemas.microsoft.com/office/drawing/2014/main" val="2669670416"/>
                    </a:ext>
                  </a:extLst>
                </a:gridCol>
              </a:tblGrid>
              <a:tr h="7868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Identificação dos componentes do Grupo Integridade e áreas de assessoria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677613"/>
                  </a:ext>
                </a:extLst>
              </a:tr>
            </a:tbl>
          </a:graphicData>
        </a:graphic>
      </p:graphicFrame>
      <p:graphicFrame>
        <p:nvGraphicFramePr>
          <p:cNvPr id="92" name="Tabela 19">
            <a:extLst>
              <a:ext uri="{FF2B5EF4-FFF2-40B4-BE49-F238E27FC236}">
                <a16:creationId xmlns:a16="http://schemas.microsoft.com/office/drawing/2014/main" id="{67331182-5DDC-4305-B78F-AB8013A45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018072"/>
              </p:ext>
            </p:extLst>
          </p:nvPr>
        </p:nvGraphicFramePr>
        <p:xfrm>
          <a:off x="2740813" y="2642118"/>
          <a:ext cx="1382732" cy="76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732">
                  <a:extLst>
                    <a:ext uri="{9D8B030D-6E8A-4147-A177-3AD203B41FA5}">
                      <a16:colId xmlns:a16="http://schemas.microsoft.com/office/drawing/2014/main" val="2669670416"/>
                    </a:ext>
                  </a:extLst>
                </a:gridCol>
              </a:tblGrid>
              <a:tr h="7645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Diagnóstico de instrumentos e práticas institucionais de integridade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677613"/>
                  </a:ext>
                </a:extLst>
              </a:tr>
            </a:tbl>
          </a:graphicData>
        </a:graphic>
      </p:graphicFrame>
      <p:graphicFrame>
        <p:nvGraphicFramePr>
          <p:cNvPr id="93" name="Tabela 19">
            <a:extLst>
              <a:ext uri="{FF2B5EF4-FFF2-40B4-BE49-F238E27FC236}">
                <a16:creationId xmlns:a16="http://schemas.microsoft.com/office/drawing/2014/main" id="{0C0ED9B8-CCFA-4387-B71D-FA9C054251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683408"/>
              </p:ext>
            </p:extLst>
          </p:nvPr>
        </p:nvGraphicFramePr>
        <p:xfrm>
          <a:off x="4253332" y="2642117"/>
          <a:ext cx="1382732" cy="76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732">
                  <a:extLst>
                    <a:ext uri="{9D8B030D-6E8A-4147-A177-3AD203B41FA5}">
                      <a16:colId xmlns:a16="http://schemas.microsoft.com/office/drawing/2014/main" val="2669670416"/>
                    </a:ext>
                  </a:extLst>
                </a:gridCol>
              </a:tblGrid>
              <a:tr h="7645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Reunião com as áreas, para levantamento dos principais riscos a Integridade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677613"/>
                  </a:ext>
                </a:extLst>
              </a:tr>
            </a:tbl>
          </a:graphicData>
        </a:graphic>
      </p:graphicFrame>
      <p:graphicFrame>
        <p:nvGraphicFramePr>
          <p:cNvPr id="94" name="Tabela 19">
            <a:extLst>
              <a:ext uri="{FF2B5EF4-FFF2-40B4-BE49-F238E27FC236}">
                <a16:creationId xmlns:a16="http://schemas.microsoft.com/office/drawing/2014/main" id="{76BD353E-5090-406F-98D3-26BA858C9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230219"/>
              </p:ext>
            </p:extLst>
          </p:nvPr>
        </p:nvGraphicFramePr>
        <p:xfrm>
          <a:off x="5776484" y="2642116"/>
          <a:ext cx="1382732" cy="76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732">
                  <a:extLst>
                    <a:ext uri="{9D8B030D-6E8A-4147-A177-3AD203B41FA5}">
                      <a16:colId xmlns:a16="http://schemas.microsoft.com/office/drawing/2014/main" val="2669670416"/>
                    </a:ext>
                  </a:extLst>
                </a:gridCol>
              </a:tblGrid>
              <a:tr h="7645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Construção do Plano de Ação de Integridade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677613"/>
                  </a:ext>
                </a:extLst>
              </a:tr>
            </a:tbl>
          </a:graphicData>
        </a:graphic>
      </p:graphicFrame>
      <p:graphicFrame>
        <p:nvGraphicFramePr>
          <p:cNvPr id="95" name="Tabela 19">
            <a:extLst>
              <a:ext uri="{FF2B5EF4-FFF2-40B4-BE49-F238E27FC236}">
                <a16:creationId xmlns:a16="http://schemas.microsoft.com/office/drawing/2014/main" id="{70F8AF98-1AE4-440E-9B42-2EE619525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811948"/>
              </p:ext>
            </p:extLst>
          </p:nvPr>
        </p:nvGraphicFramePr>
        <p:xfrm>
          <a:off x="7299636" y="2642115"/>
          <a:ext cx="1382732" cy="76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732">
                  <a:extLst>
                    <a:ext uri="{9D8B030D-6E8A-4147-A177-3AD203B41FA5}">
                      <a16:colId xmlns:a16="http://schemas.microsoft.com/office/drawing/2014/main" val="2669670416"/>
                    </a:ext>
                  </a:extLst>
                </a:gridCol>
              </a:tblGrid>
              <a:tr h="7645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Criar Formulário de Comunicação da Ocorrência de Riscos a Integridade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677613"/>
                  </a:ext>
                </a:extLst>
              </a:tr>
            </a:tbl>
          </a:graphicData>
        </a:graphic>
      </p:graphicFrame>
      <p:graphicFrame>
        <p:nvGraphicFramePr>
          <p:cNvPr id="96" name="Tabela 19">
            <a:extLst>
              <a:ext uri="{FF2B5EF4-FFF2-40B4-BE49-F238E27FC236}">
                <a16:creationId xmlns:a16="http://schemas.microsoft.com/office/drawing/2014/main" id="{F59EEC64-23D6-4A0B-9D9A-096FD0F75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519957"/>
              </p:ext>
            </p:extLst>
          </p:nvPr>
        </p:nvGraphicFramePr>
        <p:xfrm>
          <a:off x="8806450" y="2616031"/>
          <a:ext cx="1388437" cy="847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437">
                  <a:extLst>
                    <a:ext uri="{9D8B030D-6E8A-4147-A177-3AD203B41FA5}">
                      <a16:colId xmlns:a16="http://schemas.microsoft.com/office/drawing/2014/main" val="2669670416"/>
                    </a:ext>
                  </a:extLst>
                </a:gridCol>
              </a:tblGrid>
              <a:tr h="847805">
                <a:tc>
                  <a:txBody>
                    <a:bodyPr/>
                    <a:lstStyle/>
                    <a:p>
                      <a:pPr algn="ctr"/>
                      <a:r>
                        <a:rPr lang="pt-BR" sz="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Divulgação das medidas institucionais em apoio a boas práticas de governança, de promoção da ética, da transparência, dos controles internos e da gestão de riscos de integridade.</a:t>
                      </a:r>
                      <a:endParaRPr lang="pt-BR" sz="700" b="0" dirty="0">
                        <a:solidFill>
                          <a:srgbClr val="ED7D3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677613"/>
                  </a:ext>
                </a:extLst>
              </a:tr>
            </a:tbl>
          </a:graphicData>
        </a:graphic>
      </p:graphicFrame>
      <p:graphicFrame>
        <p:nvGraphicFramePr>
          <p:cNvPr id="97" name="Tabela 19">
            <a:extLst>
              <a:ext uri="{FF2B5EF4-FFF2-40B4-BE49-F238E27FC236}">
                <a16:creationId xmlns:a16="http://schemas.microsoft.com/office/drawing/2014/main" id="{07836304-1A3F-4131-B50F-6CDA1B5895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472944"/>
              </p:ext>
            </p:extLst>
          </p:nvPr>
        </p:nvGraphicFramePr>
        <p:xfrm>
          <a:off x="1225749" y="3840327"/>
          <a:ext cx="1382732" cy="76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732">
                  <a:extLst>
                    <a:ext uri="{9D8B030D-6E8A-4147-A177-3AD203B41FA5}">
                      <a16:colId xmlns:a16="http://schemas.microsoft.com/office/drawing/2014/main" val="2669670416"/>
                    </a:ext>
                  </a:extLst>
                </a:gridCol>
              </a:tblGrid>
              <a:tr h="7645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Atualização da  Portaria  MCOM nº 478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677613"/>
                  </a:ext>
                </a:extLst>
              </a:tr>
            </a:tbl>
          </a:graphicData>
        </a:graphic>
      </p:graphicFrame>
      <p:graphicFrame>
        <p:nvGraphicFramePr>
          <p:cNvPr id="98" name="Tabela 19">
            <a:extLst>
              <a:ext uri="{FF2B5EF4-FFF2-40B4-BE49-F238E27FC236}">
                <a16:creationId xmlns:a16="http://schemas.microsoft.com/office/drawing/2014/main" id="{3E8D265A-1874-4816-AFD2-32463D715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280290"/>
              </p:ext>
            </p:extLst>
          </p:nvPr>
        </p:nvGraphicFramePr>
        <p:xfrm>
          <a:off x="2738268" y="3805490"/>
          <a:ext cx="1382732" cy="76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732">
                  <a:extLst>
                    <a:ext uri="{9D8B030D-6E8A-4147-A177-3AD203B41FA5}">
                      <a16:colId xmlns:a16="http://schemas.microsoft.com/office/drawing/2014/main" val="2669670416"/>
                    </a:ext>
                  </a:extLst>
                </a:gridCol>
              </a:tblGrid>
              <a:tr h="7645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Construção do Programa Integridade</a:t>
                      </a:r>
                      <a:endParaRPr lang="pt-BR" sz="900" b="0" dirty="0">
                        <a:solidFill>
                          <a:srgbClr val="ED7D3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677613"/>
                  </a:ext>
                </a:extLst>
              </a:tr>
            </a:tbl>
          </a:graphicData>
        </a:graphic>
      </p:graphicFrame>
      <p:graphicFrame>
        <p:nvGraphicFramePr>
          <p:cNvPr id="99" name="Tabela 19">
            <a:extLst>
              <a:ext uri="{FF2B5EF4-FFF2-40B4-BE49-F238E27FC236}">
                <a16:creationId xmlns:a16="http://schemas.microsoft.com/office/drawing/2014/main" id="{3E781FC3-9432-45AF-A93E-414DDC25CB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617899"/>
              </p:ext>
            </p:extLst>
          </p:nvPr>
        </p:nvGraphicFramePr>
        <p:xfrm>
          <a:off x="4250787" y="3805489"/>
          <a:ext cx="1382732" cy="76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732">
                  <a:extLst>
                    <a:ext uri="{9D8B030D-6E8A-4147-A177-3AD203B41FA5}">
                      <a16:colId xmlns:a16="http://schemas.microsoft.com/office/drawing/2014/main" val="2669670416"/>
                    </a:ext>
                  </a:extLst>
                </a:gridCol>
              </a:tblGrid>
              <a:tr h="7645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Descrição dos riscos (natureza, causa, efeito e controle)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677613"/>
                  </a:ext>
                </a:extLst>
              </a:tr>
            </a:tbl>
          </a:graphicData>
        </a:graphic>
      </p:graphicFrame>
      <p:graphicFrame>
        <p:nvGraphicFramePr>
          <p:cNvPr id="100" name="Tabela 19">
            <a:extLst>
              <a:ext uri="{FF2B5EF4-FFF2-40B4-BE49-F238E27FC236}">
                <a16:creationId xmlns:a16="http://schemas.microsoft.com/office/drawing/2014/main" id="{5A12AC4F-3623-481E-A550-74E7A8F0A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961895"/>
              </p:ext>
            </p:extLst>
          </p:nvPr>
        </p:nvGraphicFramePr>
        <p:xfrm>
          <a:off x="5773939" y="3805488"/>
          <a:ext cx="1382732" cy="76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732">
                  <a:extLst>
                    <a:ext uri="{9D8B030D-6E8A-4147-A177-3AD203B41FA5}">
                      <a16:colId xmlns:a16="http://schemas.microsoft.com/office/drawing/2014/main" val="2669670416"/>
                    </a:ext>
                  </a:extLst>
                </a:gridCol>
              </a:tblGrid>
              <a:tr h="7645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Avaliar a execução do Plano de Ação Integridade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677613"/>
                  </a:ext>
                </a:extLst>
              </a:tr>
            </a:tbl>
          </a:graphicData>
        </a:graphic>
      </p:graphicFrame>
      <p:graphicFrame>
        <p:nvGraphicFramePr>
          <p:cNvPr id="101" name="Tabela 19">
            <a:extLst>
              <a:ext uri="{FF2B5EF4-FFF2-40B4-BE49-F238E27FC236}">
                <a16:creationId xmlns:a16="http://schemas.microsoft.com/office/drawing/2014/main" id="{89F3DF07-2206-4952-B070-ECE9D67839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597610"/>
              </p:ext>
            </p:extLst>
          </p:nvPr>
        </p:nvGraphicFramePr>
        <p:xfrm>
          <a:off x="7297091" y="3805487"/>
          <a:ext cx="1382732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732">
                  <a:extLst>
                    <a:ext uri="{9D8B030D-6E8A-4147-A177-3AD203B41FA5}">
                      <a16:colId xmlns:a16="http://schemas.microsoft.com/office/drawing/2014/main" val="2669670416"/>
                    </a:ext>
                  </a:extLst>
                </a:gridCol>
              </a:tblGrid>
              <a:tr h="7645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Construir estratégias para recebimento, análise e tratamento dos riscos comunicados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677613"/>
                  </a:ext>
                </a:extLst>
              </a:tr>
            </a:tbl>
          </a:graphicData>
        </a:graphic>
      </p:graphicFrame>
      <p:graphicFrame>
        <p:nvGraphicFramePr>
          <p:cNvPr id="102" name="Tabela 19">
            <a:extLst>
              <a:ext uri="{FF2B5EF4-FFF2-40B4-BE49-F238E27FC236}">
                <a16:creationId xmlns:a16="http://schemas.microsoft.com/office/drawing/2014/main" id="{8E74FDE3-280B-441E-9706-C75D6F8F0F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673765"/>
              </p:ext>
            </p:extLst>
          </p:nvPr>
        </p:nvGraphicFramePr>
        <p:xfrm>
          <a:off x="8809610" y="3805486"/>
          <a:ext cx="1382732" cy="76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732">
                  <a:extLst>
                    <a:ext uri="{9D8B030D-6E8A-4147-A177-3AD203B41FA5}">
                      <a16:colId xmlns:a16="http://schemas.microsoft.com/office/drawing/2014/main" val="2669670416"/>
                    </a:ext>
                  </a:extLst>
                </a:gridCol>
              </a:tblGrid>
              <a:tr h="7645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Campanhas educacionais e capacitação relativas a integridade.</a:t>
                      </a:r>
                      <a:endParaRPr lang="pt-BR" sz="900" b="0" dirty="0">
                        <a:solidFill>
                          <a:srgbClr val="ED7D3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677613"/>
                  </a:ext>
                </a:extLst>
              </a:tr>
            </a:tbl>
          </a:graphicData>
        </a:graphic>
      </p:graphicFrame>
      <p:graphicFrame>
        <p:nvGraphicFramePr>
          <p:cNvPr id="103" name="Tabela 19">
            <a:extLst>
              <a:ext uri="{FF2B5EF4-FFF2-40B4-BE49-F238E27FC236}">
                <a16:creationId xmlns:a16="http://schemas.microsoft.com/office/drawing/2014/main" id="{4682C2E1-A547-4B82-9437-389EC90BC3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906707"/>
              </p:ext>
            </p:extLst>
          </p:nvPr>
        </p:nvGraphicFramePr>
        <p:xfrm>
          <a:off x="1223204" y="5059680"/>
          <a:ext cx="1382732" cy="67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732">
                  <a:extLst>
                    <a:ext uri="{9D8B030D-6E8A-4147-A177-3AD203B41FA5}">
                      <a16:colId xmlns:a16="http://schemas.microsoft.com/office/drawing/2014/main" val="2669670416"/>
                    </a:ext>
                  </a:extLst>
                </a:gridCol>
              </a:tblGrid>
              <a:tr h="673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Publicação da nova Portaria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677613"/>
                  </a:ext>
                </a:extLst>
              </a:tr>
            </a:tbl>
          </a:graphicData>
        </a:graphic>
      </p:graphicFrame>
      <p:graphicFrame>
        <p:nvGraphicFramePr>
          <p:cNvPr id="104" name="Tabela 19">
            <a:extLst>
              <a:ext uri="{FF2B5EF4-FFF2-40B4-BE49-F238E27FC236}">
                <a16:creationId xmlns:a16="http://schemas.microsoft.com/office/drawing/2014/main" id="{04E44B31-62FC-454A-A59D-F598C6A403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654293"/>
              </p:ext>
            </p:extLst>
          </p:nvPr>
        </p:nvGraphicFramePr>
        <p:xfrm>
          <a:off x="2735723" y="4968862"/>
          <a:ext cx="1382732" cy="76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732">
                  <a:extLst>
                    <a:ext uri="{9D8B030D-6E8A-4147-A177-3AD203B41FA5}">
                      <a16:colId xmlns:a16="http://schemas.microsoft.com/office/drawing/2014/main" val="2669670416"/>
                    </a:ext>
                  </a:extLst>
                </a:gridCol>
              </a:tblGrid>
              <a:tr h="7645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Aprovação, Publicação e Divulgação do Programa Integridade</a:t>
                      </a:r>
                      <a:endParaRPr lang="pt-BR" sz="900" b="0" dirty="0">
                        <a:solidFill>
                          <a:srgbClr val="ED7D3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677613"/>
                  </a:ext>
                </a:extLst>
              </a:tr>
            </a:tbl>
          </a:graphicData>
        </a:graphic>
      </p:graphicFrame>
      <p:graphicFrame>
        <p:nvGraphicFramePr>
          <p:cNvPr id="105" name="Tabela 19">
            <a:extLst>
              <a:ext uri="{FF2B5EF4-FFF2-40B4-BE49-F238E27FC236}">
                <a16:creationId xmlns:a16="http://schemas.microsoft.com/office/drawing/2014/main" id="{89E0DFB1-CE2C-471E-B5B1-47910E891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375365"/>
              </p:ext>
            </p:extLst>
          </p:nvPr>
        </p:nvGraphicFramePr>
        <p:xfrm>
          <a:off x="4241733" y="5014534"/>
          <a:ext cx="1382732" cy="76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732">
                  <a:extLst>
                    <a:ext uri="{9D8B030D-6E8A-4147-A177-3AD203B41FA5}">
                      <a16:colId xmlns:a16="http://schemas.microsoft.com/office/drawing/2014/main" val="2669670416"/>
                    </a:ext>
                  </a:extLst>
                </a:gridCol>
              </a:tblGrid>
              <a:tr h="764577">
                <a:tc>
                  <a:txBody>
                    <a:bodyPr/>
                    <a:lstStyle/>
                    <a:p>
                      <a:pPr algn="ctr"/>
                      <a:r>
                        <a:rPr lang="pt-BR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Preencher a forma da caixa conforme legenda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677613"/>
                  </a:ext>
                </a:extLst>
              </a:tr>
            </a:tbl>
          </a:graphicData>
        </a:graphic>
      </p:graphicFrame>
      <p:graphicFrame>
        <p:nvGraphicFramePr>
          <p:cNvPr id="106" name="Tabela 19">
            <a:extLst>
              <a:ext uri="{FF2B5EF4-FFF2-40B4-BE49-F238E27FC236}">
                <a16:creationId xmlns:a16="http://schemas.microsoft.com/office/drawing/2014/main" id="{1339A650-0B16-44D6-B2E0-5A2D3C27D5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769437"/>
              </p:ext>
            </p:extLst>
          </p:nvPr>
        </p:nvGraphicFramePr>
        <p:xfrm>
          <a:off x="5771394" y="4968860"/>
          <a:ext cx="1382732" cy="76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732">
                  <a:extLst>
                    <a:ext uri="{9D8B030D-6E8A-4147-A177-3AD203B41FA5}">
                      <a16:colId xmlns:a16="http://schemas.microsoft.com/office/drawing/2014/main" val="2669670416"/>
                    </a:ext>
                  </a:extLst>
                </a:gridCol>
              </a:tblGrid>
              <a:tr h="7645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Atualizar Plano de Ação de acordo com a necessidade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677613"/>
                  </a:ext>
                </a:extLst>
              </a:tr>
            </a:tbl>
          </a:graphicData>
        </a:graphic>
      </p:graphicFrame>
      <p:graphicFrame>
        <p:nvGraphicFramePr>
          <p:cNvPr id="107" name="Tabela 19">
            <a:extLst>
              <a:ext uri="{FF2B5EF4-FFF2-40B4-BE49-F238E27FC236}">
                <a16:creationId xmlns:a16="http://schemas.microsoft.com/office/drawing/2014/main" id="{DD129F87-103B-45B9-8BE4-C310CF6564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872075"/>
              </p:ext>
            </p:extLst>
          </p:nvPr>
        </p:nvGraphicFramePr>
        <p:xfrm>
          <a:off x="7294546" y="4968859"/>
          <a:ext cx="1382732" cy="76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732">
                  <a:extLst>
                    <a:ext uri="{9D8B030D-6E8A-4147-A177-3AD203B41FA5}">
                      <a16:colId xmlns:a16="http://schemas.microsoft.com/office/drawing/2014/main" val="2669670416"/>
                    </a:ext>
                  </a:extLst>
                </a:gridCol>
              </a:tblGrid>
              <a:tr h="7645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Criar recomendações de melhorias para controle dos riscos comunicados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677613"/>
                  </a:ext>
                </a:extLst>
              </a:tr>
            </a:tbl>
          </a:graphicData>
        </a:graphic>
      </p:graphicFrame>
      <p:graphicFrame>
        <p:nvGraphicFramePr>
          <p:cNvPr id="108" name="Tabela 19">
            <a:extLst>
              <a:ext uri="{FF2B5EF4-FFF2-40B4-BE49-F238E27FC236}">
                <a16:creationId xmlns:a16="http://schemas.microsoft.com/office/drawing/2014/main" id="{45D5B0AF-0CC5-4069-9FD1-9768BEE47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7919"/>
              </p:ext>
            </p:extLst>
          </p:nvPr>
        </p:nvGraphicFramePr>
        <p:xfrm>
          <a:off x="8807065" y="4968858"/>
          <a:ext cx="1382732" cy="76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732">
                  <a:extLst>
                    <a:ext uri="{9D8B030D-6E8A-4147-A177-3AD203B41FA5}">
                      <a16:colId xmlns:a16="http://schemas.microsoft.com/office/drawing/2014/main" val="2669670416"/>
                    </a:ext>
                  </a:extLst>
                </a:gridCol>
              </a:tblGrid>
              <a:tr h="7645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Participação da Equipe da SECI em cursos, fóruns, seminários, entre outros, ligados ao tema Integridade.</a:t>
                      </a:r>
                      <a:endParaRPr lang="pt-BR" sz="800" b="0" dirty="0">
                        <a:solidFill>
                          <a:srgbClr val="ED7D3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677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245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735E3345-5AA5-4081-96BB-75BC4797842D}"/>
              </a:ext>
            </a:extLst>
          </p:cNvPr>
          <p:cNvGrpSpPr/>
          <p:nvPr/>
        </p:nvGrpSpPr>
        <p:grpSpPr>
          <a:xfrm>
            <a:off x="1605207" y="370060"/>
            <a:ext cx="8415167" cy="5507077"/>
            <a:chOff x="1883494" y="288369"/>
            <a:chExt cx="8415167" cy="5557980"/>
          </a:xfrm>
        </p:grpSpPr>
        <p:sp>
          <p:nvSpPr>
            <p:cNvPr id="87" name="TextBox 6">
              <a:extLst>
                <a:ext uri="{FF2B5EF4-FFF2-40B4-BE49-F238E27FC236}">
                  <a16:creationId xmlns:a16="http://schemas.microsoft.com/office/drawing/2014/main" id="{E614DD7A-5B53-4BD9-B7DC-A81875A2BEC8}"/>
                </a:ext>
              </a:extLst>
            </p:cNvPr>
            <p:cNvSpPr txBox="1"/>
            <p:nvPr/>
          </p:nvSpPr>
          <p:spPr>
            <a:xfrm>
              <a:off x="1883494" y="288369"/>
              <a:ext cx="812629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Arial" panose="020B0604020202020204" pitchFamily="34" charset="0"/>
                  <a:ea typeface="D-DIN DIN-Bold" charset="0"/>
                  <a:cs typeface="Arial" panose="020B0604020202020204" pitchFamily="34" charset="0"/>
                </a:rPr>
                <a:t>EAP DA INICIATIVA 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Arial" panose="020B0604020202020204" pitchFamily="34" charset="0"/>
                  <a:ea typeface="D-DIN DIN-Bold" charset="0"/>
                  <a:cs typeface="Arial" panose="020B0604020202020204" pitchFamily="34" charset="0"/>
                </a:rPr>
                <a:t>ESTRUTURA ANALÍTICA DO PROJETO - DETALHAMENTO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D-DIN DIN-Bold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4">
              <a:extLst>
                <a:ext uri="{FF2B5EF4-FFF2-40B4-BE49-F238E27FC236}">
                  <a16:creationId xmlns:a16="http://schemas.microsoft.com/office/drawing/2014/main" id="{5C96F57B-020F-4FCD-9843-E8934E091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0330" y="1823939"/>
              <a:ext cx="5447773" cy="120529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54000" tIns="13500" rIns="54000" bIns="13500" rtlCol="0" anchor="ctr"/>
            <a:lstStyle/>
            <a:p>
              <a:pPr marL="171450" indent="-171450" algn="just" defTabSz="457200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Tx/>
                <a:buChar char="-"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7" name="CaixaDeTexto 46">
              <a:extLst>
                <a:ext uri="{FF2B5EF4-FFF2-40B4-BE49-F238E27FC236}">
                  <a16:creationId xmlns:a16="http://schemas.microsoft.com/office/drawing/2014/main" id="{8CB51EBC-1869-45FC-89AB-43B44A1F1F18}"/>
                </a:ext>
              </a:extLst>
            </p:cNvPr>
            <p:cNvSpPr txBox="1"/>
            <p:nvPr/>
          </p:nvSpPr>
          <p:spPr>
            <a:xfrm>
              <a:off x="4938701" y="1750544"/>
              <a:ext cx="2122060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DETALHAMENTO ENTREGA 1.1</a:t>
              </a: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4">
              <a:extLst>
                <a:ext uri="{FF2B5EF4-FFF2-40B4-BE49-F238E27FC236}">
                  <a16:creationId xmlns:a16="http://schemas.microsoft.com/office/drawing/2014/main" id="{393C479E-19B9-43BF-A4C5-6B1F6EB7B4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0888" y="3211495"/>
              <a:ext cx="5447773" cy="12855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54000" tIns="13500" rIns="54000" bIns="13500" rtlCol="0" anchor="ctr"/>
            <a:lstStyle/>
            <a:p>
              <a:pPr marL="0" marR="0" lvl="0" indent="0" algn="just" defTabSz="4572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CaixaDeTexto 50">
              <a:extLst>
                <a:ext uri="{FF2B5EF4-FFF2-40B4-BE49-F238E27FC236}">
                  <a16:creationId xmlns:a16="http://schemas.microsoft.com/office/drawing/2014/main" id="{AEF5052B-714D-4B8C-BC63-22C363C70756}"/>
                </a:ext>
              </a:extLst>
            </p:cNvPr>
            <p:cNvSpPr txBox="1"/>
            <p:nvPr/>
          </p:nvSpPr>
          <p:spPr>
            <a:xfrm>
              <a:off x="4944121" y="3150764"/>
              <a:ext cx="2122060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DETALHAMENTO ENTREGA 1.2</a:t>
              </a: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 4">
              <a:extLst>
                <a:ext uri="{FF2B5EF4-FFF2-40B4-BE49-F238E27FC236}">
                  <a16:creationId xmlns:a16="http://schemas.microsoft.com/office/drawing/2014/main" id="{F254341B-A81D-408B-8422-91AE92425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0888" y="4658002"/>
              <a:ext cx="5447773" cy="118834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54000" tIns="13500" rIns="54000" bIns="13500" rtlCol="0" anchor="ctr"/>
            <a:lstStyle/>
            <a:p>
              <a:pPr marL="0" marR="0" lvl="0" indent="0" algn="just" defTabSz="4572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CaixaDeTexto 54">
              <a:extLst>
                <a:ext uri="{FF2B5EF4-FFF2-40B4-BE49-F238E27FC236}">
                  <a16:creationId xmlns:a16="http://schemas.microsoft.com/office/drawing/2014/main" id="{E29EC29E-17D1-4946-87E1-FA8919800280}"/>
                </a:ext>
              </a:extLst>
            </p:cNvPr>
            <p:cNvSpPr txBox="1"/>
            <p:nvPr/>
          </p:nvSpPr>
          <p:spPr>
            <a:xfrm>
              <a:off x="4944118" y="4561204"/>
              <a:ext cx="2122064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DETALHAMENTO ENTREGA 1.3</a:t>
              </a: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Rectangle 4">
              <a:extLst>
                <a:ext uri="{FF2B5EF4-FFF2-40B4-BE49-F238E27FC236}">
                  <a16:creationId xmlns:a16="http://schemas.microsoft.com/office/drawing/2014/main" id="{72234E2E-0E71-45BA-8C05-29F6A91A80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3282" y="981265"/>
              <a:ext cx="5616787" cy="57547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54000" tIns="13500" rIns="54000" bIns="13500" rtlCol="0" anchor="ctr"/>
            <a:lstStyle/>
            <a:p>
              <a:pPr marL="0" marR="0" lvl="0" indent="0" algn="l" defTabSz="4572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CaixaDeTexto 63">
              <a:extLst>
                <a:ext uri="{FF2B5EF4-FFF2-40B4-BE49-F238E27FC236}">
                  <a16:creationId xmlns:a16="http://schemas.microsoft.com/office/drawing/2014/main" id="{D92135D3-F35F-406A-B847-123024E42CAB}"/>
                </a:ext>
              </a:extLst>
            </p:cNvPr>
            <p:cNvSpPr txBox="1"/>
            <p:nvPr/>
          </p:nvSpPr>
          <p:spPr>
            <a:xfrm>
              <a:off x="2275044" y="1587248"/>
              <a:ext cx="819030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ETAPA 1</a:t>
              </a:r>
              <a:endPara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Retângulo 64">
              <a:extLst>
                <a:ext uri="{FF2B5EF4-FFF2-40B4-BE49-F238E27FC236}">
                  <a16:creationId xmlns:a16="http://schemas.microsoft.com/office/drawing/2014/main" id="{1D04996F-E9EA-4CB9-8D20-FD9463039882}"/>
                </a:ext>
              </a:extLst>
            </p:cNvPr>
            <p:cNvSpPr/>
            <p:nvPr/>
          </p:nvSpPr>
          <p:spPr>
            <a:xfrm>
              <a:off x="3506162" y="1802202"/>
              <a:ext cx="1195514" cy="1205293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pt-BR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ENTREGA 1.1</a:t>
              </a:r>
            </a:p>
          </p:txBody>
        </p:sp>
        <p:sp>
          <p:nvSpPr>
            <p:cNvPr id="66" name="Retângulo 65">
              <a:extLst>
                <a:ext uri="{FF2B5EF4-FFF2-40B4-BE49-F238E27FC236}">
                  <a16:creationId xmlns:a16="http://schemas.microsoft.com/office/drawing/2014/main" id="{99DB76C0-A44B-4164-881F-2C16B78E66F1}"/>
                </a:ext>
              </a:extLst>
            </p:cNvPr>
            <p:cNvSpPr/>
            <p:nvPr/>
          </p:nvSpPr>
          <p:spPr>
            <a:xfrm>
              <a:off x="3506162" y="3206171"/>
              <a:ext cx="1195514" cy="129158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pt-BR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ENTREGA 1.2</a:t>
              </a:r>
            </a:p>
          </p:txBody>
        </p:sp>
        <p:sp>
          <p:nvSpPr>
            <p:cNvPr id="67" name="Retângulo 66">
              <a:extLst>
                <a:ext uri="{FF2B5EF4-FFF2-40B4-BE49-F238E27FC236}">
                  <a16:creationId xmlns:a16="http://schemas.microsoft.com/office/drawing/2014/main" id="{FA6AC5BD-E5F4-4D2E-A92C-6320CB51BF59}"/>
                </a:ext>
              </a:extLst>
            </p:cNvPr>
            <p:cNvSpPr/>
            <p:nvPr/>
          </p:nvSpPr>
          <p:spPr>
            <a:xfrm>
              <a:off x="3506162" y="4660336"/>
              <a:ext cx="1195514" cy="11860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50800" dir="5400000" algn="ctr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pt-BR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ENTREGA 1.3</a:t>
              </a:r>
            </a:p>
          </p:txBody>
        </p:sp>
        <p:sp>
          <p:nvSpPr>
            <p:cNvPr id="88" name="CaixaDeTexto 87">
              <a:extLst>
                <a:ext uri="{FF2B5EF4-FFF2-40B4-BE49-F238E27FC236}">
                  <a16:creationId xmlns:a16="http://schemas.microsoft.com/office/drawing/2014/main" id="{BDB676DD-959D-4C71-BFD2-8C4C44247834}"/>
                </a:ext>
              </a:extLst>
            </p:cNvPr>
            <p:cNvSpPr txBox="1"/>
            <p:nvPr/>
          </p:nvSpPr>
          <p:spPr>
            <a:xfrm>
              <a:off x="1965504" y="818926"/>
              <a:ext cx="15896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TÍTULO DA INICIATIVA</a:t>
              </a: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Agrupar 3">
            <a:extLst>
              <a:ext uri="{FF2B5EF4-FFF2-40B4-BE49-F238E27FC236}">
                <a16:creationId xmlns:a16="http://schemas.microsoft.com/office/drawing/2014/main" id="{E0595651-C0F9-4A45-93B9-B1E607D0E6BD}"/>
              </a:ext>
            </a:extLst>
          </p:cNvPr>
          <p:cNvGrpSpPr/>
          <p:nvPr/>
        </p:nvGrpSpPr>
        <p:grpSpPr>
          <a:xfrm>
            <a:off x="1726469" y="1111326"/>
            <a:ext cx="5454876" cy="460399"/>
            <a:chOff x="1726469" y="1111326"/>
            <a:chExt cx="5454876" cy="482729"/>
          </a:xfrm>
        </p:grpSpPr>
        <p:sp>
          <p:nvSpPr>
            <p:cNvPr id="34" name="Rectangle 4">
              <a:extLst>
                <a:ext uri="{FF2B5EF4-FFF2-40B4-BE49-F238E27FC236}">
                  <a16:creationId xmlns:a16="http://schemas.microsoft.com/office/drawing/2014/main" id="{76C1D25A-1F16-4B38-A7A8-8328FB103D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6469" y="1111326"/>
              <a:ext cx="4579714" cy="482729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54000" tIns="13500" rIns="54000" bIns="13500" rtlCol="0" anchor="ctr"/>
            <a:lstStyle/>
            <a:p>
              <a:pPr defTabSz="457200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Estruturação do Programa e do Plano de Integridade do MCOM</a:t>
              </a:r>
            </a:p>
          </p:txBody>
        </p:sp>
        <p:sp>
          <p:nvSpPr>
            <p:cNvPr id="35" name="Rectangle 4">
              <a:extLst>
                <a:ext uri="{FF2B5EF4-FFF2-40B4-BE49-F238E27FC236}">
                  <a16:creationId xmlns:a16="http://schemas.microsoft.com/office/drawing/2014/main" id="{2AE0E911-387D-40DF-817E-8AE125946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1054" y="1114683"/>
              <a:ext cx="790291" cy="477494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54000" tIns="13500" rIns="54000" bIns="13500" rtlCol="0" anchor="t" anchorCtr="0"/>
            <a:lstStyle/>
            <a:p>
              <a:pPr lvl="0" algn="ctr" defTabSz="457200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pt-BR" sz="1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CÓDIGO</a:t>
              </a:r>
              <a:endPara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39" name="Tabela 19">
            <a:extLst>
              <a:ext uri="{FF2B5EF4-FFF2-40B4-BE49-F238E27FC236}">
                <a16:creationId xmlns:a16="http://schemas.microsoft.com/office/drawing/2014/main" id="{0BABCF9B-AC64-41CB-AB68-7CE8F39B06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664272"/>
              </p:ext>
            </p:extLst>
          </p:nvPr>
        </p:nvGraphicFramePr>
        <p:xfrm>
          <a:off x="3325383" y="2110781"/>
          <a:ext cx="1119286" cy="951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286">
                  <a:extLst>
                    <a:ext uri="{9D8B030D-6E8A-4147-A177-3AD203B41FA5}">
                      <a16:colId xmlns:a16="http://schemas.microsoft.com/office/drawing/2014/main" val="2669670416"/>
                    </a:ext>
                  </a:extLst>
                </a:gridCol>
              </a:tblGrid>
              <a:tr h="9518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Identificação dos componentes do Grupo Integridade e áreas de assessoria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677613"/>
                  </a:ext>
                </a:extLst>
              </a:tr>
            </a:tbl>
          </a:graphicData>
        </a:graphic>
      </p:graphicFrame>
      <p:graphicFrame>
        <p:nvGraphicFramePr>
          <p:cNvPr id="40" name="Tabela 19">
            <a:extLst>
              <a:ext uri="{FF2B5EF4-FFF2-40B4-BE49-F238E27FC236}">
                <a16:creationId xmlns:a16="http://schemas.microsoft.com/office/drawing/2014/main" id="{62BE9114-E5AC-47FE-8299-4AEC24F2E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911170"/>
              </p:ext>
            </p:extLst>
          </p:nvPr>
        </p:nvGraphicFramePr>
        <p:xfrm>
          <a:off x="3334471" y="3595889"/>
          <a:ext cx="1119286" cy="951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286">
                  <a:extLst>
                    <a:ext uri="{9D8B030D-6E8A-4147-A177-3AD203B41FA5}">
                      <a16:colId xmlns:a16="http://schemas.microsoft.com/office/drawing/2014/main" val="2669670416"/>
                    </a:ext>
                  </a:extLst>
                </a:gridCol>
              </a:tblGrid>
              <a:tr h="9518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Atualização da Portaria MCOM nº 478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677613"/>
                  </a:ext>
                </a:extLst>
              </a:tr>
            </a:tbl>
          </a:graphicData>
        </a:graphic>
      </p:graphicFrame>
      <p:graphicFrame>
        <p:nvGraphicFramePr>
          <p:cNvPr id="42" name="Tabela 19">
            <a:extLst>
              <a:ext uri="{FF2B5EF4-FFF2-40B4-BE49-F238E27FC236}">
                <a16:creationId xmlns:a16="http://schemas.microsoft.com/office/drawing/2014/main" id="{8BBF2A13-C4DC-4511-BB45-BF57B945A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727313"/>
              </p:ext>
            </p:extLst>
          </p:nvPr>
        </p:nvGraphicFramePr>
        <p:xfrm>
          <a:off x="4701514" y="2069814"/>
          <a:ext cx="5310671" cy="992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0671">
                  <a:extLst>
                    <a:ext uri="{9D8B030D-6E8A-4147-A177-3AD203B41FA5}">
                      <a16:colId xmlns:a16="http://schemas.microsoft.com/office/drawing/2014/main" val="2669670416"/>
                    </a:ext>
                  </a:extLst>
                </a:gridCol>
              </a:tblGrid>
              <a:tr h="992775">
                <a:tc>
                  <a:txBody>
                    <a:bodyPr/>
                    <a:lstStyle/>
                    <a:p>
                      <a:pPr marL="171450" indent="-171450" algn="just" defTabSz="457200" fontAlgn="base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-"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Análise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da </a:t>
                      </a:r>
                      <a:r>
                        <a:rPr lang="pt-BR" sz="1000" b="0" cap="all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PORTARIA CGU Nº 57, DE 4 DE JANEIRO DE 2019 - a</a:t>
                      </a:r>
                      <a:r>
                        <a:rPr lang="pt-BR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ltera a Portaria CGU nº 1.089, de 25 de abril de 2018.</a:t>
                      </a:r>
                    </a:p>
                    <a:p>
                      <a:pPr marL="171450" indent="-171450" algn="just" defTabSz="457200" fontAlgn="base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-"/>
                        <a:defRPr/>
                      </a:pPr>
                      <a:r>
                        <a:rPr lang="pt-BR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Identificar áreas de </a:t>
                      </a:r>
                      <a:r>
                        <a:rPr lang="pt-BR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assesssoria</a:t>
                      </a:r>
                      <a:r>
                        <a:rPr lang="pt-BR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 composição do Grupo Integridade </a:t>
                      </a:r>
                    </a:p>
                    <a:p>
                      <a:pPr marL="171450" marR="0" lvl="0" indent="-171450" algn="just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PRODUTO FINAL:  Lista de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nomes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indicados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para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 Grupo Integridade </a:t>
                      </a:r>
                      <a:r>
                        <a:rPr lang="en-US" sz="10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Julho</a:t>
                      </a:r>
                      <a:r>
                        <a:rPr lang="en-US" sz="10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/2022)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677613"/>
                  </a:ext>
                </a:extLst>
              </a:tr>
            </a:tbl>
          </a:graphicData>
        </a:graphic>
      </p:graphicFrame>
      <p:graphicFrame>
        <p:nvGraphicFramePr>
          <p:cNvPr id="68" name="Tabela 19">
            <a:extLst>
              <a:ext uri="{FF2B5EF4-FFF2-40B4-BE49-F238E27FC236}">
                <a16:creationId xmlns:a16="http://schemas.microsoft.com/office/drawing/2014/main" id="{DD81C8F0-57FE-4C70-A884-9CD3A09667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193975"/>
              </p:ext>
            </p:extLst>
          </p:nvPr>
        </p:nvGraphicFramePr>
        <p:xfrm>
          <a:off x="4701513" y="3490803"/>
          <a:ext cx="5310671" cy="1021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0671">
                  <a:extLst>
                    <a:ext uri="{9D8B030D-6E8A-4147-A177-3AD203B41FA5}">
                      <a16:colId xmlns:a16="http://schemas.microsoft.com/office/drawing/2014/main" val="2669670416"/>
                    </a:ext>
                  </a:extLst>
                </a:gridCol>
              </a:tblGrid>
              <a:tr h="1021979">
                <a:tc>
                  <a:txBody>
                    <a:bodyPr/>
                    <a:lstStyle/>
                    <a:p>
                      <a:pPr marL="171450" lvl="0" indent="-171450" algn="just" defTabSz="457200" fontAlgn="base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-"/>
                        <a:defRPr/>
                      </a:pPr>
                      <a:r>
                        <a:rPr lang="en-US" sz="1000" b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Realizar</a:t>
                      </a: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minuta</a:t>
                      </a: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 </a:t>
                      </a:r>
                      <a:r>
                        <a:rPr lang="en-US" sz="1000" b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portaria</a:t>
                      </a: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INCA para </a:t>
                      </a:r>
                      <a:r>
                        <a:rPr lang="en-US" sz="1000" b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aprovação</a:t>
                      </a: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 </a:t>
                      </a:r>
                      <a:r>
                        <a:rPr lang="en-US" sz="1000" b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Direção</a:t>
                      </a: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Geral</a:t>
                      </a: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 posterior </a:t>
                      </a:r>
                      <a:r>
                        <a:rPr lang="en-US" sz="1000" b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publicação</a:t>
                      </a: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1450" lvl="0" indent="-171450" algn="just" defTabSz="457200" fontAlgn="base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-"/>
                        <a:defRPr/>
                      </a:pP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PRODUTO FINAL: </a:t>
                      </a:r>
                      <a:r>
                        <a:rPr lang="en-US" sz="1000" b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Minuta</a:t>
                      </a: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00" b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Portaria</a:t>
                      </a: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</a:t>
                      </a:r>
                      <a:r>
                        <a:rPr lang="en-US" sz="10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/2022)</a:t>
                      </a:r>
                      <a:endParaRPr lang="en-US" sz="1000" b="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677613"/>
                  </a:ext>
                </a:extLst>
              </a:tr>
            </a:tbl>
          </a:graphicData>
        </a:graphic>
      </p:graphicFrame>
      <p:graphicFrame>
        <p:nvGraphicFramePr>
          <p:cNvPr id="75" name="Tabela 19">
            <a:extLst>
              <a:ext uri="{FF2B5EF4-FFF2-40B4-BE49-F238E27FC236}">
                <a16:creationId xmlns:a16="http://schemas.microsoft.com/office/drawing/2014/main" id="{23F94CF2-C797-444D-9E88-BF5D549C51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793437"/>
              </p:ext>
            </p:extLst>
          </p:nvPr>
        </p:nvGraphicFramePr>
        <p:xfrm>
          <a:off x="4643157" y="4855339"/>
          <a:ext cx="5310671" cy="1021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0671">
                  <a:extLst>
                    <a:ext uri="{9D8B030D-6E8A-4147-A177-3AD203B41FA5}">
                      <a16:colId xmlns:a16="http://schemas.microsoft.com/office/drawing/2014/main" val="2669670416"/>
                    </a:ext>
                  </a:extLst>
                </a:gridCol>
              </a:tblGrid>
              <a:tr h="1021979">
                <a:tc>
                  <a:txBody>
                    <a:bodyPr/>
                    <a:lstStyle/>
                    <a:p>
                      <a:pPr marL="171450" lvl="0" indent="-171450" algn="just" defTabSz="457200" fontAlgn="base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-"/>
                        <a:defRPr/>
                      </a:pPr>
                      <a:r>
                        <a:rPr lang="en-US" sz="1000" b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Realizar</a:t>
                      </a: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reunião</a:t>
                      </a: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 </a:t>
                      </a:r>
                      <a:r>
                        <a:rPr lang="en-US" sz="1000" b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</a:t>
                      </a: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componentes</a:t>
                      </a: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Grupo Integridade.</a:t>
                      </a:r>
                    </a:p>
                    <a:p>
                      <a:pPr marL="171450" lvl="0" indent="-171450" algn="just" defTabSz="457200" fontAlgn="base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-"/>
                        <a:defRPr/>
                      </a:pPr>
                      <a:r>
                        <a:rPr lang="en-US" sz="1000" b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Definir</a:t>
                      </a: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modelo</a:t>
                      </a: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00" b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trabalho</a:t>
                      </a: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 </a:t>
                      </a:r>
                      <a:r>
                        <a:rPr lang="en-US" sz="1000" b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atribuições</a:t>
                      </a: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1450" lvl="0" indent="-171450" algn="just" defTabSz="457200" fontAlgn="base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-"/>
                        <a:defRPr/>
                      </a:pP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PRODUTO FINAL: Grupo Integridade do INCA </a:t>
                      </a:r>
                      <a:r>
                        <a:rPr lang="en-US" sz="10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setembro</a:t>
                      </a:r>
                      <a:r>
                        <a:rPr lang="en-US" sz="10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/2022)</a:t>
                      </a:r>
                      <a:endParaRPr lang="en-US" sz="1000" b="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677613"/>
                  </a:ext>
                </a:extLst>
              </a:tr>
            </a:tbl>
          </a:graphicData>
        </a:graphic>
      </p:graphicFrame>
      <p:graphicFrame>
        <p:nvGraphicFramePr>
          <p:cNvPr id="41" name="Tabela 19">
            <a:extLst>
              <a:ext uri="{FF2B5EF4-FFF2-40B4-BE49-F238E27FC236}">
                <a16:creationId xmlns:a16="http://schemas.microsoft.com/office/drawing/2014/main" id="{6867FF94-C0D2-4C4E-B189-C4692838A2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250858"/>
              </p:ext>
            </p:extLst>
          </p:nvPr>
        </p:nvGraphicFramePr>
        <p:xfrm>
          <a:off x="3325383" y="4949665"/>
          <a:ext cx="1119286" cy="951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286">
                  <a:extLst>
                    <a:ext uri="{9D8B030D-6E8A-4147-A177-3AD203B41FA5}">
                      <a16:colId xmlns:a16="http://schemas.microsoft.com/office/drawing/2014/main" val="2669670416"/>
                    </a:ext>
                  </a:extLst>
                </a:gridCol>
              </a:tblGrid>
              <a:tr h="9518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Publicação Nova Portaria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677613"/>
                  </a:ext>
                </a:extLst>
              </a:tr>
            </a:tbl>
          </a:graphicData>
        </a:graphic>
      </p:graphicFrame>
      <p:pic>
        <p:nvPicPr>
          <p:cNvPr id="36" name="Imagem 35" descr="Logotipo, nome da empresa&#10;&#10;Descrição gerada automaticamente">
            <a:extLst>
              <a:ext uri="{FF2B5EF4-FFF2-40B4-BE49-F238E27FC236}">
                <a16:creationId xmlns:a16="http://schemas.microsoft.com/office/drawing/2014/main" id="{7534F393-5FA8-4C78-9D05-92B4EDA564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983" y="5994933"/>
            <a:ext cx="2934316" cy="852498"/>
          </a:xfrm>
          <a:prstGeom prst="rect">
            <a:avLst/>
          </a:prstGeom>
        </p:spPr>
      </p:pic>
      <p:sp>
        <p:nvSpPr>
          <p:cNvPr id="37" name="Retângulo 36">
            <a:extLst>
              <a:ext uri="{FF2B5EF4-FFF2-40B4-BE49-F238E27FC236}">
                <a16:creationId xmlns:a16="http://schemas.microsoft.com/office/drawing/2014/main" id="{B8CBC4CA-B18A-4AF5-8EE9-4068D30FEC1D}"/>
              </a:ext>
            </a:extLst>
          </p:cNvPr>
          <p:cNvSpPr/>
          <p:nvPr/>
        </p:nvSpPr>
        <p:spPr>
          <a:xfrm>
            <a:off x="10476591" y="4186625"/>
            <a:ext cx="1643625" cy="1722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LEGENDA - STATUS</a:t>
            </a:r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id="{92B5F50F-082F-4B9A-93CE-E90678BFC443}"/>
              </a:ext>
            </a:extLst>
          </p:cNvPr>
          <p:cNvSpPr/>
          <p:nvPr/>
        </p:nvSpPr>
        <p:spPr>
          <a:xfrm>
            <a:off x="10730599" y="4491615"/>
            <a:ext cx="1121239" cy="1790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INICIADO</a:t>
            </a: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1B764F74-DACF-4034-8C74-4AD7DABED856}"/>
              </a:ext>
            </a:extLst>
          </p:cNvPr>
          <p:cNvSpPr/>
          <p:nvPr/>
        </p:nvSpPr>
        <p:spPr>
          <a:xfrm>
            <a:off x="10730599" y="4772969"/>
            <a:ext cx="1121239" cy="179014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ANDAMENTO</a:t>
            </a:r>
          </a:p>
        </p:txBody>
      </p:sp>
      <p:sp>
        <p:nvSpPr>
          <p:cNvPr id="46" name="Retângulo 45">
            <a:extLst>
              <a:ext uri="{FF2B5EF4-FFF2-40B4-BE49-F238E27FC236}">
                <a16:creationId xmlns:a16="http://schemas.microsoft.com/office/drawing/2014/main" id="{8AF05AA3-9EE7-4F2D-9449-67A0EF225F2D}"/>
              </a:ext>
            </a:extLst>
          </p:cNvPr>
          <p:cNvSpPr/>
          <p:nvPr/>
        </p:nvSpPr>
        <p:spPr>
          <a:xfrm>
            <a:off x="10730599" y="5048105"/>
            <a:ext cx="1121239" cy="1790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PONTO DE ATENÇÃO</a:t>
            </a:r>
          </a:p>
        </p:txBody>
      </p:sp>
      <p:sp>
        <p:nvSpPr>
          <p:cNvPr id="48" name="Retângulo 47">
            <a:extLst>
              <a:ext uri="{FF2B5EF4-FFF2-40B4-BE49-F238E27FC236}">
                <a16:creationId xmlns:a16="http://schemas.microsoft.com/office/drawing/2014/main" id="{E18B3AB3-3D25-4E51-A3E4-843C6E78ADC8}"/>
              </a:ext>
            </a:extLst>
          </p:cNvPr>
          <p:cNvSpPr/>
          <p:nvPr/>
        </p:nvSpPr>
        <p:spPr>
          <a:xfrm>
            <a:off x="10730599" y="5329459"/>
            <a:ext cx="1121239" cy="17901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ATRASADO</a:t>
            </a:r>
          </a:p>
        </p:txBody>
      </p:sp>
      <p:sp>
        <p:nvSpPr>
          <p:cNvPr id="50" name="Retângulo 49">
            <a:extLst>
              <a:ext uri="{FF2B5EF4-FFF2-40B4-BE49-F238E27FC236}">
                <a16:creationId xmlns:a16="http://schemas.microsoft.com/office/drawing/2014/main" id="{69A73FED-28E4-407F-B1CC-86081DA5066C}"/>
              </a:ext>
            </a:extLst>
          </p:cNvPr>
          <p:cNvSpPr/>
          <p:nvPr/>
        </p:nvSpPr>
        <p:spPr>
          <a:xfrm>
            <a:off x="10730599" y="5610813"/>
            <a:ext cx="1121239" cy="179014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CONCLUÍDO</a:t>
            </a:r>
          </a:p>
        </p:txBody>
      </p:sp>
      <p:pic>
        <p:nvPicPr>
          <p:cNvPr id="52" name="Imagem 51" descr="Ícone&#10;&#10;Descrição gerada automaticamente">
            <a:extLst>
              <a:ext uri="{FF2B5EF4-FFF2-40B4-BE49-F238E27FC236}">
                <a16:creationId xmlns:a16="http://schemas.microsoft.com/office/drawing/2014/main" id="{7D2B418E-C93E-45B2-81CA-7345E2B1FE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717" y="-47297"/>
            <a:ext cx="1465944" cy="772552"/>
          </a:xfrm>
          <a:prstGeom prst="rect">
            <a:avLst/>
          </a:prstGeom>
        </p:spPr>
      </p:pic>
      <p:sp>
        <p:nvSpPr>
          <p:cNvPr id="54" name="Retângulo 53">
            <a:extLst>
              <a:ext uri="{FF2B5EF4-FFF2-40B4-BE49-F238E27FC236}">
                <a16:creationId xmlns:a16="http://schemas.microsoft.com/office/drawing/2014/main" id="{4772E61D-BA6B-4A5D-9725-49E84685A9B4}"/>
              </a:ext>
            </a:extLst>
          </p:cNvPr>
          <p:cNvSpPr/>
          <p:nvPr/>
        </p:nvSpPr>
        <p:spPr>
          <a:xfrm>
            <a:off x="1737290" y="1891566"/>
            <a:ext cx="1402004" cy="92381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 DE TRABALHO INTEGRIDADE</a:t>
            </a:r>
          </a:p>
        </p:txBody>
      </p:sp>
    </p:spTree>
    <p:extLst>
      <p:ext uri="{BB962C8B-B14F-4D97-AF65-F5344CB8AC3E}">
        <p14:creationId xmlns:p14="http://schemas.microsoft.com/office/powerpoint/2010/main" val="2136628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2DB9DD6AE00254094F09C2061754AF1" ma:contentTypeVersion="15" ma:contentTypeDescription="Crie um novo documento." ma:contentTypeScope="" ma:versionID="67607b0b3fa5f83e0ecb47ba571f86eb">
  <xsd:schema xmlns:xsd="http://www.w3.org/2001/XMLSchema" xmlns:xs="http://www.w3.org/2001/XMLSchema" xmlns:p="http://schemas.microsoft.com/office/2006/metadata/properties" xmlns:ns2="3c3dc2a4-effd-48dd-b3ca-e423738f9108" xmlns:ns3="75cdfa80-b739-4906-9b9a-afa3a50922dc" targetNamespace="http://schemas.microsoft.com/office/2006/metadata/properties" ma:root="true" ma:fieldsID="e914444dd3b3fc8727734b6e5d80e473" ns2:_="" ns3:_="">
    <xsd:import namespace="3c3dc2a4-effd-48dd-b3ca-e423738f9108"/>
    <xsd:import namespace="75cdfa80-b739-4906-9b9a-afa3a50922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dc2a4-effd-48dd-b3ca-e423738f91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Marcações de imagem" ma:readOnly="false" ma:fieldId="{5cf76f15-5ced-4ddc-b409-7134ff3c332f}" ma:taxonomyMulti="true" ma:sspId="5bb1c0a9-9f06-4fb7-adb8-8bdee51cae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cdfa80-b739-4906-9b9a-afa3a50922d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bbadda5-28c9-486b-a3a0-bdf2bff8f69f}" ma:internalName="TaxCatchAll" ma:showField="CatchAllData" ma:web="75cdfa80-b739-4906-9b9a-afa3a50922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5cdfa80-b739-4906-9b9a-afa3a50922dc" xsi:nil="true"/>
    <lcf76f155ced4ddcb4097134ff3c332f xmlns="3c3dc2a4-effd-48dd-b3ca-e423738f910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41690AF-390F-4693-A79F-E9C660D19532}"/>
</file>

<file path=customXml/itemProps2.xml><?xml version="1.0" encoding="utf-8"?>
<ds:datastoreItem xmlns:ds="http://schemas.openxmlformats.org/officeDocument/2006/customXml" ds:itemID="{4E8C59E1-D0DD-41FF-A8B6-70DD9FB7CCCF}"/>
</file>

<file path=customXml/itemProps3.xml><?xml version="1.0" encoding="utf-8"?>
<ds:datastoreItem xmlns:ds="http://schemas.openxmlformats.org/officeDocument/2006/customXml" ds:itemID="{EA891327-9593-4699-A85C-659AD89C8218}"/>
</file>

<file path=docProps/app.xml><?xml version="1.0" encoding="utf-8"?>
<Properties xmlns="http://schemas.openxmlformats.org/officeDocument/2006/extended-properties" xmlns:vt="http://schemas.openxmlformats.org/officeDocument/2006/docPropsVTypes">
  <TotalTime>2649</TotalTime>
  <Words>493</Words>
  <Application>Microsoft Office PowerPoint</Application>
  <PresentationFormat>Widescreen</PresentationFormat>
  <Paragraphs>93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da Silva Goulart Rodrigues</dc:creator>
  <cp:lastModifiedBy>Leandro da Silva Goulart Rodrigues</cp:lastModifiedBy>
  <cp:revision>7</cp:revision>
  <dcterms:created xsi:type="dcterms:W3CDTF">2022-02-08T21:18:24Z</dcterms:created>
  <dcterms:modified xsi:type="dcterms:W3CDTF">2022-03-14T21:34:06Z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0x01010022DB9DD6AE00254094F09C2061754AF1</vt:lpwstr>
  </property>
</Properties>
</file>