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  <p:sldMasterId id="2147483816" r:id="rId3"/>
    <p:sldMasterId id="2147483828" r:id="rId4"/>
    <p:sldMasterId id="2147483840" r:id="rId5"/>
    <p:sldMasterId id="2147483852" r:id="rId6"/>
    <p:sldMasterId id="2147483864" r:id="rId7"/>
    <p:sldMasterId id="2147483876" r:id="rId8"/>
  </p:sldMasterIdLst>
  <p:notesMasterIdLst>
    <p:notesMasterId r:id="rId11"/>
  </p:notesMasterIdLst>
  <p:sldIdLst>
    <p:sldId id="266" r:id="rId9"/>
    <p:sldId id="267" r:id="rId10"/>
  </p:sldIdLst>
  <p:sldSz cx="6858000" cy="9906000" type="A4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72A5"/>
    <a:srgbClr val="688BBB"/>
    <a:srgbClr val="3F48CC"/>
    <a:srgbClr val="99D9EA"/>
    <a:srgbClr val="5C83B6"/>
    <a:srgbClr val="7092BE"/>
    <a:srgbClr val="3F6092"/>
    <a:srgbClr val="0C2844"/>
    <a:srgbClr val="469CD5"/>
    <a:srgbClr val="3D43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42" autoAdjust="0"/>
  </p:normalViewPr>
  <p:slideViewPr>
    <p:cSldViewPr>
      <p:cViewPr>
        <p:scale>
          <a:sx n="66" d="100"/>
          <a:sy n="66" d="100"/>
        </p:scale>
        <p:origin x="-1848" y="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66842-0FFB-40E6-B804-5A0AA78B812B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44784-1766-4BE7-B608-621BE76472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18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44784-1766-4BE7-B608-621BE764721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90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388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451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523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48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2061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7859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366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79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772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127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58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0959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4576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986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2712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7431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46870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729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187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7550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3999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10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5562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749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66682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886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17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774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09208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92102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505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37328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81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0174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1844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4155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1429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918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826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7921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3250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67126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8843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9294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568413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78974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602456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41301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0609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9615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481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538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8675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9306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149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45064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2133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289243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395486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5685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70531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4878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531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1838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0174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568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83064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567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17235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62144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23171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457899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56291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12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616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06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71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42407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81215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1233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58957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19673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541654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7693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67458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689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8317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D354D201-E63F-454F-B0FF-149D50D2C338}" type="datetimeFigureOut">
              <a:rPr lang="pt-BR" smtClean="0"/>
              <a:t>21/09/2015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/>
          <a:lstStyle/>
          <a:p>
            <a:fld id="{A62E8872-EDF3-4203-A4B2-76044523E8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122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4" y="99626"/>
            <a:ext cx="6624732" cy="136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2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4" y="99626"/>
            <a:ext cx="6624732" cy="136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6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6" y="99626"/>
            <a:ext cx="6624728" cy="136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81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6" y="99626"/>
            <a:ext cx="6624728" cy="136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10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8" y="99626"/>
            <a:ext cx="6624723" cy="136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8" y="99626"/>
            <a:ext cx="6624723" cy="13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68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0" y="99626"/>
            <a:ext cx="6624718" cy="13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62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40" y="99626"/>
            <a:ext cx="6624718" cy="136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45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www.inpi.gov.br/" TargetMode="Externa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b="5990"/>
          <a:stretch/>
        </p:blipFill>
        <p:spPr bwMode="auto">
          <a:xfrm>
            <a:off x="241906" y="6156491"/>
            <a:ext cx="6616094" cy="28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CaixaDeTexto 33"/>
          <p:cNvSpPr txBox="1"/>
          <p:nvPr/>
        </p:nvSpPr>
        <p:spPr>
          <a:xfrm>
            <a:off x="1924716" y="128464"/>
            <a:ext cx="2739157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pt-BR" sz="1200" dirty="0" smtClean="0">
                <a:solidFill>
                  <a:srgbClr val="3D433F"/>
                </a:solidFill>
              </a:rPr>
              <a:t>Nº 6         Ano 2015       </a:t>
            </a:r>
            <a:endParaRPr lang="pt-BR" sz="1200" dirty="0">
              <a:solidFill>
                <a:srgbClr val="3D433F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1772816" y="437982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</a:rPr>
              <a:t>Máquinas Agrícolas 2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1628799" y="749430"/>
            <a:ext cx="424847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b="1" dirty="0" smtClean="0">
                <a:solidFill>
                  <a:schemeClr val="bg1"/>
                </a:solidFill>
              </a:rPr>
              <a:t>(Semeadura):  2009-2013</a:t>
            </a:r>
            <a:endParaRPr lang="pt-BR" sz="1300" b="1" dirty="0">
              <a:solidFill>
                <a:schemeClr val="bg1"/>
              </a:solidFill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116632" y="3296816"/>
            <a:ext cx="2151125" cy="304699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ctr"/>
            <a:r>
              <a:rPr lang="pt-BR" sz="1200" b="1" dirty="0">
                <a:solidFill>
                  <a:srgbClr val="F4922F"/>
                </a:solidFill>
              </a:rPr>
              <a:t>Distribuidores de fertilizantes </a:t>
            </a:r>
          </a:p>
        </p:txBody>
      </p:sp>
      <p:pic>
        <p:nvPicPr>
          <p:cNvPr id="51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r="10727"/>
          <a:stretch/>
        </p:blipFill>
        <p:spPr bwMode="auto">
          <a:xfrm>
            <a:off x="2233809" y="2101110"/>
            <a:ext cx="2390383" cy="238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tângulo 51"/>
          <p:cNvSpPr/>
          <p:nvPr/>
        </p:nvSpPr>
        <p:spPr>
          <a:xfrm>
            <a:off x="3901709" y="2598505"/>
            <a:ext cx="370776" cy="184666"/>
          </a:xfrm>
          <a:prstGeom prst="rect">
            <a:avLst/>
          </a:prstGeom>
          <a:solidFill>
            <a:srgbClr val="FFFFFF">
              <a:alpha val="43922"/>
            </a:srgbClr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pt-BR" sz="1200" b="1" dirty="0" smtClean="0"/>
              <a:t>27%</a:t>
            </a:r>
            <a:endParaRPr lang="pt-BR" sz="1200" b="1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4041161" y="2250219"/>
            <a:ext cx="1460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smtClean="0">
                <a:solidFill>
                  <a:srgbClr val="F4922F"/>
                </a:solidFill>
              </a:rPr>
              <a:t>Semeadura*</a:t>
            </a:r>
            <a:endParaRPr lang="pt-BR" sz="1200" b="1" dirty="0">
              <a:solidFill>
                <a:srgbClr val="F4922F"/>
              </a:solidFill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4077072" y="3946629"/>
            <a:ext cx="2642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F4922F"/>
                </a:solidFill>
              </a:rPr>
              <a:t>Aparelhos para teste ou beneficiamento de raízes ou sementes</a:t>
            </a:r>
            <a:endParaRPr lang="pt-BR" sz="1200" b="1" dirty="0">
              <a:solidFill>
                <a:srgbClr val="F4922F"/>
              </a:solidFill>
            </a:endParaRPr>
          </a:p>
          <a:p>
            <a:pPr algn="ctr"/>
            <a:endParaRPr lang="pt-BR" sz="1200" b="1" dirty="0">
              <a:solidFill>
                <a:srgbClr val="F4922F"/>
              </a:solidFill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2971601" y="4094420"/>
            <a:ext cx="5026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/>
              <a:t>14%</a:t>
            </a:r>
            <a:endParaRPr lang="pt-BR" sz="1200" b="1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1110787" y="4350542"/>
            <a:ext cx="2112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solidFill>
                  <a:srgbClr val="F4922F"/>
                </a:solidFill>
              </a:rPr>
              <a:t>Máquinas para </a:t>
            </a:r>
            <a:r>
              <a:rPr lang="pt-BR" sz="1200" b="1" dirty="0" smtClean="0">
                <a:solidFill>
                  <a:srgbClr val="F4922F"/>
                </a:solidFill>
              </a:rPr>
              <a:t>transplantar</a:t>
            </a:r>
            <a:endParaRPr lang="pt-BR" sz="1200" b="1" dirty="0">
              <a:solidFill>
                <a:srgbClr val="F4922F"/>
              </a:solidFill>
            </a:endParaRPr>
          </a:p>
        </p:txBody>
      </p:sp>
      <p:sp>
        <p:nvSpPr>
          <p:cNvPr id="57" name="Retângulo 56"/>
          <p:cNvSpPr/>
          <p:nvPr/>
        </p:nvSpPr>
        <p:spPr>
          <a:xfrm>
            <a:off x="2316889" y="3747054"/>
            <a:ext cx="5026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/>
              <a:t>9%</a:t>
            </a:r>
            <a:endParaRPr lang="pt-BR" sz="1200" b="1" dirty="0"/>
          </a:p>
        </p:txBody>
      </p:sp>
      <p:sp>
        <p:nvSpPr>
          <p:cNvPr id="58" name="CaixaDeTexto 57"/>
          <p:cNvSpPr txBox="1"/>
          <p:nvPr/>
        </p:nvSpPr>
        <p:spPr>
          <a:xfrm>
            <a:off x="797343" y="3872879"/>
            <a:ext cx="21504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pt-BR" sz="1200" b="1" dirty="0">
                <a:solidFill>
                  <a:srgbClr val="F4922F"/>
                </a:solidFill>
              </a:rPr>
              <a:t>Métodos de fertilização</a:t>
            </a:r>
          </a:p>
        </p:txBody>
      </p:sp>
      <p:sp>
        <p:nvSpPr>
          <p:cNvPr id="59" name="CaixaDeTexto 58"/>
          <p:cNvSpPr txBox="1"/>
          <p:nvPr/>
        </p:nvSpPr>
        <p:spPr>
          <a:xfrm>
            <a:off x="-45149" y="2717981"/>
            <a:ext cx="2472476" cy="276999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ctr"/>
            <a:r>
              <a:rPr lang="pt-BR" sz="1200" b="1" dirty="0">
                <a:solidFill>
                  <a:srgbClr val="F4922F"/>
                </a:solidFill>
              </a:rPr>
              <a:t>Escavações ou cobertura de </a:t>
            </a:r>
            <a:r>
              <a:rPr lang="pt-BR" sz="1200" b="1" dirty="0" smtClean="0">
                <a:solidFill>
                  <a:srgbClr val="F4922F"/>
                </a:solidFill>
              </a:rPr>
              <a:t>sulcos</a:t>
            </a:r>
            <a:endParaRPr lang="pt-BR" sz="1200" b="1" dirty="0">
              <a:solidFill>
                <a:srgbClr val="F4922F"/>
              </a:solidFill>
            </a:endParaRPr>
          </a:p>
        </p:txBody>
      </p:sp>
      <p:sp>
        <p:nvSpPr>
          <p:cNvPr id="60" name="Retângulo 59"/>
          <p:cNvSpPr/>
          <p:nvPr/>
        </p:nvSpPr>
        <p:spPr>
          <a:xfrm>
            <a:off x="2516145" y="2415977"/>
            <a:ext cx="5026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1" dirty="0"/>
              <a:t>6</a:t>
            </a:r>
            <a:r>
              <a:rPr lang="pt-BR" sz="1200" b="1" dirty="0" smtClean="0"/>
              <a:t>%</a:t>
            </a:r>
            <a:endParaRPr lang="pt-BR" sz="1200" b="1" dirty="0"/>
          </a:p>
        </p:txBody>
      </p:sp>
      <p:sp>
        <p:nvSpPr>
          <p:cNvPr id="61" name="CaixaDeTexto 60"/>
          <p:cNvSpPr txBox="1"/>
          <p:nvPr/>
        </p:nvSpPr>
        <p:spPr>
          <a:xfrm>
            <a:off x="520516" y="2144688"/>
            <a:ext cx="240442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pt-BR" sz="1200" b="1" dirty="0">
                <a:solidFill>
                  <a:srgbClr val="F4922F"/>
                </a:solidFill>
              </a:rPr>
              <a:t>Dispositivos </a:t>
            </a:r>
            <a:r>
              <a:rPr lang="pt-BR" sz="1200" b="1" dirty="0" smtClean="0">
                <a:solidFill>
                  <a:srgbClr val="F4922F"/>
                </a:solidFill>
              </a:rPr>
              <a:t>para distribuição de </a:t>
            </a:r>
            <a:r>
              <a:rPr lang="pt-BR" sz="1200" b="1" dirty="0">
                <a:solidFill>
                  <a:srgbClr val="F4922F"/>
                </a:solidFill>
              </a:rPr>
              <a:t>adubos </a:t>
            </a:r>
            <a:r>
              <a:rPr lang="pt-BR" sz="1200" b="1" dirty="0" smtClean="0">
                <a:solidFill>
                  <a:srgbClr val="F4922F"/>
                </a:solidFill>
              </a:rPr>
              <a:t>líquidos</a:t>
            </a:r>
            <a:endParaRPr lang="pt-BR" sz="1200" b="1" dirty="0">
              <a:solidFill>
                <a:srgbClr val="F4922F"/>
              </a:solidFill>
            </a:endParaRPr>
          </a:p>
        </p:txBody>
      </p:sp>
      <p:sp>
        <p:nvSpPr>
          <p:cNvPr id="62" name="Retângulo 61"/>
          <p:cNvSpPr/>
          <p:nvPr/>
        </p:nvSpPr>
        <p:spPr>
          <a:xfrm>
            <a:off x="2947804" y="2178581"/>
            <a:ext cx="5026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/>
              <a:t>9%</a:t>
            </a:r>
            <a:endParaRPr lang="pt-BR" sz="1200" b="1" dirty="0"/>
          </a:p>
        </p:txBody>
      </p:sp>
      <p:sp>
        <p:nvSpPr>
          <p:cNvPr id="63" name="CaixaDeTexto 62"/>
          <p:cNvSpPr txBox="1"/>
          <p:nvPr/>
        </p:nvSpPr>
        <p:spPr>
          <a:xfrm>
            <a:off x="2397067" y="1939697"/>
            <a:ext cx="1031933" cy="276999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F4922F"/>
                </a:solidFill>
              </a:rPr>
              <a:t>Outros</a:t>
            </a:r>
            <a:endParaRPr lang="pt-BR" sz="1200" b="1" dirty="0">
              <a:solidFill>
                <a:srgbClr val="F4922F"/>
              </a:solidFill>
            </a:endParaRPr>
          </a:p>
        </p:txBody>
      </p:sp>
      <p:sp>
        <p:nvSpPr>
          <p:cNvPr id="64" name="Retângulo 63"/>
          <p:cNvSpPr/>
          <p:nvPr/>
        </p:nvSpPr>
        <p:spPr>
          <a:xfrm>
            <a:off x="3789830" y="3829776"/>
            <a:ext cx="5026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/>
              <a:t>19%</a:t>
            </a:r>
            <a:endParaRPr lang="pt-BR" sz="1200" b="1" dirty="0"/>
          </a:p>
        </p:txBody>
      </p:sp>
      <p:sp>
        <p:nvSpPr>
          <p:cNvPr id="65" name="Retângulo 64"/>
          <p:cNvSpPr/>
          <p:nvPr/>
        </p:nvSpPr>
        <p:spPr>
          <a:xfrm>
            <a:off x="2245504" y="2811080"/>
            <a:ext cx="5026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1" dirty="0"/>
              <a:t>8</a:t>
            </a:r>
            <a:r>
              <a:rPr lang="pt-BR" sz="1200" b="1" dirty="0" smtClean="0"/>
              <a:t>%</a:t>
            </a:r>
            <a:endParaRPr lang="pt-BR" sz="1200" b="1" dirty="0"/>
          </a:p>
        </p:txBody>
      </p:sp>
      <p:sp>
        <p:nvSpPr>
          <p:cNvPr id="66" name="Retângulo 65"/>
          <p:cNvSpPr/>
          <p:nvPr/>
        </p:nvSpPr>
        <p:spPr>
          <a:xfrm>
            <a:off x="2206258" y="3285447"/>
            <a:ext cx="5026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1" dirty="0"/>
              <a:t>8</a:t>
            </a:r>
            <a:r>
              <a:rPr lang="pt-BR" sz="1200" b="1" dirty="0" smtClean="0"/>
              <a:t>%</a:t>
            </a:r>
            <a:endParaRPr lang="pt-BR" sz="1200" b="1" dirty="0"/>
          </a:p>
        </p:txBody>
      </p:sp>
      <p:sp>
        <p:nvSpPr>
          <p:cNvPr id="67" name="CaixaDeTexto 66"/>
          <p:cNvSpPr txBox="1"/>
          <p:nvPr/>
        </p:nvSpPr>
        <p:spPr>
          <a:xfrm>
            <a:off x="2166859" y="1671112"/>
            <a:ext cx="2604423" cy="246221"/>
          </a:xfrm>
          <a:prstGeom prst="rect">
            <a:avLst/>
          </a:prstGeom>
          <a:noFill/>
          <a:ln w="3175">
            <a:solidFill>
              <a:srgbClr val="F4922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b="1" smtClean="0"/>
              <a:t>Total de documentos de patente = </a:t>
            </a:r>
            <a:r>
              <a:rPr lang="pt-BR" sz="1000" b="1" dirty="0" smtClean="0"/>
              <a:t>17.645</a:t>
            </a:r>
            <a:endParaRPr lang="pt-BR" sz="1000" b="1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0" y="5673080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F4922F"/>
                </a:solidFill>
              </a:rPr>
              <a:t>Principais depositantes</a:t>
            </a:r>
            <a:endParaRPr lang="pt-BR" sz="1600" b="1" dirty="0">
              <a:solidFill>
                <a:srgbClr val="F4922F"/>
              </a:solidFill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116632" y="1356792"/>
            <a:ext cx="6610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F4922F"/>
                </a:solidFill>
              </a:rPr>
              <a:t>Recorrência das áreas tecnológicas nos documentos de patente</a:t>
            </a:r>
          </a:p>
        </p:txBody>
      </p:sp>
      <p:sp>
        <p:nvSpPr>
          <p:cNvPr id="70" name="Retângulo de cantos arredondados 69"/>
          <p:cNvSpPr/>
          <p:nvPr/>
        </p:nvSpPr>
        <p:spPr>
          <a:xfrm>
            <a:off x="4591168" y="2527218"/>
            <a:ext cx="2135685" cy="906991"/>
          </a:xfrm>
          <a:prstGeom prst="roundRect">
            <a:avLst>
              <a:gd name="adj" fmla="val 12955"/>
            </a:avLst>
          </a:prstGeom>
          <a:solidFill>
            <a:srgbClr val="F4922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bg1"/>
                </a:solidFill>
              </a:rPr>
              <a:t>D</a:t>
            </a:r>
            <a:r>
              <a:rPr lang="pt-BR" sz="1200" b="1" dirty="0" smtClean="0">
                <a:solidFill>
                  <a:schemeClr val="bg1"/>
                </a:solidFill>
              </a:rPr>
              <a:t>estacam-se </a:t>
            </a:r>
            <a:r>
              <a:rPr lang="pt-BR" sz="1200" b="1" dirty="0">
                <a:solidFill>
                  <a:schemeClr val="bg1"/>
                </a:solidFill>
              </a:rPr>
              <a:t>as peças </a:t>
            </a:r>
            <a:r>
              <a:rPr lang="pt-BR" sz="1200" b="1" dirty="0" smtClean="0">
                <a:solidFill>
                  <a:schemeClr val="bg1"/>
                </a:solidFill>
              </a:rPr>
              <a:t>para </a:t>
            </a:r>
            <a:r>
              <a:rPr lang="pt-BR" sz="1200" b="1" dirty="0">
                <a:solidFill>
                  <a:schemeClr val="bg1"/>
                </a:solidFill>
              </a:rPr>
              <a:t>conduzir e depositar sementes</a:t>
            </a:r>
          </a:p>
        </p:txBody>
      </p:sp>
      <p:sp>
        <p:nvSpPr>
          <p:cNvPr id="71" name="Retângulo de cantos arredondados 70"/>
          <p:cNvSpPr/>
          <p:nvPr/>
        </p:nvSpPr>
        <p:spPr>
          <a:xfrm>
            <a:off x="116632" y="4736976"/>
            <a:ext cx="6610221" cy="824537"/>
          </a:xfrm>
          <a:prstGeom prst="roundRect">
            <a:avLst>
              <a:gd name="adj" fmla="val 24969"/>
            </a:avLst>
          </a:prstGeom>
          <a:solidFill>
            <a:srgbClr val="F4922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bg1"/>
                </a:solidFill>
              </a:rPr>
              <a:t>Enquanto a área tecnológica de semeadura concentra o maior número de documentos de patente, os principais depositantes concentram seus inventos em máquinas para transplantar.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72" name="Retângulo de cantos arredondados 71"/>
          <p:cNvSpPr/>
          <p:nvPr/>
        </p:nvSpPr>
        <p:spPr>
          <a:xfrm>
            <a:off x="4292492" y="6023848"/>
            <a:ext cx="2434362" cy="1440160"/>
          </a:xfrm>
          <a:prstGeom prst="roundRect">
            <a:avLst>
              <a:gd name="adj" fmla="val 24969"/>
            </a:avLst>
          </a:prstGeom>
          <a:solidFill>
            <a:srgbClr val="F4922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bg1"/>
                </a:solidFill>
              </a:rPr>
              <a:t>Esses depositantes juntos detêm cerca de 15% do total de documentos de patente relativos </a:t>
            </a:r>
            <a:r>
              <a:rPr lang="pt-BR" sz="1200" b="1" dirty="0">
                <a:solidFill>
                  <a:schemeClr val="bg1"/>
                </a:solidFill>
              </a:rPr>
              <a:t>a</a:t>
            </a:r>
            <a:r>
              <a:rPr lang="pt-BR" sz="1200" b="1" dirty="0" smtClean="0">
                <a:solidFill>
                  <a:schemeClr val="bg1"/>
                </a:solidFill>
              </a:rPr>
              <a:t> semeadura</a:t>
            </a:r>
            <a:endParaRPr lang="pt-BR" sz="1200" b="1" dirty="0">
              <a:solidFill>
                <a:schemeClr val="bg1"/>
              </a:solidFill>
            </a:endParaRPr>
          </a:p>
        </p:txBody>
      </p:sp>
      <p:sp>
        <p:nvSpPr>
          <p:cNvPr id="73" name="Triângulo retângulo 72"/>
          <p:cNvSpPr/>
          <p:nvPr/>
        </p:nvSpPr>
        <p:spPr>
          <a:xfrm flipH="1">
            <a:off x="3947652" y="6560036"/>
            <a:ext cx="350730" cy="360040"/>
          </a:xfrm>
          <a:prstGeom prst="rtTriangle">
            <a:avLst/>
          </a:prstGeom>
          <a:solidFill>
            <a:srgbClr val="F4922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74" name="Retângulo 73"/>
          <p:cNvSpPr/>
          <p:nvPr/>
        </p:nvSpPr>
        <p:spPr>
          <a:xfrm>
            <a:off x="-19706" y="9356536"/>
            <a:ext cx="687770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900" dirty="0" smtClean="0"/>
              <a:t>* A figura inserida no gráfico está disponível no Microsoft Office.</a:t>
            </a:r>
            <a:endParaRPr lang="pt-BR" sz="900" dirty="0"/>
          </a:p>
        </p:txBody>
      </p:sp>
      <p:sp>
        <p:nvSpPr>
          <p:cNvPr id="75" name="CaixaDeTexto 74"/>
          <p:cNvSpPr txBox="1"/>
          <p:nvPr/>
        </p:nvSpPr>
        <p:spPr>
          <a:xfrm rot="16200000">
            <a:off x="-1338769" y="7280177"/>
            <a:ext cx="2899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smtClean="0"/>
              <a:t>Número de inventos</a:t>
            </a:r>
            <a:endParaRPr lang="pt-BR" sz="1100" b="1"/>
          </a:p>
        </p:txBody>
      </p:sp>
      <p:sp>
        <p:nvSpPr>
          <p:cNvPr id="76" name="CaixaDeTexto 75"/>
          <p:cNvSpPr txBox="1"/>
          <p:nvPr/>
        </p:nvSpPr>
        <p:spPr>
          <a:xfrm>
            <a:off x="44624" y="9064446"/>
            <a:ext cx="68133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smtClean="0"/>
              <a:t>Principais depositantes</a:t>
            </a:r>
            <a:endParaRPr lang="pt-BR" sz="1100" b="1"/>
          </a:p>
        </p:txBody>
      </p:sp>
      <p:sp>
        <p:nvSpPr>
          <p:cNvPr id="77" name="CaixaDeTexto 13"/>
          <p:cNvSpPr txBox="1"/>
          <p:nvPr/>
        </p:nvSpPr>
        <p:spPr>
          <a:xfrm>
            <a:off x="35286" y="9536668"/>
            <a:ext cx="67677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900" dirty="0"/>
              <a:t>Para </a:t>
            </a:r>
            <a:r>
              <a:rPr lang="pt-BR" sz="900" dirty="0" smtClean="0"/>
              <a:t>maiores informações, acesse o portal do INPI  </a:t>
            </a:r>
            <a:r>
              <a:rPr lang="pt-BR" sz="900" dirty="0" smtClean="0">
                <a:hlinkClick r:id="rId5"/>
              </a:rPr>
              <a:t>www.inpi.gov.br</a:t>
            </a:r>
            <a:r>
              <a:rPr lang="pt-BR" sz="900" dirty="0" smtClean="0"/>
              <a:t> (radar estendido)  ou entre em contato através do e-mail radartecnologico@inpi.gov.br.</a:t>
            </a:r>
            <a:endParaRPr lang="pt-BR" sz="900" dirty="0" smtClean="0">
              <a:solidFill>
                <a:srgbClr val="7D1A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92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9"/>
          <a:stretch/>
        </p:blipFill>
        <p:spPr bwMode="auto">
          <a:xfrm>
            <a:off x="260648" y="6103356"/>
            <a:ext cx="6457699" cy="2912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CaixaDeTexto 39"/>
          <p:cNvSpPr txBox="1"/>
          <p:nvPr/>
        </p:nvSpPr>
        <p:spPr>
          <a:xfrm>
            <a:off x="1957645" y="128464"/>
            <a:ext cx="2739157" cy="2616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rgbClr val="3D433F"/>
                </a:solidFill>
              </a:rPr>
              <a:t>Nº 6         Ano 2015       </a:t>
            </a:r>
            <a:endParaRPr lang="pt-BR" sz="1100" dirty="0">
              <a:solidFill>
                <a:srgbClr val="3D433F"/>
              </a:solidFill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1772816" y="437982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</a:rPr>
              <a:t>Máquinas Agrícolas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1628799" y="749430"/>
            <a:ext cx="424847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00" b="1" dirty="0" smtClean="0">
                <a:solidFill>
                  <a:schemeClr val="bg1"/>
                </a:solidFill>
              </a:rPr>
              <a:t>(Semeadura):  2009-2013</a:t>
            </a:r>
            <a:endParaRPr lang="pt-BR" sz="1300" b="1" dirty="0">
              <a:solidFill>
                <a:schemeClr val="bg1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0" y="5766574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F4922F"/>
                </a:solidFill>
              </a:rPr>
              <a:t>Principais depositantes no Brasil</a:t>
            </a:r>
            <a:endParaRPr lang="pt-BR" sz="1600" b="1" dirty="0">
              <a:solidFill>
                <a:srgbClr val="F4922F"/>
              </a:solidFill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29" y="1928664"/>
            <a:ext cx="3157213" cy="27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CaixaDeTexto 44"/>
          <p:cNvSpPr txBox="1"/>
          <p:nvPr/>
        </p:nvSpPr>
        <p:spPr>
          <a:xfrm>
            <a:off x="4363" y="1352600"/>
            <a:ext cx="6853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F4922F"/>
                </a:solidFill>
              </a:rPr>
              <a:t>Liberdade de operação no Brasil</a:t>
            </a:r>
            <a:endParaRPr lang="pt-BR" sz="1600" b="1" dirty="0">
              <a:solidFill>
                <a:srgbClr val="F4922F"/>
              </a:solidFill>
            </a:endParaRPr>
          </a:p>
        </p:txBody>
      </p:sp>
      <p:pic>
        <p:nvPicPr>
          <p:cNvPr id="4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417" y="2562978"/>
            <a:ext cx="1762769" cy="164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Seta para a direita 46"/>
          <p:cNvSpPr/>
          <p:nvPr/>
        </p:nvSpPr>
        <p:spPr>
          <a:xfrm>
            <a:off x="3231616" y="3278664"/>
            <a:ext cx="1084720" cy="162168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CaixaDeTexto 47"/>
          <p:cNvSpPr txBox="1"/>
          <p:nvPr/>
        </p:nvSpPr>
        <p:spPr>
          <a:xfrm>
            <a:off x="2835536" y="3284528"/>
            <a:ext cx="396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4%</a:t>
            </a:r>
            <a:endParaRPr lang="pt-BR" sz="1200" b="1" dirty="0"/>
          </a:p>
        </p:txBody>
      </p:sp>
      <p:sp>
        <p:nvSpPr>
          <p:cNvPr id="49" name="CaixaDeTexto 48"/>
          <p:cNvSpPr txBox="1"/>
          <p:nvPr/>
        </p:nvSpPr>
        <p:spPr>
          <a:xfrm>
            <a:off x="2844097" y="3513713"/>
            <a:ext cx="608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3%</a:t>
            </a:r>
            <a:endParaRPr lang="pt-BR" sz="1200" b="1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1147984" y="417194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rgbClr val="FFFFFF"/>
                </a:solidFill>
              </a:rPr>
              <a:t>93%</a:t>
            </a:r>
            <a:endParaRPr lang="pt-BR" sz="1200" b="1" dirty="0">
              <a:solidFill>
                <a:srgbClr val="FFFFFF"/>
              </a:solidFill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-104316" y="4351665"/>
            <a:ext cx="2404428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F4922F"/>
                </a:solidFill>
              </a:rPr>
              <a:t>Livres</a:t>
            </a:r>
            <a:endParaRPr lang="pt-BR" sz="1200" b="1" dirty="0">
              <a:solidFill>
                <a:srgbClr val="F4922F"/>
              </a:solidFill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074928" y="3610553"/>
            <a:ext cx="1137320" cy="64633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F4922F"/>
                </a:solidFill>
              </a:rPr>
              <a:t>Podem vir a ser depositados </a:t>
            </a:r>
            <a:r>
              <a:rPr lang="pt-BR" sz="1200" b="1" smtClean="0">
                <a:solidFill>
                  <a:srgbClr val="F4922F"/>
                </a:solidFill>
              </a:rPr>
              <a:t>no Brasil**</a:t>
            </a:r>
            <a:endParaRPr lang="pt-BR" sz="1200" b="1" dirty="0">
              <a:solidFill>
                <a:srgbClr val="F4922F"/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3125296" y="2913255"/>
            <a:ext cx="113732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pt-BR" sz="1200" b="1" dirty="0" smtClean="0">
                <a:solidFill>
                  <a:schemeClr val="accent3">
                    <a:lumMod val="75000"/>
                  </a:schemeClr>
                </a:solidFill>
              </a:rPr>
              <a:t>Depositados no Brasil</a:t>
            </a:r>
            <a:endParaRPr lang="pt-BR" sz="1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4758929" y="391223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>
                <a:solidFill>
                  <a:srgbClr val="FFFFFF"/>
                </a:solidFill>
              </a:rPr>
              <a:t>75%</a:t>
            </a:r>
            <a:endParaRPr lang="pt-BR" sz="1050" b="1" dirty="0">
              <a:solidFill>
                <a:srgbClr val="FFFFFF"/>
              </a:solidFill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5065752" y="257377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>
                <a:solidFill>
                  <a:srgbClr val="FFFFFF"/>
                </a:solidFill>
              </a:rPr>
              <a:t>5%</a:t>
            </a:r>
            <a:endParaRPr lang="pt-BR" sz="1050" b="1" dirty="0">
              <a:solidFill>
                <a:srgbClr val="FFFFFF"/>
              </a:solidFill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5425000" y="281448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/>
              <a:t>18%</a:t>
            </a:r>
            <a:endParaRPr lang="pt-BR" sz="1050" b="1" dirty="0"/>
          </a:p>
        </p:txBody>
      </p:sp>
      <p:sp>
        <p:nvSpPr>
          <p:cNvPr id="57" name="CaixaDeTexto 56"/>
          <p:cNvSpPr txBox="1"/>
          <p:nvPr/>
        </p:nvSpPr>
        <p:spPr>
          <a:xfrm>
            <a:off x="5685632" y="3233313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/>
              <a:t>2%</a:t>
            </a:r>
            <a:endParaRPr lang="pt-BR" sz="1050" b="1" dirty="0"/>
          </a:p>
        </p:txBody>
      </p:sp>
      <p:sp>
        <p:nvSpPr>
          <p:cNvPr id="58" name="CaixaDeTexto 57"/>
          <p:cNvSpPr txBox="1"/>
          <p:nvPr/>
        </p:nvSpPr>
        <p:spPr>
          <a:xfrm>
            <a:off x="4252921" y="4092909"/>
            <a:ext cx="10134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Andamento</a:t>
            </a:r>
            <a:endParaRPr lang="pt-BR" sz="1100" dirty="0"/>
          </a:p>
        </p:txBody>
      </p:sp>
      <p:sp>
        <p:nvSpPr>
          <p:cNvPr id="59" name="CaixaDeTexto 58"/>
          <p:cNvSpPr txBox="1"/>
          <p:nvPr/>
        </p:nvSpPr>
        <p:spPr>
          <a:xfrm>
            <a:off x="5265424" y="2422993"/>
            <a:ext cx="10134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Livres</a:t>
            </a:r>
            <a:endParaRPr lang="pt-BR" sz="1100" dirty="0"/>
          </a:p>
        </p:txBody>
      </p:sp>
      <p:sp>
        <p:nvSpPr>
          <p:cNvPr id="60" name="CaixaDeTexto 59"/>
          <p:cNvSpPr txBox="1"/>
          <p:nvPr/>
        </p:nvSpPr>
        <p:spPr>
          <a:xfrm>
            <a:off x="5879770" y="3225516"/>
            <a:ext cx="10134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/>
              <a:t>Protegidos</a:t>
            </a:r>
            <a:endParaRPr lang="pt-BR" sz="1100" dirty="0"/>
          </a:p>
        </p:txBody>
      </p:sp>
      <p:sp>
        <p:nvSpPr>
          <p:cNvPr id="61" name="CaixaDeTexto 60"/>
          <p:cNvSpPr txBox="1"/>
          <p:nvPr/>
        </p:nvSpPr>
        <p:spPr>
          <a:xfrm>
            <a:off x="5696808" y="2717582"/>
            <a:ext cx="1116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smtClean="0"/>
              <a:t>Arquivados***</a:t>
            </a:r>
            <a:endParaRPr lang="pt-BR" sz="1100" dirty="0"/>
          </a:p>
        </p:txBody>
      </p:sp>
      <p:sp>
        <p:nvSpPr>
          <p:cNvPr id="62" name="Retângulo 61"/>
          <p:cNvSpPr/>
          <p:nvPr/>
        </p:nvSpPr>
        <p:spPr>
          <a:xfrm>
            <a:off x="116632" y="9185488"/>
            <a:ext cx="66033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900" dirty="0" smtClean="0"/>
              <a:t>**A </a:t>
            </a:r>
            <a:r>
              <a:rPr lang="pt-BR" sz="900" dirty="0"/>
              <a:t>quantidade de documentos </a:t>
            </a:r>
            <a:r>
              <a:rPr lang="pt-BR" sz="900" dirty="0" smtClean="0"/>
              <a:t>que </a:t>
            </a:r>
            <a:r>
              <a:rPr lang="pt-BR" sz="900" dirty="0"/>
              <a:t>podem vir a ser depositados no Brasil é estimada, levando-se em consideração os pedidos que entraram via </a:t>
            </a:r>
            <a:r>
              <a:rPr lang="pt-BR" sz="900" dirty="0" smtClean="0"/>
              <a:t>o acordo PCT. Este acordo internacional, administrado pela WIPO/OMPI,  facilita o depósito em diversos países, com custos reduzidos e prazo mais longo para entrada na fase nacional de cada um dos países nos quais se almeja a proteção.</a:t>
            </a:r>
          </a:p>
          <a:p>
            <a:pPr algn="just"/>
            <a:r>
              <a:rPr lang="pt-BR" sz="900" dirty="0" smtClean="0"/>
              <a:t>*** Documentos arquivados não incluem os arquivados definitivamente (estes estão contabilizados </a:t>
            </a:r>
            <a:r>
              <a:rPr lang="pt-BR" sz="900" smtClean="0"/>
              <a:t>em Livres).</a:t>
            </a:r>
            <a:endParaRPr lang="pt-BR" sz="900" dirty="0"/>
          </a:p>
        </p:txBody>
      </p:sp>
      <p:sp>
        <p:nvSpPr>
          <p:cNvPr id="63" name="CaixaDeTexto 62"/>
          <p:cNvSpPr txBox="1"/>
          <p:nvPr/>
        </p:nvSpPr>
        <p:spPr>
          <a:xfrm>
            <a:off x="116632" y="4808984"/>
            <a:ext cx="6610222" cy="698837"/>
          </a:xfrm>
          <a:prstGeom prst="roundRect">
            <a:avLst>
              <a:gd name="adj" fmla="val 24437"/>
            </a:avLst>
          </a:prstGeom>
          <a:solidFill>
            <a:srgbClr val="F4922F">
              <a:alpha val="8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dirty="0" smtClean="0">
                <a:solidFill>
                  <a:schemeClr val="bg1"/>
                </a:solidFill>
              </a:rPr>
              <a:t>Total: </a:t>
            </a:r>
            <a:r>
              <a:rPr lang="pt-BR" sz="1100" smtClean="0">
                <a:solidFill>
                  <a:schemeClr val="bg1"/>
                </a:solidFill>
              </a:rPr>
              <a:t>17.645 documentos de patente </a:t>
            </a:r>
            <a:r>
              <a:rPr lang="pt-BR" sz="1100" dirty="0" smtClean="0">
                <a:solidFill>
                  <a:schemeClr val="bg1"/>
                </a:solidFill>
              </a:rPr>
              <a:t>- em torno de 93</a:t>
            </a:r>
            <a:r>
              <a:rPr lang="pt-BR" sz="1100" smtClean="0">
                <a:solidFill>
                  <a:schemeClr val="bg1"/>
                </a:solidFill>
              </a:rPr>
              <a:t>%  desses </a:t>
            </a:r>
            <a:r>
              <a:rPr lang="pt-BR" sz="1100" dirty="0" smtClean="0">
                <a:solidFill>
                  <a:schemeClr val="bg1"/>
                </a:solidFill>
              </a:rPr>
              <a:t>estão livres para serem exploradas no Brasil.</a:t>
            </a:r>
          </a:p>
          <a:p>
            <a:pPr algn="just">
              <a:lnSpc>
                <a:spcPct val="150000"/>
              </a:lnSpc>
            </a:pPr>
            <a:r>
              <a:rPr lang="pt-BR" sz="1100" dirty="0">
                <a:solidFill>
                  <a:schemeClr val="bg1"/>
                </a:solidFill>
              </a:rPr>
              <a:t>Os dados utilizados para este Radar Tecnológico estão atualizados até </a:t>
            </a:r>
            <a:r>
              <a:rPr lang="pt-BR" sz="1100" dirty="0" smtClean="0">
                <a:solidFill>
                  <a:schemeClr val="bg1"/>
                </a:solidFill>
              </a:rPr>
              <a:t>21/10/2014 </a:t>
            </a:r>
            <a:r>
              <a:rPr lang="pt-BR" sz="1100" dirty="0">
                <a:solidFill>
                  <a:schemeClr val="bg1"/>
                </a:solidFill>
              </a:rPr>
              <a:t>- Nº da RPI: </a:t>
            </a:r>
            <a:r>
              <a:rPr lang="pt-BR" sz="1100" dirty="0" smtClean="0">
                <a:solidFill>
                  <a:schemeClr val="bg1"/>
                </a:solidFill>
              </a:rPr>
              <a:t>2285.</a:t>
            </a:r>
          </a:p>
        </p:txBody>
      </p:sp>
      <p:sp>
        <p:nvSpPr>
          <p:cNvPr id="64" name="Divisa 63"/>
          <p:cNvSpPr/>
          <p:nvPr/>
        </p:nvSpPr>
        <p:spPr>
          <a:xfrm rot="5400000">
            <a:off x="5404820" y="7388544"/>
            <a:ext cx="936105" cy="605183"/>
          </a:xfrm>
          <a:prstGeom prst="chevron">
            <a:avLst>
              <a:gd name="adj" fmla="val 27082"/>
            </a:avLst>
          </a:prstGeom>
          <a:solidFill>
            <a:srgbClr val="F492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5" name="CaixaDeTexto 64"/>
          <p:cNvSpPr txBox="1"/>
          <p:nvPr/>
        </p:nvSpPr>
        <p:spPr>
          <a:xfrm>
            <a:off x="5373216" y="748149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solidFill>
                  <a:schemeClr val="bg1"/>
                </a:solidFill>
              </a:rPr>
              <a:t>Empresa nacional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66" name="Divisa 65"/>
          <p:cNvSpPr/>
          <p:nvPr/>
        </p:nvSpPr>
        <p:spPr>
          <a:xfrm rot="5400000">
            <a:off x="3115078" y="6949129"/>
            <a:ext cx="936105" cy="605183"/>
          </a:xfrm>
          <a:prstGeom prst="chevron">
            <a:avLst>
              <a:gd name="adj" fmla="val 27082"/>
            </a:avLst>
          </a:prstGeom>
          <a:solidFill>
            <a:srgbClr val="F492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3083474" y="7042083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solidFill>
                  <a:schemeClr val="bg1"/>
                </a:solidFill>
              </a:rPr>
              <a:t>Empresa nacional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68" name="CaixaDeTexto 67"/>
          <p:cNvSpPr txBox="1"/>
          <p:nvPr/>
        </p:nvSpPr>
        <p:spPr>
          <a:xfrm rot="16200000">
            <a:off x="-1338769" y="7280177"/>
            <a:ext cx="28997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smtClean="0"/>
              <a:t>Número de inventos</a:t>
            </a:r>
            <a:endParaRPr lang="pt-BR" sz="1100" b="1"/>
          </a:p>
        </p:txBody>
      </p:sp>
      <p:sp>
        <p:nvSpPr>
          <p:cNvPr id="69" name="CaixaDeTexto 68"/>
          <p:cNvSpPr txBox="1"/>
          <p:nvPr/>
        </p:nvSpPr>
        <p:spPr>
          <a:xfrm>
            <a:off x="44624" y="8913440"/>
            <a:ext cx="68133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smtClean="0"/>
              <a:t>Principais depositantes</a:t>
            </a:r>
            <a:endParaRPr lang="pt-BR" sz="1100" b="1"/>
          </a:p>
        </p:txBody>
      </p:sp>
      <p:sp>
        <p:nvSpPr>
          <p:cNvPr id="70" name="CaixaDeTexto 69"/>
          <p:cNvSpPr txBox="1"/>
          <p:nvPr/>
        </p:nvSpPr>
        <p:spPr>
          <a:xfrm>
            <a:off x="4204304" y="1810356"/>
            <a:ext cx="174497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smtClean="0">
                <a:solidFill>
                  <a:srgbClr val="F4922F"/>
                </a:solidFill>
              </a:rPr>
              <a:t>Brasil</a:t>
            </a:r>
          </a:p>
          <a:p>
            <a:pPr lvl="0" algn="ctr"/>
            <a:r>
              <a:rPr lang="pt-BR" sz="900" b="1">
                <a:solidFill>
                  <a:srgbClr val="F4922F"/>
                </a:solidFill>
              </a:rPr>
              <a:t>(Documentos de patente)</a:t>
            </a:r>
          </a:p>
          <a:p>
            <a:pPr algn="ctr"/>
            <a:endParaRPr lang="pt-BR" sz="1400" b="1" dirty="0">
              <a:solidFill>
                <a:srgbClr val="F4922F"/>
              </a:solidFill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52080" y="1789242"/>
            <a:ext cx="174497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smtClean="0">
                <a:solidFill>
                  <a:srgbClr val="F4922F"/>
                </a:solidFill>
              </a:rPr>
              <a:t>Mundo</a:t>
            </a:r>
          </a:p>
          <a:p>
            <a:pPr algn="ctr"/>
            <a:r>
              <a:rPr lang="pt-BR" sz="900" b="1" smtClean="0">
                <a:solidFill>
                  <a:srgbClr val="F4922F"/>
                </a:solidFill>
              </a:rPr>
              <a:t>(Documentos de patente)</a:t>
            </a:r>
            <a:endParaRPr lang="pt-BR" sz="900" b="1" dirty="0">
              <a:solidFill>
                <a:srgbClr val="F492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4265"/>
      </p:ext>
    </p:extLst>
  </p:cSld>
  <p:clrMapOvr>
    <a:masterClrMapping/>
  </p:clrMapOvr>
</p:sld>
</file>

<file path=ppt/theme/theme1.xml><?xml version="1.0" encoding="utf-8"?>
<a:theme xmlns:a="http://schemas.openxmlformats.org/drawingml/2006/main" name="1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3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4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5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6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8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9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360</Words>
  <Application>Microsoft Office PowerPoint</Application>
  <PresentationFormat>Papel A4 (210 x 297 mm)</PresentationFormat>
  <Paragraphs>61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8</vt:i4>
      </vt:variant>
      <vt:variant>
        <vt:lpstr>Títulos de slides</vt:lpstr>
      </vt:variant>
      <vt:variant>
        <vt:i4>2</vt:i4>
      </vt:variant>
    </vt:vector>
  </HeadingPairs>
  <TitlesOfParts>
    <vt:vector size="10" baseType="lpstr">
      <vt:lpstr>12_Tema do Office</vt:lpstr>
      <vt:lpstr>13_Tema do Office</vt:lpstr>
      <vt:lpstr>14_Tema do Office</vt:lpstr>
      <vt:lpstr>15_Tema do Office</vt:lpstr>
      <vt:lpstr>16_Tema do Office</vt:lpstr>
      <vt:lpstr>17_Tema do Office</vt:lpstr>
      <vt:lpstr>18_Tema do Office</vt:lpstr>
      <vt:lpstr>19_Tema do Office</vt:lpstr>
      <vt:lpstr>Apresentação do PowerPoint</vt:lpstr>
      <vt:lpstr>Apresentação do PowerPoint</vt:lpstr>
    </vt:vector>
  </TitlesOfParts>
  <Company>INPI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root</dc:creator>
  <cp:lastModifiedBy>root</cp:lastModifiedBy>
  <cp:revision>97</cp:revision>
  <cp:lastPrinted>2014-12-04T11:47:25Z</cp:lastPrinted>
  <dcterms:created xsi:type="dcterms:W3CDTF">2014-06-09T15:42:51Z</dcterms:created>
  <dcterms:modified xsi:type="dcterms:W3CDTF">2015-09-21T14:15:26Z</dcterms:modified>
</cp:coreProperties>
</file>