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0"/>
  </p:notesMasterIdLst>
  <p:sldIdLst>
    <p:sldId id="264" r:id="rId8"/>
    <p:sldId id="265" r:id="rId9"/>
  </p:sldIdLst>
  <p:sldSz cx="6858000" cy="9906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578"/>
    <a:srgbClr val="A1518E"/>
    <a:srgbClr val="A587A1"/>
    <a:srgbClr val="99D9EA"/>
    <a:srgbClr val="C68DB9"/>
    <a:srgbClr val="CC99FF"/>
    <a:srgbClr val="F8AEE3"/>
    <a:srgbClr val="BDA7BA"/>
    <a:srgbClr val="4B72A5"/>
    <a:srgbClr val="688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42" autoAdjust="0"/>
  </p:normalViewPr>
  <p:slideViewPr>
    <p:cSldViewPr>
      <p:cViewPr>
        <p:scale>
          <a:sx n="75" d="100"/>
          <a:sy n="75" d="100"/>
        </p:scale>
        <p:origin x="-3432" y="-1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66842-0FFB-40E6-B804-5A0AA78B812B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44784-1766-4BE7-B608-621BE764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18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44784-1766-4BE7-B608-621BE764721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90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44784-1766-4BE7-B608-621BE764721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9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28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040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91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231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993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096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92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723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36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056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67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906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672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984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576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930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809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850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18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838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53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5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7898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7274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955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40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527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911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8330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3230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14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3972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300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264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7321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781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0854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371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116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56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68394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8115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56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12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9515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0823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5388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8487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0450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14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57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69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8181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0468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295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7835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4987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9275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090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1658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9524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114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180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607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08184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19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9544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671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51159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5375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6807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3682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59284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549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70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7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95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99054"/>
            <a:ext cx="6624736" cy="136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78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0" y="99054"/>
            <a:ext cx="6624000" cy="137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9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0" y="102129"/>
            <a:ext cx="6624000" cy="136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89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2" y="102129"/>
            <a:ext cx="6623996" cy="136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67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54" y="102129"/>
            <a:ext cx="6594292" cy="136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54" y="105190"/>
            <a:ext cx="6594292" cy="135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9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39" y="105190"/>
            <a:ext cx="6564721" cy="135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23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9.tm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506" y="2393379"/>
            <a:ext cx="3508988" cy="271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CaixaDeTexto 61"/>
          <p:cNvSpPr txBox="1"/>
          <p:nvPr/>
        </p:nvSpPr>
        <p:spPr>
          <a:xfrm>
            <a:off x="1484784" y="828799"/>
            <a:ext cx="4759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(Tecnologias desenvolvidas por brasileiros) – 2009 a 2013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1924716" y="128464"/>
            <a:ext cx="2739157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rgbClr val="3D433F"/>
                </a:solidFill>
              </a:rPr>
              <a:t>Nº 4         Ano 2015</a:t>
            </a:r>
            <a:endParaRPr lang="pt-BR" sz="1200" dirty="0">
              <a:solidFill>
                <a:srgbClr val="3D433F"/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1585731" y="410979"/>
            <a:ext cx="601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BIOTECNOLOGIA DE BRASILEIROS (NÃO SAÚDE)</a:t>
            </a:r>
            <a:endParaRPr lang="pt-BR" b="1" dirty="0">
              <a:solidFill>
                <a:schemeClr val="bg1"/>
              </a:solidFill>
            </a:endParaRPr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61"/>
          <a:stretch/>
        </p:blipFill>
        <p:spPr>
          <a:xfrm>
            <a:off x="130921" y="6501084"/>
            <a:ext cx="6503121" cy="2850954"/>
          </a:xfrm>
          <a:prstGeom prst="rect">
            <a:avLst/>
          </a:prstGeom>
        </p:spPr>
      </p:pic>
      <p:sp>
        <p:nvSpPr>
          <p:cNvPr id="68" name="CaixaDeTexto 67"/>
          <p:cNvSpPr txBox="1"/>
          <p:nvPr/>
        </p:nvSpPr>
        <p:spPr>
          <a:xfrm>
            <a:off x="109884" y="5940792"/>
            <a:ext cx="6627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604578"/>
                </a:solidFill>
              </a:rPr>
              <a:t>Nuvem das 150 palavras mais recorrentes nos títulos dos pedidos de patente</a:t>
            </a:r>
            <a:endParaRPr lang="pt-BR" sz="1600" dirty="0">
              <a:solidFill>
                <a:srgbClr val="604578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89829" y="3775240"/>
            <a:ext cx="1062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Agroindustrial</a:t>
            </a:r>
            <a:endParaRPr lang="pt-BR" sz="12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51915" y="2681411"/>
            <a:ext cx="827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</a:rPr>
              <a:t>Ambiental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573016" y="3651423"/>
            <a:ext cx="11403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</a:rPr>
              <a:t>Biocombustível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362282" y="4420636"/>
            <a:ext cx="771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</a:rPr>
              <a:t>Industrial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35683" y="1352600"/>
            <a:ext cx="6580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604578"/>
                </a:solidFill>
              </a:rPr>
              <a:t>Distribuição dos documentos de patente </a:t>
            </a:r>
            <a:r>
              <a:rPr lang="pt-BR" b="1" dirty="0">
                <a:solidFill>
                  <a:srgbClr val="604578"/>
                </a:solidFill>
              </a:rPr>
              <a:t>por setores de aplicação da biotecnologia</a:t>
            </a:r>
            <a:endParaRPr lang="pt-BR" sz="1600" dirty="0">
              <a:solidFill>
                <a:srgbClr val="604578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145207" y="2681411"/>
            <a:ext cx="1925166" cy="1008112"/>
          </a:xfrm>
          <a:prstGeom prst="roundRect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Destaque para plantas geneticamente modificadas</a:t>
            </a:r>
          </a:p>
        </p:txBody>
      </p:sp>
      <p:sp>
        <p:nvSpPr>
          <p:cNvPr id="3" name="Triângulo retângulo 2"/>
          <p:cNvSpPr/>
          <p:nvPr/>
        </p:nvSpPr>
        <p:spPr>
          <a:xfrm>
            <a:off x="2029733" y="2897435"/>
            <a:ext cx="252714" cy="288032"/>
          </a:xfrm>
          <a:prstGeom prst="rtTriangle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2492896" y="5131695"/>
            <a:ext cx="2849318" cy="685401"/>
          </a:xfrm>
          <a:prstGeom prst="roundRect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Em grande parte, </a:t>
            </a:r>
            <a:r>
              <a:rPr lang="pt-BR" sz="1400" dirty="0"/>
              <a:t>processos enzimáticos e biológicos para produção de etanol</a:t>
            </a:r>
          </a:p>
        </p:txBody>
      </p:sp>
      <p:sp>
        <p:nvSpPr>
          <p:cNvPr id="22" name="Triângulo retângulo 21"/>
          <p:cNvSpPr/>
          <p:nvPr/>
        </p:nvSpPr>
        <p:spPr>
          <a:xfrm rot="16200000" flipV="1">
            <a:off x="4019598" y="4885841"/>
            <a:ext cx="252714" cy="288032"/>
          </a:xfrm>
          <a:prstGeom prst="rtTriangle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4977857" y="3545507"/>
            <a:ext cx="1656185" cy="1049984"/>
          </a:xfrm>
          <a:prstGeom prst="roundRect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Maioria </a:t>
            </a:r>
            <a:r>
              <a:rPr lang="pt-BR" sz="1400" dirty="0" smtClean="0"/>
              <a:t>sobre etanol </a:t>
            </a:r>
            <a:r>
              <a:rPr lang="pt-BR" sz="1400" dirty="0"/>
              <a:t>de 1ª </a:t>
            </a:r>
            <a:endParaRPr lang="pt-BR" sz="1400" dirty="0" smtClean="0"/>
          </a:p>
          <a:p>
            <a:pPr algn="ctr"/>
            <a:r>
              <a:rPr lang="pt-BR" sz="1400" dirty="0" smtClean="0"/>
              <a:t>e </a:t>
            </a:r>
            <a:r>
              <a:rPr lang="pt-BR" sz="1400" dirty="0"/>
              <a:t>2ª geração</a:t>
            </a:r>
          </a:p>
        </p:txBody>
      </p:sp>
      <p:sp>
        <p:nvSpPr>
          <p:cNvPr id="25" name="Triângulo retângulo 24"/>
          <p:cNvSpPr/>
          <p:nvPr/>
        </p:nvSpPr>
        <p:spPr>
          <a:xfrm flipH="1" flipV="1">
            <a:off x="4725144" y="3875411"/>
            <a:ext cx="252714" cy="288032"/>
          </a:xfrm>
          <a:prstGeom prst="rtTriangle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437112" y="1961331"/>
            <a:ext cx="2129409" cy="1008112"/>
          </a:xfrm>
          <a:prstGeom prst="roundRect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Foco em organismos biológicos* </a:t>
            </a:r>
            <a:r>
              <a:rPr lang="pt-BR" sz="1400" dirty="0"/>
              <a:t>geneticamente modificados</a:t>
            </a:r>
          </a:p>
        </p:txBody>
      </p:sp>
      <p:sp>
        <p:nvSpPr>
          <p:cNvPr id="28" name="Triângulo retângulo 27"/>
          <p:cNvSpPr/>
          <p:nvPr/>
        </p:nvSpPr>
        <p:spPr>
          <a:xfrm flipH="1">
            <a:off x="4221088" y="2465387"/>
            <a:ext cx="252714" cy="288032"/>
          </a:xfrm>
          <a:prstGeom prst="rtTriangle">
            <a:avLst/>
          </a:prstGeom>
          <a:solidFill>
            <a:srgbClr val="A58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44625" y="9536087"/>
            <a:ext cx="65894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900" dirty="0" smtClean="0"/>
              <a:t>Para </a:t>
            </a:r>
            <a:r>
              <a:rPr lang="pt-BR" sz="900" dirty="0"/>
              <a:t>mais </a:t>
            </a:r>
            <a:r>
              <a:rPr lang="pt-BR" sz="900" dirty="0" smtClean="0"/>
              <a:t>informações, acesse a versão estendida em www.inpi.gov.br/portal/artigo/radar_tecnologico ou entre em contato através do e-mail radartecnologico@inpi.gov.br.</a:t>
            </a:r>
            <a:endParaRPr lang="pt-BR" sz="900" dirty="0" smtClean="0">
              <a:solidFill>
                <a:srgbClr val="7D1A0C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4624" y="9345488"/>
            <a:ext cx="67677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/>
              <a:t>* Organismos biológicos, neste trabalho, incluem plantas, fungos, bactérias, algas, entre outros. </a:t>
            </a:r>
            <a:endParaRPr lang="pt-BR" sz="9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557641" y="1950052"/>
            <a:ext cx="15510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1200" b="1" smtClean="0"/>
              <a:t>Total: 228 invenções  </a:t>
            </a:r>
            <a:endParaRPr lang="pt-BR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9004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18577"/>
              </p:ext>
            </p:extLst>
          </p:nvPr>
        </p:nvGraphicFramePr>
        <p:xfrm>
          <a:off x="130920" y="1712640"/>
          <a:ext cx="6585048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524"/>
                <a:gridCol w="3292524"/>
              </a:tblGrid>
              <a:tr h="194421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421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68DB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3" name="Elipse 262"/>
          <p:cNvSpPr/>
          <p:nvPr/>
        </p:nvSpPr>
        <p:spPr>
          <a:xfrm>
            <a:off x="4106046" y="2452722"/>
            <a:ext cx="900000" cy="900000"/>
          </a:xfrm>
          <a:prstGeom prst="ellipse">
            <a:avLst/>
          </a:prstGeom>
          <a:solidFill>
            <a:srgbClr val="C68DB9">
              <a:alpha val="30196"/>
            </a:srgbClr>
          </a:solidFill>
          <a:ln>
            <a:solidFill>
              <a:srgbClr val="604578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1" name="Elipse 250"/>
          <p:cNvSpPr/>
          <p:nvPr/>
        </p:nvSpPr>
        <p:spPr>
          <a:xfrm>
            <a:off x="1300132" y="2456887"/>
            <a:ext cx="900000" cy="900000"/>
          </a:xfrm>
          <a:prstGeom prst="ellipse">
            <a:avLst/>
          </a:prstGeom>
          <a:solidFill>
            <a:srgbClr val="CC99FF">
              <a:alpha val="30196"/>
            </a:srgbClr>
          </a:solidFill>
          <a:ln>
            <a:solidFill>
              <a:srgbClr val="6045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1924716" y="128464"/>
            <a:ext cx="2739157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rgbClr val="3D433F"/>
                </a:solidFill>
              </a:rPr>
              <a:t>Nº 4         Ano 2015</a:t>
            </a:r>
            <a:endParaRPr lang="pt-BR" sz="1200" dirty="0">
              <a:solidFill>
                <a:srgbClr val="3D433F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484784" y="828799"/>
            <a:ext cx="4759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(Tecnologias desenvolvidas por brasileiros) – 2009 a 2013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585731" y="410979"/>
            <a:ext cx="6019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BIOTECNOLOGIA DE BRASILEIROS (NÃO SAÚDE)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27615" y="1352600"/>
            <a:ext cx="6627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604578"/>
                </a:solidFill>
              </a:rPr>
              <a:t>Perfil dos depositantes por setores de aplicação da biotecnologia</a:t>
            </a:r>
            <a:endParaRPr lang="pt-BR" b="1" dirty="0">
              <a:solidFill>
                <a:srgbClr val="604578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140720" y="1707753"/>
            <a:ext cx="32977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604578"/>
                </a:solidFill>
              </a:rPr>
              <a:t>Agroindustrial</a:t>
            </a:r>
            <a:endParaRPr lang="pt-BR" sz="1400" b="1" dirty="0">
              <a:solidFill>
                <a:srgbClr val="604578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075533" y="2987049"/>
            <a:ext cx="79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604578"/>
                </a:solidFill>
              </a:rPr>
              <a:t>Empresa</a:t>
            </a:r>
            <a:endParaRPr lang="pt-BR" sz="1200" b="1" dirty="0">
              <a:solidFill>
                <a:srgbClr val="604578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89629" y="2072680"/>
            <a:ext cx="1539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Agência de fomento</a:t>
            </a:r>
            <a:endParaRPr lang="pt-BR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-6603" y="5673080"/>
            <a:ext cx="6864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604578"/>
                </a:solidFill>
              </a:rPr>
              <a:t>Principais depositantes</a:t>
            </a:r>
            <a:endParaRPr lang="pt-BR" dirty="0">
              <a:solidFill>
                <a:srgbClr val="604578"/>
              </a:solidFill>
            </a:endParaRPr>
          </a:p>
        </p:txBody>
      </p:sp>
      <p:sp>
        <p:nvSpPr>
          <p:cNvPr id="88" name="Retângulo 87"/>
          <p:cNvSpPr/>
          <p:nvPr/>
        </p:nvSpPr>
        <p:spPr>
          <a:xfrm>
            <a:off x="135682" y="9561512"/>
            <a:ext cx="180000" cy="180000"/>
          </a:xfrm>
          <a:prstGeom prst="rect">
            <a:avLst/>
          </a:prstGeom>
          <a:solidFill>
            <a:srgbClr val="C68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CaixaDeTexto 88"/>
          <p:cNvSpPr txBox="1"/>
          <p:nvPr/>
        </p:nvSpPr>
        <p:spPr>
          <a:xfrm>
            <a:off x="282518" y="9515420"/>
            <a:ext cx="1062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Agroindustrial</a:t>
            </a:r>
            <a:endParaRPr lang="pt-BR" sz="1200" dirty="0"/>
          </a:p>
        </p:txBody>
      </p:sp>
      <p:sp>
        <p:nvSpPr>
          <p:cNvPr id="91" name="CaixaDeTexto 90"/>
          <p:cNvSpPr txBox="1"/>
          <p:nvPr/>
        </p:nvSpPr>
        <p:spPr>
          <a:xfrm>
            <a:off x="3409160" y="1707753"/>
            <a:ext cx="3300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604578"/>
                </a:solidFill>
              </a:rPr>
              <a:t>Ambiental</a:t>
            </a:r>
            <a:endParaRPr lang="pt-BR" sz="1400" b="1" dirty="0">
              <a:solidFill>
                <a:srgbClr val="604578"/>
              </a:solidFill>
            </a:endParaRPr>
          </a:p>
        </p:txBody>
      </p:sp>
      <p:sp>
        <p:nvSpPr>
          <p:cNvPr id="127" name="CaixaDeTexto 126"/>
          <p:cNvSpPr txBox="1"/>
          <p:nvPr/>
        </p:nvSpPr>
        <p:spPr>
          <a:xfrm>
            <a:off x="137988" y="3670722"/>
            <a:ext cx="3300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604578"/>
                </a:solidFill>
              </a:rPr>
              <a:t>Biocombustível</a:t>
            </a:r>
            <a:endParaRPr lang="pt-BR" sz="1400" b="1" dirty="0">
              <a:solidFill>
                <a:srgbClr val="604578"/>
              </a:solidFill>
            </a:endParaRPr>
          </a:p>
        </p:txBody>
      </p:sp>
      <p:sp>
        <p:nvSpPr>
          <p:cNvPr id="144" name="CaixaDeTexto 143"/>
          <p:cNvSpPr txBox="1"/>
          <p:nvPr/>
        </p:nvSpPr>
        <p:spPr>
          <a:xfrm>
            <a:off x="3406429" y="3670722"/>
            <a:ext cx="3300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>
                <a:solidFill>
                  <a:srgbClr val="604578"/>
                </a:solidFill>
              </a:rPr>
              <a:t>Industrial</a:t>
            </a:r>
            <a:endParaRPr lang="pt-BR" sz="1400" b="1" dirty="0">
              <a:solidFill>
                <a:srgbClr val="604578"/>
              </a:solidFill>
            </a:endParaRPr>
          </a:p>
        </p:txBody>
      </p:sp>
      <p:sp>
        <p:nvSpPr>
          <p:cNvPr id="174" name="Retângulo 173"/>
          <p:cNvSpPr/>
          <p:nvPr/>
        </p:nvSpPr>
        <p:spPr>
          <a:xfrm>
            <a:off x="2166726" y="9572517"/>
            <a:ext cx="180000" cy="180000"/>
          </a:xfrm>
          <a:prstGeom prst="rect">
            <a:avLst/>
          </a:prstGeom>
          <a:solidFill>
            <a:srgbClr val="A15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5" name="CaixaDeTexto 174"/>
          <p:cNvSpPr txBox="1"/>
          <p:nvPr/>
        </p:nvSpPr>
        <p:spPr>
          <a:xfrm>
            <a:off x="2313562" y="9526425"/>
            <a:ext cx="827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Ambiental</a:t>
            </a:r>
            <a:endParaRPr lang="pt-BR" sz="1200" dirty="0"/>
          </a:p>
        </p:txBody>
      </p:sp>
      <p:sp>
        <p:nvSpPr>
          <p:cNvPr id="176" name="Retângulo 175"/>
          <p:cNvSpPr/>
          <p:nvPr/>
        </p:nvSpPr>
        <p:spPr>
          <a:xfrm>
            <a:off x="3933056" y="9559104"/>
            <a:ext cx="180000" cy="180000"/>
          </a:xfrm>
          <a:prstGeom prst="rect">
            <a:avLst/>
          </a:prstGeom>
          <a:solidFill>
            <a:srgbClr val="604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7" name="CaixaDeTexto 176"/>
          <p:cNvSpPr txBox="1"/>
          <p:nvPr/>
        </p:nvSpPr>
        <p:spPr>
          <a:xfrm>
            <a:off x="4079892" y="9513012"/>
            <a:ext cx="11403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Biocombustível</a:t>
            </a:r>
            <a:endParaRPr lang="pt-BR" sz="1200" dirty="0"/>
          </a:p>
        </p:txBody>
      </p:sp>
      <p:sp>
        <p:nvSpPr>
          <p:cNvPr id="178" name="Retângulo 177"/>
          <p:cNvSpPr/>
          <p:nvPr/>
        </p:nvSpPr>
        <p:spPr>
          <a:xfrm>
            <a:off x="5895303" y="9549524"/>
            <a:ext cx="180000" cy="180000"/>
          </a:xfrm>
          <a:prstGeom prst="rect">
            <a:avLst/>
          </a:prstGeom>
          <a:pattFill prst="wdUpDiag">
            <a:fgClr>
              <a:srgbClr val="BDA7BA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9" name="CaixaDeTexto 178"/>
          <p:cNvSpPr txBox="1"/>
          <p:nvPr/>
        </p:nvSpPr>
        <p:spPr>
          <a:xfrm>
            <a:off x="6042139" y="9503432"/>
            <a:ext cx="771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Industrial</a:t>
            </a:r>
            <a:endParaRPr lang="pt-BR" sz="1200" dirty="0"/>
          </a:p>
        </p:txBody>
      </p:sp>
      <p:grpSp>
        <p:nvGrpSpPr>
          <p:cNvPr id="19" name="Grupo 18"/>
          <p:cNvGrpSpPr/>
          <p:nvPr/>
        </p:nvGrpSpPr>
        <p:grpSpPr>
          <a:xfrm>
            <a:off x="147725" y="5674422"/>
            <a:ext cx="741230" cy="3688680"/>
            <a:chOff x="147725" y="5674422"/>
            <a:chExt cx="741230" cy="3688680"/>
          </a:xfrm>
        </p:grpSpPr>
        <p:sp>
          <p:nvSpPr>
            <p:cNvPr id="47" name="Retângulo 46"/>
            <p:cNvSpPr/>
            <p:nvPr/>
          </p:nvSpPr>
          <p:spPr>
            <a:xfrm>
              <a:off x="254802" y="6035090"/>
              <a:ext cx="527076" cy="2880000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308988" y="567442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2</a:t>
              </a:r>
              <a:r>
                <a:rPr lang="pt-BR" dirty="0" smtClean="0"/>
                <a:t>2</a:t>
              </a:r>
              <a:endParaRPr lang="pt-BR" dirty="0"/>
            </a:p>
          </p:txBody>
        </p:sp>
        <p:sp>
          <p:nvSpPr>
            <p:cNvPr id="64" name="CaixaDeTexto 63"/>
            <p:cNvSpPr txBox="1"/>
            <p:nvPr/>
          </p:nvSpPr>
          <p:spPr>
            <a:xfrm>
              <a:off x="147725" y="8901437"/>
              <a:ext cx="7412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Unicamp</a:t>
              </a:r>
            </a:p>
            <a:p>
              <a:pPr algn="ctr"/>
              <a:r>
                <a:rPr lang="pt-BR" sz="1200" dirty="0" smtClean="0"/>
                <a:t>(SP)</a:t>
              </a:r>
              <a:endParaRPr lang="pt-BR" sz="1200" dirty="0"/>
            </a:p>
          </p:txBody>
        </p:sp>
        <p:sp>
          <p:nvSpPr>
            <p:cNvPr id="180" name="Retângulo 179"/>
            <p:cNvSpPr/>
            <p:nvPr/>
          </p:nvSpPr>
          <p:spPr>
            <a:xfrm>
              <a:off x="254802" y="7999278"/>
              <a:ext cx="527076" cy="900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386733" y="826583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7</a:t>
              </a:r>
              <a:endParaRPr lang="pt-BR" sz="1200" dirty="0"/>
            </a:p>
          </p:txBody>
        </p:sp>
        <p:sp>
          <p:nvSpPr>
            <p:cNvPr id="181" name="Retângulo 180"/>
            <p:cNvSpPr/>
            <p:nvPr/>
          </p:nvSpPr>
          <p:spPr>
            <a:xfrm>
              <a:off x="254802" y="6035090"/>
              <a:ext cx="527076" cy="540000"/>
            </a:xfrm>
            <a:prstGeom prst="rect">
              <a:avLst/>
            </a:prstGeom>
            <a:solidFill>
              <a:srgbClr val="6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2" name="CaixaDeTexto 181"/>
            <p:cNvSpPr txBox="1"/>
            <p:nvPr/>
          </p:nvSpPr>
          <p:spPr>
            <a:xfrm>
              <a:off x="386733" y="618965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1"/>
                  </a:solidFill>
                </a:rPr>
                <a:t>4</a:t>
              </a:r>
              <a:endParaRPr lang="pt-BR" sz="1200" dirty="0">
                <a:solidFill>
                  <a:schemeClr val="bg1"/>
                </a:solidFill>
              </a:endParaRPr>
            </a:p>
          </p:txBody>
        </p:sp>
        <p:sp>
          <p:nvSpPr>
            <p:cNvPr id="183" name="Retângulo 182"/>
            <p:cNvSpPr/>
            <p:nvPr/>
          </p:nvSpPr>
          <p:spPr>
            <a:xfrm>
              <a:off x="254802" y="6575090"/>
              <a:ext cx="527076" cy="648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4" name="CaixaDeTexto 183"/>
            <p:cNvSpPr txBox="1"/>
            <p:nvPr/>
          </p:nvSpPr>
          <p:spPr>
            <a:xfrm>
              <a:off x="386733" y="6747487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5</a:t>
              </a:r>
              <a:endParaRPr lang="pt-BR" sz="1200" dirty="0"/>
            </a:p>
          </p:txBody>
        </p:sp>
        <p:sp>
          <p:nvSpPr>
            <p:cNvPr id="185" name="CaixaDeTexto 184"/>
            <p:cNvSpPr txBox="1"/>
            <p:nvPr/>
          </p:nvSpPr>
          <p:spPr>
            <a:xfrm>
              <a:off x="386733" y="745541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6</a:t>
              </a:r>
              <a:endParaRPr lang="pt-BR" sz="1200" dirty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1228718" y="6743908"/>
            <a:ext cx="527076" cy="2619194"/>
            <a:chOff x="1068346" y="6743908"/>
            <a:chExt cx="527076" cy="2619194"/>
          </a:xfrm>
        </p:grpSpPr>
        <p:sp>
          <p:nvSpPr>
            <p:cNvPr id="49" name="Retângulo 48"/>
            <p:cNvSpPr/>
            <p:nvPr/>
          </p:nvSpPr>
          <p:spPr>
            <a:xfrm>
              <a:off x="1068346" y="7113240"/>
              <a:ext cx="527076" cy="1800000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CaixaDeTexto 64"/>
            <p:cNvSpPr txBox="1"/>
            <p:nvPr/>
          </p:nvSpPr>
          <p:spPr>
            <a:xfrm>
              <a:off x="1114517" y="8901437"/>
              <a:ext cx="4347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USP</a:t>
              </a:r>
            </a:p>
            <a:p>
              <a:r>
                <a:rPr lang="pt-BR" sz="1200" dirty="0" smtClean="0"/>
                <a:t>(SP)</a:t>
              </a:r>
              <a:endParaRPr lang="pt-BR" sz="1200" dirty="0"/>
            </a:p>
          </p:txBody>
        </p:sp>
        <p:sp>
          <p:nvSpPr>
            <p:cNvPr id="166" name="CaixaDeTexto 165"/>
            <p:cNvSpPr txBox="1"/>
            <p:nvPr/>
          </p:nvSpPr>
          <p:spPr>
            <a:xfrm>
              <a:off x="1122532" y="67439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14</a:t>
              </a:r>
              <a:endParaRPr lang="pt-BR" dirty="0"/>
            </a:p>
          </p:txBody>
        </p:sp>
        <p:sp>
          <p:nvSpPr>
            <p:cNvPr id="186" name="Retângulo 185"/>
            <p:cNvSpPr/>
            <p:nvPr/>
          </p:nvSpPr>
          <p:spPr>
            <a:xfrm>
              <a:off x="1068346" y="7349090"/>
              <a:ext cx="527076" cy="648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7" name="CaixaDeTexto 186"/>
            <p:cNvSpPr txBox="1"/>
            <p:nvPr/>
          </p:nvSpPr>
          <p:spPr>
            <a:xfrm>
              <a:off x="1200277" y="7534590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5</a:t>
              </a:r>
              <a:endParaRPr lang="pt-BR" sz="1200" dirty="0"/>
            </a:p>
          </p:txBody>
        </p:sp>
        <p:sp>
          <p:nvSpPr>
            <p:cNvPr id="188" name="Retângulo 187"/>
            <p:cNvSpPr/>
            <p:nvPr/>
          </p:nvSpPr>
          <p:spPr>
            <a:xfrm>
              <a:off x="1068346" y="7097090"/>
              <a:ext cx="527076" cy="252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9" name="CaixaDeTexto 188"/>
            <p:cNvSpPr txBox="1"/>
            <p:nvPr/>
          </p:nvSpPr>
          <p:spPr>
            <a:xfrm>
              <a:off x="1200277" y="707209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2</a:t>
              </a:r>
              <a:endParaRPr lang="pt-BR" sz="1200" dirty="0"/>
            </a:p>
          </p:txBody>
        </p:sp>
        <p:sp>
          <p:nvSpPr>
            <p:cNvPr id="190" name="CaixaDeTexto 189"/>
            <p:cNvSpPr txBox="1"/>
            <p:nvPr/>
          </p:nvSpPr>
          <p:spPr>
            <a:xfrm>
              <a:off x="1200277" y="828532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7</a:t>
              </a:r>
              <a:endParaRPr lang="pt-BR" sz="1200" dirty="0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2095557" y="6969224"/>
            <a:ext cx="740973" cy="2393878"/>
            <a:chOff x="1779626" y="6969224"/>
            <a:chExt cx="740973" cy="2393878"/>
          </a:xfrm>
        </p:grpSpPr>
        <p:sp>
          <p:nvSpPr>
            <p:cNvPr id="51" name="Retângulo 50"/>
            <p:cNvSpPr/>
            <p:nvPr/>
          </p:nvSpPr>
          <p:spPr>
            <a:xfrm>
              <a:off x="1886574" y="7481646"/>
              <a:ext cx="527076" cy="1440000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CaixaDeTexto 65"/>
            <p:cNvSpPr txBox="1"/>
            <p:nvPr/>
          </p:nvSpPr>
          <p:spPr>
            <a:xfrm>
              <a:off x="1779626" y="8901437"/>
              <a:ext cx="7409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Embrapa</a:t>
              </a:r>
            </a:p>
            <a:p>
              <a:pPr algn="ctr"/>
              <a:r>
                <a:rPr lang="pt-BR" sz="1200" dirty="0" smtClean="0"/>
                <a:t>(DF)</a:t>
              </a:r>
              <a:endParaRPr lang="pt-BR" sz="1200" dirty="0"/>
            </a:p>
          </p:txBody>
        </p:sp>
        <p:sp>
          <p:nvSpPr>
            <p:cNvPr id="167" name="CaixaDeTexto 166"/>
            <p:cNvSpPr txBox="1"/>
            <p:nvPr/>
          </p:nvSpPr>
          <p:spPr>
            <a:xfrm>
              <a:off x="1940760" y="69692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12</a:t>
              </a:r>
              <a:endParaRPr lang="pt-BR" dirty="0"/>
            </a:p>
          </p:txBody>
        </p:sp>
        <p:sp>
          <p:nvSpPr>
            <p:cNvPr id="191" name="Retângulo 190"/>
            <p:cNvSpPr/>
            <p:nvPr/>
          </p:nvSpPr>
          <p:spPr>
            <a:xfrm>
              <a:off x="1886574" y="7355468"/>
              <a:ext cx="527076" cy="144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2" name="Retângulo 191"/>
            <p:cNvSpPr/>
            <p:nvPr/>
          </p:nvSpPr>
          <p:spPr>
            <a:xfrm>
              <a:off x="1886574" y="7499468"/>
              <a:ext cx="527076" cy="144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3" name="CaixaDeTexto 192"/>
            <p:cNvSpPr txBox="1"/>
            <p:nvPr/>
          </p:nvSpPr>
          <p:spPr>
            <a:xfrm>
              <a:off x="2018505" y="728265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1</a:t>
              </a:r>
              <a:endParaRPr lang="pt-BR" sz="1200" dirty="0"/>
            </a:p>
          </p:txBody>
        </p:sp>
        <p:sp>
          <p:nvSpPr>
            <p:cNvPr id="194" name="CaixaDeTexto 193"/>
            <p:cNvSpPr txBox="1"/>
            <p:nvPr/>
          </p:nvSpPr>
          <p:spPr>
            <a:xfrm>
              <a:off x="2018505" y="743937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1</a:t>
              </a:r>
              <a:endParaRPr lang="pt-BR" sz="1200" dirty="0"/>
            </a:p>
          </p:txBody>
        </p:sp>
        <p:sp>
          <p:nvSpPr>
            <p:cNvPr id="195" name="CaixaDeTexto 194"/>
            <p:cNvSpPr txBox="1"/>
            <p:nvPr/>
          </p:nvSpPr>
          <p:spPr>
            <a:xfrm>
              <a:off x="1979232" y="812135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10</a:t>
              </a:r>
              <a:endParaRPr lang="pt-BR" sz="12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176293" y="7103948"/>
            <a:ext cx="785857" cy="2259154"/>
            <a:chOff x="2564872" y="7103948"/>
            <a:chExt cx="785857" cy="2259154"/>
          </a:xfrm>
        </p:grpSpPr>
        <p:sp>
          <p:nvSpPr>
            <p:cNvPr id="53" name="Retângulo 52"/>
            <p:cNvSpPr/>
            <p:nvPr/>
          </p:nvSpPr>
          <p:spPr>
            <a:xfrm>
              <a:off x="2694262" y="7499930"/>
              <a:ext cx="527076" cy="1413366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2564872" y="8901437"/>
              <a:ext cx="7858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Petrobras</a:t>
              </a:r>
            </a:p>
            <a:p>
              <a:pPr algn="ctr"/>
              <a:r>
                <a:rPr lang="pt-BR" sz="1200" dirty="0" smtClean="0"/>
                <a:t>(RJ)</a:t>
              </a:r>
              <a:endParaRPr lang="pt-BR" sz="1200" dirty="0"/>
            </a:p>
          </p:txBody>
        </p:sp>
        <p:sp>
          <p:nvSpPr>
            <p:cNvPr id="168" name="CaixaDeTexto 167"/>
            <p:cNvSpPr txBox="1"/>
            <p:nvPr/>
          </p:nvSpPr>
          <p:spPr>
            <a:xfrm>
              <a:off x="2748448" y="710394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11</a:t>
              </a:r>
              <a:endParaRPr lang="pt-BR" dirty="0"/>
            </a:p>
          </p:txBody>
        </p:sp>
        <p:sp>
          <p:nvSpPr>
            <p:cNvPr id="196" name="Retângulo 195"/>
            <p:cNvSpPr/>
            <p:nvPr/>
          </p:nvSpPr>
          <p:spPr>
            <a:xfrm>
              <a:off x="2694262" y="8361202"/>
              <a:ext cx="527076" cy="540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7" name="CaixaDeTexto 196"/>
            <p:cNvSpPr txBox="1"/>
            <p:nvPr/>
          </p:nvSpPr>
          <p:spPr>
            <a:xfrm>
              <a:off x="2826193" y="851576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4</a:t>
              </a:r>
              <a:endParaRPr lang="pt-BR" sz="1200" dirty="0"/>
            </a:p>
          </p:txBody>
        </p:sp>
        <p:sp>
          <p:nvSpPr>
            <p:cNvPr id="198" name="Retângulo 197"/>
            <p:cNvSpPr/>
            <p:nvPr/>
          </p:nvSpPr>
          <p:spPr>
            <a:xfrm>
              <a:off x="2694262" y="7829802"/>
              <a:ext cx="527076" cy="540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9" name="CaixaDeTexto 198"/>
            <p:cNvSpPr txBox="1"/>
            <p:nvPr/>
          </p:nvSpPr>
          <p:spPr>
            <a:xfrm>
              <a:off x="2826193" y="796463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4</a:t>
              </a:r>
              <a:endParaRPr lang="pt-BR" sz="1200" dirty="0"/>
            </a:p>
          </p:txBody>
        </p:sp>
        <p:sp>
          <p:nvSpPr>
            <p:cNvPr id="200" name="CaixaDeTexto 199"/>
            <p:cNvSpPr txBox="1"/>
            <p:nvPr/>
          </p:nvSpPr>
          <p:spPr>
            <a:xfrm>
              <a:off x="2826193" y="753258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3</a:t>
              </a:r>
              <a:endParaRPr lang="pt-BR" sz="12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4301913" y="7257256"/>
            <a:ext cx="527076" cy="2105846"/>
            <a:chOff x="3511333" y="7257256"/>
            <a:chExt cx="527076" cy="2105846"/>
          </a:xfrm>
        </p:grpSpPr>
        <p:sp>
          <p:nvSpPr>
            <p:cNvPr id="201" name="CaixaDeTexto 200"/>
            <p:cNvSpPr txBox="1"/>
            <p:nvPr/>
          </p:nvSpPr>
          <p:spPr>
            <a:xfrm>
              <a:off x="3556702" y="8901437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UCS</a:t>
              </a:r>
            </a:p>
            <a:p>
              <a:pPr algn="ctr"/>
              <a:r>
                <a:rPr lang="pt-BR" sz="1200" dirty="0" smtClean="0"/>
                <a:t>(RS)</a:t>
              </a:r>
              <a:endParaRPr lang="pt-BR" sz="1200" dirty="0"/>
            </a:p>
          </p:txBody>
        </p:sp>
        <p:sp>
          <p:nvSpPr>
            <p:cNvPr id="202" name="Retângulo 201"/>
            <p:cNvSpPr/>
            <p:nvPr/>
          </p:nvSpPr>
          <p:spPr>
            <a:xfrm>
              <a:off x="3511333" y="7631366"/>
              <a:ext cx="527076" cy="1289858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3" name="CaixaDeTexto 202"/>
            <p:cNvSpPr txBox="1"/>
            <p:nvPr/>
          </p:nvSpPr>
          <p:spPr>
            <a:xfrm>
              <a:off x="3565519" y="725725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</a:t>
              </a:r>
              <a:endParaRPr lang="pt-BR" dirty="0"/>
            </a:p>
          </p:txBody>
        </p:sp>
        <p:sp>
          <p:nvSpPr>
            <p:cNvPr id="205" name="Retângulo 204"/>
            <p:cNvSpPr/>
            <p:nvPr/>
          </p:nvSpPr>
          <p:spPr>
            <a:xfrm>
              <a:off x="3511333" y="8097625"/>
              <a:ext cx="527076" cy="792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6" name="Retângulo 205"/>
            <p:cNvSpPr/>
            <p:nvPr/>
          </p:nvSpPr>
          <p:spPr>
            <a:xfrm>
              <a:off x="3511333" y="7629514"/>
              <a:ext cx="527076" cy="144000"/>
            </a:xfrm>
            <a:prstGeom prst="rect">
              <a:avLst/>
            </a:prstGeom>
            <a:solidFill>
              <a:srgbClr val="6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7" name="CaixaDeTexto 206"/>
            <p:cNvSpPr txBox="1"/>
            <p:nvPr/>
          </p:nvSpPr>
          <p:spPr>
            <a:xfrm>
              <a:off x="3643264" y="755670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1"/>
                  </a:solidFill>
                </a:rPr>
                <a:t>1</a:t>
              </a:r>
              <a:endParaRPr lang="pt-BR" sz="1200" dirty="0">
                <a:solidFill>
                  <a:schemeClr val="bg1"/>
                </a:solidFill>
              </a:endParaRPr>
            </a:p>
          </p:txBody>
        </p:sp>
        <p:sp>
          <p:nvSpPr>
            <p:cNvPr id="208" name="CaixaDeTexto 207"/>
            <p:cNvSpPr txBox="1"/>
            <p:nvPr/>
          </p:nvSpPr>
          <p:spPr>
            <a:xfrm>
              <a:off x="3643264" y="8348409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6</a:t>
              </a:r>
              <a:endParaRPr lang="pt-BR" sz="1200" dirty="0"/>
            </a:p>
          </p:txBody>
        </p:sp>
        <p:sp>
          <p:nvSpPr>
            <p:cNvPr id="209" name="CaixaDeTexto 208"/>
            <p:cNvSpPr txBox="1"/>
            <p:nvPr/>
          </p:nvSpPr>
          <p:spPr>
            <a:xfrm>
              <a:off x="3643264" y="7809505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3</a:t>
              </a:r>
              <a:endParaRPr lang="pt-BR" sz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5168752" y="7269358"/>
            <a:ext cx="527076" cy="2093744"/>
            <a:chOff x="4360706" y="7269358"/>
            <a:chExt cx="527076" cy="2093744"/>
          </a:xfrm>
        </p:grpSpPr>
        <p:sp>
          <p:nvSpPr>
            <p:cNvPr id="74" name="CaixaDeTexto 73"/>
            <p:cNvSpPr txBox="1"/>
            <p:nvPr/>
          </p:nvSpPr>
          <p:spPr>
            <a:xfrm>
              <a:off x="4365199" y="8901437"/>
              <a:ext cx="518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UFPR</a:t>
              </a:r>
            </a:p>
            <a:p>
              <a:pPr algn="ctr"/>
              <a:r>
                <a:rPr lang="pt-BR" sz="1200" dirty="0" smtClean="0"/>
                <a:t>(PR)</a:t>
              </a:r>
              <a:endParaRPr lang="pt-BR" sz="1200" dirty="0"/>
            </a:p>
          </p:txBody>
        </p:sp>
        <p:sp>
          <p:nvSpPr>
            <p:cNvPr id="165" name="Retângulo 164"/>
            <p:cNvSpPr/>
            <p:nvPr/>
          </p:nvSpPr>
          <p:spPr>
            <a:xfrm>
              <a:off x="4360706" y="7643468"/>
              <a:ext cx="527076" cy="1289858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9" name="CaixaDeTexto 168"/>
            <p:cNvSpPr txBox="1"/>
            <p:nvPr/>
          </p:nvSpPr>
          <p:spPr>
            <a:xfrm>
              <a:off x="4414892" y="72693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/>
                <a:t>10</a:t>
              </a:r>
              <a:endParaRPr lang="pt-BR" dirty="0"/>
            </a:p>
          </p:txBody>
        </p:sp>
        <p:sp>
          <p:nvSpPr>
            <p:cNvPr id="210" name="Retângulo 209"/>
            <p:cNvSpPr/>
            <p:nvPr/>
          </p:nvSpPr>
          <p:spPr>
            <a:xfrm>
              <a:off x="4360706" y="8355408"/>
              <a:ext cx="527076" cy="540000"/>
            </a:xfrm>
            <a:prstGeom prst="rect">
              <a:avLst/>
            </a:prstGeom>
            <a:pattFill prst="wdUpDiag">
              <a:fgClr>
                <a:srgbClr val="BDA7BA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1" name="CaixaDeTexto 210"/>
            <p:cNvSpPr txBox="1"/>
            <p:nvPr/>
          </p:nvSpPr>
          <p:spPr>
            <a:xfrm>
              <a:off x="4492637" y="849024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4</a:t>
              </a:r>
              <a:endParaRPr lang="pt-BR" sz="1200" dirty="0"/>
            </a:p>
          </p:txBody>
        </p:sp>
        <p:sp>
          <p:nvSpPr>
            <p:cNvPr id="212" name="Retângulo 211"/>
            <p:cNvSpPr/>
            <p:nvPr/>
          </p:nvSpPr>
          <p:spPr>
            <a:xfrm>
              <a:off x="4360706" y="7638690"/>
              <a:ext cx="527076" cy="252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3" name="CaixaDeTexto 212"/>
            <p:cNvSpPr txBox="1"/>
            <p:nvPr/>
          </p:nvSpPr>
          <p:spPr>
            <a:xfrm>
              <a:off x="4492637" y="761369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2</a:t>
              </a:r>
              <a:endParaRPr lang="pt-BR" sz="1200" dirty="0"/>
            </a:p>
          </p:txBody>
        </p:sp>
        <p:sp>
          <p:nvSpPr>
            <p:cNvPr id="214" name="CaixaDeTexto 213"/>
            <p:cNvSpPr txBox="1"/>
            <p:nvPr/>
          </p:nvSpPr>
          <p:spPr>
            <a:xfrm>
              <a:off x="4492637" y="796637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4</a:t>
              </a:r>
              <a:endParaRPr lang="pt-BR" sz="1200" dirty="0"/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6035593" y="7409243"/>
            <a:ext cx="604846" cy="1983893"/>
            <a:chOff x="5959385" y="7409243"/>
            <a:chExt cx="604846" cy="1983893"/>
          </a:xfrm>
        </p:grpSpPr>
        <p:sp>
          <p:nvSpPr>
            <p:cNvPr id="58" name="Retângulo 57"/>
            <p:cNvSpPr/>
            <p:nvPr/>
          </p:nvSpPr>
          <p:spPr>
            <a:xfrm>
              <a:off x="5998270" y="7773514"/>
              <a:ext cx="527076" cy="1139926"/>
            </a:xfrm>
            <a:prstGeom prst="rect">
              <a:avLst/>
            </a:prstGeom>
            <a:solidFill>
              <a:srgbClr val="C68D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5959385" y="8931471"/>
              <a:ext cx="6048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UFRGS</a:t>
              </a:r>
            </a:p>
            <a:p>
              <a:pPr algn="ctr"/>
              <a:r>
                <a:rPr lang="pt-BR" sz="1200" dirty="0" smtClean="0"/>
                <a:t>(RS)</a:t>
              </a:r>
              <a:endParaRPr lang="pt-BR" sz="1200" dirty="0"/>
            </a:p>
          </p:txBody>
        </p:sp>
        <p:sp>
          <p:nvSpPr>
            <p:cNvPr id="171" name="CaixaDeTexto 170"/>
            <p:cNvSpPr txBox="1"/>
            <p:nvPr/>
          </p:nvSpPr>
          <p:spPr>
            <a:xfrm>
              <a:off x="6110965" y="740924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9</a:t>
              </a:r>
            </a:p>
          </p:txBody>
        </p:sp>
        <p:sp>
          <p:nvSpPr>
            <p:cNvPr id="215" name="Retângulo 214"/>
            <p:cNvSpPr/>
            <p:nvPr/>
          </p:nvSpPr>
          <p:spPr>
            <a:xfrm>
              <a:off x="5998270" y="7773514"/>
              <a:ext cx="527076" cy="144000"/>
            </a:xfrm>
            <a:prstGeom prst="rect">
              <a:avLst/>
            </a:prstGeom>
            <a:solidFill>
              <a:srgbClr val="6045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6" name="CaixaDeTexto 215"/>
            <p:cNvSpPr txBox="1"/>
            <p:nvPr/>
          </p:nvSpPr>
          <p:spPr>
            <a:xfrm>
              <a:off x="6130201" y="770070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>
                  <a:solidFill>
                    <a:schemeClr val="bg1"/>
                  </a:solidFill>
                </a:rPr>
                <a:t>1</a:t>
              </a:r>
              <a:endParaRPr lang="pt-BR" sz="1200" dirty="0">
                <a:solidFill>
                  <a:schemeClr val="bg1"/>
                </a:solidFill>
              </a:endParaRPr>
            </a:p>
          </p:txBody>
        </p:sp>
        <p:sp>
          <p:nvSpPr>
            <p:cNvPr id="217" name="Retângulo 216"/>
            <p:cNvSpPr/>
            <p:nvPr/>
          </p:nvSpPr>
          <p:spPr>
            <a:xfrm>
              <a:off x="5998270" y="7903754"/>
              <a:ext cx="527076" cy="144000"/>
            </a:xfrm>
            <a:prstGeom prst="rect">
              <a:avLst/>
            </a:prstGeom>
            <a:solidFill>
              <a:srgbClr val="A151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8" name="CaixaDeTexto 217"/>
            <p:cNvSpPr txBox="1"/>
            <p:nvPr/>
          </p:nvSpPr>
          <p:spPr>
            <a:xfrm>
              <a:off x="6130201" y="783094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1</a:t>
              </a:r>
              <a:endParaRPr lang="pt-BR" sz="1200" dirty="0"/>
            </a:p>
          </p:txBody>
        </p:sp>
      </p:grpSp>
      <p:cxnSp>
        <p:nvCxnSpPr>
          <p:cNvPr id="92" name="Conector reto 91"/>
          <p:cNvCxnSpPr/>
          <p:nvPr/>
        </p:nvCxnSpPr>
        <p:spPr>
          <a:xfrm flipH="1">
            <a:off x="127615" y="8913986"/>
            <a:ext cx="6579269" cy="0"/>
          </a:xfrm>
          <a:prstGeom prst="line">
            <a:avLst/>
          </a:prstGeom>
          <a:ln w="38100">
            <a:solidFill>
              <a:srgbClr val="3244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CaixaDeTexto 218"/>
          <p:cNvSpPr txBox="1"/>
          <p:nvPr/>
        </p:nvSpPr>
        <p:spPr>
          <a:xfrm>
            <a:off x="6206409" y="828839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7</a:t>
            </a:r>
            <a:endParaRPr lang="pt-BR" sz="1200" dirty="0"/>
          </a:p>
        </p:txBody>
      </p:sp>
      <p:sp>
        <p:nvSpPr>
          <p:cNvPr id="249" name="Elipse 248"/>
          <p:cNvSpPr/>
          <p:nvPr/>
        </p:nvSpPr>
        <p:spPr>
          <a:xfrm>
            <a:off x="802693" y="2452948"/>
            <a:ext cx="900000" cy="900000"/>
          </a:xfrm>
          <a:prstGeom prst="ellipse">
            <a:avLst/>
          </a:prstGeom>
          <a:solidFill>
            <a:srgbClr val="C68DB9">
              <a:alpha val="30196"/>
            </a:srgbClr>
          </a:solidFill>
          <a:ln>
            <a:solidFill>
              <a:srgbClr val="604578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0" name="Elipse 249"/>
          <p:cNvSpPr/>
          <p:nvPr/>
        </p:nvSpPr>
        <p:spPr>
          <a:xfrm>
            <a:off x="1441213" y="2948324"/>
            <a:ext cx="356359" cy="356359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A1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2" name="CaixaDeTexto 251"/>
          <p:cNvSpPr txBox="1"/>
          <p:nvPr/>
        </p:nvSpPr>
        <p:spPr>
          <a:xfrm>
            <a:off x="870473" y="2764448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3</a:t>
            </a:r>
            <a:r>
              <a:rPr lang="pt-BR" sz="1200" dirty="0" smtClean="0"/>
              <a:t>8</a:t>
            </a:r>
            <a:endParaRPr lang="pt-BR" sz="1200" dirty="0"/>
          </a:p>
        </p:txBody>
      </p:sp>
      <p:sp>
        <p:nvSpPr>
          <p:cNvPr id="253" name="Elipse 252"/>
          <p:cNvSpPr/>
          <p:nvPr/>
        </p:nvSpPr>
        <p:spPr>
          <a:xfrm>
            <a:off x="1266127" y="2328919"/>
            <a:ext cx="441177" cy="441226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2" name="CaixaDeTexto 221"/>
          <p:cNvSpPr txBox="1"/>
          <p:nvPr/>
        </p:nvSpPr>
        <p:spPr>
          <a:xfrm>
            <a:off x="52657" y="2331216"/>
            <a:ext cx="1051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587A1"/>
                </a:solidFill>
              </a:rPr>
              <a:t>Universidade</a:t>
            </a:r>
            <a:endParaRPr lang="pt-BR" sz="1200" b="1" dirty="0">
              <a:solidFill>
                <a:srgbClr val="A587A1"/>
              </a:solidFill>
            </a:endParaRPr>
          </a:p>
        </p:txBody>
      </p:sp>
      <p:sp>
        <p:nvSpPr>
          <p:cNvPr id="226" name="CaixaDeTexto 225"/>
          <p:cNvSpPr txBox="1"/>
          <p:nvPr/>
        </p:nvSpPr>
        <p:spPr>
          <a:xfrm>
            <a:off x="1806556" y="275399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31</a:t>
            </a:r>
            <a:endParaRPr lang="pt-BR" sz="1200" dirty="0"/>
          </a:p>
        </p:txBody>
      </p:sp>
      <p:sp>
        <p:nvSpPr>
          <p:cNvPr id="227" name="CaixaDeTexto 226"/>
          <p:cNvSpPr txBox="1"/>
          <p:nvPr/>
        </p:nvSpPr>
        <p:spPr>
          <a:xfrm>
            <a:off x="1427865" y="293744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34" name="CaixaDeTexto 233"/>
          <p:cNvSpPr txBox="1"/>
          <p:nvPr/>
        </p:nvSpPr>
        <p:spPr>
          <a:xfrm>
            <a:off x="1365984" y="228269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37" name="CaixaDeTexto 236"/>
          <p:cNvSpPr txBox="1"/>
          <p:nvPr/>
        </p:nvSpPr>
        <p:spPr>
          <a:xfrm>
            <a:off x="1359249" y="274478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7</a:t>
            </a:r>
            <a:endParaRPr lang="pt-BR" sz="1200" dirty="0"/>
          </a:p>
        </p:txBody>
      </p:sp>
      <p:sp>
        <p:nvSpPr>
          <p:cNvPr id="238" name="CaixaDeTexto 237"/>
          <p:cNvSpPr txBox="1"/>
          <p:nvPr/>
        </p:nvSpPr>
        <p:spPr>
          <a:xfrm>
            <a:off x="1365984" y="251274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39" name="CaixaDeTexto 238"/>
          <p:cNvSpPr txBox="1"/>
          <p:nvPr/>
        </p:nvSpPr>
        <p:spPr>
          <a:xfrm>
            <a:off x="1221677" y="242494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3</a:t>
            </a:r>
            <a:endParaRPr lang="pt-BR" sz="1200" dirty="0"/>
          </a:p>
        </p:txBody>
      </p:sp>
      <p:sp>
        <p:nvSpPr>
          <p:cNvPr id="244" name="CaixaDeTexto 243"/>
          <p:cNvSpPr txBox="1"/>
          <p:nvPr/>
        </p:nvSpPr>
        <p:spPr>
          <a:xfrm>
            <a:off x="649636" y="3336909"/>
            <a:ext cx="1863022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1518E"/>
                </a:solidFill>
              </a:rPr>
              <a:t>Instituição de pesquisa</a:t>
            </a:r>
            <a:endParaRPr lang="pt-BR" sz="1200" b="1" dirty="0">
              <a:solidFill>
                <a:srgbClr val="A1518E"/>
              </a:solidFill>
            </a:endParaRPr>
          </a:p>
        </p:txBody>
      </p:sp>
      <p:sp>
        <p:nvSpPr>
          <p:cNvPr id="245" name="CaixaDeTexto 244"/>
          <p:cNvSpPr txBox="1"/>
          <p:nvPr/>
        </p:nvSpPr>
        <p:spPr>
          <a:xfrm>
            <a:off x="1560509" y="3038009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46" name="CaixaDeTexto 245"/>
          <p:cNvSpPr txBox="1"/>
          <p:nvPr/>
        </p:nvSpPr>
        <p:spPr>
          <a:xfrm>
            <a:off x="1503359" y="2408987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</a:t>
            </a:r>
            <a:endParaRPr lang="pt-BR" sz="1200" dirty="0"/>
          </a:p>
        </p:txBody>
      </p:sp>
      <p:sp>
        <p:nvSpPr>
          <p:cNvPr id="259" name="Elipse 258"/>
          <p:cNvSpPr/>
          <p:nvPr/>
        </p:nvSpPr>
        <p:spPr>
          <a:xfrm>
            <a:off x="2741352" y="2521910"/>
            <a:ext cx="441177" cy="441226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0" name="CaixaDeTexto 259"/>
          <p:cNvSpPr txBox="1"/>
          <p:nvPr/>
        </p:nvSpPr>
        <p:spPr>
          <a:xfrm>
            <a:off x="2566889" y="2085380"/>
            <a:ext cx="79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smtClean="0"/>
              <a:t>Pessoa</a:t>
            </a:r>
          </a:p>
          <a:p>
            <a:pPr algn="ctr"/>
            <a:r>
              <a:rPr lang="pt-BR" sz="1200" b="1" smtClean="0"/>
              <a:t>física</a:t>
            </a:r>
            <a:endParaRPr lang="pt-BR" sz="1200" b="1" dirty="0"/>
          </a:p>
        </p:txBody>
      </p:sp>
      <p:sp>
        <p:nvSpPr>
          <p:cNvPr id="261" name="CaixaDeTexto 260"/>
          <p:cNvSpPr txBox="1"/>
          <p:nvPr/>
        </p:nvSpPr>
        <p:spPr>
          <a:xfrm>
            <a:off x="2791060" y="260402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10</a:t>
            </a:r>
            <a:endParaRPr lang="pt-BR" sz="1200" dirty="0"/>
          </a:p>
        </p:txBody>
      </p:sp>
      <p:sp>
        <p:nvSpPr>
          <p:cNvPr id="262" name="CaixaDeTexto 261"/>
          <p:cNvSpPr txBox="1"/>
          <p:nvPr/>
        </p:nvSpPr>
        <p:spPr>
          <a:xfrm>
            <a:off x="5072484" y="2464470"/>
            <a:ext cx="79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604578"/>
                </a:solidFill>
              </a:rPr>
              <a:t>Empresa</a:t>
            </a:r>
            <a:endParaRPr lang="pt-BR" sz="1200" b="1" dirty="0">
              <a:solidFill>
                <a:srgbClr val="604578"/>
              </a:solidFill>
            </a:endParaRPr>
          </a:p>
        </p:txBody>
      </p:sp>
      <p:sp>
        <p:nvSpPr>
          <p:cNvPr id="268" name="Elipse 267"/>
          <p:cNvSpPr/>
          <p:nvPr/>
        </p:nvSpPr>
        <p:spPr>
          <a:xfrm>
            <a:off x="4285999" y="2500458"/>
            <a:ext cx="249396" cy="249423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4" name="Elipse 263"/>
          <p:cNvSpPr/>
          <p:nvPr/>
        </p:nvSpPr>
        <p:spPr>
          <a:xfrm>
            <a:off x="4828902" y="2659094"/>
            <a:ext cx="510559" cy="510559"/>
          </a:xfrm>
          <a:prstGeom prst="ellipse">
            <a:avLst/>
          </a:prstGeom>
          <a:solidFill>
            <a:srgbClr val="CC99FF">
              <a:alpha val="30196"/>
            </a:srgbClr>
          </a:solidFill>
          <a:ln>
            <a:solidFill>
              <a:srgbClr val="6045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5" name="CaixaDeTexto 264"/>
          <p:cNvSpPr txBox="1"/>
          <p:nvPr/>
        </p:nvSpPr>
        <p:spPr>
          <a:xfrm>
            <a:off x="3588174" y="3307849"/>
            <a:ext cx="1051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587A1"/>
                </a:solidFill>
              </a:rPr>
              <a:t>Universidade</a:t>
            </a:r>
            <a:endParaRPr lang="pt-BR" sz="1200" b="1" dirty="0">
              <a:solidFill>
                <a:srgbClr val="A587A1"/>
              </a:solidFill>
            </a:endParaRPr>
          </a:p>
        </p:txBody>
      </p:sp>
      <p:sp>
        <p:nvSpPr>
          <p:cNvPr id="266" name="CaixaDeTexto 265"/>
          <p:cNvSpPr txBox="1"/>
          <p:nvPr/>
        </p:nvSpPr>
        <p:spPr>
          <a:xfrm>
            <a:off x="4310154" y="289376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20</a:t>
            </a:r>
            <a:endParaRPr lang="pt-BR" sz="1200" dirty="0"/>
          </a:p>
        </p:txBody>
      </p:sp>
      <p:sp>
        <p:nvSpPr>
          <p:cNvPr id="267" name="CaixaDeTexto 266"/>
          <p:cNvSpPr txBox="1"/>
          <p:nvPr/>
        </p:nvSpPr>
        <p:spPr>
          <a:xfrm>
            <a:off x="4281040" y="247693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3</a:t>
            </a:r>
            <a:endParaRPr lang="pt-BR" sz="1200" dirty="0"/>
          </a:p>
        </p:txBody>
      </p:sp>
      <p:sp>
        <p:nvSpPr>
          <p:cNvPr id="270" name="Elipse 269"/>
          <p:cNvSpPr/>
          <p:nvPr/>
        </p:nvSpPr>
        <p:spPr>
          <a:xfrm>
            <a:off x="5091091" y="2960666"/>
            <a:ext cx="164384" cy="164384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A1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1" name="CaixaDeTexto 270"/>
          <p:cNvSpPr txBox="1"/>
          <p:nvPr/>
        </p:nvSpPr>
        <p:spPr>
          <a:xfrm>
            <a:off x="5099573" y="3046692"/>
            <a:ext cx="1156789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1518E"/>
                </a:solidFill>
              </a:rPr>
              <a:t>Instituição de pesquisa</a:t>
            </a:r>
            <a:endParaRPr lang="pt-BR" sz="1200" b="1" dirty="0">
              <a:solidFill>
                <a:srgbClr val="A1518E"/>
              </a:solidFill>
            </a:endParaRPr>
          </a:p>
        </p:txBody>
      </p:sp>
      <p:sp>
        <p:nvSpPr>
          <p:cNvPr id="272" name="CaixaDeTexto 271"/>
          <p:cNvSpPr txBox="1"/>
          <p:nvPr/>
        </p:nvSpPr>
        <p:spPr>
          <a:xfrm>
            <a:off x="3429000" y="2214346"/>
            <a:ext cx="95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Agência de fomento</a:t>
            </a:r>
            <a:endParaRPr lang="pt-BR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3" name="CaixaDeTexto 272"/>
          <p:cNvSpPr txBox="1"/>
          <p:nvPr/>
        </p:nvSpPr>
        <p:spPr>
          <a:xfrm>
            <a:off x="5044344" y="289885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74" name="CaixaDeTexto 273"/>
          <p:cNvSpPr txBox="1"/>
          <p:nvPr/>
        </p:nvSpPr>
        <p:spPr>
          <a:xfrm>
            <a:off x="5013176" y="267863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6</a:t>
            </a:r>
            <a:endParaRPr lang="pt-BR" sz="1200" dirty="0"/>
          </a:p>
        </p:txBody>
      </p:sp>
      <p:sp>
        <p:nvSpPr>
          <p:cNvPr id="275" name="CaixaDeTexto 274"/>
          <p:cNvSpPr txBox="1"/>
          <p:nvPr/>
        </p:nvSpPr>
        <p:spPr>
          <a:xfrm>
            <a:off x="4790802" y="276753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2</a:t>
            </a:r>
          </a:p>
        </p:txBody>
      </p:sp>
      <p:sp>
        <p:nvSpPr>
          <p:cNvPr id="276" name="Elipse 275"/>
          <p:cNvSpPr/>
          <p:nvPr/>
        </p:nvSpPr>
        <p:spPr>
          <a:xfrm>
            <a:off x="6223010" y="2591916"/>
            <a:ext cx="246614" cy="246640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7" name="CaixaDeTexto 276"/>
          <p:cNvSpPr txBox="1"/>
          <p:nvPr/>
        </p:nvSpPr>
        <p:spPr>
          <a:xfrm>
            <a:off x="5951265" y="2144688"/>
            <a:ext cx="79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/>
              <a:t>Pessoa</a:t>
            </a:r>
          </a:p>
          <a:p>
            <a:pPr algn="ctr"/>
            <a:r>
              <a:rPr lang="pt-BR" sz="1200" b="1"/>
              <a:t>física</a:t>
            </a:r>
            <a:endParaRPr lang="pt-BR" sz="1200" b="1" dirty="0"/>
          </a:p>
        </p:txBody>
      </p:sp>
      <p:sp>
        <p:nvSpPr>
          <p:cNvPr id="278" name="CaixaDeTexto 277"/>
          <p:cNvSpPr txBox="1"/>
          <p:nvPr/>
        </p:nvSpPr>
        <p:spPr>
          <a:xfrm>
            <a:off x="6224030" y="257673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3</a:t>
            </a:r>
            <a:endParaRPr lang="pt-BR" sz="1200" dirty="0"/>
          </a:p>
        </p:txBody>
      </p:sp>
      <p:sp>
        <p:nvSpPr>
          <p:cNvPr id="279" name="Elipse 278"/>
          <p:cNvSpPr/>
          <p:nvPr/>
        </p:nvSpPr>
        <p:spPr>
          <a:xfrm>
            <a:off x="1354892" y="4341032"/>
            <a:ext cx="900000" cy="900000"/>
          </a:xfrm>
          <a:prstGeom prst="ellipse">
            <a:avLst/>
          </a:prstGeom>
          <a:solidFill>
            <a:srgbClr val="CC99FF">
              <a:alpha val="30196"/>
            </a:srgbClr>
          </a:solidFill>
          <a:ln>
            <a:solidFill>
              <a:srgbClr val="6045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0" name="Elipse 279"/>
          <p:cNvSpPr/>
          <p:nvPr/>
        </p:nvSpPr>
        <p:spPr>
          <a:xfrm>
            <a:off x="1066932" y="4016896"/>
            <a:ext cx="648000" cy="648000"/>
          </a:xfrm>
          <a:prstGeom prst="ellipse">
            <a:avLst/>
          </a:prstGeom>
          <a:solidFill>
            <a:srgbClr val="C68DB9">
              <a:alpha val="30196"/>
            </a:srgbClr>
          </a:solidFill>
          <a:ln>
            <a:solidFill>
              <a:srgbClr val="604578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4" name="Elipse 283"/>
          <p:cNvSpPr/>
          <p:nvPr/>
        </p:nvSpPr>
        <p:spPr>
          <a:xfrm>
            <a:off x="1221418" y="4880992"/>
            <a:ext cx="356359" cy="356359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A1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5" name="CaixaDeTexto 284"/>
          <p:cNvSpPr txBox="1"/>
          <p:nvPr/>
        </p:nvSpPr>
        <p:spPr>
          <a:xfrm>
            <a:off x="340430" y="5128766"/>
            <a:ext cx="1051626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1518E"/>
                </a:solidFill>
              </a:rPr>
              <a:t>Instituição de pesquisa</a:t>
            </a:r>
            <a:endParaRPr lang="pt-BR" sz="1200" b="1" dirty="0">
              <a:solidFill>
                <a:srgbClr val="A1518E"/>
              </a:solidFill>
            </a:endParaRPr>
          </a:p>
        </p:txBody>
      </p:sp>
      <p:sp>
        <p:nvSpPr>
          <p:cNvPr id="286" name="CaixaDeTexto 285"/>
          <p:cNvSpPr txBox="1"/>
          <p:nvPr/>
        </p:nvSpPr>
        <p:spPr>
          <a:xfrm>
            <a:off x="91232" y="3934713"/>
            <a:ext cx="1051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587A1"/>
                </a:solidFill>
              </a:rPr>
              <a:t>Universidade</a:t>
            </a:r>
            <a:endParaRPr lang="pt-BR" sz="1200" b="1" dirty="0">
              <a:solidFill>
                <a:srgbClr val="A587A1"/>
              </a:solidFill>
            </a:endParaRPr>
          </a:p>
        </p:txBody>
      </p:sp>
      <p:sp>
        <p:nvSpPr>
          <p:cNvPr id="287" name="CaixaDeTexto 286"/>
          <p:cNvSpPr txBox="1"/>
          <p:nvPr/>
        </p:nvSpPr>
        <p:spPr>
          <a:xfrm>
            <a:off x="1903398" y="5129257"/>
            <a:ext cx="79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604578"/>
                </a:solidFill>
              </a:rPr>
              <a:t>Empresa</a:t>
            </a:r>
            <a:endParaRPr lang="pt-BR" sz="1200" b="1" dirty="0">
              <a:solidFill>
                <a:srgbClr val="604578"/>
              </a:solidFill>
            </a:endParaRPr>
          </a:p>
        </p:txBody>
      </p:sp>
      <p:sp>
        <p:nvSpPr>
          <p:cNvPr id="288" name="CaixaDeTexto 287"/>
          <p:cNvSpPr txBox="1"/>
          <p:nvPr/>
        </p:nvSpPr>
        <p:spPr>
          <a:xfrm>
            <a:off x="1710410" y="466330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22</a:t>
            </a:r>
            <a:endParaRPr lang="pt-BR" sz="1200" dirty="0"/>
          </a:p>
        </p:txBody>
      </p:sp>
      <p:sp>
        <p:nvSpPr>
          <p:cNvPr id="289" name="CaixaDeTexto 288"/>
          <p:cNvSpPr txBox="1"/>
          <p:nvPr/>
        </p:nvSpPr>
        <p:spPr>
          <a:xfrm>
            <a:off x="1354892" y="48538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290" name="CaixaDeTexto 289"/>
          <p:cNvSpPr txBox="1"/>
          <p:nvPr/>
        </p:nvSpPr>
        <p:spPr>
          <a:xfrm>
            <a:off x="1426900" y="437693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3</a:t>
            </a:r>
            <a:endParaRPr lang="pt-BR" sz="1200" dirty="0"/>
          </a:p>
        </p:txBody>
      </p:sp>
      <p:sp>
        <p:nvSpPr>
          <p:cNvPr id="291" name="CaixaDeTexto 290"/>
          <p:cNvSpPr txBox="1"/>
          <p:nvPr/>
        </p:nvSpPr>
        <p:spPr>
          <a:xfrm>
            <a:off x="1235694" y="41609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8</a:t>
            </a:r>
            <a:endParaRPr lang="pt-BR" sz="1200" dirty="0"/>
          </a:p>
        </p:txBody>
      </p:sp>
      <p:sp>
        <p:nvSpPr>
          <p:cNvPr id="292" name="CaixaDeTexto 291"/>
          <p:cNvSpPr txBox="1"/>
          <p:nvPr/>
        </p:nvSpPr>
        <p:spPr>
          <a:xfrm>
            <a:off x="1210876" y="4964033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</a:t>
            </a:r>
            <a:endParaRPr lang="pt-BR" sz="1200" dirty="0"/>
          </a:p>
        </p:txBody>
      </p:sp>
      <p:sp>
        <p:nvSpPr>
          <p:cNvPr id="294" name="Elipse 293"/>
          <p:cNvSpPr/>
          <p:nvPr/>
        </p:nvSpPr>
        <p:spPr>
          <a:xfrm>
            <a:off x="2678654" y="4409417"/>
            <a:ext cx="441177" cy="441226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5" name="CaixaDeTexto 294"/>
          <p:cNvSpPr txBox="1"/>
          <p:nvPr/>
        </p:nvSpPr>
        <p:spPr>
          <a:xfrm>
            <a:off x="2504191" y="3972887"/>
            <a:ext cx="79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/>
              <a:t>Pessoa</a:t>
            </a:r>
          </a:p>
          <a:p>
            <a:pPr algn="ctr"/>
            <a:r>
              <a:rPr lang="pt-BR" sz="1200" b="1"/>
              <a:t>física</a:t>
            </a:r>
            <a:endParaRPr lang="pt-BR" sz="1200" b="1" dirty="0"/>
          </a:p>
        </p:txBody>
      </p:sp>
      <p:sp>
        <p:nvSpPr>
          <p:cNvPr id="296" name="CaixaDeTexto 295"/>
          <p:cNvSpPr txBox="1"/>
          <p:nvPr/>
        </p:nvSpPr>
        <p:spPr>
          <a:xfrm>
            <a:off x="2767646" y="449153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8</a:t>
            </a:r>
            <a:endParaRPr lang="pt-BR" sz="1200" dirty="0"/>
          </a:p>
        </p:txBody>
      </p:sp>
      <p:sp>
        <p:nvSpPr>
          <p:cNvPr id="297" name="Elipse 296"/>
          <p:cNvSpPr/>
          <p:nvPr/>
        </p:nvSpPr>
        <p:spPr>
          <a:xfrm>
            <a:off x="3594613" y="4195510"/>
            <a:ext cx="900000" cy="900000"/>
          </a:xfrm>
          <a:prstGeom prst="ellipse">
            <a:avLst/>
          </a:prstGeom>
          <a:solidFill>
            <a:srgbClr val="C68DB9">
              <a:alpha val="30196"/>
            </a:srgbClr>
          </a:solidFill>
          <a:ln>
            <a:solidFill>
              <a:srgbClr val="604578">
                <a:alpha val="7098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8" name="Elipse 297"/>
          <p:cNvSpPr/>
          <p:nvPr/>
        </p:nvSpPr>
        <p:spPr>
          <a:xfrm>
            <a:off x="4235588" y="4570892"/>
            <a:ext cx="633572" cy="633572"/>
          </a:xfrm>
          <a:prstGeom prst="ellipse">
            <a:avLst/>
          </a:prstGeom>
          <a:solidFill>
            <a:srgbClr val="CC99FF">
              <a:alpha val="30196"/>
            </a:srgbClr>
          </a:solidFill>
          <a:ln>
            <a:solidFill>
              <a:srgbClr val="6045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9" name="Elipse 298"/>
          <p:cNvSpPr/>
          <p:nvPr/>
        </p:nvSpPr>
        <p:spPr>
          <a:xfrm>
            <a:off x="3596162" y="5169638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A151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1" name="Elipse 300"/>
          <p:cNvSpPr/>
          <p:nvPr/>
        </p:nvSpPr>
        <p:spPr>
          <a:xfrm>
            <a:off x="4586343" y="4627466"/>
            <a:ext cx="204848" cy="206918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2" name="CaixaDeTexto 301"/>
          <p:cNvSpPr txBox="1"/>
          <p:nvPr/>
        </p:nvSpPr>
        <p:spPr>
          <a:xfrm>
            <a:off x="3479010" y="3968067"/>
            <a:ext cx="10516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587A1"/>
                </a:solidFill>
              </a:rPr>
              <a:t>Universidade</a:t>
            </a:r>
            <a:endParaRPr lang="pt-BR" sz="1200" b="1" dirty="0">
              <a:solidFill>
                <a:srgbClr val="A587A1"/>
              </a:solidFill>
            </a:endParaRPr>
          </a:p>
        </p:txBody>
      </p:sp>
      <p:sp>
        <p:nvSpPr>
          <p:cNvPr id="303" name="CaixaDeTexto 302"/>
          <p:cNvSpPr txBox="1"/>
          <p:nvPr/>
        </p:nvSpPr>
        <p:spPr>
          <a:xfrm>
            <a:off x="3468961" y="5332416"/>
            <a:ext cx="1693656" cy="23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A1518E"/>
                </a:solidFill>
              </a:rPr>
              <a:t>Instituição de pesquisa</a:t>
            </a:r>
            <a:endParaRPr lang="pt-BR" sz="1200" b="1" dirty="0">
              <a:solidFill>
                <a:srgbClr val="A1518E"/>
              </a:solidFill>
            </a:endParaRPr>
          </a:p>
        </p:txBody>
      </p:sp>
      <p:sp>
        <p:nvSpPr>
          <p:cNvPr id="304" name="CaixaDeTexto 303"/>
          <p:cNvSpPr txBox="1"/>
          <p:nvPr/>
        </p:nvSpPr>
        <p:spPr>
          <a:xfrm>
            <a:off x="4653136" y="4360988"/>
            <a:ext cx="95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Agência de fomento</a:t>
            </a:r>
            <a:endParaRPr lang="pt-BR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5" name="CaixaDeTexto 304"/>
          <p:cNvSpPr txBox="1"/>
          <p:nvPr/>
        </p:nvSpPr>
        <p:spPr>
          <a:xfrm>
            <a:off x="4678536" y="5057249"/>
            <a:ext cx="790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604578"/>
                </a:solidFill>
              </a:rPr>
              <a:t>Empresa</a:t>
            </a:r>
            <a:endParaRPr lang="pt-BR" sz="1200" b="1" dirty="0">
              <a:solidFill>
                <a:srgbClr val="604578"/>
              </a:solidFill>
            </a:endParaRPr>
          </a:p>
        </p:txBody>
      </p:sp>
      <p:sp>
        <p:nvSpPr>
          <p:cNvPr id="306" name="CaixaDeTexto 305"/>
          <p:cNvSpPr txBox="1"/>
          <p:nvPr/>
        </p:nvSpPr>
        <p:spPr>
          <a:xfrm>
            <a:off x="3864621" y="446236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28</a:t>
            </a:r>
            <a:endParaRPr lang="pt-BR" sz="1200" dirty="0"/>
          </a:p>
        </p:txBody>
      </p:sp>
      <p:sp>
        <p:nvSpPr>
          <p:cNvPr id="307" name="CaixaDeTexto 306"/>
          <p:cNvSpPr txBox="1"/>
          <p:nvPr/>
        </p:nvSpPr>
        <p:spPr>
          <a:xfrm>
            <a:off x="4417292" y="486337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11</a:t>
            </a:r>
            <a:endParaRPr lang="pt-BR" sz="1200" dirty="0"/>
          </a:p>
        </p:txBody>
      </p:sp>
      <p:sp>
        <p:nvSpPr>
          <p:cNvPr id="308" name="CaixaDeTexto 307"/>
          <p:cNvSpPr txBox="1"/>
          <p:nvPr/>
        </p:nvSpPr>
        <p:spPr>
          <a:xfrm>
            <a:off x="4569692" y="458971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2</a:t>
            </a:r>
            <a:endParaRPr lang="pt-BR" sz="1200" dirty="0"/>
          </a:p>
        </p:txBody>
      </p:sp>
      <p:sp>
        <p:nvSpPr>
          <p:cNvPr id="309" name="CaixaDeTexto 308"/>
          <p:cNvSpPr txBox="1"/>
          <p:nvPr/>
        </p:nvSpPr>
        <p:spPr>
          <a:xfrm>
            <a:off x="4240138" y="464902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310" name="CaixaDeTexto 309"/>
          <p:cNvSpPr txBox="1"/>
          <p:nvPr/>
        </p:nvSpPr>
        <p:spPr>
          <a:xfrm>
            <a:off x="3563491" y="512667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311" name="Elipse 310"/>
          <p:cNvSpPr/>
          <p:nvPr/>
        </p:nvSpPr>
        <p:spPr>
          <a:xfrm>
            <a:off x="5861768" y="4563882"/>
            <a:ext cx="533078" cy="533134"/>
          </a:xfrm>
          <a:prstGeom prst="ellipse">
            <a:avLst/>
          </a:prstGeom>
          <a:solidFill>
            <a:schemeClr val="bg1">
              <a:lumMod val="65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2" name="CaixaDeTexto 311"/>
          <p:cNvSpPr txBox="1"/>
          <p:nvPr/>
        </p:nvSpPr>
        <p:spPr>
          <a:xfrm>
            <a:off x="5733256" y="4088904"/>
            <a:ext cx="790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/>
              <a:t>Pessoa</a:t>
            </a:r>
          </a:p>
          <a:p>
            <a:pPr algn="ctr"/>
            <a:r>
              <a:rPr lang="pt-BR" sz="1200" b="1"/>
              <a:t>física</a:t>
            </a:r>
            <a:endParaRPr lang="pt-BR" sz="1200" b="1" dirty="0"/>
          </a:p>
        </p:txBody>
      </p:sp>
      <p:sp>
        <p:nvSpPr>
          <p:cNvPr id="313" name="CaixaDeTexto 312"/>
          <p:cNvSpPr txBox="1"/>
          <p:nvPr/>
        </p:nvSpPr>
        <p:spPr>
          <a:xfrm>
            <a:off x="5957427" y="469664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11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666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286</Words>
  <Application>Microsoft Office PowerPoint</Application>
  <PresentationFormat>Papel A4 (210 x 297 mm)</PresentationFormat>
  <Paragraphs>126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1_Tema do Office</vt:lpstr>
      <vt:lpstr>2_Tema do Office</vt:lpstr>
      <vt:lpstr>3_Tema do Office</vt:lpstr>
      <vt:lpstr>4_Tema do Office</vt:lpstr>
      <vt:lpstr>5_Tema do Office</vt:lpstr>
      <vt:lpstr>6_Tema do Office</vt:lpstr>
      <vt:lpstr>7_Tema do Office</vt:lpstr>
      <vt:lpstr>Apresentação do PowerPoint</vt:lpstr>
      <vt:lpstr>Apresentação do PowerPoint</vt:lpstr>
    </vt:vector>
  </TitlesOfParts>
  <Company>INPI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root</dc:creator>
  <cp:lastModifiedBy>root</cp:lastModifiedBy>
  <cp:revision>133</cp:revision>
  <cp:lastPrinted>2015-02-05T17:15:18Z</cp:lastPrinted>
  <dcterms:created xsi:type="dcterms:W3CDTF">2014-06-09T15:42:51Z</dcterms:created>
  <dcterms:modified xsi:type="dcterms:W3CDTF">2015-07-08T18:40:46Z</dcterms:modified>
</cp:coreProperties>
</file>