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8" r:id="rId1"/>
  </p:sldMasterIdLst>
  <p:notesMasterIdLst>
    <p:notesMasterId r:id="rId36"/>
  </p:notesMasterIdLst>
  <p:handoutMasterIdLst>
    <p:handoutMasterId r:id="rId37"/>
  </p:handoutMasterIdLst>
  <p:sldIdLst>
    <p:sldId id="293" r:id="rId2"/>
    <p:sldId id="329" r:id="rId3"/>
    <p:sldId id="332" r:id="rId4"/>
    <p:sldId id="331" r:id="rId5"/>
    <p:sldId id="323" r:id="rId6"/>
    <p:sldId id="333" r:id="rId7"/>
    <p:sldId id="336" r:id="rId8"/>
    <p:sldId id="337" r:id="rId9"/>
    <p:sldId id="338" r:id="rId10"/>
    <p:sldId id="418" r:id="rId11"/>
    <p:sldId id="341" r:id="rId12"/>
    <p:sldId id="419" r:id="rId13"/>
    <p:sldId id="420" r:id="rId14"/>
    <p:sldId id="421" r:id="rId15"/>
    <p:sldId id="412" r:id="rId16"/>
    <p:sldId id="352" r:id="rId17"/>
    <p:sldId id="399" r:id="rId18"/>
    <p:sldId id="400" r:id="rId19"/>
    <p:sldId id="402" r:id="rId20"/>
    <p:sldId id="403" r:id="rId21"/>
    <p:sldId id="401" r:id="rId22"/>
    <p:sldId id="388" r:id="rId23"/>
    <p:sldId id="404" r:id="rId24"/>
    <p:sldId id="406" r:id="rId25"/>
    <p:sldId id="407" r:id="rId26"/>
    <p:sldId id="409" r:id="rId27"/>
    <p:sldId id="410" r:id="rId28"/>
    <p:sldId id="408" r:id="rId29"/>
    <p:sldId id="411" r:id="rId30"/>
    <p:sldId id="413" r:id="rId31"/>
    <p:sldId id="415" r:id="rId32"/>
    <p:sldId id="416" r:id="rId33"/>
    <p:sldId id="417" r:id="rId34"/>
    <p:sldId id="348" r:id="rId35"/>
  </p:sldIdLst>
  <p:sldSz cx="9144000" cy="6858000" type="screen4x3"/>
  <p:notesSz cx="6881813" cy="100155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65F42C"/>
    <a:srgbClr val="21FF8B"/>
    <a:srgbClr val="00CC66"/>
    <a:srgbClr val="248C29"/>
    <a:srgbClr val="E2AC00"/>
    <a:srgbClr val="00B050"/>
    <a:srgbClr val="339966"/>
    <a:srgbClr val="07A92E"/>
    <a:srgbClr val="1E926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35" autoAdjust="0"/>
    <p:restoredTop sz="94434" autoAdjust="0"/>
  </p:normalViewPr>
  <p:slideViewPr>
    <p:cSldViewPr>
      <p:cViewPr varScale="1">
        <p:scale>
          <a:sx n="65" d="100"/>
          <a:sy n="65" d="100"/>
        </p:scale>
        <p:origin x="-14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67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294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B37F4-A984-4AC7-A62C-C3E61783E215}" type="datetimeFigureOut">
              <a:rPr lang="pt-BR" smtClean="0"/>
              <a:pPr/>
              <a:t>13/10/2014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512300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97313" y="9512300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04FED-9FA9-405E-AFBF-3A87791B33F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10842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324" cy="500233"/>
          </a:xfrm>
          <a:prstGeom prst="rect">
            <a:avLst/>
          </a:prstGeom>
        </p:spPr>
        <p:txBody>
          <a:bodyPr vert="horz" lIns="96552" tIns="48276" rIns="96552" bIns="48276" rtlCol="0"/>
          <a:lstStyle>
            <a:lvl1pPr algn="l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97951" y="1"/>
            <a:ext cx="2982324" cy="500233"/>
          </a:xfrm>
          <a:prstGeom prst="rect">
            <a:avLst/>
          </a:prstGeom>
        </p:spPr>
        <p:txBody>
          <a:bodyPr vert="horz" lIns="96552" tIns="48276" rIns="96552" bIns="48276" rtlCol="0"/>
          <a:lstStyle>
            <a:lvl1pPr algn="r">
              <a:defRPr sz="1300"/>
            </a:lvl1pPr>
          </a:lstStyle>
          <a:p>
            <a:pPr>
              <a:defRPr/>
            </a:pPr>
            <a:fld id="{8D692B24-88D2-4D82-AB41-3E7FFEAF10D4}" type="datetimeFigureOut">
              <a:rPr lang="pt-BR"/>
              <a:pPr>
                <a:defRPr/>
              </a:pPr>
              <a:t>13/10/2014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2475"/>
            <a:ext cx="5005387" cy="37544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52" tIns="48276" rIns="96552" bIns="48276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7874" y="4756876"/>
            <a:ext cx="5506066" cy="4506759"/>
          </a:xfrm>
          <a:prstGeom prst="rect">
            <a:avLst/>
          </a:prstGeom>
        </p:spPr>
        <p:txBody>
          <a:bodyPr vert="horz" lIns="96552" tIns="48276" rIns="96552" bIns="48276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513751"/>
            <a:ext cx="2982324" cy="500233"/>
          </a:xfrm>
          <a:prstGeom prst="rect">
            <a:avLst/>
          </a:prstGeom>
        </p:spPr>
        <p:txBody>
          <a:bodyPr vert="horz" lIns="96552" tIns="48276" rIns="96552" bIns="48276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97951" y="9513751"/>
            <a:ext cx="2982324" cy="500233"/>
          </a:xfrm>
          <a:prstGeom prst="rect">
            <a:avLst/>
          </a:prstGeom>
        </p:spPr>
        <p:txBody>
          <a:bodyPr vert="horz" lIns="96552" tIns="48276" rIns="96552" bIns="48276" rtlCol="0" anchor="b"/>
          <a:lstStyle>
            <a:lvl1pPr algn="r">
              <a:defRPr sz="1300"/>
            </a:lvl1pPr>
          </a:lstStyle>
          <a:p>
            <a:pPr>
              <a:defRPr/>
            </a:pPr>
            <a:fld id="{E7428808-8672-4F43-B479-C8E56FDA85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183466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428808-8672-4F43-B479-C8E56FDA8501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3667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5AD6C5-FE41-49A7-B7A1-706783FC842D}" type="datetime1">
              <a:rPr lang="pt-BR" smtClean="0"/>
              <a:pPr>
                <a:defRPr/>
              </a:pPr>
              <a:t>13/10/2014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A6238-1E0C-41D1-9F86-91327F2CCA5A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6987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D7D4C8-EF65-4CAB-9080-211EB80C1BE2}" type="datetime1">
              <a:rPr lang="pt-BR" smtClean="0"/>
              <a:pPr>
                <a:defRPr/>
              </a:pPr>
              <a:t>13/10/2014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D6F6E1-9BE8-41C8-BAC3-D33F3B5F5BFF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08610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4B5428-EC39-4F26-99BC-1FED38E04514}" type="datetime1">
              <a:rPr lang="pt-BR" smtClean="0"/>
              <a:pPr>
                <a:defRPr/>
              </a:pPr>
              <a:t>13/10/2014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D6F6E1-9BE8-41C8-BAC3-D33F3B5F5BFF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68919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AA5C0-23E3-4E21-8CF4-F2050E8590AD}" type="datetime1">
              <a:rPr lang="pt-BR" smtClean="0"/>
              <a:pPr/>
              <a:t>13/10/2014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F3B65-3BA0-4B98-92D0-A4EDA1A61097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48419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1543AF-4E6D-4C9F-B7C4-C2357D5B5261}" type="datetime1">
              <a:rPr lang="pt-BR" smtClean="0"/>
              <a:pPr>
                <a:defRPr/>
              </a:pPr>
              <a:t>13/10/2014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D6F6E1-9BE8-41C8-BAC3-D33F3B5F5BFF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2150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FB93DA-A92A-4FE8-A1EF-2B1A55B82865}" type="datetime1">
              <a:rPr lang="pt-BR" smtClean="0"/>
              <a:pPr>
                <a:defRPr/>
              </a:pPr>
              <a:t>13/10/2014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D6F6E1-9BE8-41C8-BAC3-D33F3B5F5BFF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42973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E52EF6-6B4E-4115-8401-F3E11C127E24}" type="datetime1">
              <a:rPr lang="pt-BR" smtClean="0"/>
              <a:pPr>
                <a:defRPr/>
              </a:pPr>
              <a:t>13/10/2014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D6F6E1-9BE8-41C8-BAC3-D33F3B5F5BFF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92915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8A85FC-E655-4AE5-BAE4-817845E062CD}" type="datetime1">
              <a:rPr lang="pt-BR" smtClean="0"/>
              <a:pPr>
                <a:defRPr/>
              </a:pPr>
              <a:t>13/10/2014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D6F6E1-9BE8-41C8-BAC3-D33F3B5F5BFF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71844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D797D7-2BF6-4EF4-8031-E9B18A7747E0}" type="datetime1">
              <a:rPr lang="pt-BR" smtClean="0"/>
              <a:pPr>
                <a:defRPr/>
              </a:pPr>
              <a:t>13/10/2014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D6F6E1-9BE8-41C8-BAC3-D33F3B5F5BFF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35549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FA4E76-137C-4575-AAED-E5B0C1C1915A}" type="datetime1">
              <a:rPr lang="pt-BR" smtClean="0"/>
              <a:pPr>
                <a:defRPr/>
              </a:pPr>
              <a:t>13/10/2014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D6F6E1-9BE8-41C8-BAC3-D33F3B5F5BFF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10619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072425-704C-4FFA-99EC-14E877892D82}" type="datetime1">
              <a:rPr lang="pt-BR" smtClean="0"/>
              <a:pPr>
                <a:defRPr/>
              </a:pPr>
              <a:t>13/10/2014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D6F6E1-9BE8-41C8-BAC3-D33F3B5F5BFF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7461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7F5054B-559C-4276-A102-B875E4DF8E7B}" type="datetime1">
              <a:rPr lang="pt-BR" smtClean="0"/>
              <a:pPr>
                <a:defRPr/>
              </a:pPr>
              <a:t>13/10/2014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3D6F6E1-9BE8-41C8-BAC3-D33F3B5F5BFF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21139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ubtítulo 6"/>
          <p:cNvSpPr txBox="1">
            <a:spLocks/>
          </p:cNvSpPr>
          <p:nvPr/>
        </p:nvSpPr>
        <p:spPr bwMode="auto">
          <a:xfrm>
            <a:off x="251520" y="5328592"/>
            <a:ext cx="4032448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                </a:t>
            </a:r>
          </a:p>
          <a:p>
            <a: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dirty="0">
              <a:solidFill>
                <a:schemeClr val="bg1"/>
              </a:solidFill>
              <a:latin typeface="Lucida Sans Unicode" pitchFamily="34" charset="0"/>
            </a:endParaRPr>
          </a:p>
          <a:p>
            <a: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pt-BR" sz="2700" dirty="0">
              <a:solidFill>
                <a:schemeClr val="tx2"/>
              </a:solidFill>
            </a:endParaRPr>
          </a:p>
        </p:txBody>
      </p:sp>
      <p:sp>
        <p:nvSpPr>
          <p:cNvPr id="4101" name="Subtítulo 6"/>
          <p:cNvSpPr txBox="1">
            <a:spLocks/>
          </p:cNvSpPr>
          <p:nvPr/>
        </p:nvSpPr>
        <p:spPr bwMode="auto">
          <a:xfrm>
            <a:off x="144016" y="4823523"/>
            <a:ext cx="8857140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800" b="1" dirty="0" smtClean="0">
                <a:latin typeface="Cambria" pitchFamily="18" charset="0"/>
              </a:rPr>
              <a:t>Marcelo </a:t>
            </a:r>
            <a:r>
              <a:rPr lang="en-US" sz="2800" b="1" dirty="0" smtClean="0">
                <a:latin typeface="Cambria" pitchFamily="18" charset="0"/>
              </a:rPr>
              <a:t>Pereira </a:t>
            </a:r>
            <a:r>
              <a:rPr lang="en-US" sz="2800" b="1" dirty="0" err="1" smtClean="0">
                <a:latin typeface="Cambria" pitchFamily="18" charset="0"/>
              </a:rPr>
              <a:t>Magalhães</a:t>
            </a:r>
            <a:r>
              <a:rPr lang="en-US" sz="2800" b="1" dirty="0" smtClean="0">
                <a:latin typeface="Cambria" pitchFamily="18" charset="0"/>
              </a:rPr>
              <a:t> e Marcos </a:t>
            </a:r>
            <a:r>
              <a:rPr lang="en-US" sz="2800" b="1" dirty="0" smtClean="0">
                <a:latin typeface="Cambria" pitchFamily="18" charset="0"/>
              </a:rPr>
              <a:t>V. T. Heckler</a:t>
            </a:r>
          </a:p>
          <a:p>
            <a: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pt-BR" sz="2800" b="1" dirty="0">
              <a:solidFill>
                <a:schemeClr val="tx2"/>
              </a:solidFill>
            </a:endParaRPr>
          </a:p>
        </p:txBody>
      </p:sp>
      <p:pic>
        <p:nvPicPr>
          <p:cNvPr id="9" name="Imagem 13" descr="LOGOTIPO DA UNIPAMP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358774"/>
            <a:ext cx="2880320" cy="18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A6238-1E0C-41D1-9F86-91327F2CCA5A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  <p:sp>
        <p:nvSpPr>
          <p:cNvPr id="11" name="Título 10"/>
          <p:cNvSpPr>
            <a:spLocks noGrp="1"/>
          </p:cNvSpPr>
          <p:nvPr>
            <p:ph type="ctrTitle"/>
          </p:nvPr>
        </p:nvSpPr>
        <p:spPr>
          <a:xfrm>
            <a:off x="714348" y="1714488"/>
            <a:ext cx="7772400" cy="3286148"/>
          </a:xfrm>
        </p:spPr>
        <p:txBody>
          <a:bodyPr>
            <a:normAutofit/>
          </a:bodyPr>
          <a:lstStyle/>
          <a:p>
            <a:r>
              <a:rPr lang="pt-BR" sz="4000" dirty="0" smtClean="0"/>
              <a:t>PROJETO E ANÁLISE DE REDES DE ANTENAS DE MICROFITA PARA </a:t>
            </a:r>
            <a:br>
              <a:rPr lang="pt-BR" sz="4000" dirty="0" smtClean="0"/>
            </a:br>
            <a:r>
              <a:rPr lang="pt-BR" sz="4000" dirty="0" smtClean="0"/>
              <a:t>NANO-SATÉLITES METEOROLÓGICOS</a:t>
            </a:r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/>
              <a:t>Antena Simples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F3B65-3BA0-4B98-92D0-A4EDA1A61097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357158" y="1214422"/>
            <a:ext cx="8397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800" dirty="0" smtClean="0"/>
              <a:t> Resultados obtidos para o patch quadrado com os cantos truncados:</a:t>
            </a:r>
            <a:endParaRPr lang="pt-BR" sz="2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2627784" y="6228020"/>
            <a:ext cx="4000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Ganho para o substrato CER-10.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7748" y="2004525"/>
            <a:ext cx="5936580" cy="419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00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/>
              <a:t>Rede de Antenas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429288"/>
          </a:xfrm>
        </p:spPr>
        <p:txBody>
          <a:bodyPr>
            <a:normAutofit/>
          </a:bodyPr>
          <a:lstStyle/>
          <a:p>
            <a:pPr lvl="1"/>
            <a:r>
              <a:rPr lang="pt-BR" dirty="0" smtClean="0"/>
              <a:t>Para o material </a:t>
            </a:r>
            <a:r>
              <a:rPr lang="pt-BR" dirty="0" err="1" smtClean="0"/>
              <a:t>Taconic</a:t>
            </a:r>
            <a:r>
              <a:rPr lang="pt-BR" dirty="0" smtClean="0"/>
              <a:t> CER-10</a:t>
            </a:r>
          </a:p>
          <a:p>
            <a:pPr lvl="2"/>
            <a:r>
              <a:rPr lang="pt-BR" dirty="0" smtClean="0"/>
              <a:t>Rede de antenas com o patch quadrado com os cantos truncados</a:t>
            </a:r>
          </a:p>
          <a:p>
            <a:pPr lvl="1"/>
            <a:endParaRPr lang="pt-BR" dirty="0" smtClean="0"/>
          </a:p>
          <a:p>
            <a:pPr marL="457200" lvl="1" indent="0">
              <a:buNone/>
            </a:pPr>
            <a:endParaRPr lang="pt-BR" dirty="0" smtClean="0"/>
          </a:p>
          <a:p>
            <a:pPr lvl="1">
              <a:buNone/>
            </a:pPr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 lvl="1">
              <a:buNone/>
            </a:pPr>
            <a:endParaRPr lang="pt-BR" dirty="0" smtClean="0"/>
          </a:p>
          <a:p>
            <a:pPr lvl="1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F3B65-3BA0-4B98-92D0-A4EDA1A61097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2499496"/>
            <a:ext cx="5368244" cy="4144214"/>
          </a:xfrm>
          <a:prstGeom prst="rect">
            <a:avLst/>
          </a:prstGeom>
        </p:spPr>
      </p:pic>
      <p:pic>
        <p:nvPicPr>
          <p:cNvPr id="6" name="Picture 2" descr="d:\Users\Usuário\Desktop\ITS\2014-03-17_122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50602" y="5951537"/>
            <a:ext cx="866775" cy="809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8130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/>
              <a:t>Rede de Antenas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F3B65-3BA0-4B98-92D0-A4EDA1A61097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357158" y="1214422"/>
            <a:ext cx="8429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Resultado </a:t>
            </a:r>
            <a:r>
              <a:rPr lang="pt-BR" sz="2800" dirty="0"/>
              <a:t>obtido para a rede de antenas com o patch quadrado com os cantos truncados: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587126" y="6029739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Razão Axial em função da frequência para o substrato CER-10.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2099411"/>
            <a:ext cx="5657282" cy="399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333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/>
              <a:t>Rede de Antenas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F3B65-3BA0-4B98-92D0-A4EDA1A61097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357158" y="1214422"/>
            <a:ext cx="8397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Resultado </a:t>
            </a:r>
            <a:r>
              <a:rPr lang="pt-BR" sz="2800" dirty="0"/>
              <a:t>obtido para a rede de antenas com o patch quadrado com os cantos truncados: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803752" y="5990001"/>
            <a:ext cx="4000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Coeficiente de reflexão em função da frequência para o substrato CER-10.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2020298"/>
            <a:ext cx="5824884" cy="411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861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/>
              <a:t>Antena Simples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F3B65-3BA0-4B98-92D0-A4EDA1A61097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357158" y="1214422"/>
            <a:ext cx="8397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Resultado </a:t>
            </a:r>
            <a:r>
              <a:rPr lang="pt-BR" sz="2800" dirty="0"/>
              <a:t>obtido para a rede de antenas com o patch quadrado com os cantos truncados: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627784" y="6228020"/>
            <a:ext cx="4000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Ganho para o substrato CER-10.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1412" y="2128747"/>
            <a:ext cx="5889252" cy="416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781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 de Alimentação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80707"/>
          </a:xfrm>
        </p:spPr>
        <p:txBody>
          <a:bodyPr/>
          <a:lstStyle/>
          <a:p>
            <a:pPr algn="just"/>
            <a:r>
              <a:rPr lang="pt-BR" sz="2800" dirty="0" smtClean="0"/>
              <a:t>Excitação das antenas a ser considerada</a:t>
            </a:r>
            <a:r>
              <a:rPr lang="pt-BR" dirty="0" smtClean="0"/>
              <a:t>: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F3B65-3BA0-4B98-92D0-A4EDA1A61097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3911" y="2081304"/>
            <a:ext cx="4928369" cy="447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947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Sistema de Alimentação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0140" y="1417638"/>
            <a:ext cx="8246659" cy="5107706"/>
          </a:xfrm>
        </p:spPr>
        <p:txBody>
          <a:bodyPr/>
          <a:lstStyle/>
          <a:p>
            <a:r>
              <a:rPr lang="pt-BR" dirty="0" smtClean="0"/>
              <a:t>Geometria de um </a:t>
            </a:r>
            <a:r>
              <a:rPr lang="pt-BR" dirty="0"/>
              <a:t>d</a:t>
            </a:r>
            <a:r>
              <a:rPr lang="pt-BR" dirty="0" smtClean="0"/>
              <a:t>ivisor híbrido </a:t>
            </a:r>
            <a:r>
              <a:rPr lang="pt-BR" dirty="0"/>
              <a:t>de 90°: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grpSp>
        <p:nvGrpSpPr>
          <p:cNvPr id="5" name="Grupo 4"/>
          <p:cNvGrpSpPr/>
          <p:nvPr/>
        </p:nvGrpSpPr>
        <p:grpSpPr>
          <a:xfrm>
            <a:off x="323528" y="2489512"/>
            <a:ext cx="8622743" cy="3370466"/>
            <a:chOff x="99093" y="1883389"/>
            <a:chExt cx="11876687" cy="4765341"/>
          </a:xfrm>
        </p:grpSpPr>
        <p:grpSp>
          <p:nvGrpSpPr>
            <p:cNvPr id="6" name="Grupo 5"/>
            <p:cNvGrpSpPr/>
            <p:nvPr/>
          </p:nvGrpSpPr>
          <p:grpSpPr>
            <a:xfrm>
              <a:off x="99093" y="1883389"/>
              <a:ext cx="11876687" cy="4765341"/>
              <a:chOff x="290165" y="1978925"/>
              <a:chExt cx="11876687" cy="4765341"/>
            </a:xfrm>
          </p:grpSpPr>
          <p:grpSp>
            <p:nvGrpSpPr>
              <p:cNvPr id="9" name="Grupo 8"/>
              <p:cNvGrpSpPr/>
              <p:nvPr/>
            </p:nvGrpSpPr>
            <p:grpSpPr>
              <a:xfrm>
                <a:off x="290165" y="2425489"/>
                <a:ext cx="11876687" cy="3869940"/>
                <a:chOff x="290165" y="2490312"/>
                <a:chExt cx="11876687" cy="3869940"/>
              </a:xfrm>
            </p:grpSpPr>
            <p:pic>
              <p:nvPicPr>
                <p:cNvPr id="14" name="Imagem 13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28743" y="2490312"/>
                  <a:ext cx="8934515" cy="3869940"/>
                </a:xfrm>
                <a:prstGeom prst="rect">
                  <a:avLst/>
                </a:prstGeom>
              </p:spPr>
            </p:pic>
            <p:grpSp>
              <p:nvGrpSpPr>
                <p:cNvPr id="15" name="Grupo 14"/>
                <p:cNvGrpSpPr/>
                <p:nvPr/>
              </p:nvGrpSpPr>
              <p:grpSpPr>
                <a:xfrm>
                  <a:off x="290165" y="2616210"/>
                  <a:ext cx="1552284" cy="550071"/>
                  <a:chOff x="290165" y="2616210"/>
                  <a:chExt cx="1552284" cy="550071"/>
                </a:xfrm>
              </p:grpSpPr>
              <p:cxnSp>
                <p:nvCxnSpPr>
                  <p:cNvPr id="31" name="Conector de seta reta 30"/>
                  <p:cNvCxnSpPr/>
                  <p:nvPr/>
                </p:nvCxnSpPr>
                <p:spPr>
                  <a:xfrm>
                    <a:off x="1037231" y="3166281"/>
                    <a:ext cx="805218" cy="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CaixaDeTexto 31"/>
                  <p:cNvSpPr txBox="1"/>
                  <p:nvPr/>
                </p:nvSpPr>
                <p:spPr>
                  <a:xfrm>
                    <a:off x="290165" y="2616210"/>
                    <a:ext cx="1443172" cy="52218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t-BR" dirty="0" smtClean="0"/>
                      <a:t>Porta 1</a:t>
                    </a:r>
                    <a:endParaRPr lang="pt-BR" dirty="0"/>
                  </a:p>
                </p:txBody>
              </p:sp>
            </p:grpSp>
            <p:grpSp>
              <p:nvGrpSpPr>
                <p:cNvPr id="16" name="Grupo 15"/>
                <p:cNvGrpSpPr/>
                <p:nvPr/>
              </p:nvGrpSpPr>
              <p:grpSpPr>
                <a:xfrm>
                  <a:off x="10439376" y="2586282"/>
                  <a:ext cx="1727476" cy="3161739"/>
                  <a:chOff x="10439376" y="2586282"/>
                  <a:chExt cx="1727476" cy="3161739"/>
                </a:xfrm>
              </p:grpSpPr>
              <p:cxnSp>
                <p:nvCxnSpPr>
                  <p:cNvPr id="27" name="Conector de seta reta 26"/>
                  <p:cNvCxnSpPr/>
                  <p:nvPr/>
                </p:nvCxnSpPr>
                <p:spPr>
                  <a:xfrm>
                    <a:off x="10439376" y="3193577"/>
                    <a:ext cx="806400" cy="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8" name="CaixaDeTexto 27"/>
                  <p:cNvSpPr txBox="1"/>
                  <p:nvPr/>
                </p:nvSpPr>
                <p:spPr>
                  <a:xfrm>
                    <a:off x="10797628" y="2586282"/>
                    <a:ext cx="1369224" cy="4924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t-BR" dirty="0" smtClean="0"/>
                      <a:t>Porta 2</a:t>
                    </a:r>
                    <a:endParaRPr lang="pt-BR" dirty="0"/>
                  </a:p>
                </p:txBody>
              </p:sp>
              <p:cxnSp>
                <p:nvCxnSpPr>
                  <p:cNvPr id="30" name="Conector de seta reta 29"/>
                  <p:cNvCxnSpPr/>
                  <p:nvPr/>
                </p:nvCxnSpPr>
                <p:spPr>
                  <a:xfrm>
                    <a:off x="10441648" y="5748021"/>
                    <a:ext cx="806400" cy="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" name="Grupo 16"/>
                <p:cNvGrpSpPr/>
                <p:nvPr/>
              </p:nvGrpSpPr>
              <p:grpSpPr>
                <a:xfrm>
                  <a:off x="309362" y="5212157"/>
                  <a:ext cx="1521713" cy="522181"/>
                  <a:chOff x="320736" y="2644100"/>
                  <a:chExt cx="1521713" cy="522181"/>
                </a:xfrm>
              </p:grpSpPr>
              <p:cxnSp>
                <p:nvCxnSpPr>
                  <p:cNvPr id="24" name="Conector de seta reta 23"/>
                  <p:cNvCxnSpPr/>
                  <p:nvPr/>
                </p:nvCxnSpPr>
                <p:spPr>
                  <a:xfrm>
                    <a:off x="1037231" y="3166281"/>
                    <a:ext cx="805218" cy="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5" name="CaixaDeTexto 24"/>
                  <p:cNvSpPr txBox="1"/>
                  <p:nvPr/>
                </p:nvSpPr>
                <p:spPr>
                  <a:xfrm>
                    <a:off x="320736" y="2644100"/>
                    <a:ext cx="1296468" cy="52218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t-BR" dirty="0" smtClean="0"/>
                      <a:t>Porta 4</a:t>
                    </a:r>
                    <a:endParaRPr lang="pt-BR" dirty="0"/>
                  </a:p>
                </p:txBody>
              </p:sp>
            </p:grpSp>
            <p:sp>
              <p:nvSpPr>
                <p:cNvPr id="22" name="CaixaDeTexto 21"/>
                <p:cNvSpPr txBox="1"/>
                <p:nvPr/>
              </p:nvSpPr>
              <p:spPr>
                <a:xfrm>
                  <a:off x="10708734" y="5075718"/>
                  <a:ext cx="1458117" cy="5221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 smtClean="0"/>
                    <a:t>Porta 3</a:t>
                  </a:r>
                  <a:endParaRPr lang="pt-BR" dirty="0"/>
                </a:p>
              </p:txBody>
            </p:sp>
            <p:cxnSp>
              <p:nvCxnSpPr>
                <p:cNvPr id="19" name="Conector de seta reta 18"/>
                <p:cNvCxnSpPr/>
                <p:nvPr/>
              </p:nvCxnSpPr>
              <p:spPr>
                <a:xfrm>
                  <a:off x="2129037" y="2906973"/>
                  <a:ext cx="0" cy="518615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ector de seta reta 19"/>
                <p:cNvCxnSpPr/>
                <p:nvPr/>
              </p:nvCxnSpPr>
              <p:spPr>
                <a:xfrm flipH="1">
                  <a:off x="5759349" y="2635751"/>
                  <a:ext cx="2270" cy="789837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ector de seta reta 20"/>
                <p:cNvCxnSpPr/>
                <p:nvPr/>
              </p:nvCxnSpPr>
              <p:spPr>
                <a:xfrm>
                  <a:off x="8124957" y="3156645"/>
                  <a:ext cx="0" cy="2604988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" name="Conector reto 9"/>
              <p:cNvCxnSpPr/>
              <p:nvPr/>
            </p:nvCxnSpPr>
            <p:spPr>
              <a:xfrm>
                <a:off x="4804013" y="1978925"/>
                <a:ext cx="0" cy="4763069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reto 10"/>
              <p:cNvCxnSpPr/>
              <p:nvPr/>
            </p:nvCxnSpPr>
            <p:spPr>
              <a:xfrm>
                <a:off x="7453954" y="1981197"/>
                <a:ext cx="0" cy="4763069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de seta reta 11"/>
              <p:cNvCxnSpPr/>
              <p:nvPr/>
            </p:nvCxnSpPr>
            <p:spPr>
              <a:xfrm>
                <a:off x="4804013" y="2169994"/>
                <a:ext cx="2649941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de seta reta 12"/>
              <p:cNvCxnSpPr/>
              <p:nvPr/>
            </p:nvCxnSpPr>
            <p:spPr>
              <a:xfrm>
                <a:off x="1856097" y="3447925"/>
                <a:ext cx="2649941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Conector reto 6"/>
            <p:cNvCxnSpPr/>
            <p:nvPr/>
          </p:nvCxnSpPr>
          <p:spPr>
            <a:xfrm>
              <a:off x="3515438" y="3044887"/>
              <a:ext cx="4891583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7"/>
            <p:cNvCxnSpPr/>
            <p:nvPr/>
          </p:nvCxnSpPr>
          <p:spPr>
            <a:xfrm>
              <a:off x="3435822" y="5585646"/>
              <a:ext cx="4891583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upo 33"/>
          <p:cNvGrpSpPr/>
          <p:nvPr/>
        </p:nvGrpSpPr>
        <p:grpSpPr>
          <a:xfrm>
            <a:off x="1682361" y="2575522"/>
            <a:ext cx="5752731" cy="1820109"/>
            <a:chOff x="2080106" y="2583573"/>
            <a:chExt cx="7670307" cy="2426813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5" name="CaixaDeTexto 34"/>
                <p:cNvSpPr txBox="1"/>
                <p:nvPr/>
              </p:nvSpPr>
              <p:spPr>
                <a:xfrm>
                  <a:off x="2080106" y="2756528"/>
                  <a:ext cx="1951406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=50 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Ω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>
            <p:sp>
              <p:nvSpPr>
                <p:cNvPr id="35" name="CaixaDeTexto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0106" y="2756528"/>
                  <a:ext cx="1951406" cy="49244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6" name="CaixaDeTexto 35"/>
                <p:cNvSpPr txBox="1"/>
                <p:nvPr/>
              </p:nvSpPr>
              <p:spPr>
                <a:xfrm>
                  <a:off x="7847869" y="2756528"/>
                  <a:ext cx="1902544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=50 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Ω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>
            <p:sp>
              <p:nvSpPr>
                <p:cNvPr id="36" name="CaixaDeTexto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7869" y="2756528"/>
                  <a:ext cx="1902544" cy="49244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7" name="CaixaDeTexto 36"/>
                <p:cNvSpPr txBox="1"/>
                <p:nvPr/>
              </p:nvSpPr>
              <p:spPr>
                <a:xfrm>
                  <a:off x="5068862" y="4517943"/>
                  <a:ext cx="1733993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=50 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Ω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>
            <p:sp>
              <p:nvSpPr>
                <p:cNvPr id="37" name="CaixaDeTexto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8862" y="4517943"/>
                  <a:ext cx="1733993" cy="49244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8" name="CaixaDeTexto 37"/>
                <p:cNvSpPr txBox="1"/>
                <p:nvPr/>
              </p:nvSpPr>
              <p:spPr>
                <a:xfrm>
                  <a:off x="5061687" y="2583573"/>
                  <a:ext cx="1964830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=34,5 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Ω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>
            <p:sp>
              <p:nvSpPr>
                <p:cNvPr id="38" name="CaixaDeTexto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1687" y="2583573"/>
                  <a:ext cx="1964830" cy="49244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0" name="CaixaDeTexto 39"/>
              <p:cNvSpPr txBox="1"/>
              <p:nvPr/>
            </p:nvSpPr>
            <p:spPr>
              <a:xfrm>
                <a:off x="1848212" y="5338339"/>
                <a:ext cx="1370982" cy="369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=50 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8212" y="5338339"/>
                <a:ext cx="1370982" cy="369333"/>
              </a:xfrm>
              <a:prstGeom prst="rect">
                <a:avLst/>
              </a:prstGeom>
              <a:blipFill rotWithShape="0"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1" name="CaixaDeTexto 40"/>
              <p:cNvSpPr txBox="1"/>
              <p:nvPr/>
            </p:nvSpPr>
            <p:spPr>
              <a:xfrm>
                <a:off x="6056386" y="5338339"/>
                <a:ext cx="1426908" cy="369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=50 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6386" y="5338339"/>
                <a:ext cx="1426908" cy="369333"/>
              </a:xfrm>
              <a:prstGeom prst="rect">
                <a:avLst/>
              </a:prstGeom>
              <a:blipFill rotWithShape="0"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Conector de seta reta 41"/>
          <p:cNvCxnSpPr/>
          <p:nvPr/>
        </p:nvCxnSpPr>
        <p:spPr>
          <a:xfrm>
            <a:off x="5076056" y="4221088"/>
            <a:ext cx="252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de seta reta 42"/>
          <p:cNvCxnSpPr/>
          <p:nvPr/>
        </p:nvCxnSpPr>
        <p:spPr>
          <a:xfrm flipH="1">
            <a:off x="3779944" y="4221088"/>
            <a:ext cx="252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4" name="Retângulo 43"/>
              <p:cNvSpPr/>
              <p:nvPr/>
            </p:nvSpPr>
            <p:spPr>
              <a:xfrm>
                <a:off x="1680106" y="3107395"/>
                <a:ext cx="5450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44" name="Retângulo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106" y="3107395"/>
                <a:ext cx="545086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5" name="Retângulo 44"/>
              <p:cNvSpPr/>
              <p:nvPr/>
            </p:nvSpPr>
            <p:spPr>
              <a:xfrm>
                <a:off x="2208258" y="3548796"/>
                <a:ext cx="4282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45" name="Retângulo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258" y="3548796"/>
                <a:ext cx="428259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6" name="Retângulo 45"/>
              <p:cNvSpPr/>
              <p:nvPr/>
            </p:nvSpPr>
            <p:spPr>
              <a:xfrm>
                <a:off x="4333456" y="2972548"/>
                <a:ext cx="5552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46" name="Retângulo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456" y="2972548"/>
                <a:ext cx="555217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7" name="Retângulo 46"/>
              <p:cNvSpPr/>
              <p:nvPr/>
            </p:nvSpPr>
            <p:spPr>
              <a:xfrm>
                <a:off x="4323642" y="2205015"/>
                <a:ext cx="4383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47" name="Retângulo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642" y="2205015"/>
                <a:ext cx="438390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8" name="Retângulo 47"/>
              <p:cNvSpPr/>
              <p:nvPr/>
            </p:nvSpPr>
            <p:spPr>
              <a:xfrm>
                <a:off x="6000473" y="4054320"/>
                <a:ext cx="4383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48" name="Retângulo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473" y="4054320"/>
                <a:ext cx="438390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3624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Sistema de Alimentação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623823"/>
          </a:xfrm>
        </p:spPr>
        <p:txBody>
          <a:bodyPr>
            <a:normAutofit/>
          </a:bodyPr>
          <a:lstStyle/>
          <a:p>
            <a:r>
              <a:rPr lang="pt-BR" dirty="0" smtClean="0"/>
              <a:t>Estrutura em stripline utilizada:</a:t>
            </a:r>
          </a:p>
          <a:p>
            <a:pPr marL="457200" lvl="1" indent="0">
              <a:buNone/>
            </a:pPr>
            <a:endParaRPr lang="pt-BR" dirty="0" smtClean="0"/>
          </a:p>
          <a:p>
            <a:pPr lvl="1"/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grpSp>
        <p:nvGrpSpPr>
          <p:cNvPr id="34" name="Grupo 33"/>
          <p:cNvGrpSpPr/>
          <p:nvPr/>
        </p:nvGrpSpPr>
        <p:grpSpPr>
          <a:xfrm>
            <a:off x="827584" y="1982717"/>
            <a:ext cx="7411169" cy="2289715"/>
            <a:chOff x="-109935" y="2361735"/>
            <a:chExt cx="9074423" cy="3388750"/>
          </a:xfrm>
        </p:grpSpPr>
        <p:grpSp>
          <p:nvGrpSpPr>
            <p:cNvPr id="5" name="Grupo 4"/>
            <p:cNvGrpSpPr/>
            <p:nvPr/>
          </p:nvGrpSpPr>
          <p:grpSpPr>
            <a:xfrm>
              <a:off x="3779912" y="3284984"/>
              <a:ext cx="5184576" cy="1713827"/>
              <a:chOff x="3347864" y="3752537"/>
              <a:chExt cx="5184576" cy="1713827"/>
            </a:xfrm>
          </p:grpSpPr>
          <p:grpSp>
            <p:nvGrpSpPr>
              <p:cNvPr id="4" name="Grupo 3"/>
              <p:cNvGrpSpPr/>
              <p:nvPr/>
            </p:nvGrpSpPr>
            <p:grpSpPr>
              <a:xfrm>
                <a:off x="3347864" y="3752537"/>
                <a:ext cx="5184576" cy="1713827"/>
                <a:chOff x="3347864" y="3752537"/>
                <a:chExt cx="5184576" cy="1713827"/>
              </a:xfrm>
            </p:grpSpPr>
            <p:sp>
              <p:nvSpPr>
                <p:cNvPr id="6" name="Retângulo 5"/>
                <p:cNvSpPr/>
                <p:nvPr/>
              </p:nvSpPr>
              <p:spPr>
                <a:xfrm>
                  <a:off x="3347864" y="4725144"/>
                  <a:ext cx="5184576" cy="651067"/>
                </a:xfrm>
                <a:prstGeom prst="rect">
                  <a:avLst/>
                </a:prstGeom>
                <a:ln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7" name="Retângulo 6"/>
                <p:cNvSpPr/>
                <p:nvPr/>
              </p:nvSpPr>
              <p:spPr>
                <a:xfrm>
                  <a:off x="3347864" y="5357853"/>
                  <a:ext cx="5184576" cy="108511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8" name="Retângulo 7"/>
                <p:cNvSpPr/>
                <p:nvPr/>
              </p:nvSpPr>
              <p:spPr>
                <a:xfrm>
                  <a:off x="4514394" y="4509120"/>
                  <a:ext cx="2851517" cy="108511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2" name="Retângulo 11"/>
                <p:cNvSpPr/>
                <p:nvPr/>
              </p:nvSpPr>
              <p:spPr>
                <a:xfrm>
                  <a:off x="3347864" y="3752537"/>
                  <a:ext cx="5184576" cy="108511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3" name="Retângulo 12"/>
                <p:cNvSpPr/>
                <p:nvPr/>
              </p:nvSpPr>
              <p:spPr>
                <a:xfrm>
                  <a:off x="3347864" y="3858053"/>
                  <a:ext cx="5184576" cy="651067"/>
                </a:xfrm>
                <a:prstGeom prst="rect">
                  <a:avLst/>
                </a:prstGeom>
                <a:ln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sp>
            <p:nvSpPr>
              <p:cNvPr id="14" name="Retângulo 13"/>
              <p:cNvSpPr/>
              <p:nvPr/>
            </p:nvSpPr>
            <p:spPr>
              <a:xfrm>
                <a:off x="3348152" y="4616633"/>
                <a:ext cx="5184000" cy="10851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cxnSp>
          <p:nvCxnSpPr>
            <p:cNvPr id="10" name="Conector de seta reta 9"/>
            <p:cNvCxnSpPr/>
            <p:nvPr/>
          </p:nvCxnSpPr>
          <p:spPr>
            <a:xfrm>
              <a:off x="2195736" y="2708920"/>
              <a:ext cx="1584176" cy="63031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5" name="CaixaDeTexto 14"/>
            <p:cNvSpPr txBox="1"/>
            <p:nvPr/>
          </p:nvSpPr>
          <p:spPr>
            <a:xfrm>
              <a:off x="-73361" y="2361735"/>
              <a:ext cx="2482848" cy="546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chemeClr val="accent6">
                      <a:lumMod val="75000"/>
                    </a:schemeClr>
                  </a:solidFill>
                </a:rPr>
                <a:t>Plano de Terra 2</a:t>
              </a:r>
              <a:endParaRPr lang="pt-BR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16" name="Conector de seta reta 15"/>
            <p:cNvCxnSpPr/>
            <p:nvPr/>
          </p:nvCxnSpPr>
          <p:spPr>
            <a:xfrm flipV="1">
              <a:off x="2195736" y="4941168"/>
              <a:ext cx="1584000" cy="49157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7" name="CaixaDeTexto 16"/>
            <p:cNvSpPr txBox="1"/>
            <p:nvPr/>
          </p:nvSpPr>
          <p:spPr>
            <a:xfrm>
              <a:off x="-21198" y="5203878"/>
              <a:ext cx="2430685" cy="546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chemeClr val="accent6">
                      <a:lumMod val="75000"/>
                    </a:schemeClr>
                  </a:solidFill>
                </a:rPr>
                <a:t>Plano de Terra 1</a:t>
              </a:r>
              <a:endParaRPr lang="pt-BR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20" name="Conector de seta reta 19"/>
            <p:cNvCxnSpPr/>
            <p:nvPr/>
          </p:nvCxnSpPr>
          <p:spPr>
            <a:xfrm>
              <a:off x="2195736" y="3742829"/>
              <a:ext cx="1584000" cy="88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21" name="CaixaDeTexto 20"/>
            <p:cNvSpPr txBox="1"/>
            <p:nvPr/>
          </p:nvSpPr>
          <p:spPr>
            <a:xfrm>
              <a:off x="619334" y="3409236"/>
              <a:ext cx="1642328" cy="546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Dielétrico 2</a:t>
              </a:r>
              <a:endParaRPr lang="pt-B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cxnSp>
          <p:nvCxnSpPr>
            <p:cNvPr id="25" name="Conector de seta reta 24"/>
            <p:cNvCxnSpPr/>
            <p:nvPr/>
          </p:nvCxnSpPr>
          <p:spPr>
            <a:xfrm>
              <a:off x="2195560" y="4622540"/>
              <a:ext cx="1584000" cy="88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26" name="CaixaDeTexto 25"/>
            <p:cNvSpPr txBox="1"/>
            <p:nvPr/>
          </p:nvSpPr>
          <p:spPr>
            <a:xfrm>
              <a:off x="652940" y="4408456"/>
              <a:ext cx="1664110" cy="567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Dielétrico 1</a:t>
              </a:r>
              <a:endParaRPr lang="pt-B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cxnSp>
          <p:nvCxnSpPr>
            <p:cNvPr id="27" name="Conector de seta reta 26"/>
            <p:cNvCxnSpPr/>
            <p:nvPr/>
          </p:nvCxnSpPr>
          <p:spPr>
            <a:xfrm>
              <a:off x="2195912" y="4195952"/>
              <a:ext cx="1584000" cy="88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8" name="CaixaDeTexto 27"/>
            <p:cNvSpPr txBox="1"/>
            <p:nvPr/>
          </p:nvSpPr>
          <p:spPr>
            <a:xfrm>
              <a:off x="-109935" y="3934604"/>
              <a:ext cx="2468716" cy="546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ln w="0"/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Camada Adesiva</a:t>
              </a:r>
              <a:endParaRPr lang="pt-BR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cxnSp>
          <p:nvCxnSpPr>
            <p:cNvPr id="29" name="Conector de seta reta 28"/>
            <p:cNvCxnSpPr>
              <a:stCxn id="30" idx="2"/>
              <a:endCxn id="13" idx="2"/>
            </p:cNvCxnSpPr>
            <p:nvPr/>
          </p:nvCxnSpPr>
          <p:spPr>
            <a:xfrm>
              <a:off x="6340612" y="2925579"/>
              <a:ext cx="31589" cy="111598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0" name="CaixaDeTexto 29"/>
            <p:cNvSpPr txBox="1"/>
            <p:nvPr/>
          </p:nvSpPr>
          <p:spPr>
            <a:xfrm>
              <a:off x="5835260" y="2378972"/>
              <a:ext cx="1010703" cy="546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chemeClr val="accent2">
                      <a:lumMod val="75000"/>
                    </a:schemeClr>
                  </a:solidFill>
                </a:rPr>
                <a:t>Patch</a:t>
              </a:r>
              <a:endParaRPr lang="pt-BR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42" name="CaixaDeTexto 41"/>
          <p:cNvSpPr txBox="1"/>
          <p:nvPr/>
        </p:nvSpPr>
        <p:spPr>
          <a:xfrm>
            <a:off x="457200" y="4252599"/>
            <a:ext cx="8229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+mn-lt"/>
              </a:rPr>
              <a:t>A estrutura possibilita: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+mn-lt"/>
              </a:rPr>
              <a:t>Minimização das dimensões;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+mn-lt"/>
              </a:rPr>
              <a:t>Propagação do modo TEM</a:t>
            </a:r>
            <a:r>
              <a:rPr lang="pt-BR" dirty="0">
                <a:latin typeface="+mn-lt"/>
              </a:rPr>
              <a:t>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dirty="0">
                <a:latin typeface="+mn-lt"/>
              </a:rPr>
              <a:t>M</a:t>
            </a:r>
            <a:r>
              <a:rPr lang="pt-BR" dirty="0" smtClean="0">
                <a:latin typeface="+mn-lt"/>
              </a:rPr>
              <a:t>enores </a:t>
            </a:r>
            <a:r>
              <a:rPr lang="pt-BR" dirty="0">
                <a:latin typeface="+mn-lt"/>
              </a:rPr>
              <a:t>perdas devido ao melhor confinamento da </a:t>
            </a:r>
            <a:r>
              <a:rPr lang="pt-BR" dirty="0" smtClean="0">
                <a:latin typeface="+mn-lt"/>
              </a:rPr>
              <a:t>onda e suas características dielétricas.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+mn-lt"/>
              </a:rPr>
              <a:t>Desvantagens: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latin typeface="+mn-lt"/>
              </a:rPr>
              <a:t>A</a:t>
            </a:r>
            <a:r>
              <a:rPr lang="pt-BR" dirty="0" smtClean="0">
                <a:latin typeface="+mn-lt"/>
              </a:rPr>
              <a:t> possibilidade de propagação </a:t>
            </a:r>
            <a:r>
              <a:rPr lang="pt-BR" dirty="0">
                <a:latin typeface="+mn-lt"/>
              </a:rPr>
              <a:t>de modos superiores como </a:t>
            </a:r>
            <a:r>
              <a:rPr lang="pt-BR" dirty="0" smtClean="0">
                <a:latin typeface="+mn-lt"/>
              </a:rPr>
              <a:t>TE </a:t>
            </a:r>
            <a:r>
              <a:rPr lang="pt-BR" dirty="0">
                <a:latin typeface="+mn-lt"/>
              </a:rPr>
              <a:t>e </a:t>
            </a:r>
            <a:r>
              <a:rPr lang="pt-BR" dirty="0" smtClean="0">
                <a:latin typeface="+mn-lt"/>
              </a:rPr>
              <a:t>TM;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+mn-lt"/>
              </a:rPr>
              <a:t>Modo </a:t>
            </a:r>
            <a:r>
              <a:rPr lang="pt-BR" dirty="0">
                <a:latin typeface="+mn-lt"/>
              </a:rPr>
              <a:t>de placas </a:t>
            </a:r>
            <a:r>
              <a:rPr lang="pt-BR" dirty="0" smtClean="0">
                <a:latin typeface="+mn-lt"/>
              </a:rPr>
              <a:t>paralelas.</a:t>
            </a:r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020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 de Alimentação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F3B65-3BA0-4B98-92D0-A4EDA1A61097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6186" y="2290774"/>
            <a:ext cx="3276294" cy="313765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284819"/>
            <a:ext cx="5166182" cy="323251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57200" y="1268760"/>
            <a:ext cx="8435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>
                <a:latin typeface="+mn-lt"/>
              </a:rPr>
              <a:t>H</a:t>
            </a:r>
            <a:r>
              <a:rPr lang="pt-BR" sz="2800" dirty="0" smtClean="0">
                <a:latin typeface="+mn-lt"/>
              </a:rPr>
              <a:t>íbrida de 90° projetada no software:</a:t>
            </a:r>
            <a:endParaRPr lang="pt-BR" sz="2800" dirty="0">
              <a:latin typeface="+mn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979712" y="5825503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Vista Isométrica.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6435259" y="5825503"/>
            <a:ext cx="1737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Vista Superior.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1500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 de Alimentação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087590"/>
          </a:xfrm>
        </p:spPr>
        <p:txBody>
          <a:bodyPr/>
          <a:lstStyle/>
          <a:p>
            <a:pPr algn="just"/>
            <a:r>
              <a:rPr lang="pt-BR" dirty="0" smtClean="0"/>
              <a:t>Resultados da defasagem e impedância característica para a híbrida de 90°:</a:t>
            </a:r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F3B65-3BA0-4B98-92D0-A4EDA1A61097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20888"/>
            <a:ext cx="4680520" cy="328836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2420888"/>
            <a:ext cx="4680520" cy="328836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152128" y="5807005"/>
            <a:ext cx="2555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Defasagem entre as portas 2 e 3.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580112" y="5807005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Impedância característica para as 4 portas.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66100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b="1" dirty="0" smtClean="0"/>
              <a:t>Resumo das atividades realizadas pela UNIPAMPA no período 2013-2014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57298"/>
            <a:ext cx="8401080" cy="5143536"/>
          </a:xfrm>
        </p:spPr>
        <p:txBody>
          <a:bodyPr>
            <a:normAutofit/>
          </a:bodyPr>
          <a:lstStyle/>
          <a:p>
            <a:pPr algn="just"/>
            <a:endParaRPr lang="pt-BR" dirty="0" smtClean="0"/>
          </a:p>
          <a:p>
            <a:pPr algn="just"/>
            <a:r>
              <a:rPr lang="pt-BR" dirty="0" smtClean="0"/>
              <a:t>Revisão </a:t>
            </a:r>
            <a:r>
              <a:rPr lang="pt-BR" dirty="0" smtClean="0"/>
              <a:t>bibliográfica;</a:t>
            </a:r>
          </a:p>
          <a:p>
            <a:pPr algn="just"/>
            <a:r>
              <a:rPr lang="pt-BR" dirty="0" smtClean="0"/>
              <a:t>Projeto de antenas de microfita simples com polarização linear e circular;</a:t>
            </a:r>
          </a:p>
          <a:p>
            <a:pPr algn="just"/>
            <a:r>
              <a:rPr lang="pt-BR" dirty="0" smtClean="0"/>
              <a:t>Projeto </a:t>
            </a:r>
            <a:r>
              <a:rPr lang="pt-BR" dirty="0" smtClean="0"/>
              <a:t>do divisor de potência para alimentação da rede 2x2;</a:t>
            </a:r>
          </a:p>
          <a:p>
            <a:pPr algn="just"/>
            <a:r>
              <a:rPr lang="pt-BR" dirty="0" smtClean="0"/>
              <a:t>Documentação.</a:t>
            </a:r>
          </a:p>
          <a:p>
            <a:pPr algn="just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F3B65-3BA0-4B98-92D0-A4EDA1A61097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 de Alimentação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087590"/>
          </a:xfrm>
        </p:spPr>
        <p:txBody>
          <a:bodyPr/>
          <a:lstStyle/>
          <a:p>
            <a:pPr algn="just"/>
            <a:r>
              <a:rPr lang="pt-BR" dirty="0" smtClean="0"/>
              <a:t>Resultados dos coeficientes de reflexão e transmissão para a híbrida de 90°:</a:t>
            </a:r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F3B65-3BA0-4B98-92D0-A4EDA1A61097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152128" y="5807005"/>
            <a:ext cx="2555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Sem os ajustes.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580112" y="5807005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Com os ajustes.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8084" y="2480089"/>
            <a:ext cx="4630420" cy="3253167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2408081"/>
            <a:ext cx="4630420" cy="325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426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 de Alimentação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5" name="Espaço Reservado para Conteúdo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658841180"/>
                  </p:ext>
                </p:extLst>
              </p:nvPr>
            </p:nvGraphicFramePr>
            <p:xfrm>
              <a:off x="457200" y="2492896"/>
              <a:ext cx="8229600" cy="259588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2743200"/>
                    <a:gridCol w="2743200"/>
                    <a:gridCol w="27432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Parâmetros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Sem Ajustes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Com Ajustes</a:t>
                          </a:r>
                          <a:endParaRPr lang="pt-BR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pt-BR" dirty="0" smtClean="0"/>
                            <a:t> (mm)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2,55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2,35</a:t>
                          </a:r>
                          <a:endParaRPr lang="pt-BR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sub>
                              </m:sSub>
                            </m:oMath>
                          </a14:m>
                          <a:r>
                            <a:rPr lang="pt-BR" dirty="0" smtClean="0"/>
                            <a:t> (mm)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5,72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5,50</a:t>
                          </a:r>
                          <a:endParaRPr lang="pt-BR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sub>
                              </m:sSub>
                            </m:oMath>
                          </a14:m>
                          <a:r>
                            <a:rPr lang="pt-BR" dirty="0" smtClean="0"/>
                            <a:t> (mm)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59,70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62,20</a:t>
                          </a:r>
                          <a:endParaRPr lang="pt-BR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oMath>
                          </a14:m>
                          <a:r>
                            <a:rPr lang="pt-BR" dirty="0" smtClean="0"/>
                            <a:t> (dB)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-4,01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-3,21</a:t>
                          </a:r>
                          <a:endParaRPr lang="pt-BR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31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oMath>
                          </a14:m>
                          <a:r>
                            <a:rPr lang="pt-BR" dirty="0" smtClean="0"/>
                            <a:t> (dB)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-3,01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-3,21</a:t>
                          </a:r>
                          <a:endParaRPr lang="pt-BR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Defasagem (°)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93,25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90,43</a:t>
                          </a:r>
                          <a:endParaRPr lang="pt-BR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Espaço Reservado para Conteúdo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658841180"/>
                  </p:ext>
                </p:extLst>
              </p:nvPr>
            </p:nvGraphicFramePr>
            <p:xfrm>
              <a:off x="457200" y="2492896"/>
              <a:ext cx="8229600" cy="259588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2743200"/>
                    <a:gridCol w="2743200"/>
                    <a:gridCol w="27432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Parâmetros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Sem Ajustes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Com Ajustes</a:t>
                          </a:r>
                          <a:endParaRPr lang="pt-BR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t="-106557" r="-200444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2,55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2,35</a:t>
                          </a:r>
                          <a:endParaRPr lang="pt-BR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t="-206557" r="-200444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5,72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5,50</a:t>
                          </a:r>
                          <a:endParaRPr lang="pt-BR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t="-306557" r="-200444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59,70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62,20</a:t>
                          </a:r>
                          <a:endParaRPr lang="pt-BR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t="-406557" r="-200444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-4,01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-3,21</a:t>
                          </a:r>
                          <a:endParaRPr lang="pt-BR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t="-506557" r="-200444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-3,01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-3,21</a:t>
                          </a:r>
                          <a:endParaRPr lang="pt-BR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Defasagem (°)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93,25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90,43</a:t>
                          </a:r>
                          <a:endParaRPr lang="pt-BR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F3B65-3BA0-4B98-92D0-A4EDA1A61097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457200" y="126876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+mn-lt"/>
              </a:rPr>
              <a:t>Resultados obtidos antes e após os ajustes efetuados para a híbrida de 90°:</a:t>
            </a:r>
            <a:endParaRPr lang="pt-B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210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de Alimentação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6978" y="1417638"/>
            <a:ext cx="8633493" cy="5107706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Estrutura de uma híbrida de 180°: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i="1" dirty="0" smtClean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9732" y="1772816"/>
            <a:ext cx="4824536" cy="493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507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 de Alimentação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2395997"/>
            <a:ext cx="3168350" cy="3299216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F3B65-3BA0-4B98-92D0-A4EDA1A61097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728657"/>
            <a:ext cx="5034213" cy="3073248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611560" y="1340768"/>
            <a:ext cx="8075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Híbrida de </a:t>
            </a:r>
            <a:r>
              <a:rPr lang="pt-BR" sz="2800" dirty="0" smtClean="0"/>
              <a:t>180</a:t>
            </a:r>
            <a:r>
              <a:rPr lang="pt-BR" sz="2800" dirty="0"/>
              <a:t>° projetada no software</a:t>
            </a:r>
            <a:r>
              <a:rPr lang="pt-BR" sz="2800" dirty="0" smtClean="0"/>
              <a:t>:</a:t>
            </a:r>
            <a:endParaRPr lang="pt-BR" sz="2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508994" y="5984927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Vista Isométrica.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147227" y="5984927"/>
            <a:ext cx="1737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Vista Superior.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58042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 de Alimentação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17638"/>
            <a:ext cx="8568952" cy="4708525"/>
          </a:xfrm>
        </p:spPr>
        <p:txBody>
          <a:bodyPr/>
          <a:lstStyle/>
          <a:p>
            <a:r>
              <a:rPr lang="pt-BR" dirty="0" smtClean="0"/>
              <a:t>Estrutura completa do sistema antigo: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F3B65-3BA0-4B98-92D0-A4EDA1A61097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  <p:pic>
        <p:nvPicPr>
          <p:cNvPr id="30" name="Imagem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1147" y="1982590"/>
            <a:ext cx="6181706" cy="473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892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 de Alimentação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F3B65-3BA0-4B98-92D0-A4EDA1A61097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611560" y="1340768"/>
            <a:ext cx="8075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Híbrida de </a:t>
            </a:r>
            <a:r>
              <a:rPr lang="pt-BR" sz="2800" dirty="0" smtClean="0"/>
              <a:t>180</a:t>
            </a:r>
            <a:r>
              <a:rPr lang="pt-BR" sz="2800" dirty="0"/>
              <a:t>° </a:t>
            </a:r>
            <a:r>
              <a:rPr lang="pt-BR" sz="2800" dirty="0" smtClean="0"/>
              <a:t>nova projetada </a:t>
            </a:r>
            <a:r>
              <a:rPr lang="pt-BR" sz="2800" dirty="0"/>
              <a:t>no software</a:t>
            </a:r>
            <a:r>
              <a:rPr lang="pt-BR" sz="2800" dirty="0" smtClean="0"/>
              <a:t>:</a:t>
            </a:r>
            <a:endParaRPr lang="pt-BR" sz="2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475656" y="601199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Vista Isométrica.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228184" y="6084004"/>
            <a:ext cx="1737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Vista Superior.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2345323"/>
            <a:ext cx="4890645" cy="3387933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6275" y="2339644"/>
            <a:ext cx="3900221" cy="368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471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 de Alimentação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087590"/>
          </a:xfrm>
        </p:spPr>
        <p:txBody>
          <a:bodyPr/>
          <a:lstStyle/>
          <a:p>
            <a:pPr algn="just"/>
            <a:r>
              <a:rPr lang="pt-BR" dirty="0" smtClean="0"/>
              <a:t>Resultados da defasagem e impedância característica para a híbrida de 180° nova:</a:t>
            </a:r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F3B65-3BA0-4B98-92D0-A4EDA1A61097}" type="slidenum">
              <a:rPr lang="pt-BR" smtClean="0"/>
              <a:pPr>
                <a:defRPr/>
              </a:pPr>
              <a:t>26</a:t>
            </a:fld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152128" y="5807005"/>
            <a:ext cx="2555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Defasagem entre as portas 2 e 3.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580112" y="5807005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Impedância característica para as 4 portas.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2420888"/>
            <a:ext cx="4608512" cy="323777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2420888"/>
            <a:ext cx="4608512" cy="323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223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 de Alimentação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087590"/>
          </a:xfrm>
        </p:spPr>
        <p:txBody>
          <a:bodyPr/>
          <a:lstStyle/>
          <a:p>
            <a:pPr algn="just"/>
            <a:r>
              <a:rPr lang="pt-BR" dirty="0" smtClean="0"/>
              <a:t>Resultados dos coeficientes de reflexão e transmissão para a híbrida de 180° nova:</a:t>
            </a:r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F3B65-3BA0-4B98-92D0-A4EDA1A61097}" type="slidenum">
              <a:rPr lang="pt-BR" smtClean="0"/>
              <a:pPr>
                <a:defRPr/>
              </a:pPr>
              <a:t>27</a:t>
            </a:fld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152128" y="5807005"/>
            <a:ext cx="2555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Sem os ajustes.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580112" y="5807005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Com os ajustes.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15" y="2411760"/>
            <a:ext cx="4788024" cy="336389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2411760"/>
            <a:ext cx="4788000" cy="336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984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 de Alimentação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5" name="Espaço Reservado para Conteúdo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7256788"/>
                  </p:ext>
                </p:extLst>
              </p:nvPr>
            </p:nvGraphicFramePr>
            <p:xfrm>
              <a:off x="457200" y="2492896"/>
              <a:ext cx="8229600" cy="259588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2743200"/>
                    <a:gridCol w="2743200"/>
                    <a:gridCol w="27432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Parâmetros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Sem Ajustes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Com Ajustes</a:t>
                          </a:r>
                          <a:endParaRPr lang="pt-BR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pt-BR" dirty="0" smtClean="0"/>
                            <a:t> (mm)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2,55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2,35</a:t>
                          </a:r>
                          <a:endParaRPr lang="pt-BR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sub>
                              </m:sSub>
                            </m:oMath>
                          </a14:m>
                          <a:r>
                            <a:rPr lang="pt-BR" dirty="0" smtClean="0"/>
                            <a:t> (mm)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0,82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0,74</a:t>
                          </a:r>
                          <a:endParaRPr lang="pt-BR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𝑒𝑥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pt-BR" dirty="0" smtClean="0"/>
                            <a:t> (mm)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42,00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41,41</a:t>
                          </a:r>
                          <a:endParaRPr lang="pt-BR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24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oMath>
                          </a14:m>
                          <a:r>
                            <a:rPr lang="pt-BR" dirty="0" smtClean="0"/>
                            <a:t> (dB)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-3,20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-3,21</a:t>
                          </a:r>
                          <a:endParaRPr lang="pt-BR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oMath>
                          </a14:m>
                          <a:r>
                            <a:rPr lang="pt-BR" dirty="0" smtClean="0"/>
                            <a:t> (dB)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-3,11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-3,17</a:t>
                          </a:r>
                          <a:endParaRPr lang="pt-BR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Defasagem (°)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175,07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179,95</a:t>
                          </a:r>
                          <a:endParaRPr lang="pt-BR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Espaço Reservado para Conteúdo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117256788"/>
                  </p:ext>
                </p:extLst>
              </p:nvPr>
            </p:nvGraphicFramePr>
            <p:xfrm>
              <a:off x="457200" y="2492896"/>
              <a:ext cx="8229600" cy="259588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2743200"/>
                    <a:gridCol w="2743200"/>
                    <a:gridCol w="27432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Parâmetros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Sem Ajustes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Com Ajustes</a:t>
                          </a:r>
                          <a:endParaRPr lang="pt-BR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t="-106557" r="-200444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2,55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2,35</a:t>
                          </a:r>
                          <a:endParaRPr lang="pt-BR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t="-206557" r="-200444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0,82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0,74</a:t>
                          </a:r>
                          <a:endParaRPr lang="pt-BR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t="-306557" r="-200444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42,00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41,41</a:t>
                          </a:r>
                          <a:endParaRPr lang="pt-BR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t="-406557" r="-200444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-3,20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-3,21</a:t>
                          </a:r>
                          <a:endParaRPr lang="pt-BR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t="-506557" r="-200444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-3,11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-3,17</a:t>
                          </a:r>
                          <a:endParaRPr lang="pt-BR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Defasagem (°)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175,07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179,95</a:t>
                          </a:r>
                          <a:endParaRPr lang="pt-BR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F3B65-3BA0-4B98-92D0-A4EDA1A61097}" type="slidenum">
              <a:rPr lang="pt-BR" smtClean="0"/>
              <a:pPr>
                <a:defRPr/>
              </a:pPr>
              <a:t>28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457200" y="126876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+mn-lt"/>
              </a:rPr>
              <a:t>Resultados obtidos antes e após os ajustes efetuados para a híbrida de 180° nova:</a:t>
            </a:r>
            <a:endParaRPr lang="pt-B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512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 de Alimentação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17638"/>
            <a:ext cx="8568952" cy="4708525"/>
          </a:xfrm>
        </p:spPr>
        <p:txBody>
          <a:bodyPr/>
          <a:lstStyle/>
          <a:p>
            <a:pPr algn="just"/>
            <a:r>
              <a:rPr lang="pt-BR" dirty="0" smtClean="0"/>
              <a:t>Estrutura completa do sistema novo: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F3B65-3BA0-4B98-92D0-A4EDA1A61097}" type="slidenum">
              <a:rPr lang="pt-BR" smtClean="0"/>
              <a:pPr>
                <a:defRPr/>
              </a:pPr>
              <a:t>29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207" y="2552766"/>
            <a:ext cx="4231495" cy="3312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2565272"/>
            <a:ext cx="4404161" cy="3312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993180" y="5984037"/>
            <a:ext cx="2714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Sistema de alimentação com LHCP.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5508104" y="5984037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Sistema de alimentação com </a:t>
            </a:r>
            <a:r>
              <a:rPr lang="pt-BR" dirty="0"/>
              <a:t>R</a:t>
            </a:r>
            <a:r>
              <a:rPr lang="pt-BR" dirty="0" smtClean="0"/>
              <a:t>HCP.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37874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/>
              <a:t>Introdução</a:t>
            </a:r>
            <a:endParaRPr lang="pt-BR" sz="3600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F3B65-3BA0-4B98-92D0-A4EDA1A61097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500034" y="1285860"/>
            <a:ext cx="8229600" cy="4572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Antenas de </a:t>
            </a:r>
            <a:r>
              <a:rPr lang="pt-BR" sz="3400" dirty="0" err="1" smtClean="0">
                <a:latin typeface="+mn-lt"/>
                <a:cs typeface="+mn-cs"/>
              </a:rPr>
              <a:t>m</a:t>
            </a:r>
            <a:r>
              <a:rPr kumimoji="0" lang="pt-BR" sz="3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icrofita</a:t>
            </a:r>
            <a:r>
              <a:rPr kumimoji="0" lang="pt-BR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 substratos com alta</a:t>
            </a:r>
            <a:r>
              <a:rPr lang="pt-BR" sz="3400" dirty="0" smtClean="0"/>
              <a:t> </a:t>
            </a:r>
            <a:r>
              <a:rPr lang="pt-BR" sz="3400" dirty="0" smtClean="0"/>
              <a:t>constante dielétrica:</a:t>
            </a:r>
          </a:p>
          <a:p>
            <a:pPr lvl="2"/>
            <a:endParaRPr lang="pt-BR" dirty="0" smtClean="0"/>
          </a:p>
          <a:p>
            <a:pPr marL="633413" lvl="2" indent="280988">
              <a:buFont typeface="Arial" pitchFamily="34" charset="0"/>
              <a:buChar char="•"/>
            </a:pPr>
            <a:r>
              <a:rPr lang="pt-BR" sz="3000" dirty="0" smtClean="0"/>
              <a:t>Vantagem</a:t>
            </a:r>
            <a:r>
              <a:rPr lang="pt-BR" sz="3000" dirty="0" smtClean="0"/>
              <a:t>:</a:t>
            </a:r>
          </a:p>
          <a:p>
            <a:pPr lvl="2">
              <a:buFont typeface="Arial" pitchFamily="34" charset="0"/>
              <a:buChar char="•"/>
            </a:pPr>
            <a:endParaRPr lang="pt-BR" sz="2400" dirty="0" smtClean="0"/>
          </a:p>
          <a:p>
            <a:pPr marL="1165225" lvl="3">
              <a:buFont typeface="Wingdings" pitchFamily="2" charset="2"/>
              <a:buChar char="Ø"/>
            </a:pPr>
            <a:r>
              <a:rPr lang="pt-BR" sz="2100" dirty="0" smtClean="0"/>
              <a:t> </a:t>
            </a:r>
            <a:r>
              <a:rPr lang="pt-BR" sz="2600" dirty="0" smtClean="0"/>
              <a:t>Minimização das dimensões da antena.</a:t>
            </a:r>
          </a:p>
          <a:p>
            <a:pPr lvl="2"/>
            <a:endParaRPr lang="pt-BR" dirty="0" smtClean="0"/>
          </a:p>
          <a:p>
            <a:pPr lvl="2"/>
            <a:endParaRPr lang="pt-BR" dirty="0" smtClean="0"/>
          </a:p>
          <a:p>
            <a:pPr marL="633413" lvl="2">
              <a:buFont typeface="Arial" pitchFamily="34" charset="0"/>
              <a:buChar char="•"/>
            </a:pPr>
            <a:r>
              <a:rPr lang="pt-BR" sz="2400" dirty="0" smtClean="0"/>
              <a:t> </a:t>
            </a:r>
            <a:r>
              <a:rPr lang="pt-BR" sz="2400" dirty="0" smtClean="0"/>
              <a:t> </a:t>
            </a:r>
            <a:r>
              <a:rPr lang="pt-BR" sz="3000" dirty="0" smtClean="0"/>
              <a:t>Desvantagens</a:t>
            </a:r>
            <a:r>
              <a:rPr lang="pt-BR" sz="3000" dirty="0" smtClean="0"/>
              <a:t>:</a:t>
            </a:r>
          </a:p>
          <a:p>
            <a:pPr lvl="2">
              <a:buFont typeface="Arial" pitchFamily="34" charset="0"/>
              <a:buChar char="•"/>
            </a:pPr>
            <a:endParaRPr lang="pt-BR" sz="2400" dirty="0" smtClean="0"/>
          </a:p>
          <a:p>
            <a:pPr marL="1165225" lvl="3" indent="30163">
              <a:buFont typeface="Wingdings" pitchFamily="2" charset="2"/>
              <a:buChar char="Ø"/>
            </a:pPr>
            <a:r>
              <a:rPr lang="pt-BR" sz="2600" dirty="0" smtClean="0"/>
              <a:t>Excitação de ondas de superfície que podem degradar o   desempenho da antena:</a:t>
            </a:r>
          </a:p>
          <a:p>
            <a:pPr marL="1608138" lvl="4">
              <a:buFont typeface="Arial" pitchFamily="34" charset="0"/>
              <a:buChar char="•"/>
            </a:pPr>
            <a:endParaRPr lang="pt-BR" sz="2600" dirty="0" smtClean="0"/>
          </a:p>
          <a:p>
            <a:pPr marL="1254125" lvl="4">
              <a:buFont typeface="Arial" pitchFamily="34" charset="0"/>
              <a:buChar char="•"/>
            </a:pPr>
            <a:r>
              <a:rPr lang="pt-BR" sz="2600" dirty="0" smtClean="0"/>
              <a:t> </a:t>
            </a:r>
            <a:r>
              <a:rPr lang="pt-BR" sz="2600" dirty="0" smtClean="0"/>
              <a:t>Influenciam no diagrama de irradiação;</a:t>
            </a:r>
          </a:p>
          <a:p>
            <a:pPr marL="1254125" lvl="4">
              <a:buFont typeface="Arial" pitchFamily="34" charset="0"/>
              <a:buChar char="•"/>
            </a:pPr>
            <a:r>
              <a:rPr lang="pt-BR" sz="2600" dirty="0" smtClean="0"/>
              <a:t> Reduzem a eficiência </a:t>
            </a:r>
            <a:r>
              <a:rPr lang="pt-BR" sz="2600" smtClean="0"/>
              <a:t>de </a:t>
            </a:r>
            <a:r>
              <a:rPr lang="pt-BR" sz="2600" smtClean="0"/>
              <a:t>irradiação.</a:t>
            </a:r>
            <a:endParaRPr lang="pt-BR" sz="2600" dirty="0" smtClean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629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 de Alimentação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087590"/>
          </a:xfrm>
        </p:spPr>
        <p:txBody>
          <a:bodyPr/>
          <a:lstStyle/>
          <a:p>
            <a:pPr algn="just"/>
            <a:r>
              <a:rPr lang="pt-BR" dirty="0" smtClean="0"/>
              <a:t>Resultados da defasagem e impedância característica para a estrutura final:</a:t>
            </a:r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F3B65-3BA0-4B98-92D0-A4EDA1A61097}" type="slidenum">
              <a:rPr lang="pt-BR" smtClean="0"/>
              <a:pPr>
                <a:defRPr/>
              </a:pPr>
              <a:t>30</a:t>
            </a:fld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152128" y="5807005"/>
            <a:ext cx="2555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Defasagem entre as portas 5, 6, 7 e 8.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580112" y="5807005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Impedância característica para as 8 portas.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2612684"/>
            <a:ext cx="4441690" cy="31205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4806" y="2612684"/>
            <a:ext cx="4441690" cy="312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451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 de Alimentação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5" name="Espaço Reservado para Conteúdo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37603286"/>
                  </p:ext>
                </p:extLst>
              </p:nvPr>
            </p:nvGraphicFramePr>
            <p:xfrm>
              <a:off x="457200" y="2492896"/>
              <a:ext cx="8229600" cy="333756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2743200"/>
                    <a:gridCol w="2743200"/>
                    <a:gridCol w="27432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Parâmetros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Sem Ajustes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Com Ajustes</a:t>
                          </a:r>
                          <a:endParaRPr lang="pt-BR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54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oMath>
                          </a14:m>
                          <a:r>
                            <a:rPr lang="pt-BR" dirty="0" smtClean="0"/>
                            <a:t> (dB)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-6,49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-6,51</a:t>
                          </a:r>
                          <a:endParaRPr lang="pt-BR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64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oMath>
                          </a14:m>
                          <a:r>
                            <a:rPr lang="pt-BR" dirty="0" smtClean="0"/>
                            <a:t> (dB)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-6,36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-6,42</a:t>
                          </a:r>
                          <a:endParaRPr lang="pt-BR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74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oMath>
                          </a14:m>
                          <a:r>
                            <a:rPr lang="pt-BR" dirty="0" smtClean="0"/>
                            <a:t> (dB)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-6,62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-6,88</a:t>
                          </a:r>
                          <a:endParaRPr lang="pt-BR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84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oMath>
                          </a14:m>
                          <a:r>
                            <a:rPr lang="pt-BR" dirty="0" smtClean="0"/>
                            <a:t> (dB)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dirty="0" smtClean="0"/>
                            <a:t>-6,62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-6,66</a:t>
                          </a:r>
                          <a:endParaRPr lang="pt-BR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err="1" smtClean="0"/>
                            <a:t>Def</a:t>
                          </a:r>
                          <a:r>
                            <a:rPr lang="pt-BR" dirty="0" smtClean="0"/>
                            <a:t>: </a:t>
                          </a:r>
                          <a:r>
                            <a:rPr lang="pt-BR" dirty="0" smtClean="0">
                              <a:sym typeface="Wingdings" panose="05000000000000000000" pitchFamily="2" charset="2"/>
                            </a:rPr>
                            <a:t>(Porta</a:t>
                          </a:r>
                          <a:r>
                            <a:rPr lang="pt-BR" baseline="0" dirty="0" smtClean="0">
                              <a:sym typeface="Wingdings" panose="05000000000000000000" pitchFamily="2" charset="2"/>
                            </a:rPr>
                            <a:t> 5 - 6</a:t>
                          </a:r>
                          <a:r>
                            <a:rPr lang="pt-BR" dirty="0" smtClean="0">
                              <a:sym typeface="Wingdings" panose="05000000000000000000" pitchFamily="2" charset="2"/>
                            </a:rPr>
                            <a:t>) (°)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-86,78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dirty="0" smtClean="0"/>
                            <a:t>90,14</a:t>
                          </a: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dirty="0" err="1" smtClean="0"/>
                            <a:t>Def</a:t>
                          </a:r>
                          <a:r>
                            <a:rPr lang="pt-BR" dirty="0" smtClean="0"/>
                            <a:t>: </a:t>
                          </a:r>
                          <a:r>
                            <a:rPr lang="pt-BR" dirty="0" smtClean="0">
                              <a:sym typeface="Wingdings" panose="05000000000000000000" pitchFamily="2" charset="2"/>
                            </a:rPr>
                            <a:t>(Porta</a:t>
                          </a:r>
                          <a:r>
                            <a:rPr lang="pt-BR" baseline="0" dirty="0" smtClean="0">
                              <a:sym typeface="Wingdings" panose="05000000000000000000" pitchFamily="2" charset="2"/>
                            </a:rPr>
                            <a:t> 6 - 7</a:t>
                          </a:r>
                          <a:r>
                            <a:rPr lang="pt-BR" dirty="0" smtClean="0">
                              <a:sym typeface="Wingdings" panose="05000000000000000000" pitchFamily="2" charset="2"/>
                            </a:rPr>
                            <a:t>) (°)</a:t>
                          </a:r>
                          <a:endParaRPr lang="pt-BR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dirty="0" smtClean="0"/>
                            <a:t>-88,63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dirty="0" smtClean="0"/>
                            <a:t>90,27</a:t>
                          </a: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dirty="0" err="1" smtClean="0"/>
                            <a:t>Def</a:t>
                          </a:r>
                          <a:r>
                            <a:rPr lang="pt-BR" dirty="0" smtClean="0"/>
                            <a:t>: </a:t>
                          </a:r>
                          <a:r>
                            <a:rPr lang="pt-BR" dirty="0" smtClean="0">
                              <a:sym typeface="Wingdings" panose="05000000000000000000" pitchFamily="2" charset="2"/>
                            </a:rPr>
                            <a:t>(Porta</a:t>
                          </a:r>
                          <a:r>
                            <a:rPr lang="pt-BR" baseline="0" dirty="0" smtClean="0">
                              <a:sym typeface="Wingdings" panose="05000000000000000000" pitchFamily="2" charset="2"/>
                            </a:rPr>
                            <a:t> 7 - 8</a:t>
                          </a:r>
                          <a:r>
                            <a:rPr lang="pt-BR" dirty="0" smtClean="0">
                              <a:sym typeface="Wingdings" panose="05000000000000000000" pitchFamily="2" charset="2"/>
                            </a:rPr>
                            <a:t>) (°)</a:t>
                          </a:r>
                          <a:endParaRPr lang="pt-BR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dirty="0" smtClean="0"/>
                            <a:t>-93,43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dirty="0" smtClean="0"/>
                            <a:t>91,63</a:t>
                          </a: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dirty="0" err="1" smtClean="0"/>
                            <a:t>Def</a:t>
                          </a:r>
                          <a:r>
                            <a:rPr lang="pt-BR" dirty="0" smtClean="0"/>
                            <a:t>: </a:t>
                          </a:r>
                          <a:r>
                            <a:rPr lang="pt-BR" dirty="0" smtClean="0">
                              <a:sym typeface="Wingdings" panose="05000000000000000000" pitchFamily="2" charset="2"/>
                            </a:rPr>
                            <a:t>(Porta</a:t>
                          </a:r>
                          <a:r>
                            <a:rPr lang="pt-BR" baseline="0" dirty="0" smtClean="0">
                              <a:sym typeface="Wingdings" panose="05000000000000000000" pitchFamily="2" charset="2"/>
                            </a:rPr>
                            <a:t> 8 - 5</a:t>
                          </a:r>
                          <a:r>
                            <a:rPr lang="pt-BR" dirty="0" smtClean="0">
                              <a:sym typeface="Wingdings" panose="05000000000000000000" pitchFamily="2" charset="2"/>
                            </a:rPr>
                            <a:t>) (°)</a:t>
                          </a:r>
                          <a:endParaRPr lang="pt-BR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dirty="0" smtClean="0"/>
                            <a:t>-91,16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dirty="0" smtClean="0"/>
                            <a:t>87,96</a:t>
                          </a: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Espaço Reservado para Conteúdo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2137603286"/>
                  </p:ext>
                </p:extLst>
              </p:nvPr>
            </p:nvGraphicFramePr>
            <p:xfrm>
              <a:off x="457200" y="2492896"/>
              <a:ext cx="8229600" cy="333756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2743200"/>
                    <a:gridCol w="2743200"/>
                    <a:gridCol w="27432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Parâmetros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Sem Ajustes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Com Ajustes</a:t>
                          </a:r>
                          <a:endParaRPr lang="pt-BR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t="-106557" r="-200444" b="-7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-6,49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-6,51</a:t>
                          </a:r>
                          <a:endParaRPr lang="pt-BR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t="-206557" r="-200444" b="-6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-6,36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-6,42</a:t>
                          </a:r>
                          <a:endParaRPr lang="pt-BR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t="-306557" r="-200444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-6,62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-6,88</a:t>
                          </a:r>
                          <a:endParaRPr lang="pt-BR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t="-406557" r="-200444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dirty="0" smtClean="0"/>
                            <a:t>-6,62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-6,66</a:t>
                          </a:r>
                          <a:endParaRPr lang="pt-BR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err="1" smtClean="0"/>
                            <a:t>Def</a:t>
                          </a:r>
                          <a:r>
                            <a:rPr lang="pt-BR" dirty="0" smtClean="0"/>
                            <a:t>: </a:t>
                          </a:r>
                          <a:r>
                            <a:rPr lang="pt-BR" dirty="0" smtClean="0">
                              <a:sym typeface="Wingdings" panose="05000000000000000000" pitchFamily="2" charset="2"/>
                            </a:rPr>
                            <a:t>(Porta</a:t>
                          </a:r>
                          <a:r>
                            <a:rPr lang="pt-BR" baseline="0" dirty="0" smtClean="0">
                              <a:sym typeface="Wingdings" panose="05000000000000000000" pitchFamily="2" charset="2"/>
                            </a:rPr>
                            <a:t> 5 - 6</a:t>
                          </a:r>
                          <a:r>
                            <a:rPr lang="pt-BR" dirty="0" smtClean="0">
                              <a:sym typeface="Wingdings" panose="05000000000000000000" pitchFamily="2" charset="2"/>
                            </a:rPr>
                            <a:t>) (°)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-86,78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dirty="0" smtClean="0"/>
                            <a:t>90,14</a:t>
                          </a: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dirty="0" err="1" smtClean="0"/>
                            <a:t>Def</a:t>
                          </a:r>
                          <a:r>
                            <a:rPr lang="pt-BR" dirty="0" smtClean="0"/>
                            <a:t>: </a:t>
                          </a:r>
                          <a:r>
                            <a:rPr lang="pt-BR" dirty="0" smtClean="0">
                              <a:sym typeface="Wingdings" panose="05000000000000000000" pitchFamily="2" charset="2"/>
                            </a:rPr>
                            <a:t>(Porta</a:t>
                          </a:r>
                          <a:r>
                            <a:rPr lang="pt-BR" baseline="0" dirty="0" smtClean="0">
                              <a:sym typeface="Wingdings" panose="05000000000000000000" pitchFamily="2" charset="2"/>
                            </a:rPr>
                            <a:t> 6 - 7</a:t>
                          </a:r>
                          <a:r>
                            <a:rPr lang="pt-BR" dirty="0" smtClean="0">
                              <a:sym typeface="Wingdings" panose="05000000000000000000" pitchFamily="2" charset="2"/>
                            </a:rPr>
                            <a:t>) (°)</a:t>
                          </a:r>
                          <a:endParaRPr lang="pt-BR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dirty="0" smtClean="0"/>
                            <a:t>-88,63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dirty="0" smtClean="0"/>
                            <a:t>90,27</a:t>
                          </a: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dirty="0" err="1" smtClean="0"/>
                            <a:t>Def</a:t>
                          </a:r>
                          <a:r>
                            <a:rPr lang="pt-BR" dirty="0" smtClean="0"/>
                            <a:t>: </a:t>
                          </a:r>
                          <a:r>
                            <a:rPr lang="pt-BR" dirty="0" smtClean="0">
                              <a:sym typeface="Wingdings" panose="05000000000000000000" pitchFamily="2" charset="2"/>
                            </a:rPr>
                            <a:t>(Porta</a:t>
                          </a:r>
                          <a:r>
                            <a:rPr lang="pt-BR" baseline="0" dirty="0" smtClean="0">
                              <a:sym typeface="Wingdings" panose="05000000000000000000" pitchFamily="2" charset="2"/>
                            </a:rPr>
                            <a:t> 7 - 8</a:t>
                          </a:r>
                          <a:r>
                            <a:rPr lang="pt-BR" dirty="0" smtClean="0">
                              <a:sym typeface="Wingdings" panose="05000000000000000000" pitchFamily="2" charset="2"/>
                            </a:rPr>
                            <a:t>) (°)</a:t>
                          </a:r>
                          <a:endParaRPr lang="pt-BR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dirty="0" smtClean="0"/>
                            <a:t>-93,43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dirty="0" smtClean="0"/>
                            <a:t>91,63</a:t>
                          </a: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dirty="0" err="1" smtClean="0"/>
                            <a:t>Def</a:t>
                          </a:r>
                          <a:r>
                            <a:rPr lang="pt-BR" dirty="0" smtClean="0"/>
                            <a:t>: </a:t>
                          </a:r>
                          <a:r>
                            <a:rPr lang="pt-BR" dirty="0" smtClean="0">
                              <a:sym typeface="Wingdings" panose="05000000000000000000" pitchFamily="2" charset="2"/>
                            </a:rPr>
                            <a:t>(Porta</a:t>
                          </a:r>
                          <a:r>
                            <a:rPr lang="pt-BR" baseline="0" dirty="0" smtClean="0">
                              <a:sym typeface="Wingdings" panose="05000000000000000000" pitchFamily="2" charset="2"/>
                            </a:rPr>
                            <a:t> 8 - 5</a:t>
                          </a:r>
                          <a:r>
                            <a:rPr lang="pt-BR" dirty="0" smtClean="0">
                              <a:sym typeface="Wingdings" panose="05000000000000000000" pitchFamily="2" charset="2"/>
                            </a:rPr>
                            <a:t>) (°)</a:t>
                          </a:r>
                          <a:endParaRPr lang="pt-BR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dirty="0" smtClean="0"/>
                            <a:t>-91,16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dirty="0" smtClean="0"/>
                            <a:t>87,96</a:t>
                          </a: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F3B65-3BA0-4B98-92D0-A4EDA1A61097}" type="slidenum">
              <a:rPr lang="pt-BR" smtClean="0"/>
              <a:pPr>
                <a:defRPr/>
              </a:pPr>
              <a:t>31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457200" y="126876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+mn-lt"/>
              </a:rPr>
              <a:t>Resultados obtidos antes e após os ajustes efetuados para a estrutura final do sistema completo:</a:t>
            </a:r>
            <a:endParaRPr lang="pt-B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479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 de Alimentação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087590"/>
          </a:xfrm>
        </p:spPr>
        <p:txBody>
          <a:bodyPr/>
          <a:lstStyle/>
          <a:p>
            <a:pPr algn="just"/>
            <a:r>
              <a:rPr lang="pt-BR" dirty="0"/>
              <a:t>Resultados </a:t>
            </a:r>
            <a:r>
              <a:rPr lang="pt-BR" dirty="0" smtClean="0"/>
              <a:t>para os pesos obtidos:</a:t>
            </a: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F3B65-3BA0-4B98-92D0-A4EDA1A61097}" type="slidenum">
              <a:rPr lang="pt-BR" smtClean="0"/>
              <a:pPr>
                <a:defRPr/>
              </a:pPr>
              <a:t>32</a:t>
            </a:fld>
            <a:endParaRPr lang="pt-BR"/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11" name="Tabela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99004455"/>
                  </p:ext>
                </p:extLst>
              </p:nvPr>
            </p:nvGraphicFramePr>
            <p:xfrm>
              <a:off x="457200" y="2132856"/>
              <a:ext cx="3754761" cy="4057973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1251587"/>
                    <a:gridCol w="1232153"/>
                    <a:gridCol w="1271021"/>
                  </a:tblGrid>
                  <a:tr h="8182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Portas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Amplitude (V)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Fase</a:t>
                          </a:r>
                        </a:p>
                        <a:p>
                          <a:pPr algn="ctr"/>
                          <a:r>
                            <a:rPr lang="pt-BR" dirty="0" smtClean="0"/>
                            <a:t>(°)</a:t>
                          </a:r>
                          <a:endParaRPr lang="pt-BR" dirty="0"/>
                        </a:p>
                      </a:txBody>
                      <a:tcPr anchor="ctr"/>
                    </a:tc>
                  </a:tr>
                  <a:tr h="80992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0,47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-231,34</a:t>
                          </a:r>
                          <a:endParaRPr lang="pt-BR" dirty="0"/>
                        </a:p>
                      </a:txBody>
                      <a:tcPr anchor="ctr"/>
                    </a:tc>
                  </a:tr>
                  <a:tr h="80992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0,48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-141,20</a:t>
                          </a:r>
                          <a:endParaRPr lang="pt-BR" dirty="0"/>
                        </a:p>
                      </a:txBody>
                      <a:tcPr anchor="ctr"/>
                    </a:tc>
                  </a:tr>
                  <a:tr h="80992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0,45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-50,23</a:t>
                          </a:r>
                          <a:endParaRPr lang="pt-BR" dirty="0"/>
                        </a:p>
                      </a:txBody>
                      <a:tcPr anchor="ctr"/>
                    </a:tc>
                  </a:tr>
                  <a:tr h="809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8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0,46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40,70</a:t>
                          </a:r>
                          <a:endParaRPr lang="pt-BR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1" name="Tabela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899004455"/>
                  </p:ext>
                </p:extLst>
              </p:nvPr>
            </p:nvGraphicFramePr>
            <p:xfrm>
              <a:off x="457200" y="2132856"/>
              <a:ext cx="3754761" cy="4057973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1251587"/>
                    <a:gridCol w="1232153"/>
                    <a:gridCol w="1271021"/>
                  </a:tblGrid>
                  <a:tr h="8182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Portas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Amplitude (V)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Fase</a:t>
                          </a:r>
                        </a:p>
                        <a:p>
                          <a:pPr algn="ctr"/>
                          <a:r>
                            <a:rPr lang="pt-BR" dirty="0" smtClean="0"/>
                            <a:t>(°)</a:t>
                          </a:r>
                          <a:endParaRPr lang="pt-BR" dirty="0"/>
                        </a:p>
                      </a:txBody>
                      <a:tcPr anchor="ctr"/>
                    </a:tc>
                  </a:tr>
                  <a:tr h="809921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t="-102256" r="-200976" b="-3007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0,47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-231,34</a:t>
                          </a:r>
                          <a:endParaRPr lang="pt-BR" dirty="0"/>
                        </a:p>
                      </a:txBody>
                      <a:tcPr anchor="ctr"/>
                    </a:tc>
                  </a:tr>
                  <a:tr h="809921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t="-202256" r="-200976" b="-2007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0,48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-141,20</a:t>
                          </a:r>
                          <a:endParaRPr lang="pt-BR" dirty="0"/>
                        </a:p>
                      </a:txBody>
                      <a:tcPr anchor="ctr"/>
                    </a:tc>
                  </a:tr>
                  <a:tr h="809921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t="-302256" r="-200976" b="-1007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0,45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-50,23</a:t>
                          </a:r>
                          <a:endParaRPr lang="pt-BR" dirty="0"/>
                        </a:p>
                      </a:txBody>
                      <a:tcPr anchor="ctr"/>
                    </a:tc>
                  </a:tr>
                  <a:tr h="809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8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0,46</a:t>
                          </a:r>
                          <a:endParaRPr lang="pt-B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40,70</a:t>
                          </a:r>
                          <a:endParaRPr lang="pt-BR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2488" y="2060848"/>
            <a:ext cx="4499992" cy="317948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454352" y="524033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Ganho para a rede de antenas, em </a:t>
            </a:r>
            <a:r>
              <a:rPr lang="pt-BR" dirty="0" err="1" smtClean="0"/>
              <a:t>dBi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86127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 de Alimentação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087590"/>
          </a:xfrm>
        </p:spPr>
        <p:txBody>
          <a:bodyPr/>
          <a:lstStyle/>
          <a:p>
            <a:pPr algn="just"/>
            <a:r>
              <a:rPr lang="pt-BR" dirty="0" smtClean="0"/>
              <a:t>Estrutura final da rede de antenas em conjunto com o sistema de alimentação:</a:t>
            </a: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F3B65-3BA0-4B98-92D0-A4EDA1A61097}" type="slidenum">
              <a:rPr lang="pt-BR" smtClean="0"/>
              <a:pPr>
                <a:defRPr/>
              </a:pPr>
              <a:t>33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495" y="2334704"/>
            <a:ext cx="4799126" cy="335452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241" y="2334704"/>
            <a:ext cx="3586831" cy="355784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5765304" y="6143317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Vista Isométrica.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190507" y="6143317"/>
            <a:ext cx="1737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Vista Superior.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62222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Considerações Finais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07706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Foi possível obter um modelo com desempenho satisfatório e que também atende </a:t>
            </a:r>
            <a:r>
              <a:rPr lang="pt-BR" dirty="0" smtClean="0"/>
              <a:t>à</a:t>
            </a:r>
            <a:r>
              <a:rPr lang="pt-BR" dirty="0" smtClean="0"/>
              <a:t>s </a:t>
            </a:r>
            <a:r>
              <a:rPr lang="pt-BR" dirty="0" smtClean="0"/>
              <a:t>especificações propostas</a:t>
            </a:r>
            <a:r>
              <a:rPr lang="pt-BR" dirty="0" smtClean="0"/>
              <a:t>.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F3B65-3BA0-4B98-92D0-A4EDA1A61097}" type="slidenum">
              <a:rPr lang="pt-BR" smtClean="0"/>
              <a:pPr>
                <a:defRPr/>
              </a:pPr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7359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/>
              <a:t>Especificações do Projeto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57298"/>
            <a:ext cx="4906888" cy="5143536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pt-BR" dirty="0" smtClean="0"/>
              <a:t>Antenas quadradas com largura total &lt;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r>
              <a:rPr lang="pt-BR" dirty="0" smtClean="0"/>
              <a:t>20 cm;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Frequência de operação de  401 MHz;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Ganho &gt; 4 </a:t>
            </a:r>
            <a:r>
              <a:rPr lang="pt-BR" dirty="0" err="1" smtClean="0"/>
              <a:t>dBi</a:t>
            </a:r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Largura de banda: </a:t>
            </a:r>
            <a:r>
              <a:rPr lang="pt-BR" dirty="0" smtClean="0"/>
              <a:t>2 </a:t>
            </a:r>
            <a:r>
              <a:rPr lang="pt-BR" dirty="0" smtClean="0"/>
              <a:t>MHz;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Polarização circular à direita (RHCP).</a:t>
            </a:r>
          </a:p>
          <a:p>
            <a:pPr algn="just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F3B65-3BA0-4B98-92D0-A4EDA1A61097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  <p:pic>
        <p:nvPicPr>
          <p:cNvPr id="3075" name="Picture 3" descr="d:\Users\Usuário\Desktop\Proposta do TCC\redein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071678"/>
            <a:ext cx="3495684" cy="3744299"/>
          </a:xfrm>
          <a:prstGeom prst="rect">
            <a:avLst/>
          </a:prstGeom>
          <a:noFill/>
        </p:spPr>
      </p:pic>
      <p:pic>
        <p:nvPicPr>
          <p:cNvPr id="1026" name="Picture 2" descr="d:\Users\Usuário\Desktop\ITS\2014-03-17_122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2" y="5357826"/>
            <a:ext cx="866775" cy="809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7331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1155798" y="3786190"/>
            <a:ext cx="1831744" cy="9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85720" y="3895832"/>
            <a:ext cx="3571900" cy="2045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819806" y="4120042"/>
            <a:ext cx="503729" cy="3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/>
              <a:t>Antena Simples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214974"/>
          </a:xfrm>
        </p:spPr>
        <p:txBody>
          <a:bodyPr/>
          <a:lstStyle/>
          <a:p>
            <a:r>
              <a:rPr lang="pt-BR" dirty="0" smtClean="0"/>
              <a:t>Escolha do elemento irradiador:</a:t>
            </a:r>
          </a:p>
          <a:p>
            <a:pPr lvl="1"/>
            <a:r>
              <a:rPr lang="pt-BR" dirty="0" smtClean="0"/>
              <a:t>Alimentação por acoplamento eletromagnético</a:t>
            </a:r>
          </a:p>
          <a:p>
            <a:pPr lvl="1"/>
            <a:endParaRPr lang="pt-BR" dirty="0" smtClean="0"/>
          </a:p>
          <a:p>
            <a:pPr lvl="1">
              <a:buNone/>
            </a:pPr>
            <a:endParaRPr lang="pt-BR" dirty="0" smtClean="0"/>
          </a:p>
          <a:p>
            <a:pPr lvl="1">
              <a:buNone/>
            </a:pP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F3B65-3BA0-4B98-92D0-A4EDA1A61097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285720" y="4175684"/>
            <a:ext cx="3571900" cy="2045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4579" name="Picture 3" descr="d:\Users\Usuário\Desktop\Proposta do TCC\2014-03-18_2042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5810" y="2714620"/>
            <a:ext cx="4908190" cy="2786082"/>
          </a:xfrm>
          <a:prstGeom prst="rect">
            <a:avLst/>
          </a:prstGeom>
          <a:noFill/>
        </p:spPr>
      </p:pic>
      <p:cxnSp>
        <p:nvCxnSpPr>
          <p:cNvPr id="46" name="Conector de seta reta 45"/>
          <p:cNvCxnSpPr/>
          <p:nvPr/>
        </p:nvCxnSpPr>
        <p:spPr>
          <a:xfrm>
            <a:off x="4071934" y="2643182"/>
            <a:ext cx="2214578" cy="114300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Conector de seta reta 48"/>
          <p:cNvCxnSpPr/>
          <p:nvPr/>
        </p:nvCxnSpPr>
        <p:spPr>
          <a:xfrm rot="10800000" flipV="1">
            <a:off x="2428860" y="2643182"/>
            <a:ext cx="1643074" cy="114300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0" name="CaixaDeTexto 49"/>
          <p:cNvSpPr txBox="1"/>
          <p:nvPr/>
        </p:nvSpPr>
        <p:spPr>
          <a:xfrm>
            <a:off x="3714744" y="2285992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+mn-lt"/>
              </a:rPr>
              <a:t>Patch</a:t>
            </a:r>
            <a:endParaRPr lang="pt-BR" b="1" dirty="0">
              <a:latin typeface="+mn-lt"/>
            </a:endParaRPr>
          </a:p>
        </p:txBody>
      </p:sp>
      <p:cxnSp>
        <p:nvCxnSpPr>
          <p:cNvPr id="52" name="Conector de seta reta 51"/>
          <p:cNvCxnSpPr/>
          <p:nvPr/>
        </p:nvCxnSpPr>
        <p:spPr>
          <a:xfrm>
            <a:off x="2428860" y="2714620"/>
            <a:ext cx="2428892" cy="1000132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53"/>
          <p:cNvCxnSpPr/>
          <p:nvPr/>
        </p:nvCxnSpPr>
        <p:spPr>
          <a:xfrm rot="10800000" flipV="1">
            <a:off x="571472" y="2714620"/>
            <a:ext cx="1857388" cy="1143008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ixaDeTexto 54"/>
          <p:cNvSpPr txBox="1"/>
          <p:nvPr/>
        </p:nvSpPr>
        <p:spPr>
          <a:xfrm>
            <a:off x="1785918" y="235743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+mn-lt"/>
              </a:rPr>
              <a:t>Dielétrico 2</a:t>
            </a:r>
            <a:endParaRPr lang="pt-BR" b="1" dirty="0">
              <a:latin typeface="+mn-lt"/>
            </a:endParaRPr>
          </a:p>
        </p:txBody>
      </p:sp>
      <p:cxnSp>
        <p:nvCxnSpPr>
          <p:cNvPr id="57" name="Conector de seta reta 56"/>
          <p:cNvCxnSpPr/>
          <p:nvPr/>
        </p:nvCxnSpPr>
        <p:spPr>
          <a:xfrm rot="5400000" flipH="1" flipV="1">
            <a:off x="5125645" y="5089935"/>
            <a:ext cx="785818" cy="607221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de seta reta 58"/>
          <p:cNvCxnSpPr/>
          <p:nvPr/>
        </p:nvCxnSpPr>
        <p:spPr>
          <a:xfrm rot="16200000" flipV="1">
            <a:off x="3786183" y="4357694"/>
            <a:ext cx="1500198" cy="1357321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aixaDeTexto 62"/>
          <p:cNvSpPr txBox="1"/>
          <p:nvPr/>
        </p:nvSpPr>
        <p:spPr>
          <a:xfrm>
            <a:off x="4572000" y="578645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+mn-lt"/>
              </a:rPr>
              <a:t>Dielétrico 1</a:t>
            </a:r>
            <a:endParaRPr lang="pt-BR" b="1" dirty="0">
              <a:latin typeface="+mn-lt"/>
            </a:endParaRPr>
          </a:p>
        </p:txBody>
      </p:sp>
      <p:cxnSp>
        <p:nvCxnSpPr>
          <p:cNvPr id="65" name="Conector de seta reta 64"/>
          <p:cNvCxnSpPr>
            <a:stCxn id="66" idx="0"/>
          </p:cNvCxnSpPr>
          <p:nvPr/>
        </p:nvCxnSpPr>
        <p:spPr>
          <a:xfrm rot="5400000" flipH="1" flipV="1">
            <a:off x="393687" y="4964139"/>
            <a:ext cx="928694" cy="1556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aixaDeTexto 65"/>
          <p:cNvSpPr txBox="1"/>
          <p:nvPr/>
        </p:nvSpPr>
        <p:spPr>
          <a:xfrm>
            <a:off x="0" y="5429264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+mn-lt"/>
              </a:rPr>
              <a:t>Plano de Terra (GND)</a:t>
            </a:r>
            <a:endParaRPr lang="pt-BR" b="1" dirty="0">
              <a:latin typeface="+mn-lt"/>
            </a:endParaRPr>
          </a:p>
        </p:txBody>
      </p:sp>
      <p:cxnSp>
        <p:nvCxnSpPr>
          <p:cNvPr id="75" name="Conector de seta reta 74"/>
          <p:cNvCxnSpPr/>
          <p:nvPr/>
        </p:nvCxnSpPr>
        <p:spPr>
          <a:xfrm flipV="1">
            <a:off x="2928926" y="4500570"/>
            <a:ext cx="3000396" cy="928694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CaixaDeTexto 81"/>
          <p:cNvSpPr txBox="1"/>
          <p:nvPr/>
        </p:nvSpPr>
        <p:spPr>
          <a:xfrm>
            <a:off x="2143108" y="5429264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+mn-lt"/>
              </a:rPr>
              <a:t>Linha de Alimentação</a:t>
            </a:r>
            <a:endParaRPr lang="pt-BR" b="1" dirty="0">
              <a:latin typeface="+mn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85720" y="4399893"/>
            <a:ext cx="3571900" cy="36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73" name="Conector de seta reta 72"/>
          <p:cNvCxnSpPr/>
          <p:nvPr/>
        </p:nvCxnSpPr>
        <p:spPr>
          <a:xfrm rot="16200000" flipV="1">
            <a:off x="1928794" y="4429132"/>
            <a:ext cx="1285884" cy="714380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/>
              <a:t>Antena Simples</a:t>
            </a:r>
            <a:endParaRPr lang="pt-BR" sz="36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214282" y="1214422"/>
                <a:ext cx="8715436" cy="5214974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pt-BR" sz="4000" dirty="0" smtClean="0"/>
                  <a:t>Método para análise de antenas de microfita:</a:t>
                </a:r>
              </a:p>
              <a:p>
                <a:pPr lvl="1"/>
                <a:r>
                  <a:rPr lang="pt-BR" sz="3400" dirty="0"/>
                  <a:t>Cavidade ressonante</a:t>
                </a:r>
                <a:r>
                  <a:rPr lang="pt-BR" sz="3400" dirty="0" smtClean="0"/>
                  <a:t>;</a:t>
                </a:r>
                <a:endParaRPr lang="pt-BR" sz="3400" dirty="0"/>
              </a:p>
              <a:p>
                <a:pPr lvl="1"/>
                <a:r>
                  <a:rPr lang="pt-BR" sz="3400" dirty="0"/>
                  <a:t>Linha de </a:t>
                </a:r>
                <a:r>
                  <a:rPr lang="pt-BR" sz="3400" dirty="0" smtClean="0"/>
                  <a:t>transmissão</a:t>
                </a:r>
                <a:r>
                  <a:rPr lang="pt-BR" sz="3400" dirty="0"/>
                  <a:t>.</a:t>
                </a:r>
                <a:endParaRPr lang="pt-BR" sz="3400" dirty="0" smtClean="0">
                  <a:latin typeface="Cambria Math" panose="02040503050406030204" pitchFamily="18" charset="0"/>
                </a:endParaRPr>
              </a:p>
              <a:p>
                <a:pPr lvl="1"/>
                <a:endParaRPr lang="pt-BR" dirty="0" smtClean="0"/>
              </a:p>
              <a:p>
                <a:r>
                  <a:rPr lang="pt-BR" sz="4000" dirty="0" smtClean="0"/>
                  <a:t>Escolha do substrato dielétrico:</a:t>
                </a:r>
              </a:p>
              <a:p>
                <a:pPr lvl="1"/>
                <a:r>
                  <a:rPr lang="pt-BR" sz="3400" dirty="0" err="1" smtClean="0"/>
                  <a:t>Taconic</a:t>
                </a:r>
                <a:endParaRPr lang="pt-BR" sz="3400" dirty="0" smtClean="0"/>
              </a:p>
              <a:p>
                <a:pPr lvl="2"/>
                <a:r>
                  <a:rPr lang="pt-BR" sz="2900" dirty="0" smtClean="0"/>
                  <a:t>CER-10   	        </a:t>
                </a:r>
                <a:r>
                  <a:rPr lang="el-GR" sz="2900" dirty="0" smtClean="0"/>
                  <a:t>ε</a:t>
                </a:r>
                <a:r>
                  <a:rPr lang="pt-BR" sz="2900" dirty="0" smtClean="0">
                    <a:latin typeface="Cambria Math"/>
                    <a:ea typeface="Cambria Math"/>
                  </a:rPr>
                  <a:t>r = 10</a:t>
                </a:r>
                <a:endParaRPr lang="pt-BR" sz="2900" dirty="0" smtClean="0"/>
              </a:p>
              <a:p>
                <a:pPr lvl="2"/>
                <a:endParaRPr lang="pt-BR" sz="2000" dirty="0"/>
              </a:p>
              <a:p>
                <a:pPr lvl="1"/>
                <a:r>
                  <a:rPr lang="pt-BR" sz="3400" dirty="0" smtClean="0"/>
                  <a:t>Espessura do material dielétrico:</a:t>
                </a:r>
              </a:p>
              <a:p>
                <a:pPr lvl="2"/>
                <a:r>
                  <a:rPr lang="pt-BR" sz="2900" dirty="0" smtClean="0"/>
                  <a:t>Microfita:</a:t>
                </a:r>
                <a:endParaRPr lang="pt-BR" sz="2900" b="0" dirty="0" smtClean="0"/>
              </a:p>
              <a:p>
                <a:pPr lvl="3"/>
                <a14:m>
                  <m:oMath xmlns:m="http://schemas.openxmlformats.org/officeDocument/2006/math">
                    <m:r>
                      <a:rPr lang="pt-BR" sz="26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pt-BR" sz="2600" b="0" i="1" smtClean="0">
                        <a:latin typeface="Cambria Math" panose="02040503050406030204" pitchFamily="18" charset="0"/>
                      </a:rPr>
                      <m:t>=6,36 </m:t>
                    </m:r>
                    <m:r>
                      <a:rPr lang="pt-BR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</m:oMath>
                </a14:m>
                <a:endParaRPr lang="pt-BR" sz="2600" dirty="0" smtClean="0"/>
              </a:p>
              <a:p>
                <a:pPr lvl="4"/>
                <a:r>
                  <a:rPr lang="pt-BR" sz="2600" dirty="0" smtClean="0"/>
                  <a:t>Dielétrico 1      	  	</a:t>
                </a:r>
                <a14:m>
                  <m:oMath xmlns:m="http://schemas.openxmlformats.org/officeDocument/2006/math">
                    <m:r>
                      <a:rPr lang="pt-BR" sz="26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pt-BR" sz="2600" b="0" i="1" smtClean="0">
                        <a:latin typeface="Cambria Math" panose="02040503050406030204" pitchFamily="18" charset="0"/>
                      </a:rPr>
                      <m:t>=3,18</m:t>
                    </m:r>
                    <m:r>
                      <a:rPr lang="pt-BR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</m:oMath>
                </a14:m>
                <a:endParaRPr lang="pt-BR" sz="2600" dirty="0"/>
              </a:p>
              <a:p>
                <a:pPr lvl="4"/>
                <a:r>
                  <a:rPr lang="pt-BR" sz="2600" dirty="0" smtClean="0"/>
                  <a:t>Dielétrico 2		</a:t>
                </a:r>
                <a14:m>
                  <m:oMath xmlns:m="http://schemas.openxmlformats.org/officeDocument/2006/math">
                    <m:r>
                      <a:rPr lang="pt-BR" sz="26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pt-BR" sz="2600" b="0" i="1" smtClean="0">
                        <a:latin typeface="Cambria Math" panose="02040503050406030204" pitchFamily="18" charset="0"/>
                      </a:rPr>
                      <m:t>=3,18</m:t>
                    </m:r>
                    <m:r>
                      <a:rPr lang="pt-BR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</m:oMath>
                </a14:m>
                <a:endParaRPr lang="pt-BR" sz="2600" dirty="0" smtClean="0"/>
              </a:p>
              <a:p>
                <a:pPr lvl="3"/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4282" y="1214422"/>
                <a:ext cx="8715436" cy="5214974"/>
              </a:xfrm>
              <a:blipFill rotWithShape="0">
                <a:blip r:embed="rId2"/>
                <a:stretch>
                  <a:fillRect l="-1538" t="-303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F3B65-3BA0-4B98-92D0-A4EDA1A61097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cxnSp>
        <p:nvCxnSpPr>
          <p:cNvPr id="28" name="Conector de seta reta 27"/>
          <p:cNvCxnSpPr/>
          <p:nvPr/>
        </p:nvCxnSpPr>
        <p:spPr>
          <a:xfrm>
            <a:off x="2627784" y="3821909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/>
          <p:nvPr/>
        </p:nvCxnSpPr>
        <p:spPr>
          <a:xfrm>
            <a:off x="3929058" y="5445224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3929969" y="5805264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8921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/>
              <a:t>Antena Simples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071546"/>
            <a:ext cx="8929718" cy="5643578"/>
          </a:xfrm>
        </p:spPr>
        <p:txBody>
          <a:bodyPr>
            <a:normAutofit/>
          </a:bodyPr>
          <a:lstStyle/>
          <a:p>
            <a:r>
              <a:rPr lang="pt-BR" dirty="0" smtClean="0"/>
              <a:t>Modelos projetados:</a:t>
            </a:r>
          </a:p>
          <a:p>
            <a:pPr lvl="1"/>
            <a:r>
              <a:rPr lang="pt-BR" dirty="0" smtClean="0"/>
              <a:t>Para o material </a:t>
            </a:r>
            <a:r>
              <a:rPr lang="pt-BR" dirty="0" err="1" smtClean="0"/>
              <a:t>Taconic</a:t>
            </a:r>
            <a:r>
              <a:rPr lang="pt-BR" dirty="0" smtClean="0"/>
              <a:t> CER-10</a:t>
            </a:r>
          </a:p>
          <a:p>
            <a:pPr lvl="2"/>
            <a:r>
              <a:rPr lang="pt-BR" dirty="0" smtClean="0"/>
              <a:t>Antena circularmente polarizada </a:t>
            </a:r>
          </a:p>
          <a:p>
            <a:pPr lvl="3"/>
            <a:r>
              <a:rPr lang="pt-BR" dirty="0" smtClean="0"/>
              <a:t>Patch quadrado com os cantos truncados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>
              <a:buNone/>
            </a:pPr>
            <a:endParaRPr lang="pt-BR" dirty="0" smtClean="0"/>
          </a:p>
          <a:p>
            <a:pPr lvl="1"/>
            <a:endParaRPr lang="pt-BR" dirty="0" smtClean="0"/>
          </a:p>
          <a:p>
            <a:pPr lvl="1">
              <a:buNone/>
            </a:pPr>
            <a:endParaRPr lang="pt-BR" dirty="0" smtClean="0"/>
          </a:p>
          <a:p>
            <a:pPr lvl="1"/>
            <a:endParaRPr lang="pt-BR" dirty="0" smtClean="0"/>
          </a:p>
          <a:p>
            <a:pPr lvl="1" algn="ctr">
              <a:buNone/>
            </a:pPr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 lvl="1">
              <a:buNone/>
            </a:pPr>
            <a:endParaRPr lang="pt-BR" dirty="0" smtClean="0"/>
          </a:p>
          <a:p>
            <a:pPr lvl="1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72264" y="6357958"/>
            <a:ext cx="2133600" cy="365125"/>
          </a:xfrm>
        </p:spPr>
        <p:txBody>
          <a:bodyPr/>
          <a:lstStyle/>
          <a:p>
            <a:pPr>
              <a:defRPr/>
            </a:pPr>
            <a:fld id="{38DF3B65-3BA0-4B98-92D0-A4EDA1A61097}" type="slidenum">
              <a:rPr lang="pt-BR" smtClean="0"/>
              <a:pPr>
                <a:defRPr/>
              </a:pPr>
              <a:t>7</a:t>
            </a:fld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363122" y="628652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Vista superior da antena.</a:t>
            </a:r>
            <a:endParaRPr lang="pt-BR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6601904" y="3352630"/>
            <a:ext cx="1714512" cy="258532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CER-10:	</a:t>
            </a:r>
          </a:p>
          <a:p>
            <a:endParaRPr lang="pt-BR" dirty="0" smtClean="0"/>
          </a:p>
          <a:p>
            <a:r>
              <a:rPr lang="pt-BR" dirty="0" smtClean="0"/>
              <a:t>W = 11,73 cm </a:t>
            </a:r>
          </a:p>
          <a:p>
            <a:endParaRPr lang="pt-BR" dirty="0" smtClean="0"/>
          </a:p>
          <a:p>
            <a:r>
              <a:rPr lang="pt-BR" dirty="0" smtClean="0"/>
              <a:t>L1 = 5,49 cm</a:t>
            </a:r>
          </a:p>
          <a:p>
            <a:endParaRPr lang="pt-BR" dirty="0" smtClean="0"/>
          </a:p>
          <a:p>
            <a:r>
              <a:rPr lang="pt-BR" dirty="0" smtClean="0"/>
              <a:t>L2 = 20,00 cm </a:t>
            </a:r>
          </a:p>
          <a:p>
            <a:endParaRPr lang="pt-BR" dirty="0" smtClean="0"/>
          </a:p>
          <a:p>
            <a:r>
              <a:rPr lang="pt-BR" dirty="0" smtClean="0"/>
              <a:t>A = 0,685 cm </a:t>
            </a:r>
          </a:p>
        </p:txBody>
      </p:sp>
      <p:pic>
        <p:nvPicPr>
          <p:cNvPr id="24" name="Imagem 23" descr="PATCH TRUNCA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3036091"/>
            <a:ext cx="4467331" cy="32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575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/>
              <a:t>Antena Simples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F3B65-3BA0-4B98-92D0-A4EDA1A61097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357158" y="1214422"/>
            <a:ext cx="8429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800" dirty="0" smtClean="0"/>
              <a:t> Resultados obtidos para o patch quadrado com os cantos truncados:</a:t>
            </a:r>
            <a:endParaRPr lang="pt-BR" sz="2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2587126" y="6029739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Razão Axial em função da frequência para o substrato CER-10.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940473"/>
            <a:ext cx="5904656" cy="417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447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/>
              <a:t>Antena Simples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F3B65-3BA0-4B98-92D0-A4EDA1A61097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357158" y="1214422"/>
            <a:ext cx="8397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800" dirty="0" smtClean="0"/>
              <a:t> Resultados obtidos para o patch quadrado com os cantos truncados:</a:t>
            </a:r>
            <a:endParaRPr lang="pt-BR" sz="2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2803752" y="5990001"/>
            <a:ext cx="4000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Coeficiente de reflexão em função da frequência para o substrato CER-10.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7712" y="2088667"/>
            <a:ext cx="5648576" cy="3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067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8301</TotalTime>
  <Words>989</Words>
  <Application>Microsoft Office PowerPoint</Application>
  <PresentationFormat>Apresentação na tela (4:3)</PresentationFormat>
  <Paragraphs>301</Paragraphs>
  <Slides>34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Tema do Office</vt:lpstr>
      <vt:lpstr>PROJETO E ANÁLISE DE REDES DE ANTENAS DE MICROFITA PARA  NANO-SATÉLITES METEOROLÓGICOS</vt:lpstr>
      <vt:lpstr>Resumo das atividades realizadas pela UNIPAMPA no período 2013-2014</vt:lpstr>
      <vt:lpstr>Introdução</vt:lpstr>
      <vt:lpstr>Especificações do Projeto</vt:lpstr>
      <vt:lpstr>Antena Simples</vt:lpstr>
      <vt:lpstr>Antena Simples</vt:lpstr>
      <vt:lpstr>Antena Simples</vt:lpstr>
      <vt:lpstr>Antena Simples</vt:lpstr>
      <vt:lpstr>Antena Simples</vt:lpstr>
      <vt:lpstr>Antena Simples</vt:lpstr>
      <vt:lpstr>Rede de Antenas</vt:lpstr>
      <vt:lpstr>Rede de Antenas</vt:lpstr>
      <vt:lpstr>Rede de Antenas</vt:lpstr>
      <vt:lpstr>Antena Simples</vt:lpstr>
      <vt:lpstr>Sistema de Alimentação</vt:lpstr>
      <vt:lpstr>Sistema de Alimentação</vt:lpstr>
      <vt:lpstr>Sistema de Alimentação</vt:lpstr>
      <vt:lpstr>Sistema de Alimentação</vt:lpstr>
      <vt:lpstr>Sistema de Alimentação</vt:lpstr>
      <vt:lpstr>Sistema de Alimentação</vt:lpstr>
      <vt:lpstr>Sistema de Alimentação</vt:lpstr>
      <vt:lpstr>Sistema de Alimentação</vt:lpstr>
      <vt:lpstr>Sistema de Alimentação</vt:lpstr>
      <vt:lpstr>Sistema de Alimentação</vt:lpstr>
      <vt:lpstr>Sistema de Alimentação</vt:lpstr>
      <vt:lpstr>Sistema de Alimentação</vt:lpstr>
      <vt:lpstr>Sistema de Alimentação</vt:lpstr>
      <vt:lpstr>Sistema de Alimentação</vt:lpstr>
      <vt:lpstr>Sistema de Alimentação</vt:lpstr>
      <vt:lpstr>Sistema de Alimentação</vt:lpstr>
      <vt:lpstr>Sistema de Alimentação</vt:lpstr>
      <vt:lpstr>Sistema de Alimentação</vt:lpstr>
      <vt:lpstr>Sistema de Alimentação</vt:lpstr>
      <vt:lpstr>Considerações Finais</vt:lpstr>
    </vt:vector>
  </TitlesOfParts>
  <Company>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Desenvolvimento de Algoritmos e Software para Cálculo do Fluxo de Potência nos Sistemas de Distribuição da Certaja por meio de Curvas Típicas de Carga</dc:title>
  <dc:creator>marcelo</dc:creator>
  <cp:lastModifiedBy>unipampa</cp:lastModifiedBy>
  <cp:revision>881</cp:revision>
  <dcterms:created xsi:type="dcterms:W3CDTF">2009-05-26T12:11:23Z</dcterms:created>
  <dcterms:modified xsi:type="dcterms:W3CDTF">2014-10-14T02:44:52Z</dcterms:modified>
</cp:coreProperties>
</file>