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713" r:id="rId2"/>
  </p:sldMasterIdLst>
  <p:notesMasterIdLst>
    <p:notesMasterId r:id="rId27"/>
  </p:notesMasterIdLst>
  <p:handoutMasterIdLst>
    <p:handoutMasterId r:id="rId28"/>
  </p:handoutMasterIdLst>
  <p:sldIdLst>
    <p:sldId id="330" r:id="rId3"/>
    <p:sldId id="396" r:id="rId4"/>
    <p:sldId id="366" r:id="rId5"/>
    <p:sldId id="365" r:id="rId6"/>
    <p:sldId id="387" r:id="rId7"/>
    <p:sldId id="369" r:id="rId8"/>
    <p:sldId id="370" r:id="rId9"/>
    <p:sldId id="367" r:id="rId10"/>
    <p:sldId id="368" r:id="rId11"/>
    <p:sldId id="371" r:id="rId12"/>
    <p:sldId id="373" r:id="rId13"/>
    <p:sldId id="374" r:id="rId14"/>
    <p:sldId id="377" r:id="rId15"/>
    <p:sldId id="378" r:id="rId16"/>
    <p:sldId id="375" r:id="rId17"/>
    <p:sldId id="376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</p:sldIdLst>
  <p:sldSz cx="9144000" cy="6858000" type="screen4x3"/>
  <p:notesSz cx="6761163" cy="9942513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AEA"/>
    <a:srgbClr val="C5B5D5"/>
    <a:srgbClr val="DCECF2"/>
    <a:srgbClr val="99CCFF"/>
    <a:srgbClr val="CCECFF"/>
    <a:srgbClr val="000099"/>
    <a:srgbClr val="003399"/>
    <a:srgbClr val="000066"/>
    <a:srgbClr val="FF99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0428" autoAdjust="0"/>
    <p:restoredTop sz="94660" autoAdjust="0"/>
  </p:normalViewPr>
  <p:slideViewPr>
    <p:cSldViewPr>
      <p:cViewPr>
        <p:scale>
          <a:sx n="100" d="100"/>
          <a:sy n="100" d="100"/>
        </p:scale>
        <p:origin x="-882" y="-222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2274" y="-180"/>
      </p:cViewPr>
      <p:guideLst>
        <p:guide orient="horz" pos="3134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3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409113"/>
            <a:ext cx="2930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ea typeface="MS PGothic" pitchFamily="34" charset="-128"/>
              </a:defRPr>
            </a:lvl1pPr>
          </a:lstStyle>
          <a:p>
            <a:pPr>
              <a:defRPr/>
            </a:pPr>
            <a:fld id="{C1BBE373-492E-43FD-B43D-3FC2AD86A0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91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21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9300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61238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pitchFamily="34" charset="-128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4"/>
          <p:cNvCxnSpPr>
            <a:cxnSpLocks noChangeShapeType="1"/>
          </p:cNvCxnSpPr>
          <p:nvPr userDrawn="1"/>
        </p:nvCxn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80762356"/>
      </p:ext>
    </p:extLst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5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4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1EBD-6573-41E6-8C8C-AD2F684F48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97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3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6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9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8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6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2" descr="desenho_campus_inmetr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038"/>
            <a:ext cx="8137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tângulo 10"/>
          <p:cNvSpPr>
            <a:spLocks noChangeArrowheads="1"/>
          </p:cNvSpPr>
          <p:nvPr userDrawn="1"/>
        </p:nvSpPr>
        <p:spPr bwMode="auto">
          <a:xfrm>
            <a:off x="142875" y="385763"/>
            <a:ext cx="4357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sz="2000" u="none">
                <a:solidFill>
                  <a:srgbClr val="003366"/>
                </a:solidFill>
                <a:latin typeface="Arial" charset="0"/>
              </a:rPr>
              <a:t>Apresentação</a:t>
            </a:r>
          </a:p>
        </p:txBody>
      </p:sp>
      <p:cxnSp>
        <p:nvCxnSpPr>
          <p:cNvPr id="1028" name="Conector reto 4"/>
          <p:cNvCxnSpPr>
            <a:cxnSpLocks noChangeShapeType="1"/>
          </p:cNvCxnSpPr>
          <p:nvPr userDrawn="1"/>
        </p:nvCxn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9" name="Picture 1" descr="ASSINATURA-NOVA-INMETR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4813"/>
            <a:ext cx="34369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ransition spd="med">
    <p:pull dir="l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FFCC"/>
        </a:buClr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Char char="•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6682489-820E-4877-9A8C-BE63DFA2330C}" type="datetimeFigureOut">
              <a:rPr lang="pt-BR" b="0" u="non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20/05/2020</a:t>
            </a:fld>
            <a:endParaRPr lang="pt-BR" b="0" u="non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b="0" u="non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0C682FF-EF19-4265-8770-2494B21E5F96}" type="slidenum">
              <a:rPr lang="pt-BR" b="0" u="non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b="0" u="non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384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Planilha_do_Microsoft_Excel_97-20034.xls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12.xml"/><Relationship Id="rId5" Type="http://schemas.openxmlformats.org/officeDocument/2006/relationships/image" Target="../media/image19.emf"/><Relationship Id="rId4" Type="http://schemas.openxmlformats.org/officeDocument/2006/relationships/oleObject" Target="../embeddings/Planilha_do_Microsoft_Excel_97-20035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14.xml"/><Relationship Id="rId5" Type="http://schemas.openxmlformats.org/officeDocument/2006/relationships/image" Target="../media/image20.emf"/><Relationship Id="rId4" Type="http://schemas.openxmlformats.org/officeDocument/2006/relationships/oleObject" Target="../embeddings/Planilha_do_Microsoft_Excel_97-20036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16.xml"/><Relationship Id="rId5" Type="http://schemas.openxmlformats.org/officeDocument/2006/relationships/image" Target="../media/image21.emf"/><Relationship Id="rId4" Type="http://schemas.openxmlformats.org/officeDocument/2006/relationships/oleObject" Target="../embeddings/Planilha_do_Microsoft_Excel_97-20037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8.xml"/><Relationship Id="rId7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oleObject" Target="../embeddings/Planilha_do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Planilha_do_Microsoft_Excel_97-20032.xls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Planilha_do_Microsoft_Excel_97-20033.xls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30605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2000" u="none" dirty="0" smtClean="0">
                <a:latin typeface="Arial" charset="0"/>
              </a:rPr>
              <a:t>Relatório  2015</a:t>
            </a:r>
            <a:endParaRPr lang="en-US" sz="1200" u="none" dirty="0">
              <a:latin typeface="Arial" charset="0"/>
            </a:endParaRPr>
          </a:p>
          <a:p>
            <a:endParaRPr lang="pt-BR" sz="1200" u="none" dirty="0">
              <a:latin typeface="Arial" charset="0"/>
            </a:endParaRPr>
          </a:p>
        </p:txBody>
      </p:sp>
      <p:sp>
        <p:nvSpPr>
          <p:cNvPr id="4100" name="Rectangle 53"/>
          <p:cNvSpPr>
            <a:spLocks noChangeArrowheads="1"/>
          </p:cNvSpPr>
          <p:nvPr/>
        </p:nvSpPr>
        <p:spPr bwMode="auto">
          <a:xfrm>
            <a:off x="34925" y="2693988"/>
            <a:ext cx="9056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3600" u="none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endParaRPr lang="pt-BR" sz="1200" u="none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04" name="Retângulo 1"/>
          <p:cNvSpPr>
            <a:spLocks noChangeArrowheads="1"/>
          </p:cNvSpPr>
          <p:nvPr/>
        </p:nvSpPr>
        <p:spPr bwMode="auto">
          <a:xfrm>
            <a:off x="34925" y="333375"/>
            <a:ext cx="2160588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 bwMode="auto">
          <a:xfrm>
            <a:off x="0" y="0"/>
            <a:ext cx="9178925" cy="16288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784"/>
            <a:ext cx="9144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3419872" y="609599"/>
            <a:ext cx="5778947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0" u="none" dirty="0" smtClean="0">
                <a:solidFill>
                  <a:srgbClr val="000066"/>
                </a:solidFill>
                <a:latin typeface="+mj-lt"/>
              </a:rPr>
              <a:t>Ouvidoria</a:t>
            </a:r>
            <a:endParaRPr lang="en-GB" sz="1800" i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9265"/>
            <a:ext cx="1101279" cy="89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29"/>
            <a:ext cx="91789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2051720" y="2564904"/>
            <a:ext cx="5333825" cy="3024336"/>
            <a:chOff x="597602" y="323181"/>
            <a:chExt cx="7355283" cy="4666031"/>
          </a:xfrm>
        </p:grpSpPr>
        <p:grpSp>
          <p:nvGrpSpPr>
            <p:cNvPr id="16" name="Grupo 15"/>
            <p:cNvGrpSpPr/>
            <p:nvPr/>
          </p:nvGrpSpPr>
          <p:grpSpPr>
            <a:xfrm>
              <a:off x="683569" y="323181"/>
              <a:ext cx="3888431" cy="3321844"/>
              <a:chOff x="999587" y="323181"/>
              <a:chExt cx="4220485" cy="3448396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587" y="332662"/>
                <a:ext cx="1431528" cy="3438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9293" y="332659"/>
                <a:ext cx="1190779" cy="3438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323181"/>
                <a:ext cx="1713946" cy="3438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646" y="3717031"/>
              <a:ext cx="3272239" cy="1272181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332663"/>
              <a:ext cx="3272239" cy="1536068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888" y="1979535"/>
              <a:ext cx="3272239" cy="1656354"/>
            </a:xfrm>
            <a:prstGeom prst="rect">
              <a:avLst/>
            </a:prstGeom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02" y="3717032"/>
              <a:ext cx="3974400" cy="1272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upo 17"/>
          <p:cNvGrpSpPr/>
          <p:nvPr/>
        </p:nvGrpSpPr>
        <p:grpSpPr>
          <a:xfrm>
            <a:off x="-1044624" y="5445224"/>
            <a:ext cx="11809312" cy="1368152"/>
            <a:chOff x="-252536" y="5666059"/>
            <a:chExt cx="9548936" cy="1070497"/>
          </a:xfrm>
        </p:grpSpPr>
        <p:sp>
          <p:nvSpPr>
            <p:cNvPr id="19" name="Freeform 2"/>
            <p:cNvSpPr>
              <a:spLocks/>
            </p:cNvSpPr>
            <p:nvPr/>
          </p:nvSpPr>
          <p:spPr bwMode="auto">
            <a:xfrm rot="5400000" flipV="1">
              <a:off x="3944082" y="1469441"/>
              <a:ext cx="1003300" cy="9396536"/>
            </a:xfrm>
            <a:custGeom>
              <a:avLst/>
              <a:gdLst>
                <a:gd name="T0" fmla="*/ 4014 w 4856"/>
                <a:gd name="T1" fmla="*/ 44 h 12159"/>
                <a:gd name="T2" fmla="*/ 4523 w 4856"/>
                <a:gd name="T3" fmla="*/ 1302 h 12159"/>
                <a:gd name="T4" fmla="*/ 4823 w 4856"/>
                <a:gd name="T5" fmla="*/ 2862 h 12159"/>
                <a:gd name="T6" fmla="*/ 4718 w 4856"/>
                <a:gd name="T7" fmla="*/ 4422 h 12159"/>
                <a:gd name="T8" fmla="*/ 4118 w 4856"/>
                <a:gd name="T9" fmla="*/ 5782 h 12159"/>
                <a:gd name="T10" fmla="*/ 2468 w 4856"/>
                <a:gd name="T11" fmla="*/ 7122 h 12159"/>
                <a:gd name="T12" fmla="*/ 1326 w 4856"/>
                <a:gd name="T13" fmla="*/ 8290 h 12159"/>
                <a:gd name="T14" fmla="*/ 628 w 4856"/>
                <a:gd name="T15" fmla="*/ 9608 h 12159"/>
                <a:gd name="T16" fmla="*/ 499 w 4856"/>
                <a:gd name="T17" fmla="*/ 10848 h 12159"/>
                <a:gd name="T18" fmla="*/ 732 w 4856"/>
                <a:gd name="T19" fmla="*/ 12012 h 12159"/>
                <a:gd name="T20" fmla="*/ 111 w 4856"/>
                <a:gd name="T21" fmla="*/ 9970 h 12159"/>
                <a:gd name="T22" fmla="*/ 85 w 4856"/>
                <a:gd name="T23" fmla="*/ 7928 h 12159"/>
                <a:gd name="T24" fmla="*/ 628 w 4856"/>
                <a:gd name="T25" fmla="*/ 6403 h 12159"/>
                <a:gd name="T26" fmla="*/ 1658 w 4856"/>
                <a:gd name="T27" fmla="*/ 5292 h 12159"/>
                <a:gd name="T28" fmla="*/ 3113 w 4856"/>
                <a:gd name="T29" fmla="*/ 4137 h 12159"/>
                <a:gd name="T30" fmla="*/ 4028 w 4856"/>
                <a:gd name="T31" fmla="*/ 2502 h 12159"/>
                <a:gd name="T32" fmla="*/ 4221 w 4856"/>
                <a:gd name="T33" fmla="*/ 845 h 12159"/>
                <a:gd name="T34" fmla="*/ 4014 w 4856"/>
                <a:gd name="T35" fmla="*/ 44 h 1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56" h="12159">
                  <a:moveTo>
                    <a:pt x="4014" y="44"/>
                  </a:moveTo>
                  <a:cubicBezTo>
                    <a:pt x="4064" y="120"/>
                    <a:pt x="4388" y="832"/>
                    <a:pt x="4523" y="1302"/>
                  </a:cubicBezTo>
                  <a:cubicBezTo>
                    <a:pt x="4658" y="1772"/>
                    <a:pt x="4790" y="2342"/>
                    <a:pt x="4823" y="2862"/>
                  </a:cubicBezTo>
                  <a:cubicBezTo>
                    <a:pt x="4856" y="3382"/>
                    <a:pt x="4835" y="3936"/>
                    <a:pt x="4718" y="4422"/>
                  </a:cubicBezTo>
                  <a:cubicBezTo>
                    <a:pt x="4601" y="4908"/>
                    <a:pt x="4493" y="5332"/>
                    <a:pt x="4118" y="5782"/>
                  </a:cubicBezTo>
                  <a:cubicBezTo>
                    <a:pt x="3743" y="6232"/>
                    <a:pt x="2933" y="6704"/>
                    <a:pt x="2468" y="7122"/>
                  </a:cubicBezTo>
                  <a:cubicBezTo>
                    <a:pt x="2003" y="7540"/>
                    <a:pt x="1633" y="7876"/>
                    <a:pt x="1326" y="8290"/>
                  </a:cubicBezTo>
                  <a:cubicBezTo>
                    <a:pt x="1019" y="8704"/>
                    <a:pt x="765" y="9181"/>
                    <a:pt x="628" y="9608"/>
                  </a:cubicBezTo>
                  <a:cubicBezTo>
                    <a:pt x="491" y="10034"/>
                    <a:pt x="481" y="10448"/>
                    <a:pt x="499" y="10848"/>
                  </a:cubicBezTo>
                  <a:cubicBezTo>
                    <a:pt x="517" y="11249"/>
                    <a:pt x="796" y="12159"/>
                    <a:pt x="732" y="12012"/>
                  </a:cubicBezTo>
                  <a:cubicBezTo>
                    <a:pt x="667" y="11864"/>
                    <a:pt x="220" y="10649"/>
                    <a:pt x="111" y="9970"/>
                  </a:cubicBezTo>
                  <a:cubicBezTo>
                    <a:pt x="3" y="9290"/>
                    <a:pt x="0" y="8522"/>
                    <a:pt x="85" y="7928"/>
                  </a:cubicBezTo>
                  <a:cubicBezTo>
                    <a:pt x="171" y="7333"/>
                    <a:pt x="366" y="6842"/>
                    <a:pt x="628" y="6403"/>
                  </a:cubicBezTo>
                  <a:cubicBezTo>
                    <a:pt x="890" y="5964"/>
                    <a:pt x="1244" y="5670"/>
                    <a:pt x="1658" y="5292"/>
                  </a:cubicBezTo>
                  <a:cubicBezTo>
                    <a:pt x="2072" y="4914"/>
                    <a:pt x="2718" y="4602"/>
                    <a:pt x="3113" y="4137"/>
                  </a:cubicBezTo>
                  <a:cubicBezTo>
                    <a:pt x="3508" y="3672"/>
                    <a:pt x="3843" y="3051"/>
                    <a:pt x="4028" y="2502"/>
                  </a:cubicBezTo>
                  <a:cubicBezTo>
                    <a:pt x="4213" y="1953"/>
                    <a:pt x="4223" y="1255"/>
                    <a:pt x="4221" y="845"/>
                  </a:cubicBezTo>
                  <a:cubicBezTo>
                    <a:pt x="4219" y="435"/>
                    <a:pt x="3981" y="0"/>
                    <a:pt x="4014" y="4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2"/>
            <p:cNvSpPr>
              <a:spLocks/>
            </p:cNvSpPr>
            <p:nvPr/>
          </p:nvSpPr>
          <p:spPr bwMode="auto">
            <a:xfrm rot="5400000" flipV="1">
              <a:off x="3944082" y="1536638"/>
              <a:ext cx="1003300" cy="9396536"/>
            </a:xfrm>
            <a:custGeom>
              <a:avLst/>
              <a:gdLst>
                <a:gd name="T0" fmla="*/ 4014 w 4856"/>
                <a:gd name="T1" fmla="*/ 44 h 12159"/>
                <a:gd name="T2" fmla="*/ 4523 w 4856"/>
                <a:gd name="T3" fmla="*/ 1302 h 12159"/>
                <a:gd name="T4" fmla="*/ 4823 w 4856"/>
                <a:gd name="T5" fmla="*/ 2862 h 12159"/>
                <a:gd name="T6" fmla="*/ 4718 w 4856"/>
                <a:gd name="T7" fmla="*/ 4422 h 12159"/>
                <a:gd name="T8" fmla="*/ 4118 w 4856"/>
                <a:gd name="T9" fmla="*/ 5782 h 12159"/>
                <a:gd name="T10" fmla="*/ 2468 w 4856"/>
                <a:gd name="T11" fmla="*/ 7122 h 12159"/>
                <a:gd name="T12" fmla="*/ 1326 w 4856"/>
                <a:gd name="T13" fmla="*/ 8290 h 12159"/>
                <a:gd name="T14" fmla="*/ 628 w 4856"/>
                <a:gd name="T15" fmla="*/ 9608 h 12159"/>
                <a:gd name="T16" fmla="*/ 499 w 4856"/>
                <a:gd name="T17" fmla="*/ 10848 h 12159"/>
                <a:gd name="T18" fmla="*/ 732 w 4856"/>
                <a:gd name="T19" fmla="*/ 12012 h 12159"/>
                <a:gd name="T20" fmla="*/ 111 w 4856"/>
                <a:gd name="T21" fmla="*/ 9970 h 12159"/>
                <a:gd name="T22" fmla="*/ 85 w 4856"/>
                <a:gd name="T23" fmla="*/ 7928 h 12159"/>
                <a:gd name="T24" fmla="*/ 628 w 4856"/>
                <a:gd name="T25" fmla="*/ 6403 h 12159"/>
                <a:gd name="T26" fmla="*/ 1658 w 4856"/>
                <a:gd name="T27" fmla="*/ 5292 h 12159"/>
                <a:gd name="T28" fmla="*/ 3113 w 4856"/>
                <a:gd name="T29" fmla="*/ 4137 h 12159"/>
                <a:gd name="T30" fmla="*/ 4028 w 4856"/>
                <a:gd name="T31" fmla="*/ 2502 h 12159"/>
                <a:gd name="T32" fmla="*/ 4221 w 4856"/>
                <a:gd name="T33" fmla="*/ 845 h 12159"/>
                <a:gd name="T34" fmla="*/ 4014 w 4856"/>
                <a:gd name="T35" fmla="*/ 44 h 1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56" h="12159">
                  <a:moveTo>
                    <a:pt x="4014" y="44"/>
                  </a:moveTo>
                  <a:cubicBezTo>
                    <a:pt x="4064" y="120"/>
                    <a:pt x="4388" y="832"/>
                    <a:pt x="4523" y="1302"/>
                  </a:cubicBezTo>
                  <a:cubicBezTo>
                    <a:pt x="4658" y="1772"/>
                    <a:pt x="4790" y="2342"/>
                    <a:pt x="4823" y="2862"/>
                  </a:cubicBezTo>
                  <a:cubicBezTo>
                    <a:pt x="4856" y="3382"/>
                    <a:pt x="4835" y="3936"/>
                    <a:pt x="4718" y="4422"/>
                  </a:cubicBezTo>
                  <a:cubicBezTo>
                    <a:pt x="4601" y="4908"/>
                    <a:pt x="4493" y="5332"/>
                    <a:pt x="4118" y="5782"/>
                  </a:cubicBezTo>
                  <a:cubicBezTo>
                    <a:pt x="3743" y="6232"/>
                    <a:pt x="2933" y="6704"/>
                    <a:pt x="2468" y="7122"/>
                  </a:cubicBezTo>
                  <a:cubicBezTo>
                    <a:pt x="2003" y="7540"/>
                    <a:pt x="1633" y="7876"/>
                    <a:pt x="1326" y="8290"/>
                  </a:cubicBezTo>
                  <a:cubicBezTo>
                    <a:pt x="1019" y="8704"/>
                    <a:pt x="765" y="9181"/>
                    <a:pt x="628" y="9608"/>
                  </a:cubicBezTo>
                  <a:cubicBezTo>
                    <a:pt x="491" y="10034"/>
                    <a:pt x="481" y="10448"/>
                    <a:pt x="499" y="10848"/>
                  </a:cubicBezTo>
                  <a:cubicBezTo>
                    <a:pt x="517" y="11249"/>
                    <a:pt x="796" y="12159"/>
                    <a:pt x="732" y="12012"/>
                  </a:cubicBezTo>
                  <a:cubicBezTo>
                    <a:pt x="667" y="11864"/>
                    <a:pt x="220" y="10649"/>
                    <a:pt x="111" y="9970"/>
                  </a:cubicBezTo>
                  <a:cubicBezTo>
                    <a:pt x="3" y="9290"/>
                    <a:pt x="0" y="8522"/>
                    <a:pt x="85" y="7928"/>
                  </a:cubicBezTo>
                  <a:cubicBezTo>
                    <a:pt x="171" y="7333"/>
                    <a:pt x="366" y="6842"/>
                    <a:pt x="628" y="6403"/>
                  </a:cubicBezTo>
                  <a:cubicBezTo>
                    <a:pt x="890" y="5964"/>
                    <a:pt x="1244" y="5670"/>
                    <a:pt x="1658" y="5292"/>
                  </a:cubicBezTo>
                  <a:cubicBezTo>
                    <a:pt x="2072" y="4914"/>
                    <a:pt x="2718" y="4602"/>
                    <a:pt x="3113" y="4137"/>
                  </a:cubicBezTo>
                  <a:cubicBezTo>
                    <a:pt x="3508" y="3672"/>
                    <a:pt x="3843" y="3051"/>
                    <a:pt x="4028" y="2502"/>
                  </a:cubicBezTo>
                  <a:cubicBezTo>
                    <a:pt x="4213" y="1953"/>
                    <a:pt x="4223" y="1255"/>
                    <a:pt x="4221" y="845"/>
                  </a:cubicBezTo>
                  <a:cubicBezTo>
                    <a:pt x="4219" y="435"/>
                    <a:pt x="3981" y="0"/>
                    <a:pt x="4014" y="44"/>
                  </a:cubicBezTo>
                  <a:close/>
                </a:path>
              </a:pathLst>
            </a:custGeom>
            <a:solidFill>
              <a:srgbClr val="76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D0D0D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2"/>
            <p:cNvSpPr>
              <a:spLocks/>
            </p:cNvSpPr>
            <p:nvPr/>
          </p:nvSpPr>
          <p:spPr bwMode="auto">
            <a:xfrm rot="5400000" flipV="1">
              <a:off x="4238092" y="1512403"/>
              <a:ext cx="720080" cy="9396536"/>
            </a:xfrm>
            <a:custGeom>
              <a:avLst/>
              <a:gdLst>
                <a:gd name="T0" fmla="*/ 4014 w 4856"/>
                <a:gd name="T1" fmla="*/ 44 h 12159"/>
                <a:gd name="T2" fmla="*/ 4523 w 4856"/>
                <a:gd name="T3" fmla="*/ 1302 h 12159"/>
                <a:gd name="T4" fmla="*/ 4823 w 4856"/>
                <a:gd name="T5" fmla="*/ 2862 h 12159"/>
                <a:gd name="T6" fmla="*/ 4718 w 4856"/>
                <a:gd name="T7" fmla="*/ 4422 h 12159"/>
                <a:gd name="T8" fmla="*/ 4118 w 4856"/>
                <a:gd name="T9" fmla="*/ 5782 h 12159"/>
                <a:gd name="T10" fmla="*/ 2468 w 4856"/>
                <a:gd name="T11" fmla="*/ 7122 h 12159"/>
                <a:gd name="T12" fmla="*/ 1326 w 4856"/>
                <a:gd name="T13" fmla="*/ 8290 h 12159"/>
                <a:gd name="T14" fmla="*/ 628 w 4856"/>
                <a:gd name="T15" fmla="*/ 9608 h 12159"/>
                <a:gd name="T16" fmla="*/ 499 w 4856"/>
                <a:gd name="T17" fmla="*/ 10848 h 12159"/>
                <a:gd name="T18" fmla="*/ 732 w 4856"/>
                <a:gd name="T19" fmla="*/ 12012 h 12159"/>
                <a:gd name="T20" fmla="*/ 111 w 4856"/>
                <a:gd name="T21" fmla="*/ 9970 h 12159"/>
                <a:gd name="T22" fmla="*/ 85 w 4856"/>
                <a:gd name="T23" fmla="*/ 7928 h 12159"/>
                <a:gd name="T24" fmla="*/ 628 w 4856"/>
                <a:gd name="T25" fmla="*/ 6403 h 12159"/>
                <a:gd name="T26" fmla="*/ 1658 w 4856"/>
                <a:gd name="T27" fmla="*/ 5292 h 12159"/>
                <a:gd name="T28" fmla="*/ 3113 w 4856"/>
                <a:gd name="T29" fmla="*/ 4137 h 12159"/>
                <a:gd name="T30" fmla="*/ 4028 w 4856"/>
                <a:gd name="T31" fmla="*/ 2502 h 12159"/>
                <a:gd name="T32" fmla="*/ 4221 w 4856"/>
                <a:gd name="T33" fmla="*/ 845 h 12159"/>
                <a:gd name="T34" fmla="*/ 4014 w 4856"/>
                <a:gd name="T35" fmla="*/ 44 h 1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56" h="12159">
                  <a:moveTo>
                    <a:pt x="4014" y="44"/>
                  </a:moveTo>
                  <a:cubicBezTo>
                    <a:pt x="4064" y="120"/>
                    <a:pt x="4388" y="832"/>
                    <a:pt x="4523" y="1302"/>
                  </a:cubicBezTo>
                  <a:cubicBezTo>
                    <a:pt x="4658" y="1772"/>
                    <a:pt x="4790" y="2342"/>
                    <a:pt x="4823" y="2862"/>
                  </a:cubicBezTo>
                  <a:cubicBezTo>
                    <a:pt x="4856" y="3382"/>
                    <a:pt x="4835" y="3936"/>
                    <a:pt x="4718" y="4422"/>
                  </a:cubicBezTo>
                  <a:cubicBezTo>
                    <a:pt x="4601" y="4908"/>
                    <a:pt x="4493" y="5332"/>
                    <a:pt x="4118" y="5782"/>
                  </a:cubicBezTo>
                  <a:cubicBezTo>
                    <a:pt x="3743" y="6232"/>
                    <a:pt x="2933" y="6704"/>
                    <a:pt x="2468" y="7122"/>
                  </a:cubicBezTo>
                  <a:cubicBezTo>
                    <a:pt x="2003" y="7540"/>
                    <a:pt x="1633" y="7876"/>
                    <a:pt x="1326" y="8290"/>
                  </a:cubicBezTo>
                  <a:cubicBezTo>
                    <a:pt x="1019" y="8704"/>
                    <a:pt x="765" y="9181"/>
                    <a:pt x="628" y="9608"/>
                  </a:cubicBezTo>
                  <a:cubicBezTo>
                    <a:pt x="491" y="10034"/>
                    <a:pt x="481" y="10448"/>
                    <a:pt x="499" y="10848"/>
                  </a:cubicBezTo>
                  <a:cubicBezTo>
                    <a:pt x="517" y="11249"/>
                    <a:pt x="796" y="12159"/>
                    <a:pt x="732" y="12012"/>
                  </a:cubicBezTo>
                  <a:cubicBezTo>
                    <a:pt x="667" y="11864"/>
                    <a:pt x="220" y="10649"/>
                    <a:pt x="111" y="9970"/>
                  </a:cubicBezTo>
                  <a:cubicBezTo>
                    <a:pt x="3" y="9290"/>
                    <a:pt x="0" y="8522"/>
                    <a:pt x="85" y="7928"/>
                  </a:cubicBezTo>
                  <a:cubicBezTo>
                    <a:pt x="171" y="7333"/>
                    <a:pt x="366" y="6842"/>
                    <a:pt x="628" y="6403"/>
                  </a:cubicBezTo>
                  <a:cubicBezTo>
                    <a:pt x="890" y="5964"/>
                    <a:pt x="1244" y="5670"/>
                    <a:pt x="1658" y="5292"/>
                  </a:cubicBezTo>
                  <a:cubicBezTo>
                    <a:pt x="2072" y="4914"/>
                    <a:pt x="2718" y="4602"/>
                    <a:pt x="3113" y="4137"/>
                  </a:cubicBezTo>
                  <a:cubicBezTo>
                    <a:pt x="3508" y="3672"/>
                    <a:pt x="3843" y="3051"/>
                    <a:pt x="4028" y="2502"/>
                  </a:cubicBezTo>
                  <a:cubicBezTo>
                    <a:pt x="4213" y="1953"/>
                    <a:pt x="4223" y="1255"/>
                    <a:pt x="4221" y="845"/>
                  </a:cubicBezTo>
                  <a:cubicBezTo>
                    <a:pt x="4219" y="435"/>
                    <a:pt x="3981" y="0"/>
                    <a:pt x="4014" y="44"/>
                  </a:cubicBez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19465" name="CaixaDeTexto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16013" y="6048375"/>
            <a:ext cx="74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9467" name="Objeto 8"/>
          <p:cNvGraphicFramePr>
            <a:graphicFrameLocks/>
          </p:cNvGraphicFramePr>
          <p:nvPr/>
        </p:nvGraphicFramePr>
        <p:xfrm>
          <a:off x="2700338" y="3724275"/>
          <a:ext cx="4048125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Gráfico" r:id="rId5" imgW="4933984" imgH="3857670" progId="Excel.Chart.8">
                  <p:embed/>
                </p:oleObj>
              </mc:Choice>
              <mc:Fallback>
                <p:oleObj name="Gráfico" r:id="rId5" imgW="4933984" imgH="3857670" progId="Excel.Chart.8">
                  <p:embed/>
                  <p:pic>
                    <p:nvPicPr>
                      <p:cNvPr id="0" name="Objeto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724275"/>
                        <a:ext cx="4048125" cy="316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3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69" name="Retângulo 16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70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71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19472" name="Título 1"/>
          <p:cNvSpPr txBox="1">
            <a:spLocks/>
          </p:cNvSpPr>
          <p:nvPr/>
        </p:nvSpPr>
        <p:spPr bwMode="auto">
          <a:xfrm>
            <a:off x="-14537" y="87313"/>
            <a:ext cx="8763001" cy="11096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 dirty="0">
                <a:solidFill>
                  <a:srgbClr val="003399"/>
                </a:solidFill>
                <a:latin typeface="Arial" charset="0"/>
              </a:rPr>
              <a:t>Inmetro - </a:t>
            </a:r>
            <a:r>
              <a:rPr lang="pt-BR" sz="2000" b="0" u="none" dirty="0" err="1">
                <a:solidFill>
                  <a:srgbClr val="003399"/>
                </a:solidFill>
                <a:latin typeface="Arial" charset="0"/>
              </a:rPr>
              <a:t>Dimel</a:t>
            </a:r>
            <a:endParaRPr lang="pt-BR" sz="2000" b="0" u="none" dirty="0">
              <a:solidFill>
                <a:srgbClr val="003399"/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04913" y="1052513"/>
          <a:ext cx="6734175" cy="2325689"/>
        </p:xfrm>
        <a:graphic>
          <a:graphicData uri="http://schemas.openxmlformats.org/drawingml/2006/table">
            <a:tbl>
              <a:tblPr firstRow="1" firstCol="1" bandRow="1"/>
              <a:tblGrid>
                <a:gridCol w="1394569"/>
                <a:gridCol w="1788755"/>
                <a:gridCol w="1978549"/>
                <a:gridCol w="1572302"/>
              </a:tblGrid>
              <a:tr h="56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20750" algn="ctr"/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1.871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Sugestão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Elogio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1.954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1.901 (97%)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53 (3%)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3767138" y="3429000"/>
            <a:ext cx="1816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Tempo de resposta</a:t>
            </a:r>
          </a:p>
        </p:txBody>
      </p:sp>
      <p:sp>
        <p:nvSpPr>
          <p:cNvPr id="1952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F3B2730-D806-458E-8499-E7ADC10984D0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20" name="Retângulo 19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hlinkClick r:id="rId3" action="ppaction://hlinksldjump"/>
          </p:cNvPr>
          <p:cNvSpPr txBox="1"/>
          <p:nvPr/>
        </p:nvSpPr>
        <p:spPr>
          <a:xfrm>
            <a:off x="7380312" y="5229200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Voltar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1514" name="Obje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57075"/>
              </p:ext>
            </p:extLst>
          </p:nvPr>
        </p:nvGraphicFramePr>
        <p:xfrm>
          <a:off x="2051720" y="3500438"/>
          <a:ext cx="4259262" cy="319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Gráfico" r:id="rId4" imgW="4933984" imgH="3848214" progId="Excel.Chart.8">
                  <p:embed/>
                </p:oleObj>
              </mc:Choice>
              <mc:Fallback>
                <p:oleObj name="Gráfico" r:id="rId4" imgW="4933984" imgH="3848214" progId="Excel.Chart.8">
                  <p:embed/>
                  <p:pic>
                    <p:nvPicPr>
                      <p:cNvPr id="0" name="Objeto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500438"/>
                        <a:ext cx="4259262" cy="319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3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6" name="Retângulo 16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9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20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1521" name="Título 1"/>
          <p:cNvSpPr txBox="1">
            <a:spLocks/>
          </p:cNvSpPr>
          <p:nvPr/>
        </p:nvSpPr>
        <p:spPr bwMode="auto">
          <a:xfrm>
            <a:off x="-14537" y="158750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 dirty="0">
                <a:solidFill>
                  <a:srgbClr val="003399"/>
                </a:solidFill>
                <a:latin typeface="Arial" charset="0"/>
              </a:rPr>
              <a:t>Inmetro - </a:t>
            </a:r>
            <a:r>
              <a:rPr lang="pt-BR" sz="2000" b="0" u="none" dirty="0" err="1">
                <a:solidFill>
                  <a:srgbClr val="003399"/>
                </a:solidFill>
                <a:latin typeface="Arial" charset="0"/>
              </a:rPr>
              <a:t>Dimci</a:t>
            </a:r>
            <a:endParaRPr lang="pt-BR" sz="2000" b="0" u="none" dirty="0">
              <a:solidFill>
                <a:srgbClr val="003399"/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46213" y="1385888"/>
          <a:ext cx="6734175" cy="1317624"/>
        </p:xfrm>
        <a:graphic>
          <a:graphicData uri="http://schemas.openxmlformats.org/drawingml/2006/table">
            <a:tbl>
              <a:tblPr firstRow="1" firstCol="1" bandRow="1"/>
              <a:tblGrid>
                <a:gridCol w="1394569"/>
                <a:gridCol w="1788755"/>
                <a:gridCol w="1978549"/>
                <a:gridCol w="1572302"/>
              </a:tblGrid>
              <a:tr h="561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20750" algn="ctr"/>
                          <a:tab pos="2052320" algn="l"/>
                        </a:tabLs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181 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174 (96%)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07 (04%)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3191545" y="2997200"/>
            <a:ext cx="1816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Tempo de resposta</a:t>
            </a:r>
          </a:p>
        </p:txBody>
      </p:sp>
      <p:sp>
        <p:nvSpPr>
          <p:cNvPr id="2155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45662DB-FDA4-43E3-BF6B-55BE6913A074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21" name="Retângulo 20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8676455" y="1052513"/>
            <a:ext cx="504057" cy="580548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hlinkClick r:id="rId6" action="ppaction://hlinksldjump"/>
          </p:cNvPr>
          <p:cNvSpPr txBox="1"/>
          <p:nvPr/>
        </p:nvSpPr>
        <p:spPr>
          <a:xfrm>
            <a:off x="6926570" y="4581128"/>
            <a:ext cx="13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Continuação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2537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74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sp>
        <p:nvSpPr>
          <p:cNvPr id="22538" name="Retângulo 15"/>
          <p:cNvSpPr>
            <a:spLocks noChangeArrowheads="1"/>
          </p:cNvSpPr>
          <p:nvPr/>
        </p:nvSpPr>
        <p:spPr bwMode="auto">
          <a:xfrm>
            <a:off x="1123950" y="1628775"/>
            <a:ext cx="243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000" b="0" u="none">
                <a:solidFill>
                  <a:srgbClr val="003399"/>
                </a:solidFill>
                <a:latin typeface="Calibri" pitchFamily="34" charset="0"/>
              </a:rPr>
              <a:t>Principal Reclamação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87463" y="2636838"/>
          <a:ext cx="6569075" cy="1770062"/>
        </p:xfrm>
        <a:graphic>
          <a:graphicData uri="http://schemas.openxmlformats.org/drawingml/2006/table">
            <a:tbl>
              <a:tblPr firstRow="1" firstCol="1" bandRow="1"/>
              <a:tblGrid>
                <a:gridCol w="6569075"/>
              </a:tblGrid>
              <a:tr h="21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Qualidade no atendimento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7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Erro </a:t>
                      </a: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 certificado de calibração 			</a:t>
                      </a: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Preço cobrado pelo serviço de calibração		04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Insatisfação quanto ao conteúdo da resposta		03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549" name="Retângulo 17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552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553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2554" name="Título 1"/>
          <p:cNvSpPr txBox="1">
            <a:spLocks/>
          </p:cNvSpPr>
          <p:nvPr/>
        </p:nvSpPr>
        <p:spPr bwMode="auto">
          <a:xfrm>
            <a:off x="-14537" y="158750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 dirty="0">
                <a:solidFill>
                  <a:srgbClr val="003399"/>
                </a:solidFill>
                <a:latin typeface="Arial" charset="0"/>
              </a:rPr>
              <a:t>Inmetro - </a:t>
            </a:r>
            <a:r>
              <a:rPr lang="pt-BR" sz="2000" b="0" u="none" dirty="0" err="1">
                <a:solidFill>
                  <a:srgbClr val="003399"/>
                </a:solidFill>
                <a:latin typeface="Arial" charset="0"/>
              </a:rPr>
              <a:t>Dimci</a:t>
            </a:r>
            <a:endParaRPr lang="pt-BR" sz="2000" b="0" u="none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2555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70BBC81-FDFE-41A0-8477-C5E0A7C6A1C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21" name="Retângulo 20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hlinkClick r:id="rId2" action="ppaction://hlinksldjump"/>
          </p:cNvPr>
          <p:cNvSpPr txBox="1"/>
          <p:nvPr/>
        </p:nvSpPr>
        <p:spPr>
          <a:xfrm>
            <a:off x="7380312" y="5229200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Voltar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5611" name="Objet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218013"/>
              </p:ext>
            </p:extLst>
          </p:nvPr>
        </p:nvGraphicFramePr>
        <p:xfrm>
          <a:off x="2054027" y="3421063"/>
          <a:ext cx="4341812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Gráfico" r:id="rId4" imgW="5057792" imgH="3867127" progId="Excel.Chart.8">
                  <p:embed/>
                </p:oleObj>
              </mc:Choice>
              <mc:Fallback>
                <p:oleObj name="Gráfico" r:id="rId4" imgW="5057792" imgH="3867127" progId="Excel.Chart.8">
                  <p:embed/>
                  <p:pic>
                    <p:nvPicPr>
                      <p:cNvPr id="0" name="Objet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027" y="3421063"/>
                        <a:ext cx="4341812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Rectangle 3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19" name="Retângulo 22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1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22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23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5624" name="Título 1"/>
          <p:cNvSpPr txBox="1">
            <a:spLocks/>
          </p:cNvSpPr>
          <p:nvPr/>
        </p:nvSpPr>
        <p:spPr bwMode="auto">
          <a:xfrm>
            <a:off x="-14537" y="158750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 dirty="0">
                <a:solidFill>
                  <a:srgbClr val="003399"/>
                </a:solidFill>
                <a:latin typeface="Arial" charset="0"/>
              </a:rPr>
              <a:t>Inmetro - Cored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04913" y="1196975"/>
          <a:ext cx="6734175" cy="1568452"/>
        </p:xfrm>
        <a:graphic>
          <a:graphicData uri="http://schemas.openxmlformats.org/drawingml/2006/table">
            <a:tbl>
              <a:tblPr firstRow="1" firstCol="1" bandRow="1"/>
              <a:tblGrid>
                <a:gridCol w="1394569"/>
                <a:gridCol w="1788755"/>
                <a:gridCol w="1978549"/>
                <a:gridCol w="1572302"/>
              </a:tblGrid>
              <a:tr h="560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895350" algn="l"/>
                          <a:tab pos="920750" algn="ctr"/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" algn="l"/>
                          <a:tab pos="826135" algn="ctr"/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190 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182 (96%)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08 (4%)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CaixaDeTexto 30"/>
          <p:cNvSpPr txBox="1"/>
          <p:nvPr/>
        </p:nvSpPr>
        <p:spPr>
          <a:xfrm>
            <a:off x="3406577" y="2997200"/>
            <a:ext cx="1816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Tempo de resposta</a:t>
            </a:r>
          </a:p>
        </p:txBody>
      </p:sp>
      <p:sp>
        <p:nvSpPr>
          <p:cNvPr id="25658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E8220B3-55E0-4A58-B12C-E0892F753847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28" name="Retângulo 27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hlinkClick r:id="rId6" action="ppaction://hlinksldjump"/>
          </p:cNvPr>
          <p:cNvSpPr txBox="1"/>
          <p:nvPr/>
        </p:nvSpPr>
        <p:spPr>
          <a:xfrm>
            <a:off x="6638538" y="4941168"/>
            <a:ext cx="13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Continuação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6633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74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sp>
        <p:nvSpPr>
          <p:cNvPr id="26634" name="Retângulo 15"/>
          <p:cNvSpPr>
            <a:spLocks noChangeArrowheads="1"/>
          </p:cNvSpPr>
          <p:nvPr/>
        </p:nvSpPr>
        <p:spPr bwMode="auto">
          <a:xfrm>
            <a:off x="1276350" y="1835150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000" b="0" u="none">
                <a:solidFill>
                  <a:srgbClr val="003399"/>
                </a:solidFill>
                <a:latin typeface="Calibri" pitchFamily="34" charset="0"/>
              </a:rPr>
              <a:t>Principais Reclamações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331913" y="2533650"/>
          <a:ext cx="6567487" cy="1516063"/>
        </p:xfrm>
        <a:graphic>
          <a:graphicData uri="http://schemas.openxmlformats.org/drawingml/2006/table">
            <a:tbl>
              <a:tblPr firstRow="1" firstCol="1" bandRow="1"/>
              <a:tblGrid>
                <a:gridCol w="6567487"/>
              </a:tblGrid>
              <a:tr h="210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Atraso no repasse do pagamento de oficinas de </a:t>
                      </a:r>
                      <a:r>
                        <a:rPr lang="pt-BR" sz="12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cronotacógrafo</a:t>
                      </a:r>
                      <a:r>
                        <a:rPr lang="pt-B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126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Qualidade no Atendimento</a:t>
                      </a: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Falta de repasse de lacres pelo</a:t>
                      </a:r>
                      <a:r>
                        <a:rPr lang="pt-BR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Ipem-SP às empresas de manutenção e conserto de bombas de combustível</a:t>
                      </a: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	 </a:t>
                      </a: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			</a:t>
                      </a: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17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21" name="Conector reto 20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6653" name="Retângulo 23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5" name="Conector reto 24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5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6656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6657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6658" name="Título 1"/>
          <p:cNvSpPr txBox="1">
            <a:spLocks/>
          </p:cNvSpPr>
          <p:nvPr/>
        </p:nvSpPr>
        <p:spPr bwMode="auto">
          <a:xfrm>
            <a:off x="-14288" y="158750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>
                <a:solidFill>
                  <a:srgbClr val="003399"/>
                </a:solidFill>
                <a:latin typeface="Arial" charset="0"/>
              </a:rPr>
              <a:t>Inmetro - Cored</a:t>
            </a:r>
          </a:p>
        </p:txBody>
      </p:sp>
      <p:sp>
        <p:nvSpPr>
          <p:cNvPr id="2665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8C635FE-BC19-4666-8DE4-0A5111C8EEBD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27" name="Retângulo 26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hlinkClick r:id="rId2" action="ppaction://hlinksldjump"/>
          </p:cNvPr>
          <p:cNvSpPr txBox="1"/>
          <p:nvPr/>
        </p:nvSpPr>
        <p:spPr>
          <a:xfrm>
            <a:off x="7380312" y="5229200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Voltar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356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3562" name="Objet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795401"/>
              </p:ext>
            </p:extLst>
          </p:nvPr>
        </p:nvGraphicFramePr>
        <p:xfrm>
          <a:off x="2126729" y="3568700"/>
          <a:ext cx="4616450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Gráfico" r:id="rId4" imgW="5762608" imgH="3829031" progId="Excel.Chart.8">
                  <p:embed/>
                </p:oleObj>
              </mc:Choice>
              <mc:Fallback>
                <p:oleObj name="Gráfico" r:id="rId4" imgW="5762608" imgH="3829031" progId="Excel.Chart.8">
                  <p:embed/>
                  <p:pic>
                    <p:nvPicPr>
                      <p:cNvPr id="0" name="Objeto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729" y="3568700"/>
                        <a:ext cx="4616450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Rectangle 4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567" name="Retângulo 20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9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570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571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3572" name="Título 1"/>
          <p:cNvSpPr txBox="1">
            <a:spLocks/>
          </p:cNvSpPr>
          <p:nvPr/>
        </p:nvSpPr>
        <p:spPr bwMode="auto">
          <a:xfrm>
            <a:off x="-14288" y="158750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>
                <a:solidFill>
                  <a:srgbClr val="003399"/>
                </a:solidFill>
                <a:latin typeface="Arial" charset="0"/>
              </a:rPr>
              <a:t>Inmetro - Gabin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46213" y="1196975"/>
          <a:ext cx="6734175" cy="1820862"/>
        </p:xfrm>
        <a:graphic>
          <a:graphicData uri="http://schemas.openxmlformats.org/drawingml/2006/table">
            <a:tbl>
              <a:tblPr firstRow="1" firstCol="1" bandRow="1"/>
              <a:tblGrid>
                <a:gridCol w="1394569"/>
                <a:gridCol w="1788755"/>
                <a:gridCol w="1978549"/>
                <a:gridCol w="1572302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20750" algn="ctr"/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85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81 (95%)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04 (5%)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3407842" y="3141663"/>
            <a:ext cx="18161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Tempo de resposta</a:t>
            </a:r>
          </a:p>
        </p:txBody>
      </p:sp>
      <p:sp>
        <p:nvSpPr>
          <p:cNvPr id="23611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808677E-B48D-4847-8C11-01AB28A050E2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24" name="Retângulo 23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hlinkClick r:id="rId6" action="ppaction://hlinksldjump"/>
          </p:cNvPr>
          <p:cNvSpPr txBox="1"/>
          <p:nvPr/>
        </p:nvSpPr>
        <p:spPr>
          <a:xfrm>
            <a:off x="7008174" y="4941168"/>
            <a:ext cx="13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Continuação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74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316038" y="2789238"/>
          <a:ext cx="6569075" cy="884936"/>
        </p:xfrm>
        <a:graphic>
          <a:graphicData uri="http://schemas.openxmlformats.org/drawingml/2006/table">
            <a:tbl>
              <a:tblPr firstRow="1" firstCol="1" bandRow="1"/>
              <a:tblGrid>
                <a:gridCol w="6569075"/>
              </a:tblGrid>
              <a:tr h="8842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Uso Indevido da Marca Institucional                          </a:t>
                      </a: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92" name="Retângulo 13"/>
          <p:cNvSpPr>
            <a:spLocks noChangeArrowheads="1"/>
          </p:cNvSpPr>
          <p:nvPr/>
        </p:nvSpPr>
        <p:spPr bwMode="auto">
          <a:xfrm>
            <a:off x="1258888" y="1949450"/>
            <a:ext cx="235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000" b="0" u="none">
                <a:solidFill>
                  <a:srgbClr val="003399"/>
                </a:solidFill>
                <a:latin typeface="Calibri" pitchFamily="34" charset="0"/>
              </a:rPr>
              <a:t>Principais denúncias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98" name="Retângulo 19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1" name="Conector reto 20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0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01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02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4603" name="Título 1"/>
          <p:cNvSpPr txBox="1">
            <a:spLocks/>
          </p:cNvSpPr>
          <p:nvPr/>
        </p:nvSpPr>
        <p:spPr bwMode="auto">
          <a:xfrm>
            <a:off x="-14288" y="158750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>
                <a:solidFill>
                  <a:srgbClr val="003399"/>
                </a:solidFill>
                <a:latin typeface="Arial" charset="0"/>
              </a:rPr>
              <a:t>Inmetro - Gabin</a:t>
            </a:r>
          </a:p>
        </p:txBody>
      </p:sp>
      <p:sp>
        <p:nvSpPr>
          <p:cNvPr id="24604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F06182A-FA3E-44D9-92ED-12C530352B8C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24" name="Retângulo 23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hlinkClick r:id="rId2" action="ppaction://hlinksldjump"/>
          </p:cNvPr>
          <p:cNvSpPr txBox="1"/>
          <p:nvPr/>
        </p:nvSpPr>
        <p:spPr>
          <a:xfrm>
            <a:off x="7380312" y="5229200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Voltar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639943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0558" name="Retângulo 8"/>
          <p:cNvSpPr>
            <a:spLocks noChangeArrowheads="1"/>
          </p:cNvSpPr>
          <p:nvPr/>
        </p:nvSpPr>
        <p:spPr bwMode="auto">
          <a:xfrm>
            <a:off x="-52388" y="0"/>
            <a:ext cx="9196388" cy="1196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-52388" y="1208088"/>
            <a:ext cx="9166226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513"/>
            <a:ext cx="10731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1" name="Espaço Reservado para Número de Slid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1D9E895-7052-47C1-8C21-D0923A52D19F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20562" name="Subtítulo 2"/>
          <p:cNvSpPr txBox="1">
            <a:spLocks/>
          </p:cNvSpPr>
          <p:nvPr/>
        </p:nvSpPr>
        <p:spPr bwMode="auto">
          <a:xfrm>
            <a:off x="1743075" y="478508"/>
            <a:ext cx="7437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300" u="none" dirty="0">
                <a:solidFill>
                  <a:srgbClr val="7030A0"/>
                </a:solidFill>
                <a:latin typeface="Calibri" pitchFamily="34" charset="0"/>
              </a:rPr>
              <a:t>Sistema Integrado de Ouvidorias na RBMLQ-I - 2015 </a:t>
            </a:r>
          </a:p>
        </p:txBody>
      </p:sp>
      <p:sp>
        <p:nvSpPr>
          <p:cNvPr id="5" name="CaixaDeTexto 4">
            <a:hlinkClick r:id="rId3" action="ppaction://hlinksldjump"/>
          </p:cNvPr>
          <p:cNvSpPr txBox="1"/>
          <p:nvPr/>
        </p:nvSpPr>
        <p:spPr>
          <a:xfrm>
            <a:off x="3563888" y="6237312"/>
            <a:ext cx="13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Continuação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563"/>
              </p:ext>
            </p:extLst>
          </p:nvPr>
        </p:nvGraphicFramePr>
        <p:xfrm>
          <a:off x="323850" y="1989138"/>
          <a:ext cx="8208963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2952006"/>
                <a:gridCol w="1728192"/>
                <a:gridCol w="2016224"/>
                <a:gridCol w="1512541"/>
              </a:tblGrid>
              <a:tr h="560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Entrada das Demandas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(Fluxo)</a:t>
                      </a:r>
                      <a:endParaRPr lang="pt-BR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demandas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Concluídas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Sem Resposta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6.531</a:t>
                      </a: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5.815</a:t>
                      </a: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716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Inmetro </a:t>
                      </a: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Estados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1.737</a:t>
                      </a: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1.358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379</a:t>
                      </a: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8.268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7.173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1.095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58402"/>
              </p:ext>
            </p:extLst>
          </p:nvPr>
        </p:nvGraphicFramePr>
        <p:xfrm>
          <a:off x="323528" y="4362450"/>
          <a:ext cx="8208911" cy="1682750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1818664"/>
                <a:gridCol w="1964526"/>
                <a:gridCol w="1473393"/>
              </a:tblGrid>
              <a:tr h="84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Entrada das Demandas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(Fluxo)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Até 30 </a:t>
                      </a:r>
                      <a:r>
                        <a:rPr lang="pt-BR" sz="1600" b="1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dias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Mais de </a:t>
                      </a:r>
                      <a:r>
                        <a:rPr lang="pt-BR" sz="1600" b="1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pt-BR" sz="1600" b="1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dias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resposta</a:t>
                      </a:r>
                      <a:endParaRPr lang="pt-BR" sz="1600" b="1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Estados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4.782</a:t>
                      </a: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1.033</a:t>
                      </a: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716</a:t>
                      </a: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Inmetro </a:t>
                      </a: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Estados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467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891</a:t>
                      </a: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379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5.249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1.924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1.095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CaixaDeTexto 4"/>
          <p:cNvSpPr txBox="1">
            <a:spLocks noChangeArrowheads="1"/>
          </p:cNvSpPr>
          <p:nvPr/>
        </p:nvSpPr>
        <p:spPr bwMode="auto">
          <a:xfrm>
            <a:off x="3097213" y="3770313"/>
            <a:ext cx="263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 u="none" dirty="0">
                <a:solidFill>
                  <a:srgbClr val="7030A0"/>
                </a:solidFill>
                <a:latin typeface="Calibri" pitchFamily="34" charset="0"/>
              </a:rPr>
              <a:t>Tempo de resposta</a:t>
            </a:r>
          </a:p>
        </p:txBody>
      </p:sp>
      <p:sp>
        <p:nvSpPr>
          <p:cNvPr id="21" name="CaixaDeTexto 18"/>
          <p:cNvSpPr txBox="1">
            <a:spLocks noChangeArrowheads="1"/>
          </p:cNvSpPr>
          <p:nvPr/>
        </p:nvSpPr>
        <p:spPr bwMode="auto">
          <a:xfrm>
            <a:off x="3155950" y="1412875"/>
            <a:ext cx="3179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 u="none" dirty="0">
                <a:solidFill>
                  <a:srgbClr val="7030A0"/>
                </a:solidFill>
                <a:latin typeface="Calibri" pitchFamily="34" charset="0"/>
              </a:rPr>
              <a:t>Status do Atendimento</a:t>
            </a:r>
          </a:p>
        </p:txBody>
      </p:sp>
      <p:cxnSp>
        <p:nvCxnSpPr>
          <p:cNvPr id="22" name="Conector de seta reta 21"/>
          <p:cNvCxnSpPr/>
          <p:nvPr/>
        </p:nvCxnSpPr>
        <p:spPr bwMode="auto">
          <a:xfrm>
            <a:off x="1671638" y="2996952"/>
            <a:ext cx="30807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>
            <a:off x="1691680" y="5661248"/>
            <a:ext cx="30807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8639943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30188" y="1700213"/>
          <a:ext cx="8229600" cy="4121152"/>
        </p:xfrm>
        <a:graphic>
          <a:graphicData uri="http://schemas.openxmlformats.org/drawingml/2006/table">
            <a:tbl>
              <a:tblPr firstRow="1" firstCol="1" bandRow="1"/>
              <a:tblGrid>
                <a:gridCol w="3975100"/>
                <a:gridCol w="546100"/>
                <a:gridCol w="673100"/>
                <a:gridCol w="952500"/>
                <a:gridCol w="673100"/>
                <a:gridCol w="812800"/>
                <a:gridCol w="596900"/>
              </a:tblGrid>
              <a:tr h="30253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Denuncias</a:t>
                      </a:r>
                      <a:r>
                        <a:rPr lang="pt-BR" sz="1400" b="1" baseline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mais frequentes</a:t>
                      </a:r>
                      <a:endParaRPr lang="pt-BR" sz="1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Concluídos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Procedentes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Assuntos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Bomba de combustível </a:t>
                      </a:r>
                      <a:r>
                        <a:rPr lang="pt-BR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descalibrada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708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594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Aparelhos eletrodomésticos e similares - SEM SELO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522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473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181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Balança descalibrada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446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386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101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Produto pré-medido - Quantidade diferente ao indicado na embalagem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367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311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122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Empresa clandestina - Inspeção e manutenção em extintores de incêndio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171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2,1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Colchões e colchonetes de espuma - SEM SELO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166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136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Pão francês comercialização por unidade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148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132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Hidrômetro descalibrado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129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Empresa clandestina - Reforma de pneus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Brinquedo - SEM SELO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0,7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18" name="Retângulo 13"/>
          <p:cNvSpPr>
            <a:spLocks noChangeArrowheads="1"/>
          </p:cNvSpPr>
          <p:nvPr/>
        </p:nvSpPr>
        <p:spPr bwMode="auto">
          <a:xfrm>
            <a:off x="-52388" y="0"/>
            <a:ext cx="9196388" cy="1196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-52388" y="1208088"/>
            <a:ext cx="9166226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513"/>
            <a:ext cx="10731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21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0A12B3D-5A10-42F7-A6FF-ED434531EE73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21622" name="Subtítulo 2"/>
          <p:cNvSpPr txBox="1">
            <a:spLocks/>
          </p:cNvSpPr>
          <p:nvPr/>
        </p:nvSpPr>
        <p:spPr bwMode="auto">
          <a:xfrm>
            <a:off x="1743075" y="478508"/>
            <a:ext cx="7437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300" u="none">
                <a:solidFill>
                  <a:srgbClr val="7030A0"/>
                </a:solidFill>
                <a:latin typeface="Calibri" pitchFamily="34" charset="0"/>
              </a:rPr>
              <a:t>Sistema Integrado de Ouvidorias na RBMLQ-I - 2015 </a:t>
            </a:r>
          </a:p>
        </p:txBody>
      </p:sp>
      <p:sp>
        <p:nvSpPr>
          <p:cNvPr id="14" name="CaixaDeTexto 13">
            <a:hlinkClick r:id="rId3" action="ppaction://hlinksldjump"/>
          </p:cNvPr>
          <p:cNvSpPr txBox="1"/>
          <p:nvPr/>
        </p:nvSpPr>
        <p:spPr>
          <a:xfrm>
            <a:off x="3660451" y="6276180"/>
            <a:ext cx="13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Continuação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Retângulo 15"/>
          <p:cNvSpPr>
            <a:spLocks noChangeArrowheads="1"/>
          </p:cNvSpPr>
          <p:nvPr/>
        </p:nvSpPr>
        <p:spPr bwMode="auto">
          <a:xfrm>
            <a:off x="-52388" y="0"/>
            <a:ext cx="9196388" cy="12684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50"/>
            <a:ext cx="7921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8639943" y="692696"/>
            <a:ext cx="504057" cy="616530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>
            <a:off x="-52388" y="692150"/>
            <a:ext cx="9166226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88988" y="765175"/>
          <a:ext cx="7599363" cy="6042035"/>
        </p:xfrm>
        <a:graphic>
          <a:graphicData uri="http://schemas.openxmlformats.org/drawingml/2006/table">
            <a:tbl>
              <a:tblPr firstRow="1" firstCol="1" bandRow="1"/>
              <a:tblGrid>
                <a:gridCol w="573974"/>
                <a:gridCol w="1097135"/>
                <a:gridCol w="1452079"/>
                <a:gridCol w="1213877"/>
                <a:gridCol w="1289745"/>
                <a:gridCol w="1138011"/>
                <a:gridCol w="834542"/>
              </a:tblGrid>
              <a:tr h="224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Estado</a:t>
                      </a:r>
                      <a:endParaRPr lang="pt-BR" sz="1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 Horas</a:t>
                      </a:r>
                      <a:endParaRPr lang="pt-BR" sz="10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pt-B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a 15 </a:t>
                      </a:r>
                      <a:r>
                        <a:rPr lang="pt-BR" sz="1000" b="1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Dias</a:t>
                      </a:r>
                      <a:endParaRPr lang="pt-BR" sz="1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pt-B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 a 30 </a:t>
                      </a:r>
                      <a:r>
                        <a:rPr lang="pt-BR" sz="1000" b="1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Dias</a:t>
                      </a:r>
                      <a:endParaRPr lang="pt-BR" sz="1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Mais </a:t>
                      </a:r>
                      <a:r>
                        <a:rPr lang="pt-B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 30 </a:t>
                      </a:r>
                      <a:r>
                        <a:rPr lang="pt-BR" sz="1000" b="1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dias</a:t>
                      </a:r>
                      <a:endParaRPr lang="pt-BR" sz="1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Sem Resposta</a:t>
                      </a:r>
                      <a:endParaRPr lang="pt-BR" sz="10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2863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194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559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4.380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RS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326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265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1.149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473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108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399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330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GO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319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pt-BR" sz="10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169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RJ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135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231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RN</a:t>
                      </a:r>
                      <a:endParaRPr lang="pt-BR" sz="10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</a:t>
                      </a:r>
                      <a:endParaRPr lang="pt-BR" sz="10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PB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</a:t>
                      </a:r>
                      <a:endParaRPr lang="pt-BR" sz="10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MT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</a:t>
                      </a:r>
                      <a:endParaRPr lang="pt-BR" sz="10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RR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  <a:tr h="21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3320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1001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928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1924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1095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8268</a:t>
                      </a:r>
                      <a:endParaRPr lang="pt-BR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4" marR="15724" marT="15724" marB="15724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0"/>
                    </a:solidFill>
                  </a:tcPr>
                </a:tc>
              </a:tr>
            </a:tbl>
          </a:graphicData>
        </a:graphic>
      </p:graphicFrame>
      <p:sp>
        <p:nvSpPr>
          <p:cNvPr id="22777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6856159-F4F7-44E7-BB8F-7232BAAE6867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22778" name="Subtítulo 2"/>
          <p:cNvSpPr txBox="1">
            <a:spLocks/>
          </p:cNvSpPr>
          <p:nvPr/>
        </p:nvSpPr>
        <p:spPr bwMode="auto">
          <a:xfrm>
            <a:off x="1815083" y="188913"/>
            <a:ext cx="7437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300" u="none" dirty="0">
                <a:solidFill>
                  <a:srgbClr val="7030A0"/>
                </a:solidFill>
                <a:latin typeface="Calibri" pitchFamily="34" charset="0"/>
              </a:rPr>
              <a:t>Sistema Integrado de Ouvidorias na RBMLQ-I - 2015 </a:t>
            </a:r>
          </a:p>
        </p:txBody>
      </p:sp>
      <p:sp>
        <p:nvSpPr>
          <p:cNvPr id="14" name="CaixaDeTexto 13">
            <a:hlinkClick r:id="rId3" action="ppaction://hlinksldjump"/>
          </p:cNvPr>
          <p:cNvSpPr txBox="1"/>
          <p:nvPr/>
        </p:nvSpPr>
        <p:spPr>
          <a:xfrm>
            <a:off x="0" y="6165304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Voltar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1918513"/>
            <a:ext cx="1554948" cy="430367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Ouvidoria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 Externa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364088" y="332656"/>
            <a:ext cx="3193326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3600" b="0" u="none" dirty="0" smtClean="0">
                <a:solidFill>
                  <a:srgbClr val="1F497D"/>
                </a:solidFill>
              </a:rPr>
              <a:t>Dados Gerais</a:t>
            </a:r>
            <a:endParaRPr lang="pt-BR" sz="3600" b="0" u="none" dirty="0">
              <a:solidFill>
                <a:srgbClr val="1F497D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6108"/>
              </p:ext>
            </p:extLst>
          </p:nvPr>
        </p:nvGraphicFramePr>
        <p:xfrm>
          <a:off x="2483768" y="1196752"/>
          <a:ext cx="5760640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1584176"/>
                <a:gridCol w="1440160"/>
                <a:gridCol w="1512168"/>
              </a:tblGrid>
              <a:tr h="48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Tipo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de Atendimentos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Sem Resposta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Informação </a:t>
                      </a:r>
                      <a:endParaRPr lang="pt-BR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35.412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34.703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709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Reclamação </a:t>
                      </a:r>
                      <a:endParaRPr lang="pt-BR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3.228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3.062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166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Denúncia </a:t>
                      </a:r>
                      <a:endParaRPr lang="pt-BR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4.461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3..577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884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Sugestão</a:t>
                      </a:r>
                      <a:endParaRPr lang="pt-BR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214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205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09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Elogio</a:t>
                      </a:r>
                      <a:endParaRPr lang="pt-BR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</a:t>
                      </a:r>
                      <a:endParaRPr lang="pt-BR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43.363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41.592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1.771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50355"/>
              </p:ext>
            </p:extLst>
          </p:nvPr>
        </p:nvGraphicFramePr>
        <p:xfrm>
          <a:off x="2483768" y="3754558"/>
          <a:ext cx="5760640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1584176"/>
                <a:gridCol w="1440160"/>
                <a:gridCol w="1512168"/>
              </a:tblGrid>
              <a:tr h="48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Tipo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de Atendimentos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Sem Resposta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Reclamação </a:t>
                      </a:r>
                      <a:endParaRPr lang="pt-BR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Denúncia </a:t>
                      </a:r>
                      <a:endParaRPr lang="pt-BR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Sugestão</a:t>
                      </a:r>
                      <a:endParaRPr lang="pt-BR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Elogio</a:t>
                      </a:r>
                      <a:endParaRPr lang="pt-BR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</a:t>
                      </a:r>
                      <a:endParaRPr lang="pt-BR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Subtítulo 2"/>
          <p:cNvSpPr txBox="1">
            <a:spLocks/>
          </p:cNvSpPr>
          <p:nvPr/>
        </p:nvSpPr>
        <p:spPr>
          <a:xfrm>
            <a:off x="971600" y="4293096"/>
            <a:ext cx="1554948" cy="430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sz="2400" b="0" u="none" dirty="0" smtClean="0">
                <a:solidFill>
                  <a:srgbClr val="1F497D"/>
                </a:solidFill>
              </a:rPr>
              <a:t>Ouvidoria</a:t>
            </a:r>
          </a:p>
          <a:p>
            <a:pPr fontAlgn="auto">
              <a:spcAft>
                <a:spcPts val="0"/>
              </a:spcAft>
            </a:pPr>
            <a:r>
              <a:rPr lang="pt-BR" sz="2400" b="0" u="none" dirty="0" smtClean="0">
                <a:solidFill>
                  <a:srgbClr val="1F497D"/>
                </a:solidFill>
              </a:rPr>
              <a:t> Interna</a:t>
            </a:r>
            <a:endParaRPr lang="pt-BR" sz="2400" b="0" u="none" dirty="0">
              <a:solidFill>
                <a:srgbClr val="1F497D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676455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-21463" y="1052736"/>
            <a:ext cx="91654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779034" y="2852936"/>
            <a:ext cx="1616380" cy="434413"/>
            <a:chOff x="779034" y="2852936"/>
            <a:chExt cx="1616380" cy="434413"/>
          </a:xfrm>
        </p:grpSpPr>
        <p:sp>
          <p:nvSpPr>
            <p:cNvPr id="2" name="Retângulo de cantos arredondados 1"/>
            <p:cNvSpPr/>
            <p:nvPr/>
          </p:nvSpPr>
          <p:spPr>
            <a:xfrm>
              <a:off x="779034" y="2852936"/>
              <a:ext cx="1616380" cy="43441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>
              <a:hlinkClick r:id="rId2" action="ppaction://hlinksldjump"/>
            </p:cNvPr>
            <p:cNvSpPr txBox="1"/>
            <p:nvPr/>
          </p:nvSpPr>
          <p:spPr>
            <a:xfrm>
              <a:off x="779034" y="2885476"/>
              <a:ext cx="161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u="none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detalhamento</a:t>
              </a:r>
              <a:endParaRPr lang="pt-BR" sz="1800" u="none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785930" y="5157192"/>
            <a:ext cx="1642861" cy="432048"/>
            <a:chOff x="811726" y="5805264"/>
            <a:chExt cx="1642861" cy="432048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811726" y="5805264"/>
              <a:ext cx="1600034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hlinkClick r:id="rId3" action="ppaction://hlinksldjump"/>
            </p:cNvPr>
            <p:cNvSpPr txBox="1"/>
            <p:nvPr/>
          </p:nvSpPr>
          <p:spPr>
            <a:xfrm>
              <a:off x="838207" y="5825162"/>
              <a:ext cx="161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u="none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detalhamento</a:t>
              </a:r>
              <a:endParaRPr lang="pt-BR" sz="1800" u="none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2454587" y="6093296"/>
            <a:ext cx="543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u="none" dirty="0" smtClean="0">
                <a:latin typeface="Calibri" pitchFamily="34" charset="0"/>
              </a:rPr>
              <a:t>Este relatório contém links com detalhamentos.</a:t>
            </a:r>
          </a:p>
          <a:p>
            <a:r>
              <a:rPr lang="pt-BR" sz="1200" u="none" dirty="0" smtClean="0">
                <a:latin typeface="Calibri" pitchFamily="34" charset="0"/>
              </a:rPr>
              <a:t>Para acessar as informações extras, basta clicar nos botões ou palavras indicativas.</a:t>
            </a:r>
            <a:endParaRPr lang="pt-BR" sz="1200" u="non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5"/>
          <p:cNvSpPr>
            <a:spLocks noChangeArrowheads="1"/>
          </p:cNvSpPr>
          <p:nvPr/>
        </p:nvSpPr>
        <p:spPr bwMode="auto">
          <a:xfrm>
            <a:off x="-52388" y="0"/>
            <a:ext cx="9232901" cy="13414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ítulo 2"/>
          <p:cNvSpPr txBox="1">
            <a:spLocks/>
          </p:cNvSpPr>
          <p:nvPr/>
        </p:nvSpPr>
        <p:spPr>
          <a:xfrm>
            <a:off x="4313113" y="334491"/>
            <a:ext cx="4651375" cy="430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u="non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Ouvidoria Interna - 2015</a:t>
            </a:r>
            <a:endParaRPr lang="pt-BR" u="none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76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863"/>
            <a:ext cx="831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12900" y="2881313"/>
          <a:ext cx="5918200" cy="1963738"/>
        </p:xfrm>
        <a:graphic>
          <a:graphicData uri="http://schemas.openxmlformats.org/drawingml/2006/table">
            <a:tbl>
              <a:tblPr firstRow="1" firstCol="1" bandRow="1"/>
              <a:tblGrid>
                <a:gridCol w="3277801"/>
                <a:gridCol w="1217034"/>
                <a:gridCol w="1423365"/>
              </a:tblGrid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Local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2014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Xerém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43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33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Rio Comprido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68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Sub Total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111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47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Anônimo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Aposentado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115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67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8676455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2000">
                <a:srgbClr val="F79646">
                  <a:lumMod val="60000"/>
                  <a:lumOff val="40000"/>
                </a:srgbClr>
              </a:gs>
              <a:gs pos="100000">
                <a:srgbClr val="F79646">
                  <a:lumMod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2769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2416064-9E89-4406-BB75-6897383759F5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13" name="CaixaDeTexto 12">
            <a:hlinkClick r:id="rId3" action="ppaction://hlinksldjump"/>
          </p:cNvPr>
          <p:cNvSpPr txBox="1"/>
          <p:nvPr/>
        </p:nvSpPr>
        <p:spPr>
          <a:xfrm>
            <a:off x="3660451" y="5906848"/>
            <a:ext cx="13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Continuação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48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8681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5288" y="6308725"/>
            <a:ext cx="74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57350" y="1571625"/>
          <a:ext cx="5829300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3922762"/>
                <a:gridCol w="1008112"/>
                <a:gridCol w="898426"/>
              </a:tblGrid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Tipo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2014</a:t>
                      </a:r>
                      <a:endParaRPr lang="pt-B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Reclamação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83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37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Elogio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Sugestão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Denúncia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Crítica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87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625600" y="4443413"/>
          <a:ext cx="5829300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3954324"/>
                <a:gridCol w="936104"/>
                <a:gridCol w="938872"/>
              </a:tblGrid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Área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2014</a:t>
                      </a:r>
                      <a:endParaRPr lang="pt-B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Diope</a:t>
                      </a: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- Divisão de Operações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47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Dieng</a:t>
                      </a: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- Divisão de Engenharia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37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Coadi</a:t>
                      </a: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- Coordenação-Geral de Administração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87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57350" y="3821113"/>
            <a:ext cx="4422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defRPr/>
            </a:pPr>
            <a:r>
              <a:rPr lang="pt-BR" sz="2000" u="none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Total de atendimentos  por Divisão</a:t>
            </a:r>
            <a:endParaRPr lang="pt-BR" sz="1800" u="none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43" name="Retângulo 13"/>
          <p:cNvSpPr>
            <a:spLocks noChangeArrowheads="1"/>
          </p:cNvSpPr>
          <p:nvPr/>
        </p:nvSpPr>
        <p:spPr bwMode="auto">
          <a:xfrm>
            <a:off x="-52388" y="0"/>
            <a:ext cx="9232901" cy="13414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3347714" y="406499"/>
            <a:ext cx="6192838" cy="430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800" u="non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Ouvidoria Interna  2015 - </a:t>
            </a:r>
            <a:r>
              <a:rPr lang="pt-BR" sz="2800" u="none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Diraf</a:t>
            </a:r>
            <a:endParaRPr lang="pt-BR" sz="2800" u="none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87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863"/>
            <a:ext cx="831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8676455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2000">
                <a:srgbClr val="F79646">
                  <a:lumMod val="60000"/>
                  <a:lumOff val="40000"/>
                </a:srgbClr>
              </a:gs>
              <a:gs pos="100000">
                <a:srgbClr val="F79646">
                  <a:lumMod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5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4935B5B-114B-47D0-88D0-15C9E70D7B7C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18" name="CaixaDeTexto 17">
            <a:hlinkClick r:id="rId4" action="ppaction://hlinksldjump"/>
          </p:cNvPr>
          <p:cNvSpPr txBox="1"/>
          <p:nvPr/>
        </p:nvSpPr>
        <p:spPr>
          <a:xfrm>
            <a:off x="3660451" y="6156012"/>
            <a:ext cx="13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Continuação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9704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27538" y="6308725"/>
            <a:ext cx="74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2289"/>
              </p:ext>
            </p:extLst>
          </p:nvPr>
        </p:nvGraphicFramePr>
        <p:xfrm>
          <a:off x="1046163" y="1946275"/>
          <a:ext cx="7029450" cy="3084576"/>
        </p:xfrm>
        <a:graphic>
          <a:graphicData uri="http://schemas.openxmlformats.org/drawingml/2006/table">
            <a:tbl>
              <a:tblPr firstRow="1" firstCol="1" bandRow="1"/>
              <a:tblGrid>
                <a:gridCol w="4307141"/>
                <a:gridCol w="1428335"/>
                <a:gridCol w="1293974"/>
              </a:tblGrid>
              <a:tr h="28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Comparativo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de principais reclamações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2014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Manutenção dos prédios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38</a:t>
                      </a:r>
                      <a:endParaRPr lang="pt-BR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Transporte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Material de consumo – falta de galão de água/material de limpeza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09</a:t>
                      </a:r>
                      <a:endParaRPr lang="pt-BR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Proibição de comercialização de quentinhas </a:t>
                      </a: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no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Campus do Inmetro/Xerém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Controle de </a:t>
                      </a: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vagas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no estacionamento do prédio da Rua Santa Alexandrina 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Empresa Terceirizada – não cumprimento do contrato com o Inmetro 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Bell Tour -1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Sombreiro-1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0" name="Retângulo 13"/>
          <p:cNvSpPr>
            <a:spLocks noChangeArrowheads="1"/>
          </p:cNvSpPr>
          <p:nvPr/>
        </p:nvSpPr>
        <p:spPr bwMode="auto">
          <a:xfrm>
            <a:off x="-52388" y="0"/>
            <a:ext cx="9232901" cy="13414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97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863"/>
            <a:ext cx="831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8676455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2000">
                <a:srgbClr val="F79646">
                  <a:lumMod val="60000"/>
                  <a:lumOff val="40000"/>
                </a:srgbClr>
              </a:gs>
              <a:gs pos="100000">
                <a:srgbClr val="F79646">
                  <a:lumMod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F7F4FB1-5E14-4AE1-8A05-002B40CA75E3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3347714" y="406499"/>
            <a:ext cx="6192838" cy="430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800" u="non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Ouvidoria Interna  2015 - </a:t>
            </a:r>
            <a:r>
              <a:rPr lang="pt-BR" sz="2800" u="none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Diraf</a:t>
            </a:r>
            <a:endParaRPr lang="pt-BR" sz="2800" u="none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CaixaDeTexto 16">
            <a:hlinkClick r:id="rId4" action="ppaction://hlinksldjump"/>
          </p:cNvPr>
          <p:cNvSpPr txBox="1"/>
          <p:nvPr/>
        </p:nvSpPr>
        <p:spPr>
          <a:xfrm>
            <a:off x="3660451" y="5906848"/>
            <a:ext cx="13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Continuação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30729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27538" y="6308725"/>
            <a:ext cx="74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835150" y="1474788"/>
          <a:ext cx="5829300" cy="1682748"/>
        </p:xfrm>
        <a:graphic>
          <a:graphicData uri="http://schemas.openxmlformats.org/drawingml/2006/table">
            <a:tbl>
              <a:tblPr firstRow="1" firstCol="1" bandRow="1"/>
              <a:tblGrid>
                <a:gridCol w="4177010"/>
                <a:gridCol w="864096"/>
                <a:gridCol w="788194"/>
              </a:tblGrid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Tipo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2014</a:t>
                      </a:r>
                      <a:endParaRPr lang="pt-B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Reclamação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pt-BR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Crítica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Elogio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Denúncia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835150" y="4057650"/>
          <a:ext cx="5829300" cy="1682750"/>
        </p:xfrm>
        <a:graphic>
          <a:graphicData uri="http://schemas.openxmlformats.org/drawingml/2006/table">
            <a:tbl>
              <a:tblPr firstRow="1" firstCol="1" bandRow="1"/>
              <a:tblGrid>
                <a:gridCol w="4177010"/>
                <a:gridCol w="864096"/>
                <a:gridCol w="788194"/>
              </a:tblGrid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Área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2014</a:t>
                      </a:r>
                      <a:endParaRPr lang="pt-BR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Ctinf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 - Coordenação-Geral de Tecnologia da Informação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1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Cogep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  - Coordenação-Geral de Desenvolvimento e Gestão de Pessoas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pt-BR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82" name="Rectangle 1"/>
          <p:cNvSpPr>
            <a:spLocks noChangeArrowheads="1"/>
          </p:cNvSpPr>
          <p:nvPr/>
        </p:nvSpPr>
        <p:spPr bwMode="auto">
          <a:xfrm>
            <a:off x="1763713" y="3389313"/>
            <a:ext cx="5840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1" hangingPunct="1"/>
            <a:r>
              <a:rPr lang="pt-BR" sz="2000" u="none">
                <a:solidFill>
                  <a:schemeClr val="accent2"/>
                </a:solidFill>
                <a:latin typeface="Arial" charset="0"/>
              </a:rPr>
              <a:t>Total de atendimentos por Coordenação</a:t>
            </a:r>
            <a:endParaRPr lang="pt-BR" sz="1800" u="none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4" name="Retângulo 16"/>
          <p:cNvSpPr>
            <a:spLocks noChangeArrowheads="1"/>
          </p:cNvSpPr>
          <p:nvPr/>
        </p:nvSpPr>
        <p:spPr bwMode="auto">
          <a:xfrm>
            <a:off x="-52388" y="0"/>
            <a:ext cx="9232901" cy="13414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863"/>
            <a:ext cx="831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8676455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2000">
                <a:srgbClr val="F79646">
                  <a:lumMod val="60000"/>
                  <a:lumOff val="40000"/>
                </a:srgbClr>
              </a:gs>
              <a:gs pos="100000">
                <a:srgbClr val="F79646">
                  <a:lumMod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0" name="Espaço Reservado para Número de Slid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51021F7-95AF-4CB0-B1FC-22C87686A8A7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3275706" y="406499"/>
            <a:ext cx="6192838" cy="430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800" u="non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Ouvidoria Interna  2015 - </a:t>
            </a:r>
            <a:r>
              <a:rPr lang="pt-BR" sz="2800" u="none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Dplan</a:t>
            </a:r>
            <a:endParaRPr lang="pt-BR" sz="2800" u="none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CaixaDeTexto 18">
            <a:hlinkClick r:id="rId4" action="ppaction://hlinksldjump"/>
          </p:cNvPr>
          <p:cNvSpPr txBox="1"/>
          <p:nvPr/>
        </p:nvSpPr>
        <p:spPr>
          <a:xfrm>
            <a:off x="3660451" y="6084004"/>
            <a:ext cx="13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Continuação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31753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27538" y="6308725"/>
            <a:ext cx="74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80764"/>
              </p:ext>
            </p:extLst>
          </p:nvPr>
        </p:nvGraphicFramePr>
        <p:xfrm>
          <a:off x="1646238" y="2613025"/>
          <a:ext cx="5851525" cy="1403350"/>
        </p:xfrm>
        <a:graphic>
          <a:graphicData uri="http://schemas.openxmlformats.org/drawingml/2006/table">
            <a:tbl>
              <a:tblPr firstRow="1" firstCol="1" bandRow="1"/>
              <a:tblGrid>
                <a:gridCol w="3585394"/>
                <a:gridCol w="1188988"/>
                <a:gridCol w="1077143"/>
              </a:tblGrid>
              <a:tr h="280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Comparativo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 de principais reclamações</a:t>
                      </a:r>
                      <a:endParaRPr lang="pt-BR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2014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2015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Qualidade no atendimento </a:t>
                      </a:r>
                      <a:endParaRPr lang="pt-BR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07</a:t>
                      </a:r>
                      <a:endParaRPr lang="pt-BR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11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Instabilidade/lentidão na rede</a:t>
                      </a:r>
                      <a:endParaRPr lang="pt-BR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02</a:t>
                      </a:r>
                      <a:endParaRPr lang="pt-BR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0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Conduta inadequada de funcionário </a:t>
                      </a:r>
                      <a:endParaRPr lang="pt-BR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03</a:t>
                      </a:r>
                      <a:endParaRPr lang="pt-BR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01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Desligamento de funcionário terceirizado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02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0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2" name="Retângulo 15"/>
          <p:cNvSpPr>
            <a:spLocks noChangeArrowheads="1"/>
          </p:cNvSpPr>
          <p:nvPr/>
        </p:nvSpPr>
        <p:spPr bwMode="auto">
          <a:xfrm>
            <a:off x="-52388" y="0"/>
            <a:ext cx="9232901" cy="13414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17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863"/>
            <a:ext cx="831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8676455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2000">
                <a:srgbClr val="F79646">
                  <a:lumMod val="60000"/>
                  <a:lumOff val="40000"/>
                </a:srgbClr>
              </a:gs>
              <a:gs pos="100000">
                <a:srgbClr val="F79646">
                  <a:lumMod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8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3AD8161-9A86-476C-A7B9-91182E15CA42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3275706" y="406499"/>
            <a:ext cx="6192838" cy="430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800" u="non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Ouvidoria Interna  2015 - </a:t>
            </a:r>
            <a:r>
              <a:rPr lang="pt-BR" sz="2800" u="none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Dplan</a:t>
            </a:r>
            <a:endParaRPr lang="pt-BR" sz="2800" u="none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CaixaDeTexto 17">
            <a:hlinkClick r:id="rId2" action="ppaction://hlinksldjump"/>
          </p:cNvPr>
          <p:cNvSpPr txBox="1"/>
          <p:nvPr/>
        </p:nvSpPr>
        <p:spPr>
          <a:xfrm>
            <a:off x="4179276" y="4467235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Voltar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ítulo 2"/>
          <p:cNvSpPr>
            <a:spLocks noGrp="1"/>
          </p:cNvSpPr>
          <p:nvPr>
            <p:ph type="subTitle" idx="1"/>
          </p:nvPr>
        </p:nvSpPr>
        <p:spPr bwMode="auto">
          <a:xfrm>
            <a:off x="279747" y="2351088"/>
            <a:ext cx="2132013" cy="43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000" dirty="0" smtClean="0">
                <a:solidFill>
                  <a:srgbClr val="003399"/>
                </a:solidFill>
                <a:latin typeface="Calibri" pitchFamily="34" charset="0"/>
              </a:rPr>
              <a:t>Ouvidoria Inmetro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-57150" y="1052513"/>
            <a:ext cx="9166225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0450" y="4724400"/>
            <a:ext cx="5048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2220913"/>
            <a:ext cx="5032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411413" y="1484313"/>
          <a:ext cx="5948362" cy="2524123"/>
        </p:xfrm>
        <a:graphic>
          <a:graphicData uri="http://schemas.openxmlformats.org/drawingml/2006/table">
            <a:tbl>
              <a:tblPr firstRow="1" firstCol="1" bandRow="1"/>
              <a:tblGrid>
                <a:gridCol w="1665541"/>
                <a:gridCol w="1738540"/>
                <a:gridCol w="1343166"/>
                <a:gridCol w="1201115"/>
              </a:tblGrid>
              <a:tr h="560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de Atendimentos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Resposta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 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31746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31279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467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 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2918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2.783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135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 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172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110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62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Sugestão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214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205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Elogio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35.095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34.419 (98%)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676</a:t>
                      </a:r>
                      <a:r>
                        <a:rPr lang="pt-BR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(2%)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411413" y="4418013"/>
          <a:ext cx="5948362" cy="1963738"/>
        </p:xfrm>
        <a:graphic>
          <a:graphicData uri="http://schemas.openxmlformats.org/drawingml/2006/table">
            <a:tbl>
              <a:tblPr firstRow="1" firstCol="1" bandRow="1"/>
              <a:tblGrid>
                <a:gridCol w="1665541"/>
                <a:gridCol w="1738540"/>
                <a:gridCol w="1343166"/>
                <a:gridCol w="1201115"/>
              </a:tblGrid>
              <a:tr h="561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de </a:t>
                      </a:r>
                      <a:endParaRPr lang="pt-BR" sz="1600" b="1" dirty="0" smtClean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Atendimentos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Resposta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4.289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3.467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822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3.666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3.424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242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310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279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8.268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7.173 (87%)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1.095 (13%)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86" name="Subtítulo 2"/>
          <p:cNvSpPr txBox="1">
            <a:spLocks/>
          </p:cNvSpPr>
          <p:nvPr/>
        </p:nvSpPr>
        <p:spPr bwMode="auto">
          <a:xfrm>
            <a:off x="-108520" y="4911725"/>
            <a:ext cx="27082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000" b="0" u="none" dirty="0" smtClean="0">
                <a:solidFill>
                  <a:srgbClr val="003399"/>
                </a:solidFill>
                <a:latin typeface="Calibri" pitchFamily="34" charset="0"/>
              </a:rPr>
              <a:t>Ouvidoria RBMLQ-I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000" b="0" u="none" dirty="0" smtClean="0">
                <a:solidFill>
                  <a:srgbClr val="003399"/>
                </a:solidFill>
                <a:latin typeface="Calibri" pitchFamily="34" charset="0"/>
              </a:rPr>
              <a:t>(</a:t>
            </a:r>
            <a:r>
              <a:rPr lang="pt-BR" sz="2000" b="0" u="none" dirty="0" err="1" smtClean="0">
                <a:solidFill>
                  <a:srgbClr val="003399"/>
                </a:solidFill>
                <a:latin typeface="Calibri" pitchFamily="34" charset="0"/>
              </a:rPr>
              <a:t>Sior</a:t>
            </a:r>
            <a:r>
              <a:rPr lang="pt-BR" sz="2000" b="0" u="none" dirty="0" smtClean="0">
                <a:solidFill>
                  <a:srgbClr val="003399"/>
                </a:solidFill>
                <a:latin typeface="Calibri" pitchFamily="34" charset="0"/>
              </a:rPr>
              <a:t>)</a:t>
            </a:r>
            <a:endParaRPr lang="pt-BR" sz="2000" b="0" u="none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4168775" y="404813"/>
            <a:ext cx="5083175" cy="4302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Ouvidoria Externa</a:t>
            </a:r>
            <a:endParaRPr lang="pt-BR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788" name="Retângulo 15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89" name="Título 1"/>
          <p:cNvSpPr txBox="1">
            <a:spLocks/>
          </p:cNvSpPr>
          <p:nvPr/>
        </p:nvSpPr>
        <p:spPr bwMode="auto">
          <a:xfrm>
            <a:off x="-252536" y="115888"/>
            <a:ext cx="8747125" cy="1111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 dirty="0" smtClean="0">
                <a:solidFill>
                  <a:srgbClr val="003399"/>
                </a:solidFill>
                <a:latin typeface="Arial" charset="0"/>
              </a:rPr>
              <a:t>Ouvidoria Externa - Sistema Inmetro</a:t>
            </a:r>
            <a:endParaRPr lang="pt-BR" sz="2000" b="0" u="none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9790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B050BCC-9E06-47C9-8101-B6A837BB73BE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17" name="Retângulo 16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539552" y="2924944"/>
            <a:ext cx="1584177" cy="403007"/>
            <a:chOff x="539552" y="3314025"/>
            <a:chExt cx="1584177" cy="403007"/>
          </a:xfrm>
        </p:grpSpPr>
        <p:sp>
          <p:nvSpPr>
            <p:cNvPr id="5" name="Retângulo de cantos arredondados 4"/>
            <p:cNvSpPr/>
            <p:nvPr/>
          </p:nvSpPr>
          <p:spPr bwMode="auto">
            <a:xfrm>
              <a:off x="539552" y="3314025"/>
              <a:ext cx="1584177" cy="403007"/>
            </a:xfrm>
            <a:prstGeom prst="roundRect">
              <a:avLst/>
            </a:prstGeom>
            <a:solidFill>
              <a:srgbClr val="DCECF2"/>
            </a:solidFill>
            <a:ln w="28575" cap="flat" cmpd="sng" algn="ctr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" name="CaixaDeTexto 1">
              <a:hlinkClick r:id="rId4" action="ppaction://hlinksldjump"/>
            </p:cNvPr>
            <p:cNvSpPr txBox="1"/>
            <p:nvPr/>
          </p:nvSpPr>
          <p:spPr>
            <a:xfrm>
              <a:off x="571361" y="3323887"/>
              <a:ext cx="1532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solidFill>
                    <a:srgbClr val="000099"/>
                  </a:solidFill>
                  <a:latin typeface="Calibri" pitchFamily="34" charset="0"/>
                </a:rPr>
                <a:t>detalhamento</a:t>
              </a:r>
              <a:endParaRPr lang="pt-BR" sz="1800" u="none" dirty="0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sp>
        <p:nvSpPr>
          <p:cNvPr id="21" name="CaixaDeTexto 20">
            <a:hlinkClick r:id="rId5" action="ppaction://hlinksldjump"/>
          </p:cNvPr>
          <p:cNvSpPr txBox="1"/>
          <p:nvPr/>
        </p:nvSpPr>
        <p:spPr>
          <a:xfrm>
            <a:off x="7668344" y="6444044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Voltar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85162" y="5661248"/>
            <a:ext cx="1616380" cy="434578"/>
            <a:chOff x="485162" y="6237312"/>
            <a:chExt cx="1616380" cy="434578"/>
          </a:xfrm>
        </p:grpSpPr>
        <p:sp>
          <p:nvSpPr>
            <p:cNvPr id="9" name="Retângulo de cantos arredondados 8"/>
            <p:cNvSpPr/>
            <p:nvPr/>
          </p:nvSpPr>
          <p:spPr bwMode="auto">
            <a:xfrm>
              <a:off x="496039" y="6237641"/>
              <a:ext cx="1594626" cy="434249"/>
            </a:xfrm>
            <a:prstGeom prst="roundRect">
              <a:avLst/>
            </a:prstGeom>
            <a:solidFill>
              <a:srgbClr val="E2DAEA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0" name="CaixaDeTexto 19">
              <a:hlinkClick r:id="rId6" action="ppaction://hlinksldjump"/>
            </p:cNvPr>
            <p:cNvSpPr txBox="1"/>
            <p:nvPr/>
          </p:nvSpPr>
          <p:spPr>
            <a:xfrm>
              <a:off x="485162" y="6237312"/>
              <a:ext cx="161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u="none" dirty="0" smtClean="0">
                  <a:solidFill>
                    <a:srgbClr val="7030A0"/>
                  </a:solidFill>
                  <a:latin typeface="Calibri" pitchFamily="34" charset="0"/>
                </a:rPr>
                <a:t>detalhamento</a:t>
              </a:r>
              <a:endParaRPr lang="pt-BR" sz="1800" u="none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8229"/>
              </p:ext>
            </p:extLst>
          </p:nvPr>
        </p:nvGraphicFramePr>
        <p:xfrm>
          <a:off x="107950" y="1573213"/>
          <a:ext cx="8388350" cy="1730376"/>
        </p:xfrm>
        <a:graphic>
          <a:graphicData uri="http://schemas.openxmlformats.org/drawingml/2006/table">
            <a:tbl>
              <a:tblPr firstRow="1" firstCol="1" bandRow="1"/>
              <a:tblGrid>
                <a:gridCol w="1512027"/>
                <a:gridCol w="3240063"/>
                <a:gridCol w="1368027"/>
                <a:gridCol w="1224024"/>
                <a:gridCol w="1044209"/>
              </a:tblGrid>
              <a:tr h="570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Unidade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de Atendimentos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Resposta</a:t>
                      </a:r>
                      <a:endParaRPr lang="pt-BR" sz="16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Avaliação 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da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u="sng" dirty="0" err="1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  <a:hlinkClick r:id="rId2" action="ppaction://hlinksldjump"/>
                        </a:rPr>
                        <a:t>Dconf</a:t>
                      </a:r>
                      <a:endParaRPr lang="pt-BR" sz="1600" b="1" u="sng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14.441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14.108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333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Conformidade  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u="sng" dirty="0" err="1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  <a:hlinkClick r:id="rId3" action="ppaction://hlinksldjump"/>
                        </a:rPr>
                        <a:t>Cgcre</a:t>
                      </a:r>
                      <a:endParaRPr lang="pt-BR" sz="1600" b="1" u="sng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9.503</a:t>
                      </a: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9.321</a:t>
                      </a: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182</a:t>
                      </a: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RBMLQ-I</a:t>
                      </a: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2.070</a:t>
                      </a: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1.758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312</a:t>
                      </a: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26.014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25.187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827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68" marR="68568" marT="9526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12731"/>
              </p:ext>
            </p:extLst>
          </p:nvPr>
        </p:nvGraphicFramePr>
        <p:xfrm>
          <a:off x="395288" y="3646488"/>
          <a:ext cx="8101011" cy="1160464"/>
        </p:xfrm>
        <a:graphic>
          <a:graphicData uri="http://schemas.openxmlformats.org/drawingml/2006/table">
            <a:tbl>
              <a:tblPr firstRow="1" firstCol="1" bandRow="1"/>
              <a:tblGrid>
                <a:gridCol w="1224125"/>
                <a:gridCol w="3240329"/>
                <a:gridCol w="1316841"/>
                <a:gridCol w="1275422"/>
                <a:gridCol w="1044294"/>
              </a:tblGrid>
              <a:tr h="29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RBMLQ-I</a:t>
                      </a: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2.596</a:t>
                      </a: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2.259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337</a:t>
                      </a: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Metrologia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u="sng" dirty="0" err="1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  <a:hlinkClick r:id="rId4" action="ppaction://hlinksldjump"/>
                        </a:rPr>
                        <a:t>Dimel</a:t>
                      </a:r>
                      <a:endParaRPr lang="pt-BR" sz="1600" b="1" u="sng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1.954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1.901</a:t>
                      </a: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53</a:t>
                      </a: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u="sng" dirty="0" err="1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  <a:hlinkClick r:id="rId5" action="ppaction://hlinksldjump"/>
                        </a:rPr>
                        <a:t>Dimci</a:t>
                      </a:r>
                      <a:endParaRPr lang="pt-BR" sz="1600" b="1" u="sng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181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174</a:t>
                      </a: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4.731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4334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397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27809"/>
              </p:ext>
            </p:extLst>
          </p:nvPr>
        </p:nvGraphicFramePr>
        <p:xfrm>
          <a:off x="179388" y="5086350"/>
          <a:ext cx="8316912" cy="1160464"/>
        </p:xfrm>
        <a:graphic>
          <a:graphicData uri="http://schemas.openxmlformats.org/drawingml/2006/table">
            <a:tbl>
              <a:tblPr firstRow="1" firstCol="1" bandRow="1"/>
              <a:tblGrid>
                <a:gridCol w="1440125"/>
                <a:gridCol w="3240282"/>
                <a:gridCol w="1043457"/>
                <a:gridCol w="1346792"/>
                <a:gridCol w="1246256"/>
              </a:tblGrid>
              <a:tr h="29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u="sng" dirty="0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  <a:hlinkClick r:id="rId6" action="ppaction://hlinksldjump"/>
                        </a:rPr>
                        <a:t>Cored</a:t>
                      </a:r>
                      <a:endParaRPr lang="pt-BR" sz="1600" b="1" u="sng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190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182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08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Outras Áreas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u="sng" dirty="0" err="1" smtClean="0"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  <a:hlinkClick r:id="rId7" action="ppaction://hlinksldjump"/>
                        </a:rPr>
                        <a:t>Gabin</a:t>
                      </a:r>
                      <a:endParaRPr lang="pt-BR" sz="1600" b="1" u="sng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85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81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04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Outras</a:t>
                      </a:r>
                      <a:r>
                        <a:rPr lang="pt-BR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unidades Inmetro / RBMLQ-I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3879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3773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106</a:t>
                      </a: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4.154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4.036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118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9531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 bwMode="auto">
          <a:xfrm>
            <a:off x="-180528" y="85502"/>
            <a:ext cx="8747125" cy="1111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 dirty="0" smtClean="0">
                <a:solidFill>
                  <a:srgbClr val="003399"/>
                </a:solidFill>
                <a:latin typeface="Arial" charset="0"/>
              </a:rPr>
              <a:t>Ouvidoria Externa - Sistema Inmetro</a:t>
            </a:r>
            <a:endParaRPr lang="pt-BR" sz="2000" b="0" u="none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16066" y="6309320"/>
            <a:ext cx="5156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u="none" dirty="0" smtClean="0">
                <a:solidFill>
                  <a:srgbClr val="000099"/>
                </a:solidFill>
                <a:latin typeface="Calibri" pitchFamily="34" charset="0"/>
              </a:rPr>
              <a:t>Para visualizar os relatórios das UP, clique nos links em seus nomes</a:t>
            </a:r>
            <a:endParaRPr lang="pt-BR" sz="1400" u="none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3" name="CaixaDeTexto 12">
            <a:hlinkClick r:id="rId8" action="ppaction://hlinksldjump"/>
          </p:cNvPr>
          <p:cNvSpPr txBox="1"/>
          <p:nvPr/>
        </p:nvSpPr>
        <p:spPr>
          <a:xfrm>
            <a:off x="7740352" y="6309320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Voltar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36513" y="1052513"/>
            <a:ext cx="916622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Retângulo 1"/>
          <p:cNvSpPr>
            <a:spLocks noChangeArrowheads="1"/>
          </p:cNvSpPr>
          <p:nvPr/>
        </p:nvSpPr>
        <p:spPr bwMode="auto">
          <a:xfrm>
            <a:off x="165100" y="404813"/>
            <a:ext cx="2087563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" name="Retângulo 13"/>
          <p:cNvSpPr>
            <a:spLocks noChangeArrowheads="1"/>
          </p:cNvSpPr>
          <p:nvPr/>
        </p:nvSpPr>
        <p:spPr bwMode="auto">
          <a:xfrm>
            <a:off x="-36513" y="0"/>
            <a:ext cx="9202738" cy="134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2" name="Título 1"/>
          <p:cNvSpPr txBox="1">
            <a:spLocks/>
          </p:cNvSpPr>
          <p:nvPr/>
        </p:nvSpPr>
        <p:spPr bwMode="auto">
          <a:xfrm>
            <a:off x="110876" y="115888"/>
            <a:ext cx="8637588" cy="1111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 dirty="0">
                <a:solidFill>
                  <a:srgbClr val="003399"/>
                </a:solidFill>
                <a:latin typeface="Arial" charset="0"/>
              </a:rPr>
              <a:t>Reclamações sobre Qualidade no Atendimento - Inmetro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22225" y="981075"/>
            <a:ext cx="914400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41619"/>
              </p:ext>
            </p:extLst>
          </p:nvPr>
        </p:nvGraphicFramePr>
        <p:xfrm>
          <a:off x="2195513" y="1196975"/>
          <a:ext cx="5734050" cy="2432206"/>
        </p:xfrm>
        <a:graphic>
          <a:graphicData uri="http://schemas.openxmlformats.org/drawingml/2006/table">
            <a:tbl>
              <a:tblPr firstRow="1" firstCol="1" bandRow="1"/>
              <a:tblGrid>
                <a:gridCol w="2164320"/>
                <a:gridCol w="1115183"/>
                <a:gridCol w="1284112"/>
                <a:gridCol w="1170435"/>
              </a:tblGrid>
              <a:tr h="420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DIRETORIA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Reclamações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de atendimento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3895" algn="l"/>
                        </a:tabLs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DIMCI	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6725" algn="l"/>
                          <a:tab pos="513080" algn="ctr"/>
                        </a:tabLs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21,55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DCONF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14.441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0,69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DIMEL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1.954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0,46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CGCRE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9.503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0,46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CORED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3,16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Outras Unidades Principais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3.232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0,43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35.095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44455" marR="444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203575" y="3748088"/>
            <a:ext cx="4968875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50" u="none" dirty="0">
                <a:solidFill>
                  <a:srgbClr val="000000"/>
                </a:solidFill>
                <a:latin typeface="Arial"/>
                <a:ea typeface="Calibri"/>
              </a:rPr>
              <a:t>Obs.: A percentagem é feita no total de atendimentos de cada diretoria</a:t>
            </a:r>
            <a:endParaRPr lang="pt-BR" sz="1050" u="none" dirty="0"/>
          </a:p>
        </p:txBody>
      </p:sp>
      <p:grpSp>
        <p:nvGrpSpPr>
          <p:cNvPr id="14395" name="Grupo 7"/>
          <p:cNvGrpSpPr>
            <a:grpSpLocks/>
          </p:cNvGrpSpPr>
          <p:nvPr/>
        </p:nvGrpSpPr>
        <p:grpSpPr bwMode="auto">
          <a:xfrm>
            <a:off x="34925" y="3500438"/>
            <a:ext cx="7273925" cy="3457575"/>
            <a:chOff x="251520" y="3140968"/>
            <a:chExt cx="6096000" cy="4064000"/>
          </a:xfrm>
        </p:grpSpPr>
        <p:graphicFrame>
          <p:nvGraphicFramePr>
            <p:cNvPr id="14397" name="Gráfico 5"/>
            <p:cNvGraphicFramePr>
              <a:graphicFrameLocks/>
            </p:cNvGraphicFramePr>
            <p:nvPr/>
          </p:nvGraphicFramePr>
          <p:xfrm>
            <a:off x="208940" y="3081238"/>
            <a:ext cx="6181160" cy="4183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2" r:id="rId4" imgW="7376799" imgH="3560373" progId="Excel.Chart.8">
                    <p:embed/>
                  </p:oleObj>
                </mc:Choice>
                <mc:Fallback>
                  <p:oleObj r:id="rId4" imgW="7376799" imgH="3560373" progId="Excel.Chart.8">
                    <p:embed/>
                    <p:pic>
                      <p:nvPicPr>
                        <p:cNvPr id="0" name="Gráfico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940" y="3081238"/>
                          <a:ext cx="6181160" cy="41834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8" name="Retângulo 6"/>
            <p:cNvSpPr>
              <a:spLocks noChangeArrowheads="1"/>
            </p:cNvSpPr>
            <p:nvPr/>
          </p:nvSpPr>
          <p:spPr bwMode="auto">
            <a:xfrm>
              <a:off x="323528" y="3871119"/>
              <a:ext cx="288032" cy="22941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14396" name="Conector reto 9"/>
          <p:cNvCxnSpPr>
            <a:cxnSpLocks noChangeShapeType="1"/>
          </p:cNvCxnSpPr>
          <p:nvPr/>
        </p:nvCxnSpPr>
        <p:spPr bwMode="auto">
          <a:xfrm>
            <a:off x="1208088" y="6453188"/>
            <a:ext cx="5524500" cy="0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</p:cxnSp>
      <p:sp>
        <p:nvSpPr>
          <p:cNvPr id="2" name="CaixaDeTexto 1">
            <a:hlinkClick r:id="rId6" action="ppaction://hlinksldjump"/>
          </p:cNvPr>
          <p:cNvSpPr txBox="1"/>
          <p:nvPr/>
        </p:nvSpPr>
        <p:spPr>
          <a:xfrm>
            <a:off x="7448113" y="5080397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Voltar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10"/>
          <p:cNvSpPr>
            <a:spLocks noChangeArrowheads="1"/>
          </p:cNvSpPr>
          <p:nvPr/>
        </p:nvSpPr>
        <p:spPr bwMode="auto">
          <a:xfrm>
            <a:off x="-87313" y="0"/>
            <a:ext cx="9231313" cy="1268413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9" name="CaixaDeTexto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27088" y="6165850"/>
            <a:ext cx="74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sp>
        <p:nvSpPr>
          <p:cNvPr id="15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5371" name="Objeto 8"/>
          <p:cNvGraphicFramePr>
            <a:graphicFrameLocks/>
          </p:cNvGraphicFramePr>
          <p:nvPr/>
        </p:nvGraphicFramePr>
        <p:xfrm>
          <a:off x="2843213" y="3944938"/>
          <a:ext cx="3675062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Gráfico" r:id="rId5" imgW="4933984" imgH="3848214" progId="Excel.Chart.8">
                  <p:embed/>
                </p:oleObj>
              </mc:Choice>
              <mc:Fallback>
                <p:oleObj name="Gráfico" r:id="rId5" imgW="4933984" imgH="3848214" progId="Excel.Chart.8">
                  <p:embed/>
                  <p:pic>
                    <p:nvPicPr>
                      <p:cNvPr id="0" name="Objeto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944938"/>
                        <a:ext cx="3675062" cy="286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Rectangle 3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373" name="Subtítulo 2"/>
          <p:cNvSpPr txBox="1">
            <a:spLocks/>
          </p:cNvSpPr>
          <p:nvPr/>
        </p:nvSpPr>
        <p:spPr bwMode="auto">
          <a:xfrm>
            <a:off x="5435600" y="476250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15374" name="Título 1"/>
          <p:cNvSpPr txBox="1">
            <a:spLocks/>
          </p:cNvSpPr>
          <p:nvPr/>
        </p:nvSpPr>
        <p:spPr bwMode="auto">
          <a:xfrm>
            <a:off x="-14537" y="158750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>
                <a:solidFill>
                  <a:srgbClr val="003399"/>
                </a:solidFill>
                <a:latin typeface="Arial" charset="0"/>
              </a:rPr>
              <a:t>Inmetro - Dconf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04913" y="1196975"/>
          <a:ext cx="6734175" cy="2338390"/>
        </p:xfrm>
        <a:graphic>
          <a:graphicData uri="http://schemas.openxmlformats.org/drawingml/2006/table">
            <a:tbl>
              <a:tblPr firstRow="1" firstCol="1" bandRow="1"/>
              <a:tblGrid>
                <a:gridCol w="1394569"/>
                <a:gridCol w="1788755"/>
                <a:gridCol w="1978549"/>
                <a:gridCol w="1572302"/>
              </a:tblGrid>
              <a:tr h="56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12.105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20750" algn="ctr"/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11.838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2.092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2.035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Sugestão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Elogio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14.441 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14.108 (98%)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333 (2%)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3767138" y="3522663"/>
            <a:ext cx="18161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Tempo de resposta</a:t>
            </a:r>
          </a:p>
        </p:txBody>
      </p:sp>
      <p:sp>
        <p:nvSpPr>
          <p:cNvPr id="15423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BAE4359-3C9A-4AB4-A080-39C8058F549C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18" name="Retângulo 17"/>
          <p:cNvSpPr/>
          <p:nvPr/>
        </p:nvSpPr>
        <p:spPr>
          <a:xfrm>
            <a:off x="8676455" y="1052513"/>
            <a:ext cx="504057" cy="580548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-87313" y="1052513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hlinkClick r:id="rId7" action="ppaction://hlinksldjump"/>
          </p:cNvPr>
          <p:cNvSpPr txBox="1"/>
          <p:nvPr/>
        </p:nvSpPr>
        <p:spPr>
          <a:xfrm>
            <a:off x="6732240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Continuação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16392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74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287463" y="2139950"/>
          <a:ext cx="6569075" cy="3413125"/>
        </p:xfrm>
        <a:graphic>
          <a:graphicData uri="http://schemas.openxmlformats.org/drawingml/2006/table">
            <a:tbl>
              <a:tblPr firstRow="1" firstCol="1" bandRow="1"/>
              <a:tblGrid>
                <a:gridCol w="6569075"/>
              </a:tblGrid>
              <a:tr h="21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Produto de Certificação Compulsória</a:t>
                      </a: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Berço </a:t>
                      </a: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infantil – </a:t>
                      </a:r>
                      <a:r>
                        <a:rPr lang="pt-BR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Burigott</a:t>
                      </a: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Nanna</a:t>
                      </a: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			1.621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Aparelho eletrodoméstico e similares – segurança 		</a:t>
                      </a: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39</a:t>
                      </a: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Brinquedo 					</a:t>
                      </a: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Qualidade no </a:t>
                      </a:r>
                      <a:r>
                        <a:rPr lang="pt-B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Atendimento – Dipac 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Demora </a:t>
                      </a: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na resposta				</a:t>
                      </a: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46</a:t>
                      </a: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Demora no registro de objetos 			</a:t>
                      </a:r>
                      <a:r>
                        <a:rPr lang="pt-B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Acidente de consumo 				</a:t>
                      </a:r>
                      <a:r>
                        <a:rPr lang="pt-B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41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07" name="Retângulo 16"/>
          <p:cNvSpPr>
            <a:spLocks noChangeArrowheads="1"/>
          </p:cNvSpPr>
          <p:nvPr/>
        </p:nvSpPr>
        <p:spPr bwMode="auto">
          <a:xfrm>
            <a:off x="1111250" y="1484313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000" b="0" u="none">
                <a:solidFill>
                  <a:srgbClr val="003399"/>
                </a:solidFill>
                <a:latin typeface="Calibri" pitchFamily="34" charset="0"/>
              </a:rPr>
              <a:t>Principais Reclamações</a:t>
            </a:r>
          </a:p>
        </p:txBody>
      </p:sp>
      <p:sp>
        <p:nvSpPr>
          <p:cNvPr id="16408" name="Retângulo 11"/>
          <p:cNvSpPr>
            <a:spLocks noChangeArrowheads="1"/>
          </p:cNvSpPr>
          <p:nvPr/>
        </p:nvSpPr>
        <p:spPr bwMode="auto">
          <a:xfrm>
            <a:off x="-87313" y="0"/>
            <a:ext cx="9231313" cy="1268413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6410" name="Subtítulo 2"/>
          <p:cNvSpPr txBox="1">
            <a:spLocks/>
          </p:cNvSpPr>
          <p:nvPr/>
        </p:nvSpPr>
        <p:spPr bwMode="auto">
          <a:xfrm>
            <a:off x="5435600" y="476250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16411" name="Título 1"/>
          <p:cNvSpPr txBox="1">
            <a:spLocks/>
          </p:cNvSpPr>
          <p:nvPr/>
        </p:nvSpPr>
        <p:spPr bwMode="auto">
          <a:xfrm>
            <a:off x="-14537" y="158750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 dirty="0">
                <a:solidFill>
                  <a:srgbClr val="003399"/>
                </a:solidFill>
                <a:latin typeface="Arial" charset="0"/>
              </a:rPr>
              <a:t>Inmetro - </a:t>
            </a:r>
            <a:r>
              <a:rPr lang="pt-BR" sz="2000" b="0" u="none" dirty="0" err="1">
                <a:solidFill>
                  <a:srgbClr val="003399"/>
                </a:solidFill>
                <a:latin typeface="Arial" charset="0"/>
              </a:rPr>
              <a:t>Dconf</a:t>
            </a:r>
            <a:endParaRPr lang="pt-BR" sz="2000" b="0" u="none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6412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02B8BBF-9919-48E7-9279-23E18AF315DF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16" name="Retângulo 15"/>
          <p:cNvSpPr/>
          <p:nvPr/>
        </p:nvSpPr>
        <p:spPr>
          <a:xfrm>
            <a:off x="8676455" y="1052513"/>
            <a:ext cx="504057" cy="580548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-87313" y="1052513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hlinkClick r:id="rId2" action="ppaction://hlinksldjump"/>
          </p:cNvPr>
          <p:cNvSpPr txBox="1"/>
          <p:nvPr/>
        </p:nvSpPr>
        <p:spPr>
          <a:xfrm>
            <a:off x="6648256" y="5960566"/>
            <a:ext cx="959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99"/>
                </a:solidFill>
                <a:latin typeface="Calibri" pitchFamily="34" charset="0"/>
              </a:rPr>
              <a:t>Voltar</a:t>
            </a:r>
            <a:endParaRPr lang="pt-BR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CaixaDeTexto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744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sp>
        <p:nvSpPr>
          <p:cNvPr id="17418" name="Subtítulo 2"/>
          <p:cNvSpPr txBox="1">
            <a:spLocks/>
          </p:cNvSpPr>
          <p:nvPr/>
        </p:nvSpPr>
        <p:spPr bwMode="auto">
          <a:xfrm>
            <a:off x="5435600" y="476250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3600">
                <a:solidFill>
                  <a:schemeClr val="tx2"/>
                </a:solidFill>
              </a:rPr>
              <a:t>Inmetro – </a:t>
            </a:r>
            <a:endParaRPr lang="pt-BR" sz="2800">
              <a:solidFill>
                <a:schemeClr val="tx2"/>
              </a:solidFill>
            </a:endParaRPr>
          </a:p>
        </p:txBody>
      </p:sp>
      <p:graphicFrame>
        <p:nvGraphicFramePr>
          <p:cNvPr id="17419" name="Objeto 5"/>
          <p:cNvGraphicFramePr>
            <a:graphicFrameLocks/>
          </p:cNvGraphicFramePr>
          <p:nvPr/>
        </p:nvGraphicFramePr>
        <p:xfrm>
          <a:off x="2771775" y="3860800"/>
          <a:ext cx="3773488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Gráfico" r:id="rId5" imgW="4933984" imgH="3848214" progId="Excel.Chart.8">
                  <p:embed/>
                </p:oleObj>
              </mc:Choice>
              <mc:Fallback>
                <p:oleObj name="Gráfico" r:id="rId5" imgW="4933984" imgH="3848214" progId="Excel.Chart.8">
                  <p:embed/>
                  <p:pic>
                    <p:nvPicPr>
                      <p:cNvPr id="0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860800"/>
                        <a:ext cx="3773488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767138" y="3500438"/>
            <a:ext cx="18161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Tempo de resposta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-57150" y="1052513"/>
            <a:ext cx="9166225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ítulo 2"/>
          <p:cNvSpPr txBox="1">
            <a:spLocks/>
          </p:cNvSpPr>
          <p:nvPr/>
        </p:nvSpPr>
        <p:spPr>
          <a:xfrm>
            <a:off x="4168775" y="404813"/>
            <a:ext cx="5083175" cy="4302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Ouvidoria Externa</a:t>
            </a:r>
            <a:endParaRPr lang="pt-BR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423" name="Retângulo 16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24" name="Título 1"/>
          <p:cNvSpPr txBox="1">
            <a:spLocks/>
          </p:cNvSpPr>
          <p:nvPr/>
        </p:nvSpPr>
        <p:spPr bwMode="auto">
          <a:xfrm>
            <a:off x="37851" y="115888"/>
            <a:ext cx="8710613" cy="1111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 dirty="0">
                <a:solidFill>
                  <a:srgbClr val="003399"/>
                </a:solidFill>
                <a:latin typeface="Arial" charset="0"/>
              </a:rPr>
              <a:t>Inmetro - </a:t>
            </a:r>
            <a:r>
              <a:rPr lang="pt-BR" sz="2000" b="0" u="none" dirty="0" err="1">
                <a:solidFill>
                  <a:srgbClr val="003399"/>
                </a:solidFill>
                <a:latin typeface="Arial" charset="0"/>
              </a:rPr>
              <a:t>Cgcre</a:t>
            </a:r>
            <a:endParaRPr lang="pt-BR" sz="2000" b="0" u="none" dirty="0">
              <a:solidFill>
                <a:srgbClr val="003399"/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93813" y="1120775"/>
          <a:ext cx="6734175" cy="2324104"/>
        </p:xfrm>
        <a:graphic>
          <a:graphicData uri="http://schemas.openxmlformats.org/drawingml/2006/table">
            <a:tbl>
              <a:tblPr firstRow="1" firstCol="1" bandRow="1"/>
              <a:tblGrid>
                <a:gridCol w="1394569"/>
                <a:gridCol w="1788755"/>
                <a:gridCol w="1978549"/>
                <a:gridCol w="1572302"/>
              </a:tblGrid>
              <a:tr h="56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8.856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20750" algn="ctr"/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8.785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539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476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Sugestão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Elogio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9.503 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9.321 (98%)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182 (2%)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7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E25508A-E8B8-474D-9544-3F09592B9D5D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21" name="Retângulo 20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hlinkClick r:id="rId7" action="ppaction://hlinksldjump"/>
          </p:cNvPr>
          <p:cNvSpPr txBox="1"/>
          <p:nvPr/>
        </p:nvSpPr>
        <p:spPr>
          <a:xfrm>
            <a:off x="6710362" y="4725144"/>
            <a:ext cx="13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Continuação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2052736" y="4209644"/>
            <a:ext cx="504057" cy="4344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18441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74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87463" y="2413000"/>
          <a:ext cx="6569075" cy="2511426"/>
        </p:xfrm>
        <a:graphic>
          <a:graphicData uri="http://schemas.openxmlformats.org/drawingml/2006/table">
            <a:tbl>
              <a:tblPr firstRow="1" firstCol="1" bandRow="1"/>
              <a:tblGrid>
                <a:gridCol w="6569075"/>
              </a:tblGrid>
              <a:tr h="21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OIA-SV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Organismo de segurança de segurança veicular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Demora no atendimento 				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112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Reprovação na inspeção dos componentes de GNV 		</a:t>
                      </a:r>
                      <a:r>
                        <a:rPr lang="pt-B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82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OPC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 Organismo de Certificação de Pessoas (vide em destaque de 2015)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Demora na resposta				</a:t>
                      </a:r>
                      <a:r>
                        <a:rPr lang="pt-BR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pt-BR" sz="11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54" name="Retângulo 5"/>
          <p:cNvSpPr>
            <a:spLocks noChangeArrowheads="1"/>
          </p:cNvSpPr>
          <p:nvPr/>
        </p:nvSpPr>
        <p:spPr bwMode="auto">
          <a:xfrm>
            <a:off x="1111250" y="1628775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000" b="0" u="none">
                <a:solidFill>
                  <a:srgbClr val="003399"/>
                </a:solidFill>
                <a:latin typeface="Calibri" pitchFamily="34" charset="0"/>
              </a:rPr>
              <a:t>Principais Reclamações</a:t>
            </a:r>
          </a:p>
        </p:txBody>
      </p:sp>
      <p:sp>
        <p:nvSpPr>
          <p:cNvPr id="18455" name="Subtítulo 2"/>
          <p:cNvSpPr txBox="1">
            <a:spLocks/>
          </p:cNvSpPr>
          <p:nvPr/>
        </p:nvSpPr>
        <p:spPr bwMode="auto">
          <a:xfrm>
            <a:off x="5435600" y="476250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Subtítulo 2"/>
          <p:cNvSpPr txBox="1">
            <a:spLocks/>
          </p:cNvSpPr>
          <p:nvPr/>
        </p:nvSpPr>
        <p:spPr bwMode="auto">
          <a:xfrm>
            <a:off x="5435600" y="476250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3600">
                <a:solidFill>
                  <a:schemeClr val="tx2"/>
                </a:solidFill>
              </a:rPr>
              <a:t>Inmetro – </a:t>
            </a:r>
            <a:endParaRPr lang="pt-BR" sz="2800">
              <a:solidFill>
                <a:schemeClr val="tx2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-57150" y="1052513"/>
            <a:ext cx="9166225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ítulo 2"/>
          <p:cNvSpPr txBox="1">
            <a:spLocks/>
          </p:cNvSpPr>
          <p:nvPr/>
        </p:nvSpPr>
        <p:spPr>
          <a:xfrm>
            <a:off x="4168775" y="404813"/>
            <a:ext cx="5083175" cy="4302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Ouvidoria Externa</a:t>
            </a:r>
            <a:endParaRPr lang="pt-BR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460" name="Retângulo 18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1" name="Título 1"/>
          <p:cNvSpPr txBox="1">
            <a:spLocks/>
          </p:cNvSpPr>
          <p:nvPr/>
        </p:nvSpPr>
        <p:spPr bwMode="auto">
          <a:xfrm>
            <a:off x="0" y="115888"/>
            <a:ext cx="8710613" cy="1111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b="0" u="none">
                <a:solidFill>
                  <a:srgbClr val="003399"/>
                </a:solidFill>
                <a:latin typeface="Arial" charset="0"/>
              </a:rPr>
              <a:t>Inmetro - Cgcre</a:t>
            </a:r>
          </a:p>
        </p:txBody>
      </p:sp>
      <p:sp>
        <p:nvSpPr>
          <p:cNvPr id="18462" name="Espaço Reservado para Número de Slid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F0098B8-0ED9-47F3-AFAA-B88801BEE427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20" name="Retângulo 19"/>
          <p:cNvSpPr/>
          <p:nvPr/>
        </p:nvSpPr>
        <p:spPr>
          <a:xfrm>
            <a:off x="8676455" y="981075"/>
            <a:ext cx="504057" cy="5876925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hlinkClick r:id="rId2" action="ppaction://hlinksldjump"/>
          </p:cNvPr>
          <p:cNvSpPr txBox="1"/>
          <p:nvPr/>
        </p:nvSpPr>
        <p:spPr>
          <a:xfrm>
            <a:off x="6226972" y="5877272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0099"/>
                </a:solidFill>
                <a:latin typeface="Calibri" pitchFamily="34" charset="0"/>
              </a:rPr>
              <a:t>Voltar</a:t>
            </a:r>
            <a:endParaRPr lang="pt-BR" sz="18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PRESI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eloPRESI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modeloPRESI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PRESI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PRESI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15421</TotalTime>
  <Words>1354</Words>
  <Application>Microsoft Office PowerPoint</Application>
  <PresentationFormat>Apresentação na tela (4:3)</PresentationFormat>
  <Paragraphs>943</Paragraphs>
  <Slides>24</Slides>
  <Notes>0</Notes>
  <HiddenSlides>22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Times New Roman</vt:lpstr>
      <vt:lpstr>modeloPRESI</vt:lpstr>
      <vt:lpstr>Tema do Office</vt:lpstr>
      <vt:lpstr>Gráfico do Microsoft Excel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INMETRO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ANDREA ALMEIDA</dc:creator>
  <cp:lastModifiedBy>Marcio R Ramalho</cp:lastModifiedBy>
  <cp:revision>2236</cp:revision>
  <cp:lastPrinted>2016-02-11T19:04:24Z</cp:lastPrinted>
  <dcterms:created xsi:type="dcterms:W3CDTF">1998-11-18T12:28:16Z</dcterms:created>
  <dcterms:modified xsi:type="dcterms:W3CDTF">2020-05-20T21:49:47Z</dcterms:modified>
</cp:coreProperties>
</file>