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14.jpeg" ContentType="image/jpeg"/>
  <Override PartName="/ppt/media/image16.jpeg" ContentType="image/jpeg"/>
  <Override PartName="/ppt/media/image15.jpeg" ContentType="image/jpeg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13.jpeg" ContentType="image/jpeg"/>
  <Override PartName="/ppt/media/image5.jpeg" ContentType="image/jpeg"/>
  <Override PartName="/ppt/media/image6.png" ContentType="image/png"/>
  <Override PartName="/ppt/media/image11.png" ContentType="image/png"/>
  <Override PartName="/ppt/media/image12.jpeg" ContentType="image/jpeg"/>
  <Override PartName="/ppt/media/image1.jpeg" ContentType="image/jpeg"/>
  <Override PartName="/ppt/media/image7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</a:t>
            </a:r>
            <a:r>
              <a:rPr b="0" lang="pt-BR" sz="4400" spc="-1" strike="noStrike">
                <a:latin typeface="Arial"/>
              </a:rPr>
              <a:t>ue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mov</a:t>
            </a:r>
            <a:r>
              <a:rPr b="0" lang="pt-BR" sz="4400" spc="-1" strike="noStrike">
                <a:latin typeface="Arial"/>
              </a:rPr>
              <a:t>er o </a:t>
            </a:r>
            <a:r>
              <a:rPr b="0" lang="pt-BR" sz="4400" spc="-1" strike="noStrike">
                <a:latin typeface="Arial"/>
              </a:rPr>
              <a:t>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</a:t>
            </a:r>
            <a:r>
              <a:rPr b="0" lang="pt-BR" sz="2000" spc="-1" strike="noStrike">
                <a:latin typeface="Arial"/>
              </a:rPr>
              <a:t>para </a:t>
            </a:r>
            <a:r>
              <a:rPr b="0" lang="pt-BR" sz="2000" spc="-1" strike="noStrike">
                <a:latin typeface="Arial"/>
              </a:rPr>
              <a:t>editar o </a:t>
            </a:r>
            <a:r>
              <a:rPr b="0" lang="pt-BR" sz="2000" spc="-1" strike="noStrike">
                <a:latin typeface="Arial"/>
              </a:rPr>
              <a:t>formato </a:t>
            </a:r>
            <a:r>
              <a:rPr b="0" lang="pt-BR" sz="2000" spc="-1" strike="noStrike">
                <a:latin typeface="Arial"/>
              </a:rPr>
              <a:t>de </a:t>
            </a:r>
            <a:r>
              <a:rPr b="0" lang="pt-BR" sz="2000" spc="-1" strike="noStrike">
                <a:latin typeface="Arial"/>
              </a:rPr>
              <a:t>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5902CC4-FA6D-42E2-96BA-8391643B5CE3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DDD6256-5021-4982-8E52-A5F88C4254C9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422280" y="1241280"/>
            <a:ext cx="5952240" cy="334908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0651805-4485-4F34-B8FA-DDC705205685}" type="slidenum">
              <a:rPr b="0" lang="pt-BR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F6E52C7-17FE-44FC-80F1-F29500CAADD3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80D4A20-F071-4F19-9D4C-24B0630ECED4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2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F3DAEDC-7EEC-49F6-9E0C-07BB632B6B0F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C19D09-15BE-4780-B4BA-58A284C879C1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2459160" y="552600"/>
            <a:ext cx="4920480" cy="276804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440" cy="3907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850560" y="942876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547C840-42EB-4F97-B14E-8DB00A30E814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0" y="0"/>
            <a:ext cx="2944800" cy="4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+mn-ea"/>
              </a:rPr>
              <a:t>O Órgão do GSI para a Segurança da Informação</a:t>
            </a:r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2" descr=""/>
          <p:cNvPicPr/>
          <p:nvPr/>
        </p:nvPicPr>
        <p:blipFill>
          <a:blip r:embed="rId3"/>
          <a:stretch/>
        </p:blipFill>
        <p:spPr>
          <a:xfrm>
            <a:off x="-360" y="5760"/>
            <a:ext cx="12192480" cy="6845760"/>
          </a:xfrm>
          <a:prstGeom prst="rect">
            <a:avLst/>
          </a:prstGeom>
          <a:ln w="0">
            <a:noFill/>
          </a:ln>
        </p:spPr>
      </p:pic>
      <p:grpSp>
        <p:nvGrpSpPr>
          <p:cNvPr id="1" name="Group 1"/>
          <p:cNvGrpSpPr/>
          <p:nvPr/>
        </p:nvGrpSpPr>
        <p:grpSpPr>
          <a:xfrm>
            <a:off x="11569320" y="6136920"/>
            <a:ext cx="749520" cy="705600"/>
            <a:chOff x="11569320" y="6136920"/>
            <a:chExt cx="749520" cy="705600"/>
          </a:xfrm>
        </p:grpSpPr>
        <p:sp>
          <p:nvSpPr>
            <p:cNvPr id="2" name="CustomShape 2"/>
            <p:cNvSpPr/>
            <p:nvPr/>
          </p:nvSpPr>
          <p:spPr>
            <a:xfrm rot="10800000">
              <a:off x="12189600" y="6610320"/>
              <a:ext cx="129240" cy="232200"/>
            </a:xfrm>
            <a:custGeom>
              <a:avLst/>
              <a:gdLst/>
              <a:ahLst/>
              <a:rect l="l" t="t" r="r" b="b"/>
              <a:pathLst>
                <a:path w="344" h="532">
                  <a:moveTo>
                    <a:pt x="0" y="250"/>
                  </a:moveTo>
                  <a:lnTo>
                    <a:pt x="0" y="250"/>
                  </a:lnTo>
                  <a:cubicBezTo>
                    <a:pt x="0" y="406"/>
                    <a:pt x="125" y="531"/>
                    <a:pt x="250" y="531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25" y="0"/>
                    <a:pt x="0" y="125"/>
                    <a:pt x="0" y="250"/>
                  </a:cubicBezTo>
                </a:path>
              </a:pathLst>
            </a:custGeom>
            <a:solidFill>
              <a:srgbClr val="355e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3"/>
            <p:cNvSpPr/>
            <p:nvPr/>
          </p:nvSpPr>
          <p:spPr>
            <a:xfrm rot="10800000">
              <a:off x="11569320" y="6136920"/>
              <a:ext cx="743400" cy="574200"/>
            </a:xfrm>
            <a:custGeom>
              <a:avLst/>
              <a:gdLst/>
              <a:ahLst/>
              <a:rect l="l" t="t" r="r" b="b"/>
              <a:pathLst>
                <a:path w="1969" h="2220">
                  <a:moveTo>
                    <a:pt x="0" y="1687"/>
                  </a:moveTo>
                  <a:lnTo>
                    <a:pt x="0" y="1687"/>
                  </a:lnTo>
                  <a:cubicBezTo>
                    <a:pt x="0" y="1969"/>
                    <a:pt x="187" y="2219"/>
                    <a:pt x="406" y="2219"/>
                  </a:cubicBezTo>
                  <a:cubicBezTo>
                    <a:pt x="1406" y="2219"/>
                    <a:pt x="1406" y="2219"/>
                    <a:pt x="1406" y="2219"/>
                  </a:cubicBezTo>
                  <a:cubicBezTo>
                    <a:pt x="1968" y="1250"/>
                    <a:pt x="1968" y="1250"/>
                    <a:pt x="1968" y="1250"/>
                  </a:cubicBezTo>
                  <a:cubicBezTo>
                    <a:pt x="1406" y="281"/>
                    <a:pt x="1406" y="281"/>
                    <a:pt x="1406" y="281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250" y="281"/>
                    <a:pt x="250" y="281"/>
                    <a:pt x="250" y="281"/>
                  </a:cubicBezTo>
                  <a:cubicBezTo>
                    <a:pt x="125" y="281"/>
                    <a:pt x="0" y="156"/>
                    <a:pt x="0" y="0"/>
                  </a:cubicBezTo>
                  <a:lnTo>
                    <a:pt x="0" y="1687"/>
                  </a:lnTo>
                </a:path>
              </a:pathLst>
            </a:custGeom>
            <a:solidFill>
              <a:srgbClr val="5493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1494080" y="6194160"/>
            <a:ext cx="7549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fld id="{C10F2FF2-9D91-4B6C-8F8A-0F3B5A08194F}" type="slidenum"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endParaRPr b="0" lang="pt-BR" sz="18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</a:t>
            </a:r>
            <a:r>
              <a:rPr b="0" lang="pt-BR" sz="4400" spc="-1" strike="noStrike">
                <a:latin typeface="Arial"/>
              </a:rPr>
              <a:t>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editar </a:t>
            </a:r>
            <a:r>
              <a:rPr b="0" lang="pt-BR" sz="4400" spc="-1" strike="noStrike">
                <a:latin typeface="Arial"/>
              </a:rPr>
              <a:t>o </a:t>
            </a:r>
            <a:r>
              <a:rPr b="0" lang="pt-BR" sz="4400" spc="-1" strike="noStrike">
                <a:latin typeface="Arial"/>
              </a:rPr>
              <a:t>format</a:t>
            </a:r>
            <a:r>
              <a:rPr b="0" lang="pt-BR" sz="4400" spc="-1" strike="noStrike">
                <a:latin typeface="Arial"/>
              </a:rPr>
              <a:t>o do </a:t>
            </a:r>
            <a:r>
              <a:rPr b="0" lang="pt-BR" sz="4400" spc="-1" strike="noStrike">
                <a:latin typeface="Arial"/>
              </a:rPr>
              <a:t>texto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 descr=""/>
          <p:cNvPicPr/>
          <p:nvPr/>
        </p:nvPicPr>
        <p:blipFill>
          <a:blip r:embed="rId3"/>
          <a:stretch/>
        </p:blipFill>
        <p:spPr>
          <a:xfrm>
            <a:off x="-360" y="5760"/>
            <a:ext cx="12192480" cy="6845760"/>
          </a:xfrm>
          <a:prstGeom prst="rect">
            <a:avLst/>
          </a:prstGeom>
          <a:ln w="0">
            <a:noFill/>
          </a:ln>
        </p:spPr>
      </p:pic>
      <p:grpSp>
        <p:nvGrpSpPr>
          <p:cNvPr id="44" name="Group 1"/>
          <p:cNvGrpSpPr/>
          <p:nvPr/>
        </p:nvGrpSpPr>
        <p:grpSpPr>
          <a:xfrm>
            <a:off x="11569320" y="6136920"/>
            <a:ext cx="749520" cy="705600"/>
            <a:chOff x="11569320" y="6136920"/>
            <a:chExt cx="749520" cy="705600"/>
          </a:xfrm>
        </p:grpSpPr>
        <p:sp>
          <p:nvSpPr>
            <p:cNvPr id="45" name="CustomShape 2"/>
            <p:cNvSpPr/>
            <p:nvPr/>
          </p:nvSpPr>
          <p:spPr>
            <a:xfrm rot="10800000">
              <a:off x="12189600" y="6610320"/>
              <a:ext cx="129240" cy="232200"/>
            </a:xfrm>
            <a:custGeom>
              <a:avLst/>
              <a:gdLst/>
              <a:ahLst/>
              <a:rect l="l" t="t" r="r" b="b"/>
              <a:pathLst>
                <a:path w="344" h="532">
                  <a:moveTo>
                    <a:pt x="0" y="250"/>
                  </a:moveTo>
                  <a:lnTo>
                    <a:pt x="0" y="250"/>
                  </a:lnTo>
                  <a:cubicBezTo>
                    <a:pt x="0" y="406"/>
                    <a:pt x="125" y="531"/>
                    <a:pt x="250" y="531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25" y="0"/>
                    <a:pt x="0" y="125"/>
                    <a:pt x="0" y="250"/>
                  </a:cubicBezTo>
                </a:path>
              </a:pathLst>
            </a:custGeom>
            <a:solidFill>
              <a:srgbClr val="355e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3"/>
            <p:cNvSpPr/>
            <p:nvPr/>
          </p:nvSpPr>
          <p:spPr>
            <a:xfrm rot="10800000">
              <a:off x="11569320" y="6136920"/>
              <a:ext cx="743400" cy="574200"/>
            </a:xfrm>
            <a:custGeom>
              <a:avLst/>
              <a:gdLst/>
              <a:ahLst/>
              <a:rect l="l" t="t" r="r" b="b"/>
              <a:pathLst>
                <a:path w="1969" h="2220">
                  <a:moveTo>
                    <a:pt x="0" y="1687"/>
                  </a:moveTo>
                  <a:lnTo>
                    <a:pt x="0" y="1687"/>
                  </a:lnTo>
                  <a:cubicBezTo>
                    <a:pt x="0" y="1969"/>
                    <a:pt x="187" y="2219"/>
                    <a:pt x="406" y="2219"/>
                  </a:cubicBezTo>
                  <a:cubicBezTo>
                    <a:pt x="1406" y="2219"/>
                    <a:pt x="1406" y="2219"/>
                    <a:pt x="1406" y="2219"/>
                  </a:cubicBezTo>
                  <a:cubicBezTo>
                    <a:pt x="1968" y="1250"/>
                    <a:pt x="1968" y="1250"/>
                    <a:pt x="1968" y="1250"/>
                  </a:cubicBezTo>
                  <a:cubicBezTo>
                    <a:pt x="1406" y="281"/>
                    <a:pt x="1406" y="281"/>
                    <a:pt x="1406" y="281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250" y="281"/>
                    <a:pt x="250" y="281"/>
                    <a:pt x="250" y="281"/>
                  </a:cubicBezTo>
                  <a:cubicBezTo>
                    <a:pt x="125" y="281"/>
                    <a:pt x="0" y="156"/>
                    <a:pt x="0" y="0"/>
                  </a:cubicBezTo>
                  <a:lnTo>
                    <a:pt x="0" y="1687"/>
                  </a:lnTo>
                </a:path>
              </a:pathLst>
            </a:custGeom>
            <a:solidFill>
              <a:srgbClr val="5493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" name="CustomShape 4"/>
          <p:cNvSpPr/>
          <p:nvPr/>
        </p:nvSpPr>
        <p:spPr>
          <a:xfrm>
            <a:off x="11494080" y="6194160"/>
            <a:ext cx="7549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fld id="{0D7AFB85-A4F4-416A-A98B-6A1063A9A8A9}" type="slidenum"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endParaRPr b="0" lang="pt-BR" sz="18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</a:t>
            </a:r>
            <a:r>
              <a:rPr b="0" lang="pt-BR" sz="4400" spc="-1" strike="noStrike">
                <a:latin typeface="Arial"/>
              </a:rPr>
              <a:t>ue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edita</a:t>
            </a:r>
            <a:r>
              <a:rPr b="0" lang="pt-BR" sz="4400" spc="-1" strike="noStrike">
                <a:latin typeface="Arial"/>
              </a:rPr>
              <a:t>r o </a:t>
            </a:r>
            <a:r>
              <a:rPr b="0" lang="pt-BR" sz="4400" spc="-1" strike="noStrike">
                <a:latin typeface="Arial"/>
              </a:rPr>
              <a:t>form</a:t>
            </a:r>
            <a:r>
              <a:rPr b="0" lang="pt-BR" sz="4400" spc="-1" strike="noStrike">
                <a:latin typeface="Arial"/>
              </a:rPr>
              <a:t>ato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texto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2" descr=""/>
          <p:cNvPicPr/>
          <p:nvPr/>
        </p:nvPicPr>
        <p:blipFill>
          <a:blip r:embed="rId3"/>
          <a:stretch/>
        </p:blipFill>
        <p:spPr>
          <a:xfrm>
            <a:off x="-360" y="5760"/>
            <a:ext cx="12192480" cy="6845760"/>
          </a:xfrm>
          <a:prstGeom prst="rect">
            <a:avLst/>
          </a:prstGeom>
          <a:ln w="0">
            <a:noFill/>
          </a:ln>
        </p:spPr>
      </p:pic>
      <p:grpSp>
        <p:nvGrpSpPr>
          <p:cNvPr id="87" name="Group 1"/>
          <p:cNvGrpSpPr/>
          <p:nvPr/>
        </p:nvGrpSpPr>
        <p:grpSpPr>
          <a:xfrm>
            <a:off x="11569320" y="6136920"/>
            <a:ext cx="749520" cy="705600"/>
            <a:chOff x="11569320" y="6136920"/>
            <a:chExt cx="749520" cy="705600"/>
          </a:xfrm>
        </p:grpSpPr>
        <p:sp>
          <p:nvSpPr>
            <p:cNvPr id="88" name="CustomShape 2"/>
            <p:cNvSpPr/>
            <p:nvPr/>
          </p:nvSpPr>
          <p:spPr>
            <a:xfrm rot="10800000">
              <a:off x="12189600" y="6610320"/>
              <a:ext cx="129240" cy="232200"/>
            </a:xfrm>
            <a:custGeom>
              <a:avLst/>
              <a:gdLst/>
              <a:ahLst/>
              <a:rect l="l" t="t" r="r" b="b"/>
              <a:pathLst>
                <a:path w="344" h="532">
                  <a:moveTo>
                    <a:pt x="0" y="250"/>
                  </a:moveTo>
                  <a:lnTo>
                    <a:pt x="0" y="250"/>
                  </a:lnTo>
                  <a:cubicBezTo>
                    <a:pt x="0" y="406"/>
                    <a:pt x="125" y="531"/>
                    <a:pt x="250" y="531"/>
                  </a:cubicBezTo>
                  <a:cubicBezTo>
                    <a:pt x="343" y="531"/>
                    <a:pt x="343" y="531"/>
                    <a:pt x="343" y="531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125" y="0"/>
                    <a:pt x="0" y="125"/>
                    <a:pt x="0" y="250"/>
                  </a:cubicBezTo>
                </a:path>
              </a:pathLst>
            </a:custGeom>
            <a:solidFill>
              <a:srgbClr val="355e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3"/>
            <p:cNvSpPr/>
            <p:nvPr/>
          </p:nvSpPr>
          <p:spPr>
            <a:xfrm rot="10800000">
              <a:off x="11569320" y="6136920"/>
              <a:ext cx="743400" cy="574200"/>
            </a:xfrm>
            <a:custGeom>
              <a:avLst/>
              <a:gdLst/>
              <a:ahLst/>
              <a:rect l="l" t="t" r="r" b="b"/>
              <a:pathLst>
                <a:path w="1969" h="2220">
                  <a:moveTo>
                    <a:pt x="0" y="1687"/>
                  </a:moveTo>
                  <a:lnTo>
                    <a:pt x="0" y="1687"/>
                  </a:lnTo>
                  <a:cubicBezTo>
                    <a:pt x="0" y="1969"/>
                    <a:pt x="187" y="2219"/>
                    <a:pt x="406" y="2219"/>
                  </a:cubicBezTo>
                  <a:cubicBezTo>
                    <a:pt x="1406" y="2219"/>
                    <a:pt x="1406" y="2219"/>
                    <a:pt x="1406" y="2219"/>
                  </a:cubicBezTo>
                  <a:cubicBezTo>
                    <a:pt x="1968" y="1250"/>
                    <a:pt x="1968" y="1250"/>
                    <a:pt x="1968" y="1250"/>
                  </a:cubicBezTo>
                  <a:cubicBezTo>
                    <a:pt x="1406" y="281"/>
                    <a:pt x="1406" y="281"/>
                    <a:pt x="1406" y="281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250" y="281"/>
                    <a:pt x="250" y="281"/>
                    <a:pt x="250" y="281"/>
                  </a:cubicBezTo>
                  <a:cubicBezTo>
                    <a:pt x="125" y="281"/>
                    <a:pt x="0" y="156"/>
                    <a:pt x="0" y="0"/>
                  </a:cubicBezTo>
                  <a:lnTo>
                    <a:pt x="0" y="1687"/>
                  </a:lnTo>
                </a:path>
              </a:pathLst>
            </a:custGeom>
            <a:solidFill>
              <a:srgbClr val="5493b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" name="CustomShape 4"/>
          <p:cNvSpPr/>
          <p:nvPr/>
        </p:nvSpPr>
        <p:spPr>
          <a:xfrm>
            <a:off x="11494080" y="6194160"/>
            <a:ext cx="75492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fld id="{66307892-ABF9-46A6-9849-C33EB321FABA}" type="slidenum"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&lt;número&gt;</a:t>
            </a:fld>
            <a:endParaRPr b="0" lang="pt-BR" sz="18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</a:t>
            </a:r>
            <a:r>
              <a:rPr b="0" lang="pt-BR" sz="4400" spc="-1" strike="noStrike">
                <a:latin typeface="Arial"/>
              </a:rPr>
              <a:t>ue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edita</a:t>
            </a:r>
            <a:r>
              <a:rPr b="0" lang="pt-BR" sz="4400" spc="-1" strike="noStrike">
                <a:latin typeface="Arial"/>
              </a:rPr>
              <a:t>r o </a:t>
            </a:r>
            <a:r>
              <a:rPr b="0" lang="pt-BR" sz="4400" spc="-1" strike="noStrike">
                <a:latin typeface="Arial"/>
              </a:rPr>
              <a:t>form</a:t>
            </a:r>
            <a:r>
              <a:rPr b="0" lang="pt-BR" sz="4400" spc="-1" strike="noStrike">
                <a:latin typeface="Arial"/>
              </a:rPr>
              <a:t>ato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texto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gov.br/ctir" TargetMode="External"/><Relationship Id="rId2" Type="http://schemas.openxmlformats.org/officeDocument/2006/relationships/hyperlink" Target="mailto:contato@ctir.gov.br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gov.br/ctir" TargetMode="External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gov.br/ctir" TargetMode="Externa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923400" y="5400360"/>
            <a:ext cx="10774800" cy="14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13052"/>
                </a:solidFill>
                <a:latin typeface="Arial"/>
                <a:ea typeface="DejaVu Sans"/>
              </a:rPr>
              <a:t>Rede Federal de Gestão de Incidentes Cibernéticos - REGIC</a:t>
            </a:r>
            <a:endParaRPr b="0" lang="pt-BR" sz="2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</p:txBody>
      </p:sp>
      <p:pic>
        <p:nvPicPr>
          <p:cNvPr id="136" name="Imagem 1" descr=""/>
          <p:cNvPicPr/>
          <p:nvPr/>
        </p:nvPicPr>
        <p:blipFill>
          <a:blip r:embed="rId1"/>
          <a:stretch/>
        </p:blipFill>
        <p:spPr>
          <a:xfrm>
            <a:off x="4852080" y="2482200"/>
            <a:ext cx="2917440" cy="291744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1075680" y="1109520"/>
            <a:ext cx="1077480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pt-BR" sz="2800" spc="-1" strike="noStrike">
                <a:solidFill>
                  <a:srgbClr val="113052"/>
                </a:solidFill>
                <a:latin typeface="Arial"/>
                <a:ea typeface="DejaVu Sans"/>
              </a:rPr>
              <a:t>Centro de Prevenção, Tratamento e Resposta à Incidentes em Rede Governo – CTIR Gov</a:t>
            </a:r>
            <a:endParaRPr b="0" lang="pt-B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965960" y="2362320"/>
            <a:ext cx="8137440" cy="1918800"/>
          </a:xfrm>
          <a:prstGeom prst="rect">
            <a:avLst/>
          </a:prstGeom>
          <a:solidFill>
            <a:schemeClr val="accent1">
              <a:alpha val="16000"/>
            </a:schemeClr>
          </a:solidFill>
          <a:ln w="1905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Heliton Sabino Bríglia Ferreira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Assessor Militar do CTIRGov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Site: </a:t>
            </a:r>
            <a:r>
              <a:rPr b="0" lang="pt-BR" sz="2400" spc="-1" strike="noStrike" u="sng">
                <a:solidFill>
                  <a:srgbClr val="f49100"/>
                </a:solidFill>
                <a:uFillTx/>
                <a:latin typeface="Calibri"/>
                <a:ea typeface="DejaVu Sans"/>
                <a:hlinkClick r:id="rId1"/>
              </a:rPr>
              <a:t>www.gov.br/ctir</a:t>
            </a: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E-mail: </a:t>
            </a:r>
            <a:r>
              <a:rPr b="0" lang="pt-BR" sz="2400" spc="-1" strike="noStrike" u="sng">
                <a:solidFill>
                  <a:srgbClr val="f49100"/>
                </a:solidFill>
                <a:uFillTx/>
                <a:latin typeface="Calibri"/>
                <a:ea typeface="DejaVu Sans"/>
                <a:hlinkClick r:id="rId2"/>
              </a:rPr>
              <a:t>contato@ctir.gov.br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Telefone: (61)3411-2365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2477880" y="360"/>
            <a:ext cx="7235280" cy="7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4400" spc="-1" strike="noStrike">
                <a:solidFill>
                  <a:srgbClr val="ffffff"/>
                </a:solidFill>
                <a:latin typeface="Arial"/>
                <a:ea typeface="DejaVu Sans"/>
              </a:rPr>
              <a:t>OBRIGADO</a:t>
            </a:r>
            <a:endParaRPr b="0" lang="pt-BR" sz="44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824280" y="-49680"/>
            <a:ext cx="5513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ESTRUTURA DO GSI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139" name="Line 2"/>
          <p:cNvSpPr/>
          <p:nvPr/>
        </p:nvSpPr>
        <p:spPr>
          <a:xfrm flipV="1">
            <a:off x="10429200" y="2813760"/>
            <a:ext cx="9000" cy="41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3"/>
          <p:cNvSpPr/>
          <p:nvPr/>
        </p:nvSpPr>
        <p:spPr>
          <a:xfrm flipV="1">
            <a:off x="8308800" y="2770560"/>
            <a:ext cx="9000" cy="258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4"/>
          <p:cNvSpPr/>
          <p:nvPr/>
        </p:nvSpPr>
        <p:spPr>
          <a:xfrm>
            <a:off x="2076120" y="5973480"/>
            <a:ext cx="10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5"/>
          <p:cNvSpPr/>
          <p:nvPr/>
        </p:nvSpPr>
        <p:spPr>
          <a:xfrm flipH="1">
            <a:off x="7877880" y="4293720"/>
            <a:ext cx="1800" cy="5515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Line 6"/>
          <p:cNvSpPr/>
          <p:nvPr/>
        </p:nvSpPr>
        <p:spPr>
          <a:xfrm>
            <a:off x="4236480" y="4098240"/>
            <a:ext cx="21600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Line 7"/>
          <p:cNvSpPr/>
          <p:nvPr/>
        </p:nvSpPr>
        <p:spPr>
          <a:xfrm flipV="1">
            <a:off x="1751400" y="4122720"/>
            <a:ext cx="0" cy="1274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8"/>
          <p:cNvSpPr/>
          <p:nvPr/>
        </p:nvSpPr>
        <p:spPr>
          <a:xfrm rot="10800000">
            <a:off x="5644080" y="4940640"/>
            <a:ext cx="272160" cy="2350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6" name="CustomShape 9"/>
          <p:cNvSpPr/>
          <p:nvPr/>
        </p:nvSpPr>
        <p:spPr>
          <a:xfrm flipV="1" rot="10800000">
            <a:off x="5644080" y="4786920"/>
            <a:ext cx="270000" cy="1522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7" name="CustomShape 10"/>
          <p:cNvSpPr/>
          <p:nvPr/>
        </p:nvSpPr>
        <p:spPr>
          <a:xfrm rot="10800000">
            <a:off x="5627520" y="4086720"/>
            <a:ext cx="272160" cy="2973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48" name="Line 11"/>
          <p:cNvSpPr/>
          <p:nvPr/>
        </p:nvSpPr>
        <p:spPr>
          <a:xfrm>
            <a:off x="3701880" y="2031840"/>
            <a:ext cx="756000" cy="21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12"/>
          <p:cNvSpPr/>
          <p:nvPr/>
        </p:nvSpPr>
        <p:spPr>
          <a:xfrm flipH="1" flipV="1">
            <a:off x="10429200" y="2899080"/>
            <a:ext cx="6120" cy="1515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Line 13"/>
          <p:cNvSpPr/>
          <p:nvPr/>
        </p:nvSpPr>
        <p:spPr>
          <a:xfrm flipV="1">
            <a:off x="8324640" y="2902320"/>
            <a:ext cx="0" cy="32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Line 14"/>
          <p:cNvSpPr/>
          <p:nvPr/>
        </p:nvSpPr>
        <p:spPr>
          <a:xfrm flipH="1" flipV="1">
            <a:off x="2065680" y="2648160"/>
            <a:ext cx="360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15"/>
          <p:cNvSpPr/>
          <p:nvPr/>
        </p:nvSpPr>
        <p:spPr>
          <a:xfrm flipH="1">
            <a:off x="7888320" y="5552280"/>
            <a:ext cx="9720" cy="613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16"/>
          <p:cNvSpPr/>
          <p:nvPr/>
        </p:nvSpPr>
        <p:spPr>
          <a:xfrm>
            <a:off x="9757800" y="3636360"/>
            <a:ext cx="1080" cy="16610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17"/>
          <p:cNvSpPr/>
          <p:nvPr/>
        </p:nvSpPr>
        <p:spPr>
          <a:xfrm>
            <a:off x="7705800" y="3644280"/>
            <a:ext cx="9360" cy="16945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18"/>
          <p:cNvSpPr/>
          <p:nvPr/>
        </p:nvSpPr>
        <p:spPr>
          <a:xfrm>
            <a:off x="9408240" y="1554840"/>
            <a:ext cx="61200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19"/>
          <p:cNvSpPr/>
          <p:nvPr/>
        </p:nvSpPr>
        <p:spPr>
          <a:xfrm>
            <a:off x="4444560" y="1538280"/>
            <a:ext cx="2160000" cy="21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20"/>
          <p:cNvSpPr/>
          <p:nvPr/>
        </p:nvSpPr>
        <p:spPr>
          <a:xfrm flipV="1">
            <a:off x="2078640" y="3603240"/>
            <a:ext cx="2520" cy="2854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Line 21"/>
          <p:cNvSpPr/>
          <p:nvPr/>
        </p:nvSpPr>
        <p:spPr>
          <a:xfrm>
            <a:off x="6621120" y="1543680"/>
            <a:ext cx="720000" cy="14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Line 22"/>
          <p:cNvSpPr/>
          <p:nvPr/>
        </p:nvSpPr>
        <p:spPr>
          <a:xfrm>
            <a:off x="4220640" y="3673440"/>
            <a:ext cx="10800" cy="225972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Line 23"/>
          <p:cNvSpPr/>
          <p:nvPr/>
        </p:nvSpPr>
        <p:spPr>
          <a:xfrm>
            <a:off x="2068200" y="2633760"/>
            <a:ext cx="8352000" cy="21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Line 24"/>
          <p:cNvSpPr/>
          <p:nvPr/>
        </p:nvSpPr>
        <p:spPr>
          <a:xfrm flipH="1" flipV="1">
            <a:off x="6607080" y="958320"/>
            <a:ext cx="14040" cy="1689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5"/>
          <p:cNvSpPr/>
          <p:nvPr/>
        </p:nvSpPr>
        <p:spPr>
          <a:xfrm>
            <a:off x="5170680" y="635400"/>
            <a:ext cx="2873160" cy="32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/>
          <a:fillRef idx="0"/>
          <a:effectRef idx="1"/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DejaVu Sans"/>
              </a:rPr>
              <a:t>Ministro de Estado Chefe do GSI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163" name="Line 26"/>
          <p:cNvSpPr/>
          <p:nvPr/>
        </p:nvSpPr>
        <p:spPr>
          <a:xfrm>
            <a:off x="3728160" y="1053720"/>
            <a:ext cx="72000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27"/>
          <p:cNvSpPr/>
          <p:nvPr/>
        </p:nvSpPr>
        <p:spPr>
          <a:xfrm>
            <a:off x="7347960" y="1391400"/>
            <a:ext cx="2066760" cy="334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420"/>
              </a:spcAft>
            </a:pPr>
            <a:r>
              <a:rPr b="1" lang="pt-BR" sz="120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- Executiva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165" name="CustomShape 28"/>
          <p:cNvSpPr/>
          <p:nvPr/>
        </p:nvSpPr>
        <p:spPr>
          <a:xfrm>
            <a:off x="1655280" y="1381320"/>
            <a:ext cx="206676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Assessoria Especial  Parlamentar - AsPAR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66" name="CustomShape 29"/>
          <p:cNvSpPr/>
          <p:nvPr/>
        </p:nvSpPr>
        <p:spPr>
          <a:xfrm>
            <a:off x="1655280" y="1870200"/>
            <a:ext cx="206676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Assessoria Especial de Comunicação Social - AsCOM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67" name="CustomShape 30"/>
          <p:cNvSpPr/>
          <p:nvPr/>
        </p:nvSpPr>
        <p:spPr>
          <a:xfrm>
            <a:off x="1655280" y="892080"/>
            <a:ext cx="206676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Gabinete - Gab Min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68" name="Line 31"/>
          <p:cNvSpPr/>
          <p:nvPr/>
        </p:nvSpPr>
        <p:spPr>
          <a:xfrm>
            <a:off x="3728160" y="1542960"/>
            <a:ext cx="72000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Line 32"/>
          <p:cNvSpPr/>
          <p:nvPr/>
        </p:nvSpPr>
        <p:spPr>
          <a:xfrm flipV="1">
            <a:off x="4452480" y="1048680"/>
            <a:ext cx="0" cy="983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33"/>
          <p:cNvSpPr/>
          <p:nvPr/>
        </p:nvSpPr>
        <p:spPr>
          <a:xfrm>
            <a:off x="10013760" y="930240"/>
            <a:ext cx="179928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Gabinete - Gab SE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1" name="CustomShape 34"/>
          <p:cNvSpPr/>
          <p:nvPr/>
        </p:nvSpPr>
        <p:spPr>
          <a:xfrm>
            <a:off x="10013760" y="1414800"/>
            <a:ext cx="179928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Assessoria  de Planejamento -  AsPLAN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2" name="CustomShape 35"/>
          <p:cNvSpPr/>
          <p:nvPr/>
        </p:nvSpPr>
        <p:spPr>
          <a:xfrm>
            <a:off x="10013760" y="1857600"/>
            <a:ext cx="1799280" cy="326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Gestão - DGES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3" name="Line 36"/>
          <p:cNvSpPr/>
          <p:nvPr/>
        </p:nvSpPr>
        <p:spPr>
          <a:xfrm>
            <a:off x="9725760" y="1198080"/>
            <a:ext cx="288000" cy="21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Line 37"/>
          <p:cNvSpPr/>
          <p:nvPr/>
        </p:nvSpPr>
        <p:spPr>
          <a:xfrm>
            <a:off x="9728280" y="2019240"/>
            <a:ext cx="28800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Line 38"/>
          <p:cNvSpPr/>
          <p:nvPr/>
        </p:nvSpPr>
        <p:spPr>
          <a:xfrm flipV="1">
            <a:off x="9725760" y="1198080"/>
            <a:ext cx="0" cy="833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39"/>
          <p:cNvSpPr/>
          <p:nvPr/>
        </p:nvSpPr>
        <p:spPr>
          <a:xfrm>
            <a:off x="1343520" y="3027240"/>
            <a:ext cx="1475280" cy="57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de Segurança Presidencial - SPR 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7" name="CustomShape 40"/>
          <p:cNvSpPr/>
          <p:nvPr/>
        </p:nvSpPr>
        <p:spPr>
          <a:xfrm>
            <a:off x="4121640" y="3081960"/>
            <a:ext cx="1475280" cy="575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de Acompanhamento e Gestão de Assuntos Estratégicos - SAGAE 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8" name="CustomShape 41"/>
          <p:cNvSpPr/>
          <p:nvPr/>
        </p:nvSpPr>
        <p:spPr>
          <a:xfrm>
            <a:off x="7560720" y="3055320"/>
            <a:ext cx="1513080" cy="575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de Coordenação e Assuntos Aeroespaciais - SCAE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79" name="CustomShape 42"/>
          <p:cNvSpPr/>
          <p:nvPr/>
        </p:nvSpPr>
        <p:spPr>
          <a:xfrm>
            <a:off x="9678240" y="3048840"/>
            <a:ext cx="1475280" cy="57528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66"/>
              </a:spcAft>
            </a:pPr>
            <a:r>
              <a:rPr b="1" lang="pt-BR" sz="1050" spc="-1" strike="noStrike">
                <a:solidFill>
                  <a:srgbClr val="000000"/>
                </a:solidFill>
                <a:latin typeface="Arial"/>
                <a:ea typeface="DejaVu Sans"/>
              </a:rPr>
              <a:t>Secretaria de Segurança da Informação e Cibernética - SSIC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180" name="CustomShape 43"/>
          <p:cNvSpPr/>
          <p:nvPr/>
        </p:nvSpPr>
        <p:spPr>
          <a:xfrm>
            <a:off x="2625480" y="4271400"/>
            <a:ext cx="1259280" cy="46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Pessoal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CGP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1" name="CustomShape 44"/>
          <p:cNvSpPr/>
          <p:nvPr/>
        </p:nvSpPr>
        <p:spPr>
          <a:xfrm>
            <a:off x="104040" y="4277160"/>
            <a:ext cx="1151280" cy="3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Segurança de Instalações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CGSI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2" name="CustomShape 45"/>
          <p:cNvSpPr/>
          <p:nvPr/>
        </p:nvSpPr>
        <p:spPr>
          <a:xfrm>
            <a:off x="101160" y="5158080"/>
            <a:ext cx="1156680" cy="497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Operações de Segurança Pessoal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CGOSP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3" name="CustomShape 46"/>
          <p:cNvSpPr/>
          <p:nvPr/>
        </p:nvSpPr>
        <p:spPr>
          <a:xfrm>
            <a:off x="101160" y="4718880"/>
            <a:ext cx="1151280" cy="3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Capacitação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CGC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4" name="CustomShape 47"/>
          <p:cNvSpPr/>
          <p:nvPr/>
        </p:nvSpPr>
        <p:spPr>
          <a:xfrm>
            <a:off x="2625480" y="4823280"/>
            <a:ext cx="1259280" cy="46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Logística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CGLOG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5" name="CustomShape 48"/>
          <p:cNvSpPr/>
          <p:nvPr/>
        </p:nvSpPr>
        <p:spPr>
          <a:xfrm>
            <a:off x="4382640" y="5739840"/>
            <a:ext cx="1259280" cy="467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Coordenação de Assuntos Nucleares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DCANuc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6" name="CustomShape 49"/>
          <p:cNvSpPr/>
          <p:nvPr/>
        </p:nvSpPr>
        <p:spPr>
          <a:xfrm>
            <a:off x="4383360" y="3852000"/>
            <a:ext cx="1259280" cy="467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Assuntos do Conselho de Defesa Nacional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DACDN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7" name="CustomShape 50"/>
          <p:cNvSpPr/>
          <p:nvPr/>
        </p:nvSpPr>
        <p:spPr>
          <a:xfrm>
            <a:off x="4383360" y="4619160"/>
            <a:ext cx="1259280" cy="6411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Assuntos da Câmara de Relações Exteriores e Defesa Nacional - 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DACREDEN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8" name="CustomShape 51"/>
          <p:cNvSpPr/>
          <p:nvPr/>
        </p:nvSpPr>
        <p:spPr>
          <a:xfrm>
            <a:off x="7847280" y="3826080"/>
            <a:ext cx="1607400" cy="46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Acompanhamento de Assuntos Aeroespaciais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DAAE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89" name="CustomShape 52"/>
          <p:cNvSpPr/>
          <p:nvPr/>
        </p:nvSpPr>
        <p:spPr>
          <a:xfrm>
            <a:off x="7855560" y="5100120"/>
            <a:ext cx="1607400" cy="451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Coordenação de Eventos, Viagens e Cerimonial Militar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DCEV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0" name="CustomShape 53"/>
          <p:cNvSpPr/>
          <p:nvPr/>
        </p:nvSpPr>
        <p:spPr>
          <a:xfrm>
            <a:off x="10110240" y="4144680"/>
            <a:ext cx="1578960" cy="35712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do Núcleo de Segurança e Credenciamento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CGNSC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1" name="CustomShape 54"/>
          <p:cNvSpPr/>
          <p:nvPr/>
        </p:nvSpPr>
        <p:spPr>
          <a:xfrm>
            <a:off x="10123200" y="4562640"/>
            <a:ext cx="1578960" cy="41184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Gestão de Segurança da Informação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CGGSI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2" name="CustomShape 55"/>
          <p:cNvSpPr/>
          <p:nvPr/>
        </p:nvSpPr>
        <p:spPr>
          <a:xfrm>
            <a:off x="10014480" y="5605200"/>
            <a:ext cx="1578960" cy="46728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Prevenção, Tratamento e Respostas a Incidentes em Rede de Governo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 CGCTIR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3" name="CustomShape 56"/>
          <p:cNvSpPr/>
          <p:nvPr/>
        </p:nvSpPr>
        <p:spPr>
          <a:xfrm>
            <a:off x="10014480" y="6190920"/>
            <a:ext cx="1578960" cy="31608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Acordos e Parcerias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CGAP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4" name="CustomShape 57"/>
          <p:cNvSpPr/>
          <p:nvPr/>
        </p:nvSpPr>
        <p:spPr>
          <a:xfrm>
            <a:off x="5916240" y="4181040"/>
            <a:ext cx="1505520" cy="37224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apoio ao CDN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CGCDN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5" name="CustomShape 58"/>
          <p:cNvSpPr/>
          <p:nvPr/>
        </p:nvSpPr>
        <p:spPr>
          <a:xfrm>
            <a:off x="5916240" y="3625200"/>
            <a:ext cx="1492920" cy="4899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Informação e Geoprocessamento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COGEO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6" name="CustomShape 59"/>
          <p:cNvSpPr/>
          <p:nvPr/>
        </p:nvSpPr>
        <p:spPr>
          <a:xfrm>
            <a:off x="5914080" y="4625280"/>
            <a:ext cx="1507680" cy="323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Segurança de Infraestruturas Críticas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CGSIC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7" name="CustomShape 60"/>
          <p:cNvSpPr/>
          <p:nvPr/>
        </p:nvSpPr>
        <p:spPr>
          <a:xfrm>
            <a:off x="5916240" y="5013720"/>
            <a:ext cx="1492920" cy="323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Assuntos de Fronteira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CGAF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8" name="CustomShape 61"/>
          <p:cNvSpPr/>
          <p:nvPr/>
        </p:nvSpPr>
        <p:spPr>
          <a:xfrm>
            <a:off x="555480" y="6457680"/>
            <a:ext cx="899280" cy="143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ER-SPO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199" name="CustomShape 62"/>
          <p:cNvSpPr/>
          <p:nvPr/>
        </p:nvSpPr>
        <p:spPr>
          <a:xfrm>
            <a:off x="1629000" y="6457680"/>
            <a:ext cx="899280" cy="143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ER-CAS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00" name="CustomShape 63"/>
          <p:cNvSpPr/>
          <p:nvPr/>
        </p:nvSpPr>
        <p:spPr>
          <a:xfrm>
            <a:off x="2822760" y="6457680"/>
            <a:ext cx="899280" cy="143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ER-AJU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01" name="Line 64"/>
          <p:cNvSpPr/>
          <p:nvPr/>
        </p:nvSpPr>
        <p:spPr>
          <a:xfrm flipV="1">
            <a:off x="4220640" y="5013720"/>
            <a:ext cx="144000" cy="108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Line 65"/>
          <p:cNvSpPr/>
          <p:nvPr/>
        </p:nvSpPr>
        <p:spPr>
          <a:xfrm flipV="1">
            <a:off x="4221720" y="5940000"/>
            <a:ext cx="160920" cy="3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66"/>
          <p:cNvSpPr/>
          <p:nvPr/>
        </p:nvSpPr>
        <p:spPr>
          <a:xfrm flipV="1">
            <a:off x="7718040" y="4056480"/>
            <a:ext cx="112320" cy="32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Line 67"/>
          <p:cNvSpPr/>
          <p:nvPr/>
        </p:nvSpPr>
        <p:spPr>
          <a:xfrm>
            <a:off x="9928080" y="4780440"/>
            <a:ext cx="1778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68"/>
          <p:cNvSpPr/>
          <p:nvPr/>
        </p:nvSpPr>
        <p:spPr>
          <a:xfrm>
            <a:off x="8007840" y="5614920"/>
            <a:ext cx="1653480" cy="28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Transporte Aéreo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CGTA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06" name="CustomShape 69"/>
          <p:cNvSpPr/>
          <p:nvPr/>
        </p:nvSpPr>
        <p:spPr>
          <a:xfrm>
            <a:off x="8007840" y="5965200"/>
            <a:ext cx="1653480" cy="429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Eventos, Viagens e Cerimonial Militar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CGEV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07" name="Line 70"/>
          <p:cNvSpPr/>
          <p:nvPr/>
        </p:nvSpPr>
        <p:spPr>
          <a:xfrm flipH="1" flipV="1">
            <a:off x="4854240" y="2669760"/>
            <a:ext cx="8640" cy="396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8" name="Imagem 102" descr=""/>
          <p:cNvPicPr/>
          <p:nvPr/>
        </p:nvPicPr>
        <p:blipFill>
          <a:blip r:embed="rId1"/>
          <a:stretch/>
        </p:blipFill>
        <p:spPr>
          <a:xfrm>
            <a:off x="4733280" y="2619720"/>
            <a:ext cx="277200" cy="431640"/>
          </a:xfrm>
          <a:prstGeom prst="rect">
            <a:avLst/>
          </a:prstGeom>
          <a:ln w="0">
            <a:noFill/>
          </a:ln>
        </p:spPr>
      </p:pic>
      <p:pic>
        <p:nvPicPr>
          <p:cNvPr id="209" name="Imagem 103" descr=""/>
          <p:cNvPicPr/>
          <p:nvPr/>
        </p:nvPicPr>
        <p:blipFill>
          <a:blip r:embed="rId2"/>
          <a:stretch/>
        </p:blipFill>
        <p:spPr>
          <a:xfrm>
            <a:off x="8044200" y="2661480"/>
            <a:ext cx="560160" cy="328320"/>
          </a:xfrm>
          <a:prstGeom prst="rect">
            <a:avLst/>
          </a:prstGeom>
          <a:ln w="0">
            <a:noFill/>
          </a:ln>
        </p:spPr>
      </p:pic>
      <p:pic>
        <p:nvPicPr>
          <p:cNvPr id="210" name="Imagem 104" descr=""/>
          <p:cNvPicPr/>
          <p:nvPr/>
        </p:nvPicPr>
        <p:blipFill>
          <a:blip r:embed="rId3"/>
          <a:stretch/>
        </p:blipFill>
        <p:spPr>
          <a:xfrm>
            <a:off x="1947600" y="2571840"/>
            <a:ext cx="250560" cy="377280"/>
          </a:xfrm>
          <a:prstGeom prst="rect">
            <a:avLst/>
          </a:prstGeom>
          <a:ln w="0">
            <a:noFill/>
          </a:ln>
        </p:spPr>
      </p:pic>
      <p:pic>
        <p:nvPicPr>
          <p:cNvPr id="211" name="Imagem 105" descr=""/>
          <p:cNvPicPr/>
          <p:nvPr/>
        </p:nvPicPr>
        <p:blipFill>
          <a:blip r:embed="rId4"/>
          <a:stretch/>
        </p:blipFill>
        <p:spPr>
          <a:xfrm>
            <a:off x="10205280" y="2627280"/>
            <a:ext cx="459720" cy="422640"/>
          </a:xfrm>
          <a:prstGeom prst="rect">
            <a:avLst/>
          </a:prstGeom>
          <a:ln w="0">
            <a:noFill/>
          </a:ln>
        </p:spPr>
      </p:pic>
      <p:sp>
        <p:nvSpPr>
          <p:cNvPr id="212" name="CustomShape 71"/>
          <p:cNvSpPr/>
          <p:nvPr/>
        </p:nvSpPr>
        <p:spPr>
          <a:xfrm>
            <a:off x="640800" y="3717360"/>
            <a:ext cx="1259280" cy="46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Segurança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DSEG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13" name="Line 72"/>
          <p:cNvSpPr/>
          <p:nvPr/>
        </p:nvSpPr>
        <p:spPr>
          <a:xfrm flipV="1">
            <a:off x="2356920" y="4140720"/>
            <a:ext cx="6120" cy="1032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73"/>
          <p:cNvSpPr/>
          <p:nvPr/>
        </p:nvSpPr>
        <p:spPr>
          <a:xfrm>
            <a:off x="2275200" y="3717360"/>
            <a:ext cx="1259280" cy="467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Apoio Logístico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DLOG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15" name="Line 74"/>
          <p:cNvSpPr/>
          <p:nvPr/>
        </p:nvSpPr>
        <p:spPr>
          <a:xfrm>
            <a:off x="1900440" y="3951360"/>
            <a:ext cx="37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Line 75"/>
          <p:cNvSpPr/>
          <p:nvPr/>
        </p:nvSpPr>
        <p:spPr>
          <a:xfrm>
            <a:off x="2375640" y="4505040"/>
            <a:ext cx="24948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Line 76"/>
          <p:cNvSpPr/>
          <p:nvPr/>
        </p:nvSpPr>
        <p:spPr>
          <a:xfrm>
            <a:off x="2375640" y="5173200"/>
            <a:ext cx="255960" cy="9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Line 77"/>
          <p:cNvSpPr/>
          <p:nvPr/>
        </p:nvSpPr>
        <p:spPr>
          <a:xfrm flipV="1">
            <a:off x="1256040" y="4454280"/>
            <a:ext cx="480600" cy="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Line 78"/>
          <p:cNvSpPr/>
          <p:nvPr/>
        </p:nvSpPr>
        <p:spPr>
          <a:xfrm>
            <a:off x="1252800" y="4898880"/>
            <a:ext cx="483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Line 79"/>
          <p:cNvSpPr/>
          <p:nvPr/>
        </p:nvSpPr>
        <p:spPr>
          <a:xfrm>
            <a:off x="1236600" y="5960880"/>
            <a:ext cx="829080" cy="1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0"/>
          <p:cNvSpPr/>
          <p:nvPr/>
        </p:nvSpPr>
        <p:spPr>
          <a:xfrm rot="10800000">
            <a:off x="5643360" y="5974920"/>
            <a:ext cx="281520" cy="47304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2" name="CustomShape 81"/>
          <p:cNvSpPr/>
          <p:nvPr/>
        </p:nvSpPr>
        <p:spPr>
          <a:xfrm flipV="1" rot="10800000">
            <a:off x="5643360" y="5583960"/>
            <a:ext cx="272520" cy="38916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3" name="CustomShape 82"/>
          <p:cNvSpPr/>
          <p:nvPr/>
        </p:nvSpPr>
        <p:spPr>
          <a:xfrm>
            <a:off x="5915880" y="5386320"/>
            <a:ext cx="1493280" cy="395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Resposta à Emergência Nuclear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COREN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4" name="CustomShape 83"/>
          <p:cNvSpPr/>
          <p:nvPr/>
        </p:nvSpPr>
        <p:spPr>
          <a:xfrm>
            <a:off x="5914080" y="5814000"/>
            <a:ext cx="1495080" cy="395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Segurança Física Nuclear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COSEN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5" name="CustomShape 84"/>
          <p:cNvSpPr/>
          <p:nvPr/>
        </p:nvSpPr>
        <p:spPr>
          <a:xfrm>
            <a:off x="5924880" y="6249960"/>
            <a:ext cx="1456200" cy="395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chemeClr val="bg1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Desenvolvimento Nuclear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CODEN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6" name="CustomShape 85"/>
          <p:cNvSpPr/>
          <p:nvPr/>
        </p:nvSpPr>
        <p:spPr>
          <a:xfrm rot="10800000">
            <a:off x="5643360" y="5974920"/>
            <a:ext cx="270720" cy="370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27" name="CustomShape 86"/>
          <p:cNvSpPr/>
          <p:nvPr/>
        </p:nvSpPr>
        <p:spPr>
          <a:xfrm>
            <a:off x="7998840" y="4371840"/>
            <a:ext cx="1653480" cy="28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Assuntos Normativos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CGAN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8" name="CustomShape 87"/>
          <p:cNvSpPr/>
          <p:nvPr/>
        </p:nvSpPr>
        <p:spPr>
          <a:xfrm>
            <a:off x="7998840" y="4736880"/>
            <a:ext cx="1653480" cy="28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Assuntos Técnicos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CGAT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9" name="Line 88"/>
          <p:cNvSpPr/>
          <p:nvPr/>
        </p:nvSpPr>
        <p:spPr>
          <a:xfrm flipV="1">
            <a:off x="7879680" y="4570200"/>
            <a:ext cx="112320" cy="18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Line 89"/>
          <p:cNvSpPr/>
          <p:nvPr/>
        </p:nvSpPr>
        <p:spPr>
          <a:xfrm flipV="1">
            <a:off x="7889760" y="4842000"/>
            <a:ext cx="131040" cy="32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90"/>
          <p:cNvSpPr/>
          <p:nvPr/>
        </p:nvSpPr>
        <p:spPr>
          <a:xfrm flipV="1" rot="10800000">
            <a:off x="5646600" y="3915000"/>
            <a:ext cx="246960" cy="1746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32" name="CustomShape 91"/>
          <p:cNvSpPr/>
          <p:nvPr/>
        </p:nvSpPr>
        <p:spPr>
          <a:xfrm>
            <a:off x="2616120" y="5758920"/>
            <a:ext cx="1268640" cy="455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solidFill>
              <a:schemeClr val="accent2">
                <a:lumMod val="50000"/>
              </a:schemeClr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Planejamento, Gestão e Doutrina -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 CGPGD 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33" name="CustomShape 92"/>
          <p:cNvSpPr/>
          <p:nvPr/>
        </p:nvSpPr>
        <p:spPr>
          <a:xfrm>
            <a:off x="90360" y="5719320"/>
            <a:ext cx="1145880" cy="529920"/>
          </a:xfrm>
          <a:prstGeom prst="rect">
            <a:avLst/>
          </a:prstGeom>
          <a:solidFill>
            <a:srgbClr val="bfe2a8"/>
          </a:solidFill>
          <a:ln w="0">
            <a:solidFill>
              <a:schemeClr val="tx1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ct val="90000"/>
              </a:lnSpc>
              <a:spcAft>
                <a:spcPts val="315"/>
              </a:spcAft>
              <a:tabLst>
                <a:tab algn="l" pos="0"/>
              </a:tabLst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Coordenação-Geral de Avaliação de Risco e Apoio de Polícia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CGARAP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34" name="Line 93"/>
          <p:cNvSpPr/>
          <p:nvPr/>
        </p:nvSpPr>
        <p:spPr>
          <a:xfrm flipV="1">
            <a:off x="1270440" y="5380560"/>
            <a:ext cx="480960" cy="2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Line 94"/>
          <p:cNvSpPr/>
          <p:nvPr/>
        </p:nvSpPr>
        <p:spPr>
          <a:xfrm>
            <a:off x="891720" y="6319800"/>
            <a:ext cx="2449440" cy="11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Line 95"/>
          <p:cNvSpPr/>
          <p:nvPr/>
        </p:nvSpPr>
        <p:spPr>
          <a:xfrm flipV="1">
            <a:off x="3341160" y="6319800"/>
            <a:ext cx="360" cy="129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96"/>
          <p:cNvSpPr/>
          <p:nvPr/>
        </p:nvSpPr>
        <p:spPr>
          <a:xfrm flipV="1">
            <a:off x="891720" y="6330960"/>
            <a:ext cx="360" cy="12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97"/>
          <p:cNvSpPr/>
          <p:nvPr/>
        </p:nvSpPr>
        <p:spPr>
          <a:xfrm flipV="1">
            <a:off x="7899120" y="6177600"/>
            <a:ext cx="112320" cy="14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Line 98"/>
          <p:cNvSpPr/>
          <p:nvPr/>
        </p:nvSpPr>
        <p:spPr>
          <a:xfrm flipV="1">
            <a:off x="7902000" y="5789520"/>
            <a:ext cx="112320" cy="14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Line 99"/>
          <p:cNvSpPr/>
          <p:nvPr/>
        </p:nvSpPr>
        <p:spPr>
          <a:xfrm flipV="1">
            <a:off x="7720920" y="5330880"/>
            <a:ext cx="112320" cy="36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Line 100"/>
          <p:cNvSpPr/>
          <p:nvPr/>
        </p:nvSpPr>
        <p:spPr>
          <a:xfrm flipH="1">
            <a:off x="9916200" y="4086000"/>
            <a:ext cx="7560" cy="70920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01"/>
          <p:cNvSpPr/>
          <p:nvPr/>
        </p:nvSpPr>
        <p:spPr>
          <a:xfrm>
            <a:off x="9867600" y="5042880"/>
            <a:ext cx="1578960" cy="46728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Segurança Cibernética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DSC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43" name="CustomShape 102"/>
          <p:cNvSpPr/>
          <p:nvPr/>
        </p:nvSpPr>
        <p:spPr>
          <a:xfrm>
            <a:off x="9862200" y="3690720"/>
            <a:ext cx="1578960" cy="398520"/>
          </a:xfrm>
          <a:prstGeom prst="rect">
            <a:avLst/>
          </a:prstGeom>
          <a:solidFill>
            <a:srgbClr val="f2c686"/>
          </a:solidFill>
          <a:ln w="0">
            <a:solidFill>
              <a:srgbClr val="a57c2b"/>
            </a:solidFill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flat"/>
          </a:scene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0"/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7920" rIns="7920" tIns="7920" bIns="7920" anchor="ctr">
            <a:noAutofit/>
            <a:scene3d>
              <a:camera prst="orthographicFront"/>
              <a:lightRig dir="t" rig="flat"/>
            </a:scene3d>
          </a:bodyPr>
          <a:p>
            <a:pPr algn="ctr">
              <a:lnSpc>
                <a:spcPts val="901"/>
              </a:lnSpc>
            </a:pPr>
            <a:r>
              <a:rPr b="0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Departamento de Segurança da Informação - </a:t>
            </a:r>
            <a:r>
              <a:rPr b="1" lang="pt-BR" sz="900" spc="-1" strike="noStrike">
                <a:solidFill>
                  <a:srgbClr val="000000"/>
                </a:solidFill>
                <a:latin typeface="Arial"/>
                <a:ea typeface="DejaVu Sans"/>
              </a:rPr>
              <a:t>DSI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44" name="Line 103"/>
          <p:cNvSpPr/>
          <p:nvPr/>
        </p:nvSpPr>
        <p:spPr>
          <a:xfrm>
            <a:off x="9914040" y="4342680"/>
            <a:ext cx="17784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Line 104"/>
          <p:cNvSpPr/>
          <p:nvPr/>
        </p:nvSpPr>
        <p:spPr>
          <a:xfrm>
            <a:off x="9766080" y="3889800"/>
            <a:ext cx="79200" cy="3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Line 105"/>
          <p:cNvSpPr/>
          <p:nvPr/>
        </p:nvSpPr>
        <p:spPr>
          <a:xfrm>
            <a:off x="9768960" y="5289120"/>
            <a:ext cx="79200" cy="3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Line 106"/>
          <p:cNvSpPr/>
          <p:nvPr/>
        </p:nvSpPr>
        <p:spPr>
          <a:xfrm flipH="1">
            <a:off x="9914040" y="5510520"/>
            <a:ext cx="12600" cy="82044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Line 107"/>
          <p:cNvSpPr/>
          <p:nvPr/>
        </p:nvSpPr>
        <p:spPr>
          <a:xfrm>
            <a:off x="9929880" y="5873760"/>
            <a:ext cx="78840" cy="3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Line 108"/>
          <p:cNvSpPr/>
          <p:nvPr/>
        </p:nvSpPr>
        <p:spPr>
          <a:xfrm>
            <a:off x="9924120" y="6325560"/>
            <a:ext cx="792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109"/>
          <p:cNvSpPr/>
          <p:nvPr/>
        </p:nvSpPr>
        <p:spPr>
          <a:xfrm>
            <a:off x="7888680" y="6540120"/>
            <a:ext cx="3853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387026"/>
                </a:solidFill>
                <a:latin typeface="Arial"/>
                <a:ea typeface="DejaVu Sans"/>
              </a:rPr>
              <a:t>Decreto 11.676, de 30 de agosto de 2023.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251" name="CustomShape 110"/>
          <p:cNvSpPr/>
          <p:nvPr/>
        </p:nvSpPr>
        <p:spPr>
          <a:xfrm>
            <a:off x="9615600" y="3008520"/>
            <a:ext cx="1589040" cy="63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111"/>
          <p:cNvSpPr/>
          <p:nvPr/>
        </p:nvSpPr>
        <p:spPr>
          <a:xfrm>
            <a:off x="4068360" y="3046320"/>
            <a:ext cx="1589040" cy="63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112"/>
          <p:cNvSpPr/>
          <p:nvPr/>
        </p:nvSpPr>
        <p:spPr>
          <a:xfrm>
            <a:off x="4335120" y="4604400"/>
            <a:ext cx="1339200" cy="635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113"/>
          <p:cNvSpPr/>
          <p:nvPr/>
        </p:nvSpPr>
        <p:spPr>
          <a:xfrm>
            <a:off x="9857880" y="4989960"/>
            <a:ext cx="1589040" cy="5036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>
            <a:off x="3071520" y="2845800"/>
            <a:ext cx="0" cy="57600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3824280" y="-49680"/>
            <a:ext cx="551376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t-BR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ESTRUTURA DA SSIC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257" name="Line 3"/>
          <p:cNvSpPr/>
          <p:nvPr/>
        </p:nvSpPr>
        <p:spPr>
          <a:xfrm>
            <a:off x="5891400" y="2208600"/>
            <a:ext cx="570600" cy="432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8" name="Line 4"/>
          <p:cNvSpPr/>
          <p:nvPr/>
        </p:nvSpPr>
        <p:spPr>
          <a:xfrm>
            <a:off x="5880240" y="1584720"/>
            <a:ext cx="0" cy="128412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59" name="CustomShape 5"/>
          <p:cNvSpPr/>
          <p:nvPr/>
        </p:nvSpPr>
        <p:spPr>
          <a:xfrm>
            <a:off x="4883760" y="1009080"/>
            <a:ext cx="2122200" cy="5752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2060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800" spc="-1" strike="noStrike">
                <a:solidFill>
                  <a:srgbClr val="ffff00"/>
                </a:solidFill>
                <a:latin typeface="Arial Black"/>
                <a:ea typeface="DejaVu Sans"/>
              </a:rPr>
              <a:t>SECRETÁRIO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0" name="Line 6"/>
          <p:cNvSpPr/>
          <p:nvPr/>
        </p:nvSpPr>
        <p:spPr>
          <a:xfrm>
            <a:off x="3071520" y="2852280"/>
            <a:ext cx="5431320" cy="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1" name="Line 7"/>
          <p:cNvSpPr/>
          <p:nvPr/>
        </p:nvSpPr>
        <p:spPr>
          <a:xfrm>
            <a:off x="2708640" y="4894560"/>
            <a:ext cx="0" cy="360000"/>
          </a:xfrm>
          <a:prstGeom prst="line">
            <a:avLst/>
          </a:prstGeom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2" name="Line 8"/>
          <p:cNvSpPr/>
          <p:nvPr/>
        </p:nvSpPr>
        <p:spPr>
          <a:xfrm>
            <a:off x="8757720" y="4677840"/>
            <a:ext cx="2520" cy="30636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3" name="CustomShape 9"/>
          <p:cNvSpPr/>
          <p:nvPr/>
        </p:nvSpPr>
        <p:spPr>
          <a:xfrm>
            <a:off x="7553160" y="3103560"/>
            <a:ext cx="2196000" cy="162720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00"/>
                </a:solidFill>
                <a:latin typeface="Arial Black"/>
                <a:ea typeface="DejaVu Sans"/>
              </a:rPr>
              <a:t>Departamento de Segurança Cibernética (DSC)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6462000" y="1951200"/>
            <a:ext cx="2295000" cy="5230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2060"/>
            </a:solidFill>
          </a:ln>
          <a:effectLst>
            <a:outerShdw algn="r" blurRad="228600" dir="10800000" dist="11448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</a:pPr>
            <a:r>
              <a:rPr b="1" lang="pt-BR" sz="1100" spc="-1" strike="noStrike">
                <a:solidFill>
                  <a:srgbClr val="ffff00"/>
                </a:solidFill>
                <a:latin typeface="Arial Black"/>
                <a:ea typeface="DejaVu Sans"/>
              </a:rPr>
              <a:t>DIVISÃO ADMINISTATIVA (DA/SSIC)</a:t>
            </a:r>
            <a:endParaRPr b="0" lang="pt-BR" sz="1100" spc="-1" strike="noStrike"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7888680" y="6540120"/>
            <a:ext cx="3853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387026"/>
                </a:solidFill>
                <a:latin typeface="Arial"/>
                <a:ea typeface="DejaVu Sans"/>
              </a:rPr>
              <a:t>Decreto 11.676, de 30 de agosto de 2023.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266" name="Line 12"/>
          <p:cNvSpPr/>
          <p:nvPr/>
        </p:nvSpPr>
        <p:spPr>
          <a:xfrm>
            <a:off x="8502840" y="2840760"/>
            <a:ext cx="0" cy="26244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67" name="CustomShape 13"/>
          <p:cNvSpPr/>
          <p:nvPr/>
        </p:nvSpPr>
        <p:spPr>
          <a:xfrm>
            <a:off x="328680" y="5111640"/>
            <a:ext cx="2369520" cy="12772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Coordenação-Geral do Núcleo de Segurança e Credenciamento (CGNSC)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68" name="CustomShape 14"/>
          <p:cNvSpPr/>
          <p:nvPr/>
        </p:nvSpPr>
        <p:spPr>
          <a:xfrm>
            <a:off x="2047680" y="3050280"/>
            <a:ext cx="2196000" cy="162720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</a:pPr>
            <a:r>
              <a:rPr b="1" lang="pt-BR" sz="1800" spc="-1" strike="noStrike">
                <a:solidFill>
                  <a:srgbClr val="ffff00"/>
                </a:solidFill>
                <a:latin typeface="Arial Black"/>
                <a:ea typeface="DejaVu Sans"/>
              </a:rPr>
              <a:t>Departamento de Segurança da Informação (DSI)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9" name="CustomShape 15"/>
          <p:cNvSpPr/>
          <p:nvPr/>
        </p:nvSpPr>
        <p:spPr>
          <a:xfrm>
            <a:off x="3384360" y="5127120"/>
            <a:ext cx="2369520" cy="12772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Coordenação-Geral de Gestão de Segurança da Informação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 </a:t>
            </a: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(CGGSI)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70" name="CustomShape 16"/>
          <p:cNvSpPr/>
          <p:nvPr/>
        </p:nvSpPr>
        <p:spPr>
          <a:xfrm>
            <a:off x="6268680" y="5142240"/>
            <a:ext cx="2369520" cy="12772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300" spc="-1" strike="noStrike">
                <a:solidFill>
                  <a:srgbClr val="ffff00"/>
                </a:solidFill>
                <a:latin typeface="Arial Black"/>
                <a:ea typeface="DejaVu Sans"/>
              </a:rPr>
              <a:t>Coordenação-Geral de Prevenção, Tratamento e Resposta à Incidentes em Rede Governo (CGCTIR)</a:t>
            </a:r>
            <a:endParaRPr b="0" lang="pt-BR" sz="1300" spc="-1" strike="noStrike">
              <a:latin typeface="Arial"/>
            </a:endParaRPr>
          </a:p>
        </p:txBody>
      </p:sp>
      <p:sp>
        <p:nvSpPr>
          <p:cNvPr id="271" name="CustomShape 17"/>
          <p:cNvSpPr/>
          <p:nvPr/>
        </p:nvSpPr>
        <p:spPr>
          <a:xfrm>
            <a:off x="9152640" y="5134680"/>
            <a:ext cx="2369520" cy="1277280"/>
          </a:xfrm>
          <a:prstGeom prst="roundRect">
            <a:avLst>
              <a:gd name="adj" fmla="val 16667"/>
            </a:avLst>
          </a:prstGeom>
          <a:solidFill>
            <a:schemeClr val="bg2">
              <a:lumMod val="10000"/>
            </a:schemeClr>
          </a:solidFill>
          <a:ln>
            <a:solidFill>
              <a:srgbClr val="0062ac"/>
            </a:solidFill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/>
            <a:lightRig dir="t" rig="harsh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/>
              <a:lightRig dir="t" rig="harsh"/>
            </a:scene3d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Coordenação-Geral de Acordos e Parcerias </a:t>
            </a:r>
            <a:endParaRPr b="0" lang="pt-B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ffff00"/>
                </a:solidFill>
                <a:latin typeface="Arial Black"/>
                <a:ea typeface="DejaVu Sans"/>
              </a:rPr>
              <a:t>(CGAP)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272" name="Line 18"/>
          <p:cNvSpPr/>
          <p:nvPr/>
        </p:nvSpPr>
        <p:spPr>
          <a:xfrm>
            <a:off x="7315200" y="4983480"/>
            <a:ext cx="3017520" cy="1116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3" name="Line 19"/>
          <p:cNvSpPr/>
          <p:nvPr/>
        </p:nvSpPr>
        <p:spPr>
          <a:xfrm flipV="1">
            <a:off x="1512360" y="4914360"/>
            <a:ext cx="3057120" cy="432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4" name="Line 20"/>
          <p:cNvSpPr/>
          <p:nvPr/>
        </p:nvSpPr>
        <p:spPr>
          <a:xfrm flipH="1">
            <a:off x="7315200" y="4967640"/>
            <a:ext cx="6120" cy="17064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5" name="Line 21"/>
          <p:cNvSpPr/>
          <p:nvPr/>
        </p:nvSpPr>
        <p:spPr>
          <a:xfrm>
            <a:off x="10332720" y="4983480"/>
            <a:ext cx="5040" cy="13968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6" name="Line 22"/>
          <p:cNvSpPr/>
          <p:nvPr/>
        </p:nvSpPr>
        <p:spPr>
          <a:xfrm>
            <a:off x="3071520" y="4677840"/>
            <a:ext cx="360" cy="26424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7" name="Line 23"/>
          <p:cNvSpPr/>
          <p:nvPr/>
        </p:nvSpPr>
        <p:spPr>
          <a:xfrm flipH="1">
            <a:off x="1513800" y="4902840"/>
            <a:ext cx="4680" cy="20880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78" name="Line 24"/>
          <p:cNvSpPr/>
          <p:nvPr/>
        </p:nvSpPr>
        <p:spPr>
          <a:xfrm flipH="1">
            <a:off x="4546440" y="4919400"/>
            <a:ext cx="2520" cy="195840"/>
          </a:xfrm>
          <a:prstGeom prst="line">
            <a:avLst/>
          </a:prstGeom>
          <a:ln w="38100">
            <a:solidFill>
              <a:srgbClr val="0062a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"/>
          <p:cNvSpPr/>
          <p:nvPr/>
        </p:nvSpPr>
        <p:spPr>
          <a:xfrm>
            <a:off x="1025280" y="1374120"/>
            <a:ext cx="1091520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 CTIR Gov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 é o Centro de Resposta a Incidentes Cibernéticos de Governo, 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 responsabilidade nacional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 tem por objetivos: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coordenar e integrar as ações destinadas à gestão de incidentes computacionais em órgãos ou entidades da Administração Pública Federal (APF);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prevenir, monitorar, analisar e mitigar os incidentes de segurança da informação;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promover o intercâmbio científico-tecnológico; participar da articulação para o estabelecimento de diretrizes sobre gestão de incidentes computacionais; e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criar processo de inteligência de ameaças cibernéticas para subsidiar criação de políticas públicas e tomada de decisão.</a:t>
            </a: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Coordenar a Rede Federal de Gestão de Incidentes Cibernéticos – REGIC (Dec. 10748/21)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2777760" y="28440"/>
            <a:ext cx="72352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QUE É O CTIR GOV</a:t>
            </a:r>
            <a:endParaRPr b="0" lang="pt-BR" sz="32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777760" y="28440"/>
            <a:ext cx="72352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que é a REGIC?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1168560" y="1024560"/>
            <a:ext cx="10915200" cy="57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É a Rede Federal de Gestão de Incidentes Cibernéticos, </a:t>
            </a:r>
            <a:r>
              <a:rPr b="1" lang="pt-BR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totalmente colaborativa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formalizada pelo Decreto 10.748 de 16 de junho de 2021, que tem por </a:t>
            </a: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finalidade aprimorar e manter a coordenação entre órgãos e entidades da administração pública federal direta, autárquica e fundacional para prevenção, tratamento e resposta a incidentes cibernéticos,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de modo a elevar o nível de resiliência em segurança cibernética de seus ativos de informação.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OBJETIVOS: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 - divulgar medidas de prevenção, tratamento e resposta a incidentes cibernéticos;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II - compartilhar alertas sobre ameaças e vulnerabilidades cibernéticas;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III - divulgar informações sobre ataques cibernéticos;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IV - promover a cooperação entre os participantes da Rede; e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 - promover a celeridade na resposta a incidentes cibernéticos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2777760" y="28440"/>
            <a:ext cx="72352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QUEM PARTICIPA?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627480" y="1415160"/>
            <a:ext cx="11491920" cy="38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lvl="1" marL="800280" indent="-3423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Composição:  </a:t>
            </a:r>
            <a:endParaRPr b="0" lang="pt-BR" sz="18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romanUcPeriod"/>
            </a:pPr>
            <a:r>
              <a:rPr b="1" lang="pt-BR" sz="2000" spc="-1" strike="noStrike">
                <a:solidFill>
                  <a:srgbClr val="000000"/>
                </a:solidFill>
                <a:latin typeface="Calibri"/>
                <a:ea typeface="DengXian Light"/>
              </a:rPr>
              <a:t>Participação Obrigatória: 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ngXian"/>
              </a:rPr>
              <a:t>Órgãos e entidades da administração pública federal direta, autárquica e fundacional;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Calibri Light"/>
              <a:buAutoNum type="romanUcPeriod"/>
            </a:pPr>
            <a:r>
              <a:rPr b="1" lang="pt-BR" sz="2000" spc="-1" strike="noStrike">
                <a:solidFill>
                  <a:srgbClr val="000000"/>
                </a:solidFill>
                <a:latin typeface="Calibri"/>
                <a:ea typeface="DengXian Light"/>
              </a:rPr>
              <a:t>Participação Voluntária: 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ngXian"/>
              </a:rPr>
              <a:t>Empresas públicas e sociedades de economia mista federais e das suas subsidiárias; e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marL="1371600" algn="just">
              <a:lnSpc>
                <a:spcPct val="100000"/>
              </a:lnSpc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Calibri"/>
                <a:ea typeface="DengXian Light"/>
              </a:rPr>
              <a:t>III. Participação por Convite: 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ngXian"/>
              </a:rPr>
              <a:t>Observado o interesse do Estado em relação à segurança cibernética nacional, </a:t>
            </a:r>
            <a:r>
              <a:rPr b="1" lang="pt-BR" sz="2000" spc="-1" strike="noStrike">
                <a:solidFill>
                  <a:srgbClr val="ff0000"/>
                </a:solidFill>
                <a:latin typeface="Calibri"/>
                <a:ea typeface="DengXian"/>
              </a:rPr>
              <a:t>outras entidades públicas ou privadas</a:t>
            </a: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DengXian"/>
              </a:rPr>
              <a:t> poderão ser convidadas, por meio de ofício pelo GSI/PR para integrar a REGIC, desde que cumpridos os requisitos.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286" name="Imagem 6" descr=""/>
          <p:cNvPicPr/>
          <p:nvPr/>
        </p:nvPicPr>
        <p:blipFill>
          <a:blip r:embed="rId1"/>
          <a:stretch/>
        </p:blipFill>
        <p:spPr>
          <a:xfrm>
            <a:off x="74160" y="4044240"/>
            <a:ext cx="1885320" cy="69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2777760" y="28440"/>
            <a:ext cx="723528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REQUISITOS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772200" y="1535400"/>
            <a:ext cx="11246760" cy="42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algn="just">
              <a:lnSpc>
                <a:spcPct val="150000"/>
              </a:lnSpc>
              <a:tabLst>
                <a:tab algn="l" pos="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Para órgãos e entidades obrigatórias e voluntárias</a:t>
            </a: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5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I - possuir equipe de prevenção, tratamento e resposta a incidentes cibernéticos (ETIR) implementada de acordo com as normas de segurança da informação estabelecidas pelo GSI/PR (Art. 7º, § 2º); e</a:t>
            </a:r>
            <a:endParaRPr b="0" lang="pt-B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II - encaminhar por ofício ao GSI/PR, o Termo de Adesão à Rede Federal de Gestão de Incidentes Cibernéticos assinado pelo dirigente máximo ou representante legal, disponível para download no site do CTIR Gov – </a:t>
            </a:r>
            <a:r>
              <a:rPr b="0" lang="pt-BR" sz="2000" spc="-1" strike="noStrike" u="sng">
                <a:solidFill>
                  <a:srgbClr val="f49100"/>
                </a:solidFill>
                <a:uFillTx/>
                <a:latin typeface="Arial"/>
                <a:ea typeface="DejaVu Sans"/>
                <a:hlinkClick r:id="rId1"/>
              </a:rPr>
              <a:t>www.gov.br/ctir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 .</a:t>
            </a:r>
            <a:endParaRPr b="0" lang="pt-B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r>
              <a:rPr b="1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Para órgãos e entidades convidadas</a:t>
            </a: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, após a verificação da criação e operação da ETIR, o GSI emitirá o convite por ofício e o órgão ou entidade responderá ao ofício anexando o Termo de Adesão preenchido. </a:t>
            </a:r>
            <a:endParaRPr b="0" lang="pt-BR" sz="20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777760" y="28440"/>
            <a:ext cx="7235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4000" spc="-1" strike="noStrike" u="sng">
                <a:solidFill>
                  <a:srgbClr val="f49100"/>
                </a:solidFill>
                <a:uFillTx/>
                <a:latin typeface="Arial"/>
                <a:ea typeface="DejaVu Sans"/>
                <a:hlinkClick r:id="rId1"/>
              </a:rPr>
              <a:t>www.gov.br/ctir</a:t>
            </a:r>
            <a:r>
              <a:rPr b="1" lang="pt-BR" sz="40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pt-BR" sz="4000" spc="-1" strike="noStrike">
              <a:latin typeface="Arial"/>
            </a:endParaRPr>
          </a:p>
        </p:txBody>
      </p:sp>
      <p:pic>
        <p:nvPicPr>
          <p:cNvPr id="290" name="Imagem 1" descr=""/>
          <p:cNvPicPr/>
          <p:nvPr/>
        </p:nvPicPr>
        <p:blipFill>
          <a:blip r:embed="rId2"/>
          <a:stretch/>
        </p:blipFill>
        <p:spPr>
          <a:xfrm>
            <a:off x="1816200" y="736200"/>
            <a:ext cx="5130720" cy="6121080"/>
          </a:xfrm>
          <a:prstGeom prst="rect">
            <a:avLst/>
          </a:prstGeom>
          <a:ln w="0">
            <a:noFill/>
          </a:ln>
        </p:spPr>
      </p:pic>
      <p:pic>
        <p:nvPicPr>
          <p:cNvPr id="291" name="Imagem 2" descr=""/>
          <p:cNvPicPr/>
          <p:nvPr/>
        </p:nvPicPr>
        <p:blipFill>
          <a:blip r:embed="rId3"/>
          <a:stretch/>
        </p:blipFill>
        <p:spPr>
          <a:xfrm>
            <a:off x="6947640" y="736200"/>
            <a:ext cx="4649760" cy="6121080"/>
          </a:xfrm>
          <a:prstGeom prst="rect">
            <a:avLst/>
          </a:prstGeom>
          <a:ln w="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9923760" y="3478320"/>
            <a:ext cx="223560" cy="474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0b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3"/>
          <p:cNvSpPr/>
          <p:nvPr/>
        </p:nvSpPr>
        <p:spPr>
          <a:xfrm rot="10800000">
            <a:off x="8369280" y="5621400"/>
            <a:ext cx="223560" cy="4744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0b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777760" y="28440"/>
            <a:ext cx="72352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pt-BR" sz="4000" spc="-1" strike="noStrike">
                <a:solidFill>
                  <a:srgbClr val="ffffff"/>
                </a:solidFill>
                <a:latin typeface="Arial"/>
                <a:ea typeface="DejaVu Sans"/>
              </a:rPr>
              <a:t>CTIR Gov em Números </a:t>
            </a:r>
            <a:endParaRPr b="0" lang="pt-BR" sz="4000" spc="-1" strike="noStrike">
              <a:latin typeface="Arial"/>
            </a:endParaRPr>
          </a:p>
        </p:txBody>
      </p:sp>
      <p:pic>
        <p:nvPicPr>
          <p:cNvPr id="295" name="Imagem 4" descr=""/>
          <p:cNvPicPr/>
          <p:nvPr/>
        </p:nvPicPr>
        <p:blipFill>
          <a:blip r:embed="rId1"/>
          <a:stretch/>
        </p:blipFill>
        <p:spPr>
          <a:xfrm>
            <a:off x="6163200" y="736200"/>
            <a:ext cx="5364720" cy="6121080"/>
          </a:xfrm>
          <a:prstGeom prst="rect">
            <a:avLst/>
          </a:prstGeom>
          <a:ln w="0">
            <a:noFill/>
          </a:ln>
        </p:spPr>
      </p:pic>
      <p:pic>
        <p:nvPicPr>
          <p:cNvPr id="296" name="Imagem 5" descr=""/>
          <p:cNvPicPr/>
          <p:nvPr/>
        </p:nvPicPr>
        <p:blipFill>
          <a:blip r:embed="rId2"/>
          <a:stretch/>
        </p:blipFill>
        <p:spPr>
          <a:xfrm>
            <a:off x="1846800" y="736200"/>
            <a:ext cx="4315680" cy="612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12020</TotalTime>
  <Application>LibreOffice/7.0.4.2$Linux_X86_64 LibreOffice_project/00$Build-2</Application>
  <AppVersion>15.0000</AppVersion>
  <Words>1610</Words>
  <Paragraphs>331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2021-10-05T21:45:51Z</dcterms:created>
  <dc:creator>Antonia Vaneida de Oliveira Coelho</dc:creator>
  <dc:description/>
  <dc:language>pt-BR</dc:language>
  <cp:lastModifiedBy/>
  <cp:lastPrinted>2023-09-25T20:07:21Z</cp:lastPrinted>
  <dcterms:modified xsi:type="dcterms:W3CDTF">2023-11-08T11:16:19Z</dcterms:modified>
  <cp:revision>435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32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