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9" r:id="rId5"/>
    <p:sldId id="258" r:id="rId6"/>
    <p:sldId id="260" r:id="rId7"/>
    <p:sldId id="262" r:id="rId8"/>
    <p:sldId id="263" r:id="rId9"/>
    <p:sldId id="264" r:id="rId10"/>
    <p:sldId id="265" r:id="rId11"/>
    <p:sldId id="266" r:id="rId12"/>
    <p:sldId id="261" r:id="rId13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2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3A651FC-B56D-428C-B8DB-F8D0BF946109}" v="2" dt="2023-03-08T02:19:09.029"/>
    <p1510:client id="{E8D2F754-FBFC-F336-1596-CDCE36F27B77}" v="357" dt="2023-03-08T11:11:54.76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359" autoAdjust="0"/>
    <p:restoredTop sz="94660"/>
  </p:normalViewPr>
  <p:slideViewPr>
    <p:cSldViewPr snapToGrid="0">
      <p:cViewPr varScale="1">
        <p:scale>
          <a:sx n="69" d="100"/>
          <a:sy n="69" d="100"/>
        </p:scale>
        <p:origin x="888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LAINE DE MELO XAVIER" userId="S::elaine.xavier@economia.gov.br::c21f0b18-d645-42f4-abe2-132433094bf5" providerId="AD" clId="Web-{E8D2F754-FBFC-F336-1596-CDCE36F27B77}"/>
    <pc:docChg chg="modSld">
      <pc:chgData name="ELAINE DE MELO XAVIER" userId="S::elaine.xavier@economia.gov.br::c21f0b18-d645-42f4-abe2-132433094bf5" providerId="AD" clId="Web-{E8D2F754-FBFC-F336-1596-CDCE36F27B77}" dt="2023-03-08T11:11:51.855" v="194" actId="20577"/>
      <pc:docMkLst>
        <pc:docMk/>
      </pc:docMkLst>
      <pc:sldChg chg="modSp">
        <pc:chgData name="ELAINE DE MELO XAVIER" userId="S::elaine.xavier@economia.gov.br::c21f0b18-d645-42f4-abe2-132433094bf5" providerId="AD" clId="Web-{E8D2F754-FBFC-F336-1596-CDCE36F27B77}" dt="2023-03-08T10:29:44.687" v="86" actId="20577"/>
        <pc:sldMkLst>
          <pc:docMk/>
          <pc:sldMk cId="1196437104" sldId="258"/>
        </pc:sldMkLst>
        <pc:spChg chg="mod">
          <ac:chgData name="ELAINE DE MELO XAVIER" userId="S::elaine.xavier@economia.gov.br::c21f0b18-d645-42f4-abe2-132433094bf5" providerId="AD" clId="Web-{E8D2F754-FBFC-F336-1596-CDCE36F27B77}" dt="2023-03-08T10:29:44.687" v="86" actId="20577"/>
          <ac:spMkLst>
            <pc:docMk/>
            <pc:sldMk cId="1196437104" sldId="258"/>
            <ac:spMk id="6" creationId="{9003C2BB-59F4-21AC-E59A-6E3754FD69D4}"/>
          </ac:spMkLst>
        </pc:spChg>
      </pc:sldChg>
      <pc:sldChg chg="modSp">
        <pc:chgData name="ELAINE DE MELO XAVIER" userId="S::elaine.xavier@economia.gov.br::c21f0b18-d645-42f4-abe2-132433094bf5" providerId="AD" clId="Web-{E8D2F754-FBFC-F336-1596-CDCE36F27B77}" dt="2023-03-08T10:37:24.666" v="162" actId="1076"/>
        <pc:sldMkLst>
          <pc:docMk/>
          <pc:sldMk cId="3643248445" sldId="259"/>
        </pc:sldMkLst>
        <pc:spChg chg="mod">
          <ac:chgData name="ELAINE DE MELO XAVIER" userId="S::elaine.xavier@economia.gov.br::c21f0b18-d645-42f4-abe2-132433094bf5" providerId="AD" clId="Web-{E8D2F754-FBFC-F336-1596-CDCE36F27B77}" dt="2023-03-08T10:37:24.666" v="162" actId="1076"/>
          <ac:spMkLst>
            <pc:docMk/>
            <pc:sldMk cId="3643248445" sldId="259"/>
            <ac:spMk id="6" creationId="{DD5930F5-E113-69AA-35A7-22D4B5D36F89}"/>
          </ac:spMkLst>
        </pc:spChg>
      </pc:sldChg>
      <pc:sldChg chg="modSp">
        <pc:chgData name="ELAINE DE MELO XAVIER" userId="S::elaine.xavier@economia.gov.br::c21f0b18-d645-42f4-abe2-132433094bf5" providerId="AD" clId="Web-{E8D2F754-FBFC-F336-1596-CDCE36F27B77}" dt="2023-03-08T10:59:44.041" v="184" actId="20577"/>
        <pc:sldMkLst>
          <pc:docMk/>
          <pc:sldMk cId="1435900171" sldId="260"/>
        </pc:sldMkLst>
        <pc:spChg chg="mod">
          <ac:chgData name="ELAINE DE MELO XAVIER" userId="S::elaine.xavier@economia.gov.br::c21f0b18-d645-42f4-abe2-132433094bf5" providerId="AD" clId="Web-{E8D2F754-FBFC-F336-1596-CDCE36F27B77}" dt="2023-03-08T10:59:44.041" v="184" actId="20577"/>
          <ac:spMkLst>
            <pc:docMk/>
            <pc:sldMk cId="1435900171" sldId="260"/>
            <ac:spMk id="6" creationId="{9003C2BB-59F4-21AC-E59A-6E3754FD69D4}"/>
          </ac:spMkLst>
        </pc:spChg>
      </pc:sldChg>
      <pc:sldChg chg="modSp">
        <pc:chgData name="ELAINE DE MELO XAVIER" userId="S::elaine.xavier@economia.gov.br::c21f0b18-d645-42f4-abe2-132433094bf5" providerId="AD" clId="Web-{E8D2F754-FBFC-F336-1596-CDCE36F27B77}" dt="2023-03-08T11:11:51.855" v="194" actId="20577"/>
        <pc:sldMkLst>
          <pc:docMk/>
          <pc:sldMk cId="467638980" sldId="262"/>
        </pc:sldMkLst>
        <pc:spChg chg="mod">
          <ac:chgData name="ELAINE DE MELO XAVIER" userId="S::elaine.xavier@economia.gov.br::c21f0b18-d645-42f4-abe2-132433094bf5" providerId="AD" clId="Web-{E8D2F754-FBFC-F336-1596-CDCE36F27B77}" dt="2023-03-08T11:11:51.855" v="194" actId="20577"/>
          <ac:spMkLst>
            <pc:docMk/>
            <pc:sldMk cId="467638980" sldId="262"/>
            <ac:spMk id="6" creationId="{9003C2BB-59F4-21AC-E59A-6E3754FD69D4}"/>
          </ac:spMkLst>
        </pc:spChg>
      </pc:sldChg>
      <pc:sldChg chg="modSp">
        <pc:chgData name="ELAINE DE MELO XAVIER" userId="S::elaine.xavier@economia.gov.br::c21f0b18-d645-42f4-abe2-132433094bf5" providerId="AD" clId="Web-{E8D2F754-FBFC-F336-1596-CDCE36F27B77}" dt="2023-03-08T10:22:24.580" v="55" actId="20577"/>
        <pc:sldMkLst>
          <pc:docMk/>
          <pc:sldMk cId="3706720354" sldId="263"/>
        </pc:sldMkLst>
        <pc:spChg chg="mod">
          <ac:chgData name="ELAINE DE MELO XAVIER" userId="S::elaine.xavier@economia.gov.br::c21f0b18-d645-42f4-abe2-132433094bf5" providerId="AD" clId="Web-{E8D2F754-FBFC-F336-1596-CDCE36F27B77}" dt="2023-03-08T10:22:24.580" v="55" actId="20577"/>
          <ac:spMkLst>
            <pc:docMk/>
            <pc:sldMk cId="3706720354" sldId="263"/>
            <ac:spMk id="6" creationId="{9003C2BB-59F4-21AC-E59A-6E3754FD69D4}"/>
          </ac:spMkLst>
        </pc:spChg>
      </pc:sldChg>
      <pc:sldChg chg="addSp delSp modSp">
        <pc:chgData name="ELAINE DE MELO XAVIER" userId="S::elaine.xavier@economia.gov.br::c21f0b18-d645-42f4-abe2-132433094bf5" providerId="AD" clId="Web-{E8D2F754-FBFC-F336-1596-CDCE36F27B77}" dt="2023-03-08T10:28:38.342" v="67" actId="1076"/>
        <pc:sldMkLst>
          <pc:docMk/>
          <pc:sldMk cId="2123912835" sldId="264"/>
        </pc:sldMkLst>
        <pc:spChg chg="mod">
          <ac:chgData name="ELAINE DE MELO XAVIER" userId="S::elaine.xavier@economia.gov.br::c21f0b18-d645-42f4-abe2-132433094bf5" providerId="AD" clId="Web-{E8D2F754-FBFC-F336-1596-CDCE36F27B77}" dt="2023-03-08T10:22:58.096" v="57" actId="20577"/>
          <ac:spMkLst>
            <pc:docMk/>
            <pc:sldMk cId="2123912835" sldId="264"/>
            <ac:spMk id="2" creationId="{D229901B-B9BE-A260-1D74-8436A2A2933D}"/>
          </ac:spMkLst>
        </pc:spChg>
        <pc:spChg chg="add">
          <ac:chgData name="ELAINE DE MELO XAVIER" userId="S::elaine.xavier@economia.gov.br::c21f0b18-d645-42f4-abe2-132433094bf5" providerId="AD" clId="Web-{E8D2F754-FBFC-F336-1596-CDCE36F27B77}" dt="2023-03-08T10:27:57.169" v="60"/>
          <ac:spMkLst>
            <pc:docMk/>
            <pc:sldMk cId="2123912835" sldId="264"/>
            <ac:spMk id="4" creationId="{1140A635-5F7E-478E-D86B-915C6330D6B0}"/>
          </ac:spMkLst>
        </pc:spChg>
        <pc:graphicFrameChg chg="del mod">
          <ac:chgData name="ELAINE DE MELO XAVIER" userId="S::elaine.xavier@economia.gov.br::c21f0b18-d645-42f4-abe2-132433094bf5" providerId="AD" clId="Web-{E8D2F754-FBFC-F336-1596-CDCE36F27B77}" dt="2023-03-08T10:26:35.054" v="59"/>
          <ac:graphicFrameMkLst>
            <pc:docMk/>
            <pc:sldMk cId="2123912835" sldId="264"/>
            <ac:graphicFrameMk id="10" creationId="{2090ABCA-CCB6-AA67-3A1D-679DDDE23EC2}"/>
          </ac:graphicFrameMkLst>
        </pc:graphicFrameChg>
        <pc:picChg chg="add mod">
          <ac:chgData name="ELAINE DE MELO XAVIER" userId="S::elaine.xavier@economia.gov.br::c21f0b18-d645-42f4-abe2-132433094bf5" providerId="AD" clId="Web-{E8D2F754-FBFC-F336-1596-CDCE36F27B77}" dt="2023-03-08T10:28:38.342" v="67" actId="1076"/>
          <ac:picMkLst>
            <pc:docMk/>
            <pc:sldMk cId="2123912835" sldId="264"/>
            <ac:picMk id="7" creationId="{879FF648-6020-C673-FACB-418BD2FB86A5}"/>
          </ac:picMkLst>
        </pc:picChg>
      </pc:sldChg>
      <pc:sldChg chg="modSp">
        <pc:chgData name="ELAINE DE MELO XAVIER" userId="S::elaine.xavier@economia.gov.br::c21f0b18-d645-42f4-abe2-132433094bf5" providerId="AD" clId="Web-{E8D2F754-FBFC-F336-1596-CDCE36F27B77}" dt="2023-03-08T10:35:50.758" v="160" actId="20577"/>
        <pc:sldMkLst>
          <pc:docMk/>
          <pc:sldMk cId="1098273473" sldId="265"/>
        </pc:sldMkLst>
        <pc:spChg chg="mod">
          <ac:chgData name="ELAINE DE MELO XAVIER" userId="S::elaine.xavier@economia.gov.br::c21f0b18-d645-42f4-abe2-132433094bf5" providerId="AD" clId="Web-{E8D2F754-FBFC-F336-1596-CDCE36F27B77}" dt="2023-03-08T10:35:50.758" v="160" actId="20577"/>
          <ac:spMkLst>
            <pc:docMk/>
            <pc:sldMk cId="1098273473" sldId="265"/>
            <ac:spMk id="6" creationId="{9003C2BB-59F4-21AC-E59A-6E3754FD69D4}"/>
          </ac:spMkLst>
        </pc:spChg>
      </pc:sldChg>
    </pc:docChg>
  </pc:docChgLst>
  <pc:docChgLst>
    <pc:chgData name="CLARA MARIA GUIMARÃES MARINHO PEREIRA" userId="121e16ac-932f-4bc6-bfb5-202ffac65684" providerId="ADAL" clId="{B3A651FC-B56D-428C-B8DB-F8D0BF946109}"/>
    <pc:docChg chg="custSel addSld modSld">
      <pc:chgData name="CLARA MARIA GUIMARÃES MARINHO PEREIRA" userId="121e16ac-932f-4bc6-bfb5-202ffac65684" providerId="ADAL" clId="{B3A651FC-B56D-428C-B8DB-F8D0BF946109}" dt="2023-03-08T02:20:53.480" v="101" actId="478"/>
      <pc:docMkLst>
        <pc:docMk/>
      </pc:docMkLst>
      <pc:sldChg chg="modSp mod">
        <pc:chgData name="CLARA MARIA GUIMARÃES MARINHO PEREIRA" userId="121e16ac-932f-4bc6-bfb5-202ffac65684" providerId="ADAL" clId="{B3A651FC-B56D-428C-B8DB-F8D0BF946109}" dt="2023-03-08T02:18:17.037" v="3" actId="20577"/>
        <pc:sldMkLst>
          <pc:docMk/>
          <pc:sldMk cId="1196437104" sldId="258"/>
        </pc:sldMkLst>
        <pc:spChg chg="mod">
          <ac:chgData name="CLARA MARIA GUIMARÃES MARINHO PEREIRA" userId="121e16ac-932f-4bc6-bfb5-202ffac65684" providerId="ADAL" clId="{B3A651FC-B56D-428C-B8DB-F8D0BF946109}" dt="2023-03-08T02:18:17.037" v="3" actId="20577"/>
          <ac:spMkLst>
            <pc:docMk/>
            <pc:sldMk cId="1196437104" sldId="258"/>
            <ac:spMk id="6" creationId="{9003C2BB-59F4-21AC-E59A-6E3754FD69D4}"/>
          </ac:spMkLst>
        </pc:spChg>
      </pc:sldChg>
      <pc:sldChg chg="addSp modSp">
        <pc:chgData name="CLARA MARIA GUIMARÃES MARINHO PEREIRA" userId="121e16ac-932f-4bc6-bfb5-202ffac65684" providerId="ADAL" clId="{B3A651FC-B56D-428C-B8DB-F8D0BF946109}" dt="2023-03-08T02:18:00.624" v="0"/>
        <pc:sldMkLst>
          <pc:docMk/>
          <pc:sldMk cId="2123912835" sldId="264"/>
        </pc:sldMkLst>
        <pc:graphicFrameChg chg="add mod">
          <ac:chgData name="CLARA MARIA GUIMARÃES MARINHO PEREIRA" userId="121e16ac-932f-4bc6-bfb5-202ffac65684" providerId="ADAL" clId="{B3A651FC-B56D-428C-B8DB-F8D0BF946109}" dt="2023-03-08T02:18:00.624" v="0"/>
          <ac:graphicFrameMkLst>
            <pc:docMk/>
            <pc:sldMk cId="2123912835" sldId="264"/>
            <ac:graphicFrameMk id="10" creationId="{2090ABCA-CCB6-AA67-3A1D-679DDDE23EC2}"/>
          </ac:graphicFrameMkLst>
        </pc:graphicFrameChg>
      </pc:sldChg>
      <pc:sldChg chg="modSp mod">
        <pc:chgData name="CLARA MARIA GUIMARÃES MARINHO PEREIRA" userId="121e16ac-932f-4bc6-bfb5-202ffac65684" providerId="ADAL" clId="{B3A651FC-B56D-428C-B8DB-F8D0BF946109}" dt="2023-03-08T02:18:47.727" v="76" actId="20577"/>
        <pc:sldMkLst>
          <pc:docMk/>
          <pc:sldMk cId="1098273473" sldId="265"/>
        </pc:sldMkLst>
        <pc:spChg chg="mod">
          <ac:chgData name="CLARA MARIA GUIMARÃES MARINHO PEREIRA" userId="121e16ac-932f-4bc6-bfb5-202ffac65684" providerId="ADAL" clId="{B3A651FC-B56D-428C-B8DB-F8D0BF946109}" dt="2023-03-08T02:18:47.727" v="76" actId="20577"/>
          <ac:spMkLst>
            <pc:docMk/>
            <pc:sldMk cId="1098273473" sldId="265"/>
            <ac:spMk id="6" creationId="{9003C2BB-59F4-21AC-E59A-6E3754FD69D4}"/>
          </ac:spMkLst>
        </pc:spChg>
      </pc:sldChg>
      <pc:sldChg chg="addSp delSp modSp add mod modClrScheme chgLayout">
        <pc:chgData name="CLARA MARIA GUIMARÃES MARINHO PEREIRA" userId="121e16ac-932f-4bc6-bfb5-202ffac65684" providerId="ADAL" clId="{B3A651FC-B56D-428C-B8DB-F8D0BF946109}" dt="2023-03-08T02:20:53.480" v="101" actId="478"/>
        <pc:sldMkLst>
          <pc:docMk/>
          <pc:sldMk cId="677449892" sldId="266"/>
        </pc:sldMkLst>
        <pc:spChg chg="mod">
          <ac:chgData name="CLARA MARIA GUIMARÃES MARINHO PEREIRA" userId="121e16ac-932f-4bc6-bfb5-202ffac65684" providerId="ADAL" clId="{B3A651FC-B56D-428C-B8DB-F8D0BF946109}" dt="2023-03-08T02:20:30.769" v="82" actId="20577"/>
          <ac:spMkLst>
            <pc:docMk/>
            <pc:sldMk cId="677449892" sldId="266"/>
            <ac:spMk id="2" creationId="{D229901B-B9BE-A260-1D74-8436A2A2933D}"/>
          </ac:spMkLst>
        </pc:spChg>
        <pc:spChg chg="add mod ord">
          <ac:chgData name="CLARA MARIA GUIMARÃES MARINHO PEREIRA" userId="121e16ac-932f-4bc6-bfb5-202ffac65684" providerId="ADAL" clId="{B3A651FC-B56D-428C-B8DB-F8D0BF946109}" dt="2023-03-08T02:20:44.530" v="99" actId="122"/>
          <ac:spMkLst>
            <pc:docMk/>
            <pc:sldMk cId="677449892" sldId="266"/>
            <ac:spMk id="4" creationId="{FE03797F-B0F9-8B7D-F817-BF7A200AA887}"/>
          </ac:spMkLst>
        </pc:spChg>
        <pc:spChg chg="add del mod ord">
          <ac:chgData name="CLARA MARIA GUIMARÃES MARINHO PEREIRA" userId="121e16ac-932f-4bc6-bfb5-202ffac65684" providerId="ADAL" clId="{B3A651FC-B56D-428C-B8DB-F8D0BF946109}" dt="2023-03-08T02:20:53.480" v="101" actId="478"/>
          <ac:spMkLst>
            <pc:docMk/>
            <pc:sldMk cId="677449892" sldId="266"/>
            <ac:spMk id="5" creationId="{3F19CC92-4072-0C08-66CC-BC9E0C0DC822}"/>
          </ac:spMkLst>
        </pc:spChg>
        <pc:spChg chg="del mod">
          <ac:chgData name="CLARA MARIA GUIMARÃES MARINHO PEREIRA" userId="121e16ac-932f-4bc6-bfb5-202ffac65684" providerId="ADAL" clId="{B3A651FC-B56D-428C-B8DB-F8D0BF946109}" dt="2023-03-08T02:20:13.828" v="80"/>
          <ac:spMkLst>
            <pc:docMk/>
            <pc:sldMk cId="677449892" sldId="266"/>
            <ac:spMk id="6" creationId="{9003C2BB-59F4-21AC-E59A-6E3754FD69D4}"/>
          </ac:spMkLst>
        </pc:spChg>
        <pc:cxnChg chg="del">
          <ac:chgData name="CLARA MARIA GUIMARÃES MARINHO PEREIRA" userId="121e16ac-932f-4bc6-bfb5-202ffac65684" providerId="ADAL" clId="{B3A651FC-B56D-428C-B8DB-F8D0BF946109}" dt="2023-03-08T02:20:34.115" v="83" actId="478"/>
          <ac:cxnSpMkLst>
            <pc:docMk/>
            <pc:sldMk cId="677449892" sldId="266"/>
            <ac:cxnSpMk id="3" creationId="{78175DF5-7B16-2CEA-C6D5-DACDAEF4841E}"/>
          </ac:cxnSpMkLst>
        </pc:cxn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m 6" descr="Forma&#10;&#10;Descrição gerada automaticamente">
            <a:extLst>
              <a:ext uri="{FF2B5EF4-FFF2-40B4-BE49-F238E27FC236}">
                <a16:creationId xmlns:a16="http://schemas.microsoft.com/office/drawing/2014/main" id="{DC423A20-296C-F7F2-69FE-A2822D2CB3A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duotone>
              <a:prstClr val="black"/>
              <a:schemeClr val="accent3">
                <a:tint val="45000"/>
                <a:satMod val="400000"/>
              </a:schemeClr>
            </a:duotone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1640" b="34815"/>
          <a:stretch/>
        </p:blipFill>
        <p:spPr>
          <a:xfrm>
            <a:off x="0" y="6081486"/>
            <a:ext cx="12192000" cy="928914"/>
          </a:xfrm>
          <a:prstGeom prst="rect">
            <a:avLst/>
          </a:prstGeom>
        </p:spPr>
      </p:pic>
      <p:sp>
        <p:nvSpPr>
          <p:cNvPr id="8" name="CaixaDeTexto 7">
            <a:extLst>
              <a:ext uri="{FF2B5EF4-FFF2-40B4-BE49-F238E27FC236}">
                <a16:creationId xmlns:a16="http://schemas.microsoft.com/office/drawing/2014/main" id="{A03F4450-D907-EE86-3759-FAF240761FEB}"/>
              </a:ext>
            </a:extLst>
          </p:cNvPr>
          <p:cNvSpPr txBox="1"/>
          <p:nvPr userDrawn="1"/>
        </p:nvSpPr>
        <p:spPr>
          <a:xfrm>
            <a:off x="10075239" y="6225997"/>
            <a:ext cx="22406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400">
                <a:solidFill>
                  <a:schemeClr val="accent1">
                    <a:lumMod val="50000"/>
                  </a:schemeClr>
                </a:solidFill>
                <a:latin typeface="Montserrat Bold" panose="00000800000000000000" pitchFamily="2" charset="0"/>
              </a:rPr>
              <a:t>Ministério</a:t>
            </a:r>
            <a:br>
              <a:rPr lang="pt-BR" sz="1400">
                <a:solidFill>
                  <a:schemeClr val="accent1">
                    <a:lumMod val="50000"/>
                  </a:schemeClr>
                </a:solidFill>
                <a:latin typeface="Montserrat ExtraBold" panose="00000900000000000000" pitchFamily="2" charset="0"/>
              </a:rPr>
            </a:br>
            <a:r>
              <a:rPr lang="pt-BR" sz="1400">
                <a:solidFill>
                  <a:schemeClr val="accent1">
                    <a:lumMod val="50000"/>
                  </a:schemeClr>
                </a:solidFill>
                <a:latin typeface="Montserrat Light" panose="00000400000000000000" pitchFamily="2" charset="0"/>
              </a:rPr>
              <a:t>da Fazenda</a:t>
            </a:r>
            <a:endParaRPr lang="pt-BR" sz="1400" dirty="0">
              <a:solidFill>
                <a:schemeClr val="accent1">
                  <a:lumMod val="50000"/>
                </a:schemeClr>
              </a:solidFill>
              <a:latin typeface="Montserrat Light" panose="00000400000000000000" pitchFamily="2" charset="0"/>
            </a:endParaRPr>
          </a:p>
        </p:txBody>
      </p:sp>
      <p:pic>
        <p:nvPicPr>
          <p:cNvPr id="9" name="Imagem 8" descr="Forma&#10;&#10;Descrição gerada automaticamente">
            <a:extLst>
              <a:ext uri="{FF2B5EF4-FFF2-40B4-BE49-F238E27FC236}">
                <a16:creationId xmlns:a16="http://schemas.microsoft.com/office/drawing/2014/main" id="{39C026B7-BAD6-C9C3-05CE-0843C13334EE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duotone>
              <a:prstClr val="black"/>
              <a:schemeClr val="accent3">
                <a:tint val="45000"/>
                <a:satMod val="400000"/>
              </a:schemeClr>
            </a:duotone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9387" b="25714"/>
          <a:stretch/>
        </p:blipFill>
        <p:spPr>
          <a:xfrm>
            <a:off x="0" y="-95535"/>
            <a:ext cx="12192000" cy="3359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58724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90E721-4F8D-4661-BBF4-F997E8D989BD}" type="datetimeFigureOut">
              <a:rPr lang="pt-BR" smtClean="0"/>
              <a:t>08/03/2023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68019-9115-475F-9B4C-61F37C53193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419064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90E721-4F8D-4661-BBF4-F997E8D989BD}" type="datetimeFigureOut">
              <a:rPr lang="pt-BR" smtClean="0"/>
              <a:t>08/03/2023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68019-9115-475F-9B4C-61F37C53193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712917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90E721-4F8D-4661-BBF4-F997E8D989BD}" type="datetimeFigureOut">
              <a:rPr lang="pt-BR" smtClean="0"/>
              <a:t>08/03/2023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68019-9115-475F-9B4C-61F37C53193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419761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90E721-4F8D-4661-BBF4-F997E8D989BD}" type="datetimeFigureOut">
              <a:rPr lang="pt-BR" smtClean="0"/>
              <a:t>08/03/2023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68019-9115-475F-9B4C-61F37C53193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569398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90E721-4F8D-4661-BBF4-F997E8D989BD}" type="datetimeFigureOut">
              <a:rPr lang="pt-BR" smtClean="0"/>
              <a:t>08/03/2023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68019-9115-475F-9B4C-61F37C53193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886286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90E721-4F8D-4661-BBF4-F997E8D989BD}" type="datetimeFigureOut">
              <a:rPr lang="pt-BR" smtClean="0"/>
              <a:t>08/03/2023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68019-9115-475F-9B4C-61F37C53193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972116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90E721-4F8D-4661-BBF4-F997E8D989BD}" type="datetimeFigureOut">
              <a:rPr lang="pt-BR" smtClean="0"/>
              <a:t>08/03/2023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68019-9115-475F-9B4C-61F37C53193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066495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90E721-4F8D-4661-BBF4-F997E8D989BD}" type="datetimeFigureOut">
              <a:rPr lang="pt-BR" smtClean="0"/>
              <a:t>08/03/2023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68019-9115-475F-9B4C-61F37C53193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593828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90E721-4F8D-4661-BBF4-F997E8D989BD}" type="datetimeFigureOut">
              <a:rPr lang="pt-BR" smtClean="0"/>
              <a:t>08/03/2023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68019-9115-475F-9B4C-61F37C53193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592551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90E721-4F8D-4661-BBF4-F997E8D989BD}" type="datetimeFigureOut">
              <a:rPr lang="pt-BR" smtClean="0"/>
              <a:t>08/03/2023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68019-9115-475F-9B4C-61F37C53193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625193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90E721-4F8D-4661-BBF4-F997E8D989BD}" type="datetimeFigureOut">
              <a:rPr lang="pt-BR" smtClean="0"/>
              <a:t>08/03/2023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268019-9115-475F-9B4C-61F37C53193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533546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ixaDeTexto 4">
            <a:extLst>
              <a:ext uri="{FF2B5EF4-FFF2-40B4-BE49-F238E27FC236}">
                <a16:creationId xmlns:a16="http://schemas.microsoft.com/office/drawing/2014/main" id="{868D2A28-EAE6-072F-1B56-E937DD85D36E}"/>
              </a:ext>
            </a:extLst>
          </p:cNvPr>
          <p:cNvSpPr txBox="1"/>
          <p:nvPr/>
        </p:nvSpPr>
        <p:spPr>
          <a:xfrm>
            <a:off x="4038576" y="4577903"/>
            <a:ext cx="384980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200" dirty="0">
                <a:solidFill>
                  <a:schemeClr val="accent5">
                    <a:lumMod val="50000"/>
                  </a:schemeClr>
                </a:solidFill>
                <a:latin typeface="Montserrat Bold" panose="00000800000000000000" pitchFamily="2" charset="0"/>
              </a:rPr>
              <a:t>Elaine Xavier</a:t>
            </a:r>
          </a:p>
          <a:p>
            <a:pPr algn="ctr"/>
            <a:r>
              <a:rPr lang="pt-BR" sz="3200" dirty="0">
                <a:solidFill>
                  <a:schemeClr val="accent5">
                    <a:lumMod val="50000"/>
                  </a:schemeClr>
                </a:solidFill>
                <a:latin typeface="Montserrat Bold" panose="00000800000000000000" pitchFamily="2" charset="0"/>
              </a:rPr>
              <a:t>08/03/2023</a:t>
            </a:r>
            <a:endParaRPr lang="pt-BR" sz="3200" dirty="0">
              <a:solidFill>
                <a:schemeClr val="accent5">
                  <a:lumMod val="50000"/>
                </a:schemeClr>
              </a:solidFill>
              <a:latin typeface="Montserrat Light" panose="00000400000000000000" pitchFamily="2" charset="0"/>
            </a:endParaRP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DD5930F5-E113-69AA-35A7-22D4B5D36F89}"/>
              </a:ext>
            </a:extLst>
          </p:cNvPr>
          <p:cNvSpPr txBox="1"/>
          <p:nvPr/>
        </p:nvSpPr>
        <p:spPr>
          <a:xfrm>
            <a:off x="2357644" y="2452171"/>
            <a:ext cx="7476712" cy="193899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pt-BR" sz="4000" dirty="0">
                <a:solidFill>
                  <a:schemeClr val="accent5">
                    <a:lumMod val="50000"/>
                  </a:schemeClr>
                </a:solidFill>
                <a:latin typeface="Montserrat Bold"/>
              </a:rPr>
              <a:t>Gênero e Raça: O Transversal no Planejamento Público</a:t>
            </a:r>
            <a:endParaRPr lang="pt-BR" sz="4000" dirty="0">
              <a:solidFill>
                <a:schemeClr val="accent5">
                  <a:lumMod val="50000"/>
                </a:schemeClr>
              </a:solidFill>
              <a:latin typeface="Montserrat Bold" panose="00000800000000000000" pitchFamily="2" charset="0"/>
            </a:endParaRPr>
          </a:p>
        </p:txBody>
      </p:sp>
      <p:cxnSp>
        <p:nvCxnSpPr>
          <p:cNvPr id="8" name="Conector Reto 7">
            <a:extLst>
              <a:ext uri="{FF2B5EF4-FFF2-40B4-BE49-F238E27FC236}">
                <a16:creationId xmlns:a16="http://schemas.microsoft.com/office/drawing/2014/main" id="{97AF2877-A6A4-64D4-502F-0730D4CA4316}"/>
              </a:ext>
            </a:extLst>
          </p:cNvPr>
          <p:cNvCxnSpPr/>
          <p:nvPr/>
        </p:nvCxnSpPr>
        <p:spPr>
          <a:xfrm>
            <a:off x="2912992" y="4306163"/>
            <a:ext cx="6323773" cy="0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Imagem 11">
            <a:extLst>
              <a:ext uri="{FF2B5EF4-FFF2-40B4-BE49-F238E27FC236}">
                <a16:creationId xmlns:a16="http://schemas.microsoft.com/office/drawing/2014/main" id="{C44BB0B2-76DF-27E9-E165-058F1B4681E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32566" y="6069087"/>
            <a:ext cx="2926868" cy="7889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32484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ixaDeTexto 5">
            <a:extLst>
              <a:ext uri="{FF2B5EF4-FFF2-40B4-BE49-F238E27FC236}">
                <a16:creationId xmlns:a16="http://schemas.microsoft.com/office/drawing/2014/main" id="{9003C2BB-59F4-21AC-E59A-6E3754FD69D4}"/>
              </a:ext>
            </a:extLst>
          </p:cNvPr>
          <p:cNvSpPr txBox="1"/>
          <p:nvPr/>
        </p:nvSpPr>
        <p:spPr>
          <a:xfrm>
            <a:off x="824347" y="1463418"/>
            <a:ext cx="8995514" cy="2246769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pt-BR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Montserrat Light" panose="00000400000000000000" pitchFamily="2" charset="0"/>
              </a:rPr>
              <a:t>CF 88 e legislação decorrente</a:t>
            </a:r>
          </a:p>
          <a:p>
            <a:endParaRPr lang="pt-BR" sz="2000" dirty="0">
              <a:solidFill>
                <a:schemeClr val="tx1">
                  <a:lumMod val="75000"/>
                  <a:lumOff val="25000"/>
                </a:schemeClr>
              </a:solidFill>
              <a:latin typeface="Montserrat Light" panose="00000400000000000000" pitchFamily="2" charset="0"/>
            </a:endParaRPr>
          </a:p>
          <a:p>
            <a:r>
              <a:rPr lang="pt-BR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Montserrat Light"/>
              </a:rPr>
              <a:t>Avanços Institucionais – Mulheres e Igualdade Racial</a:t>
            </a:r>
            <a:endParaRPr lang="pt-BR" sz="2000" dirty="0">
              <a:solidFill>
                <a:schemeClr val="tx1">
                  <a:lumMod val="75000"/>
                  <a:lumOff val="25000"/>
                </a:schemeClr>
              </a:solidFill>
              <a:latin typeface="Montserrat Light" panose="00000400000000000000" pitchFamily="2" charset="0"/>
            </a:endParaRPr>
          </a:p>
          <a:p>
            <a:endParaRPr lang="pt-BR" sz="2000" dirty="0">
              <a:solidFill>
                <a:schemeClr val="tx1">
                  <a:lumMod val="75000"/>
                  <a:lumOff val="25000"/>
                </a:schemeClr>
              </a:solidFill>
              <a:latin typeface="Montserrat Light" panose="00000400000000000000" pitchFamily="2" charset="0"/>
            </a:endParaRPr>
          </a:p>
          <a:p>
            <a:r>
              <a:rPr lang="pt-BR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Montserrat Light" panose="00000400000000000000" pitchFamily="2" charset="0"/>
              </a:rPr>
              <a:t>A mulher no Orçamento – achados</a:t>
            </a:r>
          </a:p>
          <a:p>
            <a:r>
              <a:rPr lang="pt-BR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Montserrat Light" panose="00000400000000000000" pitchFamily="2" charset="0"/>
              </a:rPr>
              <a:t> </a:t>
            </a:r>
          </a:p>
          <a:p>
            <a:r>
              <a:rPr lang="pt-BR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Montserrat Light" panose="00000400000000000000" pitchFamily="2" charset="0"/>
              </a:rPr>
              <a:t>Perspectivas e oportunidades</a:t>
            </a:r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id="{D229901B-B9BE-A260-1D74-8436A2A2933D}"/>
              </a:ext>
            </a:extLst>
          </p:cNvPr>
          <p:cNvSpPr txBox="1"/>
          <p:nvPr/>
        </p:nvSpPr>
        <p:spPr>
          <a:xfrm>
            <a:off x="824347" y="299010"/>
            <a:ext cx="7607770" cy="10568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3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Montserrat Bold" panose="00000800000000000000" pitchFamily="2" charset="0"/>
              </a:rPr>
              <a:t>Roteiro</a:t>
            </a:r>
            <a:endParaRPr lang="en-US" sz="3600" dirty="0">
              <a:solidFill>
                <a:schemeClr val="tx1">
                  <a:lumMod val="75000"/>
                  <a:lumOff val="25000"/>
                </a:schemeClr>
              </a:solidFill>
              <a:latin typeface="Montserrat Bold" panose="00000800000000000000" pitchFamily="2" charset="0"/>
            </a:endParaRPr>
          </a:p>
        </p:txBody>
      </p:sp>
      <p:cxnSp>
        <p:nvCxnSpPr>
          <p:cNvPr id="3" name="Conector Reto 2">
            <a:extLst>
              <a:ext uri="{FF2B5EF4-FFF2-40B4-BE49-F238E27FC236}">
                <a16:creationId xmlns:a16="http://schemas.microsoft.com/office/drawing/2014/main" id="{78175DF5-7B16-2CEA-C6D5-DACDAEF4841E}"/>
              </a:ext>
            </a:extLst>
          </p:cNvPr>
          <p:cNvCxnSpPr/>
          <p:nvPr/>
        </p:nvCxnSpPr>
        <p:spPr>
          <a:xfrm>
            <a:off x="778027" y="981241"/>
            <a:ext cx="6323773" cy="0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Imagem 8">
            <a:extLst>
              <a:ext uri="{FF2B5EF4-FFF2-40B4-BE49-F238E27FC236}">
                <a16:creationId xmlns:a16="http://schemas.microsoft.com/office/drawing/2014/main" id="{EDB323B6-318D-BE82-FA6F-9DA873B2E5A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78774" y="6309630"/>
            <a:ext cx="2034452" cy="5483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64371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ixaDeTexto 5">
            <a:extLst>
              <a:ext uri="{FF2B5EF4-FFF2-40B4-BE49-F238E27FC236}">
                <a16:creationId xmlns:a16="http://schemas.microsoft.com/office/drawing/2014/main" id="{9003C2BB-59F4-21AC-E59A-6E3754FD69D4}"/>
              </a:ext>
            </a:extLst>
          </p:cNvPr>
          <p:cNvSpPr txBox="1"/>
          <p:nvPr/>
        </p:nvSpPr>
        <p:spPr>
          <a:xfrm>
            <a:off x="824347" y="1463418"/>
            <a:ext cx="8995514" cy="4093428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pt-BR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Montserrat Light" panose="00000400000000000000" pitchFamily="2" charset="0"/>
              </a:rPr>
              <a:t>Sujeitos de direitos das políticas públicas: avanços que permitem sua especificação.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pt-BR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Montserrat Light" panose="00000400000000000000" pitchFamily="2" charset="0"/>
              </a:rPr>
              <a:t>Igualdade entre homens e mulheres;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pt-BR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Montserrat Light" panose="00000400000000000000" pitchFamily="2" charset="0"/>
              </a:rPr>
              <a:t>Repúdio ao racismo e seu estabelecimento como crime, propriedade das terras ocupadas por quilombolas.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pt-BR" sz="2000" dirty="0">
              <a:solidFill>
                <a:schemeClr val="tx1">
                  <a:lumMod val="75000"/>
                  <a:lumOff val="25000"/>
                </a:schemeClr>
              </a:solidFill>
              <a:latin typeface="Montserrat Light" panose="00000400000000000000" pitchFamily="2" charset="0"/>
            </a:endParaRPr>
          </a:p>
          <a:p>
            <a:r>
              <a:rPr lang="pt-BR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Montserrat Light" panose="00000400000000000000" pitchFamily="2" charset="0"/>
              </a:rPr>
              <a:t>Produção legislativa intensa pós CF 88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pt-BR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Montserrat Light"/>
              </a:rPr>
              <a:t>Exemplos: Lei Maria da Penha (Lei nº 11.340/2006) e Lei do Feminicídio (Lei nº 13.104/2015), Estatuto da Igualdade Racial (Lei nº 12.288/2010).</a:t>
            </a:r>
          </a:p>
          <a:p>
            <a:r>
              <a:rPr lang="pt-BR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Montserrat Light" panose="00000400000000000000" pitchFamily="2" charset="0"/>
              </a:rPr>
              <a:t>	</a:t>
            </a:r>
          </a:p>
          <a:p>
            <a:endParaRPr lang="pt-BR" sz="2000" dirty="0">
              <a:solidFill>
                <a:schemeClr val="tx1">
                  <a:lumMod val="75000"/>
                  <a:lumOff val="25000"/>
                </a:schemeClr>
              </a:solidFill>
              <a:latin typeface="Montserrat Light" panose="00000400000000000000" pitchFamily="2" charset="0"/>
            </a:endParaRPr>
          </a:p>
          <a:p>
            <a:endParaRPr lang="pt-BR" sz="2000" dirty="0">
              <a:solidFill>
                <a:schemeClr val="tx1">
                  <a:lumMod val="75000"/>
                  <a:lumOff val="25000"/>
                </a:schemeClr>
              </a:solidFill>
              <a:latin typeface="Montserrat Light" panose="00000400000000000000" pitchFamily="2" charset="0"/>
            </a:endParaRPr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id="{D229901B-B9BE-A260-1D74-8436A2A2933D}"/>
              </a:ext>
            </a:extLst>
          </p:cNvPr>
          <p:cNvSpPr txBox="1"/>
          <p:nvPr/>
        </p:nvSpPr>
        <p:spPr>
          <a:xfrm>
            <a:off x="824347" y="299010"/>
            <a:ext cx="7607770" cy="10568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3600" dirty="0">
                <a:solidFill>
                  <a:schemeClr val="tx1">
                    <a:lumMod val="75000"/>
                    <a:lumOff val="25000"/>
                  </a:schemeClr>
                </a:solidFill>
                <a:latin typeface="Montserrat Bold" panose="00000800000000000000" pitchFamily="2" charset="0"/>
              </a:rPr>
              <a:t>CF 88 e </a:t>
            </a:r>
            <a:r>
              <a:rPr lang="en-US" sz="3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Montserrat Bold" panose="00000800000000000000" pitchFamily="2" charset="0"/>
              </a:rPr>
              <a:t>legislação</a:t>
            </a:r>
            <a:r>
              <a:rPr lang="en-US" sz="3600" dirty="0">
                <a:solidFill>
                  <a:schemeClr val="tx1">
                    <a:lumMod val="75000"/>
                    <a:lumOff val="25000"/>
                  </a:schemeClr>
                </a:solidFill>
                <a:latin typeface="Montserrat Bold" panose="00000800000000000000" pitchFamily="2" charset="0"/>
              </a:rPr>
              <a:t> </a:t>
            </a:r>
            <a:r>
              <a:rPr lang="en-US" sz="3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Montserrat Bold" panose="00000800000000000000" pitchFamily="2" charset="0"/>
              </a:rPr>
              <a:t>decorrente</a:t>
            </a:r>
            <a:endParaRPr lang="en-US" sz="3600" dirty="0">
              <a:solidFill>
                <a:schemeClr val="tx1">
                  <a:lumMod val="75000"/>
                  <a:lumOff val="25000"/>
                </a:schemeClr>
              </a:solidFill>
              <a:latin typeface="Montserrat Bold" panose="00000800000000000000" pitchFamily="2" charset="0"/>
            </a:endParaRPr>
          </a:p>
        </p:txBody>
      </p:sp>
      <p:cxnSp>
        <p:nvCxnSpPr>
          <p:cNvPr id="3" name="Conector Reto 2">
            <a:extLst>
              <a:ext uri="{FF2B5EF4-FFF2-40B4-BE49-F238E27FC236}">
                <a16:creationId xmlns:a16="http://schemas.microsoft.com/office/drawing/2014/main" id="{78175DF5-7B16-2CEA-C6D5-DACDAEF4841E}"/>
              </a:ext>
            </a:extLst>
          </p:cNvPr>
          <p:cNvCxnSpPr/>
          <p:nvPr/>
        </p:nvCxnSpPr>
        <p:spPr>
          <a:xfrm>
            <a:off x="778027" y="981241"/>
            <a:ext cx="6323773" cy="0"/>
          </a:xfrm>
          <a:prstGeom prst="line">
            <a:avLst/>
          </a:prstGeom>
          <a:ln w="127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" name="Imagem 13">
            <a:extLst>
              <a:ext uri="{FF2B5EF4-FFF2-40B4-BE49-F238E27FC236}">
                <a16:creationId xmlns:a16="http://schemas.microsoft.com/office/drawing/2014/main" id="{13ADA648-C5CF-5A36-B5EC-19AAC2F32A6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42405" y="6215605"/>
            <a:ext cx="2307189" cy="6218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59001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ixaDeTexto 5">
            <a:extLst>
              <a:ext uri="{FF2B5EF4-FFF2-40B4-BE49-F238E27FC236}">
                <a16:creationId xmlns:a16="http://schemas.microsoft.com/office/drawing/2014/main" id="{9003C2BB-59F4-21AC-E59A-6E3754FD69D4}"/>
              </a:ext>
            </a:extLst>
          </p:cNvPr>
          <p:cNvSpPr txBox="1"/>
          <p:nvPr/>
        </p:nvSpPr>
        <p:spPr>
          <a:xfrm>
            <a:off x="824347" y="1463418"/>
            <a:ext cx="8995514" cy="470898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pt-BR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Montserrat Light" panose="00000400000000000000" pitchFamily="2" charset="0"/>
              </a:rPr>
              <a:t>2000-2009: pelo menos 1 programa orçamentário específico</a:t>
            </a:r>
          </a:p>
          <a:p>
            <a:endParaRPr lang="pt-BR" sz="2000" dirty="0">
              <a:solidFill>
                <a:schemeClr val="tx1">
                  <a:lumMod val="75000"/>
                  <a:lumOff val="25000"/>
                </a:schemeClr>
              </a:solidFill>
              <a:latin typeface="Montserrat Light" panose="00000400000000000000" pitchFamily="2" charset="0"/>
            </a:endParaRPr>
          </a:p>
          <a:p>
            <a:pPr algn="just"/>
            <a:r>
              <a:rPr lang="pt-BR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Montserrat Light"/>
              </a:rPr>
              <a:t>2003-2015: Secretarias com status de Ministério, amparada por conferências e planos nacionais.</a:t>
            </a:r>
          </a:p>
          <a:p>
            <a:endParaRPr lang="pt-BR" sz="2000" dirty="0">
              <a:solidFill>
                <a:schemeClr val="tx1">
                  <a:lumMod val="75000"/>
                  <a:lumOff val="25000"/>
                </a:schemeClr>
              </a:solidFill>
              <a:latin typeface="Montserrat Light" panose="00000400000000000000" pitchFamily="2" charset="0"/>
            </a:endParaRPr>
          </a:p>
          <a:p>
            <a:r>
              <a:rPr lang="pt-BR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Montserrat Light"/>
              </a:rPr>
              <a:t>2005-2013: Quantificação do gasto com Mulheres – SIGA Brasil. Retomada em 2022.</a:t>
            </a:r>
            <a:endParaRPr lang="pt-BR" sz="2000" dirty="0">
              <a:solidFill>
                <a:schemeClr val="tx1">
                  <a:lumMod val="75000"/>
                  <a:lumOff val="25000"/>
                </a:schemeClr>
              </a:solidFill>
              <a:latin typeface="Montserrat Light" panose="00000400000000000000" pitchFamily="2" charset="0"/>
            </a:endParaRPr>
          </a:p>
          <a:p>
            <a:endParaRPr lang="pt-BR" sz="2000" dirty="0">
              <a:solidFill>
                <a:schemeClr val="tx1">
                  <a:lumMod val="75000"/>
                  <a:lumOff val="25000"/>
                </a:schemeClr>
              </a:solidFill>
              <a:latin typeface="Montserrat Light" panose="00000400000000000000" pitchFamily="2" charset="0"/>
            </a:endParaRPr>
          </a:p>
          <a:p>
            <a:r>
              <a:rPr lang="pt-BR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Montserrat Light"/>
              </a:rPr>
              <a:t>PPA 2012-2015: Agendas Transversais</a:t>
            </a:r>
          </a:p>
          <a:p>
            <a:endParaRPr lang="pt-BR" sz="2000" dirty="0">
              <a:solidFill>
                <a:schemeClr val="tx1">
                  <a:lumMod val="75000"/>
                  <a:lumOff val="25000"/>
                </a:schemeClr>
              </a:solidFill>
              <a:latin typeface="Montserrat Light" panose="00000400000000000000" pitchFamily="2" charset="0"/>
            </a:endParaRPr>
          </a:p>
          <a:p>
            <a:r>
              <a:rPr lang="pt-BR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Montserrat Light" panose="00000400000000000000" pitchFamily="2" charset="0"/>
              </a:rPr>
              <a:t>2018: Sistema Nacional de Políticas para as Mulheres – </a:t>
            </a:r>
            <a:r>
              <a:rPr lang="pt-BR" sz="2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Montserrat Light" panose="00000400000000000000" pitchFamily="2" charset="0"/>
              </a:rPr>
              <a:t>Sinapom</a:t>
            </a:r>
            <a:r>
              <a:rPr lang="pt-BR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Montserrat Light" panose="00000400000000000000" pitchFamily="2" charset="0"/>
              </a:rPr>
              <a:t> + </a:t>
            </a:r>
            <a:r>
              <a:rPr lang="pt-BR" sz="2000" b="0" i="0" u="none" strike="noStrike" baseline="0" dirty="0">
                <a:solidFill>
                  <a:srgbClr val="000000"/>
                </a:solidFill>
                <a:latin typeface="Montserrat Light" panose="00000400000000000000" pitchFamily="2" charset="0"/>
              </a:rPr>
              <a:t>Plano Nacional de Combate à Violência Doméstica – </a:t>
            </a:r>
            <a:r>
              <a:rPr lang="pt-BR" sz="2000" b="0" i="0" u="none" strike="noStrike" baseline="0" dirty="0" err="1">
                <a:solidFill>
                  <a:srgbClr val="000000"/>
                </a:solidFill>
                <a:latin typeface="Montserrat Light" panose="00000400000000000000" pitchFamily="2" charset="0"/>
              </a:rPr>
              <a:t>PNaViD</a:t>
            </a:r>
            <a:endParaRPr lang="pt-BR" sz="2000" b="0" i="0" u="none" strike="noStrike" baseline="0" dirty="0">
              <a:solidFill>
                <a:srgbClr val="000000"/>
              </a:solidFill>
              <a:latin typeface="Montserrat Light" panose="00000400000000000000" pitchFamily="2" charset="0"/>
            </a:endParaRPr>
          </a:p>
          <a:p>
            <a:endParaRPr lang="pt-BR" sz="2000" dirty="0">
              <a:solidFill>
                <a:srgbClr val="000000"/>
              </a:solidFill>
              <a:latin typeface="Montserrat Light" panose="00000400000000000000" pitchFamily="2" charset="0"/>
            </a:endParaRPr>
          </a:p>
          <a:p>
            <a:r>
              <a:rPr lang="pt-BR" sz="2000" b="0" i="0" u="none" strike="noStrike" baseline="0" dirty="0">
                <a:solidFill>
                  <a:srgbClr val="000000"/>
                </a:solidFill>
                <a:latin typeface="Montserrat Light" panose="00000400000000000000" pitchFamily="2" charset="0"/>
              </a:rPr>
              <a:t>2021: LDO solicita apuração de gasto com mulheres no Orçamento Fiscal e da Seguridade Social (Bancada Feminin</a:t>
            </a:r>
            <a:r>
              <a:rPr lang="pt-BR" sz="2000" dirty="0">
                <a:solidFill>
                  <a:srgbClr val="000000"/>
                </a:solidFill>
                <a:latin typeface="Montserrat Light" panose="00000400000000000000" pitchFamily="2" charset="0"/>
              </a:rPr>
              <a:t>a no Congresso).</a:t>
            </a:r>
            <a:r>
              <a:rPr lang="pt-BR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Montserrat Light" panose="00000400000000000000" pitchFamily="2" charset="0"/>
              </a:rPr>
              <a:t>  </a:t>
            </a:r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id="{D229901B-B9BE-A260-1D74-8436A2A2933D}"/>
              </a:ext>
            </a:extLst>
          </p:cNvPr>
          <p:cNvSpPr txBox="1"/>
          <p:nvPr/>
        </p:nvSpPr>
        <p:spPr>
          <a:xfrm>
            <a:off x="824346" y="299010"/>
            <a:ext cx="9885217" cy="10568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3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Montserrat Bold" panose="00000800000000000000" pitchFamily="2" charset="0"/>
              </a:rPr>
              <a:t>Avanços</a:t>
            </a:r>
            <a:r>
              <a:rPr lang="en-US" sz="3600" dirty="0">
                <a:solidFill>
                  <a:schemeClr val="tx1">
                    <a:lumMod val="75000"/>
                    <a:lumOff val="25000"/>
                  </a:schemeClr>
                </a:solidFill>
                <a:latin typeface="Montserrat Bold" panose="00000800000000000000" pitchFamily="2" charset="0"/>
              </a:rPr>
              <a:t> </a:t>
            </a:r>
            <a:r>
              <a:rPr lang="en-US" sz="3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Montserrat Bold" panose="00000800000000000000" pitchFamily="2" charset="0"/>
              </a:rPr>
              <a:t>instituicionais</a:t>
            </a:r>
            <a:r>
              <a:rPr lang="en-US" sz="3600" dirty="0">
                <a:solidFill>
                  <a:schemeClr val="tx1">
                    <a:lumMod val="75000"/>
                    <a:lumOff val="25000"/>
                  </a:schemeClr>
                </a:solidFill>
                <a:latin typeface="Montserrat Bold" panose="00000800000000000000" pitchFamily="2" charset="0"/>
              </a:rPr>
              <a:t> - </a:t>
            </a:r>
            <a:r>
              <a:rPr lang="en-US" sz="3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Montserrat Bold" panose="00000800000000000000" pitchFamily="2" charset="0"/>
              </a:rPr>
              <a:t>Mulheres</a:t>
            </a:r>
            <a:endParaRPr lang="en-US" sz="3600" dirty="0">
              <a:solidFill>
                <a:schemeClr val="tx1">
                  <a:lumMod val="75000"/>
                  <a:lumOff val="25000"/>
                </a:schemeClr>
              </a:solidFill>
              <a:latin typeface="Montserrat Bold" panose="00000800000000000000" pitchFamily="2" charset="0"/>
            </a:endParaRPr>
          </a:p>
        </p:txBody>
      </p:sp>
      <p:cxnSp>
        <p:nvCxnSpPr>
          <p:cNvPr id="3" name="Conector Reto 2">
            <a:extLst>
              <a:ext uri="{FF2B5EF4-FFF2-40B4-BE49-F238E27FC236}">
                <a16:creationId xmlns:a16="http://schemas.microsoft.com/office/drawing/2014/main" id="{78175DF5-7B16-2CEA-C6D5-DACDAEF4841E}"/>
              </a:ext>
            </a:extLst>
          </p:cNvPr>
          <p:cNvCxnSpPr/>
          <p:nvPr/>
        </p:nvCxnSpPr>
        <p:spPr>
          <a:xfrm>
            <a:off x="778027" y="981241"/>
            <a:ext cx="6323773" cy="0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Imagem 8">
            <a:extLst>
              <a:ext uri="{FF2B5EF4-FFF2-40B4-BE49-F238E27FC236}">
                <a16:creationId xmlns:a16="http://schemas.microsoft.com/office/drawing/2014/main" id="{EDB323B6-318D-BE82-FA6F-9DA873B2E5A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78774" y="6309630"/>
            <a:ext cx="2034452" cy="5483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76389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ixaDeTexto 5">
            <a:extLst>
              <a:ext uri="{FF2B5EF4-FFF2-40B4-BE49-F238E27FC236}">
                <a16:creationId xmlns:a16="http://schemas.microsoft.com/office/drawing/2014/main" id="{9003C2BB-59F4-21AC-E59A-6E3754FD69D4}"/>
              </a:ext>
            </a:extLst>
          </p:cNvPr>
          <p:cNvSpPr txBox="1"/>
          <p:nvPr/>
        </p:nvSpPr>
        <p:spPr>
          <a:xfrm>
            <a:off x="824347" y="1463418"/>
            <a:ext cx="8995514" cy="532453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just"/>
            <a:r>
              <a:rPr lang="pt-BR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Montserrat Light"/>
              </a:rPr>
              <a:t>Movimento mais amplo: mais de 80 países no Mundo possuem orçamento sensível a gênero (FMI, 2016). Vincula-se também a uma agenda de melhoria da </a:t>
            </a:r>
            <a:r>
              <a:rPr lang="pt-BR" sz="2000" i="1" dirty="0">
                <a:solidFill>
                  <a:schemeClr val="tx1">
                    <a:lumMod val="75000"/>
                    <a:lumOff val="25000"/>
                  </a:schemeClr>
                </a:solidFill>
                <a:latin typeface="Montserrat Light"/>
              </a:rPr>
              <a:t>performance</a:t>
            </a:r>
            <a:r>
              <a:rPr lang="pt-BR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Montserrat Light"/>
              </a:rPr>
              <a:t> dos orçamentos públicos.</a:t>
            </a:r>
            <a:endParaRPr lang="pt-BR">
              <a:solidFill>
                <a:schemeClr val="tx1">
                  <a:lumMod val="75000"/>
                  <a:lumOff val="25000"/>
                </a:schemeClr>
              </a:solidFill>
              <a:cs typeface="Calibri"/>
            </a:endParaRPr>
          </a:p>
          <a:p>
            <a:pPr algn="just"/>
            <a:endParaRPr lang="pt-BR" sz="2000" dirty="0">
              <a:solidFill>
                <a:schemeClr val="tx1">
                  <a:lumMod val="75000"/>
                  <a:lumOff val="25000"/>
                </a:schemeClr>
              </a:solidFill>
              <a:latin typeface="Montserrat Light" panose="00000400000000000000" pitchFamily="2" charset="0"/>
            </a:endParaRPr>
          </a:p>
          <a:p>
            <a:pPr algn="just"/>
            <a:r>
              <a:rPr lang="pt-BR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Montserrat Light" panose="00000400000000000000" pitchFamily="2" charset="0"/>
              </a:rPr>
              <a:t>Políticas públicas não são neutras.</a:t>
            </a:r>
          </a:p>
          <a:p>
            <a:pPr algn="just"/>
            <a:endParaRPr lang="pt-BR" sz="2000" dirty="0">
              <a:solidFill>
                <a:schemeClr val="tx1">
                  <a:lumMod val="75000"/>
                  <a:lumOff val="25000"/>
                </a:schemeClr>
              </a:solidFill>
              <a:latin typeface="Montserrat Light" panose="00000400000000000000" pitchFamily="2" charset="0"/>
            </a:endParaRPr>
          </a:p>
          <a:p>
            <a:pPr algn="just"/>
            <a:r>
              <a:rPr lang="pt-BR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Montserrat Light"/>
              </a:rPr>
              <a:t>O gasto transcende o órgão específico voltado às mulheres</a:t>
            </a:r>
          </a:p>
          <a:p>
            <a:pPr algn="just"/>
            <a:endParaRPr lang="pt-BR" sz="2000" dirty="0">
              <a:solidFill>
                <a:schemeClr val="tx1">
                  <a:lumMod val="75000"/>
                  <a:lumOff val="25000"/>
                </a:schemeClr>
              </a:solidFill>
              <a:latin typeface="Montserrat Light" panose="00000400000000000000" pitchFamily="2" charset="0"/>
            </a:endParaRPr>
          </a:p>
          <a:p>
            <a:pPr algn="just"/>
            <a:r>
              <a:rPr lang="pt-BR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Montserrat Light" panose="00000400000000000000" pitchFamily="2" charset="0"/>
              </a:rPr>
              <a:t>A quantificação do gasto é mais rápida e transparente quando vinculada a classificações orçamentárias ou marcações gerenciais (</a:t>
            </a:r>
            <a:r>
              <a:rPr lang="pt-BR" sz="2000" i="1" dirty="0">
                <a:solidFill>
                  <a:schemeClr val="tx1">
                    <a:lumMod val="75000"/>
                    <a:lumOff val="25000"/>
                  </a:schemeClr>
                </a:solidFill>
                <a:latin typeface="Montserrat Light" panose="00000400000000000000" pitchFamily="2" charset="0"/>
              </a:rPr>
              <a:t>versus</a:t>
            </a:r>
            <a:r>
              <a:rPr lang="pt-BR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Montserrat Light" panose="00000400000000000000" pitchFamily="2" charset="0"/>
              </a:rPr>
              <a:t> mineração no cadastro de ações)</a:t>
            </a:r>
          </a:p>
          <a:p>
            <a:pPr algn="just"/>
            <a:endParaRPr lang="pt-BR" sz="2000" dirty="0">
              <a:solidFill>
                <a:schemeClr val="tx1">
                  <a:lumMod val="75000"/>
                  <a:lumOff val="25000"/>
                </a:schemeClr>
              </a:solidFill>
              <a:latin typeface="Montserrat Light" panose="00000400000000000000" pitchFamily="2" charset="0"/>
            </a:endParaRPr>
          </a:p>
          <a:p>
            <a:pPr algn="just"/>
            <a:r>
              <a:rPr lang="pt-BR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Montserrat Light"/>
              </a:rPr>
              <a:t>Saúde e educação são basilares para a promoção da igualdade, mas com poucas informações desagregadas (ou a importância dos registros administrativos e do desenho da política pública).</a:t>
            </a:r>
          </a:p>
          <a:p>
            <a:pPr algn="just"/>
            <a:endParaRPr lang="pt-BR" sz="2000" dirty="0">
              <a:solidFill>
                <a:schemeClr val="tx1">
                  <a:lumMod val="75000"/>
                  <a:lumOff val="25000"/>
                </a:schemeClr>
              </a:solidFill>
              <a:latin typeface="Montserrat Light" panose="00000400000000000000" pitchFamily="2" charset="0"/>
            </a:endParaRPr>
          </a:p>
          <a:p>
            <a:pPr algn="just"/>
            <a:endParaRPr lang="pt-BR" sz="2000" dirty="0">
              <a:solidFill>
                <a:schemeClr val="tx1">
                  <a:lumMod val="75000"/>
                  <a:lumOff val="25000"/>
                </a:schemeClr>
              </a:solidFill>
              <a:latin typeface="Montserrat Light" panose="00000400000000000000" pitchFamily="2" charset="0"/>
            </a:endParaRPr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id="{D229901B-B9BE-A260-1D74-8436A2A2933D}"/>
              </a:ext>
            </a:extLst>
          </p:cNvPr>
          <p:cNvSpPr txBox="1"/>
          <p:nvPr/>
        </p:nvSpPr>
        <p:spPr>
          <a:xfrm>
            <a:off x="824347" y="299009"/>
            <a:ext cx="9524998" cy="10587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3600" dirty="0">
                <a:solidFill>
                  <a:schemeClr val="tx1">
                    <a:lumMod val="75000"/>
                    <a:lumOff val="25000"/>
                  </a:schemeClr>
                </a:solidFill>
                <a:latin typeface="Montserrat Bold" panose="00000800000000000000" pitchFamily="2" charset="0"/>
              </a:rPr>
              <a:t>A </a:t>
            </a:r>
            <a:r>
              <a:rPr lang="en-US" sz="3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Montserrat Bold" panose="00000800000000000000" pitchFamily="2" charset="0"/>
              </a:rPr>
              <a:t>mulher</a:t>
            </a:r>
            <a:r>
              <a:rPr lang="en-US" sz="3600" dirty="0">
                <a:solidFill>
                  <a:schemeClr val="tx1">
                    <a:lumMod val="75000"/>
                    <a:lumOff val="25000"/>
                  </a:schemeClr>
                </a:solidFill>
                <a:latin typeface="Montserrat Bold" panose="00000800000000000000" pitchFamily="2" charset="0"/>
              </a:rPr>
              <a:t> no </a:t>
            </a:r>
            <a:r>
              <a:rPr lang="en-US" sz="3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Montserrat Bold" panose="00000800000000000000" pitchFamily="2" charset="0"/>
              </a:rPr>
              <a:t>Orçamento</a:t>
            </a:r>
            <a:r>
              <a:rPr lang="en-US" sz="3600" dirty="0">
                <a:solidFill>
                  <a:schemeClr val="tx1">
                    <a:lumMod val="75000"/>
                    <a:lumOff val="25000"/>
                  </a:schemeClr>
                </a:solidFill>
                <a:latin typeface="Montserrat Bold" panose="00000800000000000000" pitchFamily="2" charset="0"/>
              </a:rPr>
              <a:t> – </a:t>
            </a:r>
            <a:r>
              <a:rPr lang="en-US" sz="3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Montserrat Bold" panose="00000800000000000000" pitchFamily="2" charset="0"/>
              </a:rPr>
              <a:t>achados</a:t>
            </a:r>
            <a:r>
              <a:rPr lang="en-US" sz="3600" dirty="0">
                <a:solidFill>
                  <a:schemeClr val="tx1">
                    <a:lumMod val="75000"/>
                    <a:lumOff val="25000"/>
                  </a:schemeClr>
                </a:solidFill>
                <a:latin typeface="Montserrat Bold" panose="00000800000000000000" pitchFamily="2" charset="0"/>
              </a:rPr>
              <a:t> </a:t>
            </a:r>
          </a:p>
        </p:txBody>
      </p:sp>
      <p:cxnSp>
        <p:nvCxnSpPr>
          <p:cNvPr id="3" name="Conector Reto 2">
            <a:extLst>
              <a:ext uri="{FF2B5EF4-FFF2-40B4-BE49-F238E27FC236}">
                <a16:creationId xmlns:a16="http://schemas.microsoft.com/office/drawing/2014/main" id="{78175DF5-7B16-2CEA-C6D5-DACDAEF4841E}"/>
              </a:ext>
            </a:extLst>
          </p:cNvPr>
          <p:cNvCxnSpPr/>
          <p:nvPr/>
        </p:nvCxnSpPr>
        <p:spPr>
          <a:xfrm>
            <a:off x="778027" y="981241"/>
            <a:ext cx="6323773" cy="0"/>
          </a:xfrm>
          <a:prstGeom prst="line">
            <a:avLst/>
          </a:prstGeom>
          <a:ln w="127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" name="Imagem 13">
            <a:extLst>
              <a:ext uri="{FF2B5EF4-FFF2-40B4-BE49-F238E27FC236}">
                <a16:creationId xmlns:a16="http://schemas.microsoft.com/office/drawing/2014/main" id="{13ADA648-C5CF-5A36-B5EC-19AAC2F32A6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42405" y="6215605"/>
            <a:ext cx="2307189" cy="6218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67203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ixaDeTexto 5">
            <a:extLst>
              <a:ext uri="{FF2B5EF4-FFF2-40B4-BE49-F238E27FC236}">
                <a16:creationId xmlns:a16="http://schemas.microsoft.com/office/drawing/2014/main" id="{9003C2BB-59F4-21AC-E59A-6E3754FD69D4}"/>
              </a:ext>
            </a:extLst>
          </p:cNvPr>
          <p:cNvSpPr txBox="1"/>
          <p:nvPr/>
        </p:nvSpPr>
        <p:spPr>
          <a:xfrm>
            <a:off x="824347" y="1463418"/>
            <a:ext cx="899551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>
                <a:solidFill>
                  <a:schemeClr val="tx1">
                    <a:lumMod val="75000"/>
                    <a:lumOff val="25000"/>
                  </a:schemeClr>
                </a:solidFill>
                <a:latin typeface="Montserrat Light" panose="00000400000000000000" pitchFamily="2" charset="0"/>
              </a:rPr>
              <a:t> </a:t>
            </a:r>
            <a:endParaRPr lang="pt-BR" sz="2000" dirty="0">
              <a:solidFill>
                <a:schemeClr val="tx1">
                  <a:lumMod val="75000"/>
                  <a:lumOff val="25000"/>
                </a:schemeClr>
              </a:solidFill>
              <a:latin typeface="Montserrat Light" panose="00000400000000000000" pitchFamily="2" charset="0"/>
            </a:endParaRPr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id="{D229901B-B9BE-A260-1D74-8436A2A2933D}"/>
              </a:ext>
            </a:extLst>
          </p:cNvPr>
          <p:cNvSpPr txBox="1"/>
          <p:nvPr/>
        </p:nvSpPr>
        <p:spPr>
          <a:xfrm>
            <a:off x="824347" y="299010"/>
            <a:ext cx="7607770" cy="105686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3600" dirty="0">
                <a:solidFill>
                  <a:schemeClr val="tx1">
                    <a:lumMod val="75000"/>
                    <a:lumOff val="25000"/>
                  </a:schemeClr>
                </a:solidFill>
                <a:latin typeface="Montserrat Bold"/>
              </a:rPr>
              <a:t>A </a:t>
            </a:r>
            <a:r>
              <a:rPr lang="en-US" sz="3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Montserrat Bold"/>
              </a:rPr>
              <a:t>mulher</a:t>
            </a:r>
            <a:r>
              <a:rPr lang="en-US" sz="3600" dirty="0">
                <a:solidFill>
                  <a:schemeClr val="tx1">
                    <a:lumMod val="75000"/>
                    <a:lumOff val="25000"/>
                  </a:schemeClr>
                </a:solidFill>
                <a:latin typeface="Montserrat Bold"/>
              </a:rPr>
              <a:t> no </a:t>
            </a:r>
            <a:r>
              <a:rPr lang="en-US" sz="3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Montserrat Bold"/>
              </a:rPr>
              <a:t>Orçamento</a:t>
            </a:r>
            <a:r>
              <a:rPr lang="en-US" sz="3600" dirty="0">
                <a:solidFill>
                  <a:schemeClr val="tx1">
                    <a:lumMod val="75000"/>
                    <a:lumOff val="25000"/>
                  </a:schemeClr>
                </a:solidFill>
                <a:latin typeface="Montserrat Bold"/>
              </a:rPr>
              <a:t> 2022</a:t>
            </a:r>
            <a:endParaRPr lang="en-US" sz="3600" dirty="0">
              <a:solidFill>
                <a:schemeClr val="tx1">
                  <a:lumMod val="75000"/>
                  <a:lumOff val="25000"/>
                </a:schemeClr>
              </a:solidFill>
              <a:latin typeface="Montserrat Bold" panose="00000800000000000000" pitchFamily="2" charset="0"/>
            </a:endParaRPr>
          </a:p>
        </p:txBody>
      </p:sp>
      <p:cxnSp>
        <p:nvCxnSpPr>
          <p:cNvPr id="3" name="Conector Reto 2">
            <a:extLst>
              <a:ext uri="{FF2B5EF4-FFF2-40B4-BE49-F238E27FC236}">
                <a16:creationId xmlns:a16="http://schemas.microsoft.com/office/drawing/2014/main" id="{78175DF5-7B16-2CEA-C6D5-DACDAEF4841E}"/>
              </a:ext>
            </a:extLst>
          </p:cNvPr>
          <p:cNvCxnSpPr/>
          <p:nvPr/>
        </p:nvCxnSpPr>
        <p:spPr>
          <a:xfrm>
            <a:off x="778027" y="981241"/>
            <a:ext cx="6323773" cy="0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Imagem 8">
            <a:extLst>
              <a:ext uri="{FF2B5EF4-FFF2-40B4-BE49-F238E27FC236}">
                <a16:creationId xmlns:a16="http://schemas.microsoft.com/office/drawing/2014/main" id="{EDB323B6-318D-BE82-FA6F-9DA873B2E5A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78774" y="6309630"/>
            <a:ext cx="2034452" cy="548370"/>
          </a:xfrm>
          <a:prstGeom prst="rect">
            <a:avLst/>
          </a:prstGeom>
        </p:spPr>
      </p:pic>
      <p:sp>
        <p:nvSpPr>
          <p:cNvPr id="5" name="CaixaDeTexto 4">
            <a:extLst>
              <a:ext uri="{FF2B5EF4-FFF2-40B4-BE49-F238E27FC236}">
                <a16:creationId xmlns:a16="http://schemas.microsoft.com/office/drawing/2014/main" id="{8F67E7DB-0E91-DA40-6788-18727A1A7D19}"/>
              </a:ext>
            </a:extLst>
          </p:cNvPr>
          <p:cNvSpPr txBox="1"/>
          <p:nvPr/>
        </p:nvSpPr>
        <p:spPr>
          <a:xfrm>
            <a:off x="3048000" y="3244334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dirty="0"/>
              <a:t> </a:t>
            </a:r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id="{804E8CEC-6FC9-1941-899A-3488028B7F87}"/>
              </a:ext>
            </a:extLst>
          </p:cNvPr>
          <p:cNvSpPr txBox="1"/>
          <p:nvPr/>
        </p:nvSpPr>
        <p:spPr>
          <a:xfrm>
            <a:off x="3048000" y="3244334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dirty="0"/>
              <a:t> 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1140A635-5F7E-478E-D86B-915C6330D6B0}"/>
              </a:ext>
            </a:extLst>
          </p:cNvPr>
          <p:cNvSpPr txBox="1"/>
          <p:nvPr/>
        </p:nvSpPr>
        <p:spPr>
          <a:xfrm>
            <a:off x="1192695" y="1822173"/>
            <a:ext cx="9491869" cy="419100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endParaRPr lang="pt-BR"/>
          </a:p>
        </p:txBody>
      </p:sp>
      <p:pic>
        <p:nvPicPr>
          <p:cNvPr id="7" name="Imagem 10" descr="Tabela&#10;&#10;Descrição gerada automaticamente">
            <a:extLst>
              <a:ext uri="{FF2B5EF4-FFF2-40B4-BE49-F238E27FC236}">
                <a16:creationId xmlns:a16="http://schemas.microsoft.com/office/drawing/2014/main" id="{879FF648-6020-C673-FACB-418BD2FB86A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6053" y="1844489"/>
            <a:ext cx="9788937" cy="35224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39128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ixaDeTexto 5">
            <a:extLst>
              <a:ext uri="{FF2B5EF4-FFF2-40B4-BE49-F238E27FC236}">
                <a16:creationId xmlns:a16="http://schemas.microsoft.com/office/drawing/2014/main" id="{9003C2BB-59F4-21AC-E59A-6E3754FD69D4}"/>
              </a:ext>
            </a:extLst>
          </p:cNvPr>
          <p:cNvSpPr txBox="1"/>
          <p:nvPr/>
        </p:nvSpPr>
        <p:spPr>
          <a:xfrm>
            <a:off x="824347" y="1463418"/>
            <a:ext cx="8995514" cy="4093428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just"/>
            <a:r>
              <a:rPr lang="pt-BR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Montserrat Light"/>
              </a:rPr>
              <a:t>Recriação dos Ministérios das Mulheres e da Igualdade Racial e criação da Diretoria de Temas Transversais na Secretaria de Orçamento Federal.</a:t>
            </a:r>
            <a:endParaRPr lang="pt-BR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endParaRPr lang="pt-BR" sz="2000" dirty="0">
              <a:solidFill>
                <a:schemeClr val="tx1">
                  <a:lumMod val="75000"/>
                  <a:lumOff val="25000"/>
                </a:schemeClr>
              </a:solidFill>
              <a:latin typeface="Montserrat Light" panose="00000400000000000000" pitchFamily="2" charset="0"/>
            </a:endParaRPr>
          </a:p>
          <a:p>
            <a:r>
              <a:rPr lang="pt-BR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Montserrat Light"/>
              </a:rPr>
              <a:t>Elaboração das 3 Leis Orçamentárias este ano.</a:t>
            </a:r>
          </a:p>
          <a:p>
            <a:endParaRPr lang="pt-BR" sz="2000" dirty="0">
              <a:solidFill>
                <a:schemeClr val="tx1">
                  <a:lumMod val="75000"/>
                  <a:lumOff val="25000"/>
                </a:schemeClr>
              </a:solidFill>
              <a:latin typeface="Montserrat Light"/>
            </a:endParaRPr>
          </a:p>
          <a:p>
            <a:r>
              <a:rPr lang="pt-BR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Montserrat Light"/>
              </a:rPr>
              <a:t>Anúncio da Ministra: PPA sensível a gênero.</a:t>
            </a:r>
            <a:endParaRPr lang="pt-BR">
              <a:solidFill>
                <a:schemeClr val="tx1">
                  <a:lumMod val="75000"/>
                  <a:lumOff val="25000"/>
                </a:schemeClr>
              </a:solidFill>
              <a:cs typeface="Calibri"/>
            </a:endParaRPr>
          </a:p>
          <a:p>
            <a:endParaRPr lang="pt-BR" sz="2000" dirty="0">
              <a:solidFill>
                <a:schemeClr val="tx1">
                  <a:lumMod val="75000"/>
                  <a:lumOff val="25000"/>
                </a:schemeClr>
              </a:solidFill>
              <a:latin typeface="Montserrat Light" panose="00000400000000000000" pitchFamily="2" charset="0"/>
            </a:endParaRPr>
          </a:p>
          <a:p>
            <a:r>
              <a:rPr lang="pt-BR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Montserrat Light"/>
              </a:rPr>
              <a:t>Marcação gerencial das agendas transversais no Orçamento: inovação com potencial de espraiamento para outras pautas.</a:t>
            </a:r>
          </a:p>
          <a:p>
            <a:endParaRPr lang="pt-BR" sz="2000" dirty="0">
              <a:solidFill>
                <a:schemeClr val="tx1">
                  <a:lumMod val="75000"/>
                  <a:lumOff val="25000"/>
                </a:schemeClr>
              </a:solidFill>
              <a:latin typeface="Montserrat Light" panose="00000400000000000000" pitchFamily="2" charset="0"/>
            </a:endParaRPr>
          </a:p>
          <a:p>
            <a:r>
              <a:rPr lang="pt-BR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Montserrat Light"/>
              </a:rPr>
              <a:t>Articulação com os planos estratégicos institucionais.</a:t>
            </a:r>
          </a:p>
          <a:p>
            <a:endParaRPr lang="pt-BR" sz="2000" dirty="0">
              <a:solidFill>
                <a:schemeClr val="tx1">
                  <a:lumMod val="75000"/>
                  <a:lumOff val="25000"/>
                </a:schemeClr>
              </a:solidFill>
              <a:latin typeface="Montserrat Light" panose="00000400000000000000" pitchFamily="2" charset="0"/>
            </a:endParaRPr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id="{D229901B-B9BE-A260-1D74-8436A2A2933D}"/>
              </a:ext>
            </a:extLst>
          </p:cNvPr>
          <p:cNvSpPr txBox="1"/>
          <p:nvPr/>
        </p:nvSpPr>
        <p:spPr>
          <a:xfrm>
            <a:off x="824347" y="299010"/>
            <a:ext cx="7607770" cy="10568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3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Montserrat Bold" panose="00000800000000000000" pitchFamily="2" charset="0"/>
              </a:rPr>
              <a:t>Perspectivas</a:t>
            </a:r>
            <a:r>
              <a:rPr lang="en-US" sz="3600" dirty="0">
                <a:solidFill>
                  <a:schemeClr val="tx1">
                    <a:lumMod val="75000"/>
                    <a:lumOff val="25000"/>
                  </a:schemeClr>
                </a:solidFill>
                <a:latin typeface="Montserrat Bold" panose="00000800000000000000" pitchFamily="2" charset="0"/>
              </a:rPr>
              <a:t> e </a:t>
            </a:r>
            <a:r>
              <a:rPr lang="en-US" sz="3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Montserrat Bold" panose="00000800000000000000" pitchFamily="2" charset="0"/>
              </a:rPr>
              <a:t>oportunidades</a:t>
            </a:r>
            <a:endParaRPr lang="en-US" sz="3600" dirty="0">
              <a:solidFill>
                <a:schemeClr val="tx1">
                  <a:lumMod val="75000"/>
                  <a:lumOff val="25000"/>
                </a:schemeClr>
              </a:solidFill>
              <a:latin typeface="Montserrat Bold" panose="00000800000000000000" pitchFamily="2" charset="0"/>
            </a:endParaRPr>
          </a:p>
        </p:txBody>
      </p:sp>
      <p:cxnSp>
        <p:nvCxnSpPr>
          <p:cNvPr id="3" name="Conector Reto 2">
            <a:extLst>
              <a:ext uri="{FF2B5EF4-FFF2-40B4-BE49-F238E27FC236}">
                <a16:creationId xmlns:a16="http://schemas.microsoft.com/office/drawing/2014/main" id="{78175DF5-7B16-2CEA-C6D5-DACDAEF4841E}"/>
              </a:ext>
            </a:extLst>
          </p:cNvPr>
          <p:cNvCxnSpPr/>
          <p:nvPr/>
        </p:nvCxnSpPr>
        <p:spPr>
          <a:xfrm>
            <a:off x="778027" y="981241"/>
            <a:ext cx="6323773" cy="0"/>
          </a:xfrm>
          <a:prstGeom prst="line">
            <a:avLst/>
          </a:prstGeom>
          <a:ln w="127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" name="Imagem 13">
            <a:extLst>
              <a:ext uri="{FF2B5EF4-FFF2-40B4-BE49-F238E27FC236}">
                <a16:creationId xmlns:a16="http://schemas.microsoft.com/office/drawing/2014/main" id="{13ADA648-C5CF-5A36-B5EC-19AAC2F32A6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42405" y="6215605"/>
            <a:ext cx="2307189" cy="6218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82734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>
            <a:extLst>
              <a:ext uri="{FF2B5EF4-FFF2-40B4-BE49-F238E27FC236}">
                <a16:creationId xmlns:a16="http://schemas.microsoft.com/office/drawing/2014/main" id="{D229901B-B9BE-A260-1D74-8436A2A2933D}"/>
              </a:ext>
            </a:extLst>
          </p:cNvPr>
          <p:cNvSpPr txBox="1"/>
          <p:nvPr/>
        </p:nvSpPr>
        <p:spPr>
          <a:xfrm>
            <a:off x="824347" y="299010"/>
            <a:ext cx="7607770" cy="10568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endParaRPr lang="en-US" sz="3600" dirty="0">
              <a:solidFill>
                <a:schemeClr val="tx1">
                  <a:lumMod val="75000"/>
                  <a:lumOff val="25000"/>
                </a:schemeClr>
              </a:solidFill>
              <a:latin typeface="Montserrat Bold" panose="00000800000000000000" pitchFamily="2" charset="0"/>
            </a:endParaRPr>
          </a:p>
        </p:txBody>
      </p:sp>
      <p:pic>
        <p:nvPicPr>
          <p:cNvPr id="9" name="Imagem 8">
            <a:extLst>
              <a:ext uri="{FF2B5EF4-FFF2-40B4-BE49-F238E27FC236}">
                <a16:creationId xmlns:a16="http://schemas.microsoft.com/office/drawing/2014/main" id="{EDB323B6-318D-BE82-FA6F-9DA873B2E5A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78774" y="6309630"/>
            <a:ext cx="2034452" cy="548370"/>
          </a:xfrm>
          <a:prstGeom prst="rect">
            <a:avLst/>
          </a:prstGeom>
        </p:spPr>
      </p:pic>
      <p:sp>
        <p:nvSpPr>
          <p:cNvPr id="4" name="Título 3">
            <a:extLst>
              <a:ext uri="{FF2B5EF4-FFF2-40B4-BE49-F238E27FC236}">
                <a16:creationId xmlns:a16="http://schemas.microsoft.com/office/drawing/2014/main" id="{FE03797F-B0F9-8B7D-F817-BF7A200AA8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/>
              <a:t>Muito obrigada!</a:t>
            </a:r>
          </a:p>
        </p:txBody>
      </p:sp>
    </p:spTree>
    <p:extLst>
      <p:ext uri="{BB962C8B-B14F-4D97-AF65-F5344CB8AC3E}">
        <p14:creationId xmlns:p14="http://schemas.microsoft.com/office/powerpoint/2010/main" val="6774498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Imagem 10" descr="Logotipo&#10;&#10;Descrição gerada automaticamente">
            <a:extLst>
              <a:ext uri="{FF2B5EF4-FFF2-40B4-BE49-F238E27FC236}">
                <a16:creationId xmlns:a16="http://schemas.microsoft.com/office/drawing/2014/main" id="{3D086127-881B-47A5-25F5-9B46B9A84F9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40150" y="2794000"/>
            <a:ext cx="4711700" cy="127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317914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1DB8108253013444B6E52E0047578D7E" ma:contentTypeVersion="15" ma:contentTypeDescription="Crie um novo documento." ma:contentTypeScope="" ma:versionID="79033b4e3872b293b72e5544445dd50a">
  <xsd:schema xmlns:xsd="http://www.w3.org/2001/XMLSchema" xmlns:xs="http://www.w3.org/2001/XMLSchema" xmlns:p="http://schemas.microsoft.com/office/2006/metadata/properties" xmlns:ns2="6ade6551-29d1-4f87-9430-cb44f82e3359" xmlns:ns3="920f825e-d284-4e86-ae9b-448c8e7a12c8" targetNamespace="http://schemas.microsoft.com/office/2006/metadata/properties" ma:root="true" ma:fieldsID="95eeae9b20fa66f973bfaa8266ffab13" ns2:_="" ns3:_="">
    <xsd:import namespace="6ade6551-29d1-4f87-9430-cb44f82e3359"/>
    <xsd:import namespace="920f825e-d284-4e86-ae9b-448c8e7a12c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ade6551-29d1-4f87-9430-cb44f82e335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1" nillable="true" ma:taxonomy="true" ma:internalName="lcf76f155ced4ddcb4097134ff3c332f" ma:taxonomyFieldName="MediaServiceImageTags" ma:displayName="Marcações de imagem" ma:readOnly="false" ma:fieldId="{5cf76f15-5ced-4ddc-b409-7134ff3c332f}" ma:taxonomyMulti="true" ma:sspId="bf897d17-34fd-4a01-8f80-908009a6c4a9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20f825e-d284-4e86-ae9b-448c8e7a12c8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Compartilhado com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Detalhes de Compartilhado Com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0c7d00e1-eefa-4ad0-bf41-196a849ea754}" ma:internalName="TaxCatchAll" ma:showField="CatchAllData" ma:web="920f825e-d284-4e86-ae9b-448c8e7a12c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ú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920f825e-d284-4e86-ae9b-448c8e7a12c8" xsi:nil="true"/>
    <lcf76f155ced4ddcb4097134ff3c332f xmlns="6ade6551-29d1-4f87-9430-cb44f82e3359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59193858-0FD2-4AA6-8FF4-EBF744B59A71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84CEF369-4E56-4213-80D2-5941EB772BC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ade6551-29d1-4f87-9430-cb44f82e3359"/>
    <ds:schemaRef ds:uri="920f825e-d284-4e86-ae9b-448c8e7a12c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F4A73CF2-C9C2-4D2B-9809-724C5BBF0E1A}">
  <ds:schemaRefs>
    <ds:schemaRef ds:uri="http://purl.org/dc/terms/"/>
    <ds:schemaRef ds:uri="http://schemas.openxmlformats.org/package/2006/metadata/core-properties"/>
    <ds:schemaRef ds:uri="6ade6551-29d1-4f87-9430-cb44f82e3359"/>
    <ds:schemaRef ds:uri="http://purl.org/dc/dcmitype/"/>
    <ds:schemaRef ds:uri="http://purl.org/dc/elements/1.1/"/>
    <ds:schemaRef ds:uri="http://schemas.microsoft.com/office/2006/documentManagement/types"/>
    <ds:schemaRef ds:uri="http://www.w3.org/XML/1998/namespace"/>
    <ds:schemaRef ds:uri="http://schemas.microsoft.com/office/infopath/2007/PartnerControls"/>
    <ds:schemaRef ds:uri="920f825e-d284-4e86-ae9b-448c8e7a12c8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463</TotalTime>
  <Words>358</Words>
  <Application>Microsoft Office PowerPoint</Application>
  <PresentationFormat>Widescreen</PresentationFormat>
  <Paragraphs>54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9</vt:i4>
      </vt:variant>
    </vt:vector>
  </HeadingPairs>
  <TitlesOfParts>
    <vt:vector size="10" baseType="lpstr"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Muito obrigada!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Jamil Miranda Ghani</dc:creator>
  <cp:lastModifiedBy>CLARA MARIA GUIMARÃES MARINHO PEREIRA</cp:lastModifiedBy>
  <cp:revision>79</cp:revision>
  <dcterms:created xsi:type="dcterms:W3CDTF">2019-01-08T13:56:17Z</dcterms:created>
  <dcterms:modified xsi:type="dcterms:W3CDTF">2023-03-08T11:11:55Z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0x0101001DB8108253013444B6E52E0047578D7E</vt:lpwstr>
  </property>
  <property fmtid="{D5CDD505-2E9C-101B-9397-08002B2CF9AE}" pid="3" name="MediaServiceImageTags">
    <vt:lpwstr/>
  </property>
</Properties>
</file>