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66" r:id="rId3"/>
    <p:sldId id="268"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35" r:id="rId38"/>
    <p:sldId id="327" r:id="rId39"/>
    <p:sldId id="328" r:id="rId40"/>
    <p:sldId id="329" r:id="rId41"/>
    <p:sldId id="336" r:id="rId42"/>
    <p:sldId id="331" r:id="rId43"/>
    <p:sldId id="332" r:id="rId44"/>
    <p:sldId id="333" r:id="rId45"/>
    <p:sldId id="273" r:id="rId46"/>
    <p:sldId id="334" r:id="rId47"/>
    <p:sldId id="263" r:id="rId48"/>
  </p:sldIdLst>
  <p:sldSz cx="12192000" cy="6858000"/>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4457" autoAdjust="0"/>
  </p:normalViewPr>
  <p:slideViewPr>
    <p:cSldViewPr snapToGrid="0" snapToObjects="1">
      <p:cViewPr varScale="1">
        <p:scale>
          <a:sx n="108" d="100"/>
          <a:sy n="108" d="100"/>
        </p:scale>
        <p:origin x="37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CB0BDE5-CAF9-429E-84F6-A07AFA227195}" type="datetimeFigureOut">
              <a:rPr lang="pt-BR" smtClean="0"/>
              <a:t>24/02/2023</a:t>
            </a:fld>
            <a:endParaRPr lang="pt-BR"/>
          </a:p>
        </p:txBody>
      </p:sp>
      <p:sp>
        <p:nvSpPr>
          <p:cNvPr id="4" name="Espaço Reservado para Imagem de Slide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7525A4F8-5F22-41FD-A477-98363ECE807C}" type="slidenum">
              <a:rPr lang="pt-BR" smtClean="0"/>
              <a:t>‹nº›</a:t>
            </a:fld>
            <a:endParaRPr lang="pt-BR"/>
          </a:p>
        </p:txBody>
      </p:sp>
    </p:spTree>
    <p:extLst>
      <p:ext uri="{BB962C8B-B14F-4D97-AF65-F5344CB8AC3E}">
        <p14:creationId xmlns:p14="http://schemas.microsoft.com/office/powerpoint/2010/main" val="56436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525A4F8-5F22-41FD-A477-98363ECE807C}" type="slidenum">
              <a:rPr lang="pt-BR" smtClean="0"/>
              <a:t>30</a:t>
            </a:fld>
            <a:endParaRPr lang="pt-BR"/>
          </a:p>
        </p:txBody>
      </p:sp>
    </p:spTree>
    <p:extLst>
      <p:ext uri="{BB962C8B-B14F-4D97-AF65-F5344CB8AC3E}">
        <p14:creationId xmlns:p14="http://schemas.microsoft.com/office/powerpoint/2010/main" val="260525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25A4F8-5F22-41FD-A477-98363ECE807C}" type="slidenum">
              <a:rPr lang="pt-BR" smtClean="0"/>
              <a:t>38</a:t>
            </a:fld>
            <a:endParaRPr lang="pt-BR"/>
          </a:p>
        </p:txBody>
      </p:sp>
    </p:spTree>
    <p:extLst>
      <p:ext uri="{BB962C8B-B14F-4D97-AF65-F5344CB8AC3E}">
        <p14:creationId xmlns:p14="http://schemas.microsoft.com/office/powerpoint/2010/main" val="382385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D3F24-8129-FB46-B256-24C3A973C65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9F69170-3F7D-7042-A86E-CFB5A335A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53610A3-0E40-9742-A763-7A5521C2F489}"/>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5" name="Espaço Reservado para Rodapé 4">
            <a:extLst>
              <a:ext uri="{FF2B5EF4-FFF2-40B4-BE49-F238E27FC236}">
                <a16:creationId xmlns:a16="http://schemas.microsoft.com/office/drawing/2014/main" id="{1BD7EC12-4D44-4E4D-8483-A640E28118E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0B9D23-B565-2E41-9814-1816F5A38735}"/>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320014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40A44-E758-7741-9128-68CE1E379CC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15D3A5B-7A01-7043-843B-BCD06A3AC457}"/>
              </a:ext>
            </a:extLst>
          </p:cNvPr>
          <p:cNvSpPr>
            <a:spLocks noGrp="1"/>
          </p:cNvSpPr>
          <p:nvPr>
            <p:ph type="body" orient="vert" idx="1"/>
          </p:nvPr>
        </p:nvSpPr>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F6159DE0-BF3A-4E4D-B9AC-01561DB56C51}"/>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5" name="Espaço Reservado para Rodapé 4">
            <a:extLst>
              <a:ext uri="{FF2B5EF4-FFF2-40B4-BE49-F238E27FC236}">
                <a16:creationId xmlns:a16="http://schemas.microsoft.com/office/drawing/2014/main" id="{C3A86797-A005-994B-904B-9D5BCDA31A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6A0C86-EEFA-FD45-BCF4-5A2D867F1B2B}"/>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205433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17349D-237B-114D-A328-4BD5C618D02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61E9A2B-63B1-7242-ACDD-6DE8B10E7343}"/>
              </a:ext>
            </a:extLst>
          </p:cNvPr>
          <p:cNvSpPr>
            <a:spLocks noGrp="1"/>
          </p:cNvSpPr>
          <p:nvPr>
            <p:ph type="body" orient="vert" idx="1"/>
          </p:nvPr>
        </p:nvSpPr>
        <p:spPr>
          <a:xfrm>
            <a:off x="838200" y="365125"/>
            <a:ext cx="7734300" cy="5811838"/>
          </a:xfrm>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F451BD2D-9F6C-4A40-9EF2-419C7A2DEE81}"/>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5" name="Espaço Reservado para Rodapé 4">
            <a:extLst>
              <a:ext uri="{FF2B5EF4-FFF2-40B4-BE49-F238E27FC236}">
                <a16:creationId xmlns:a16="http://schemas.microsoft.com/office/drawing/2014/main" id="{4AA6E161-B5F3-F842-842C-CEED9DD2EC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E75BA9C-8C22-4C48-9C1B-E55B4F04D399}"/>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89198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F46D0-639E-DE4F-9333-EDAAEB5B4C3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5C9074-300D-CE4C-8101-D4CB81C6EE26}"/>
              </a:ext>
            </a:extLst>
          </p:cNvPr>
          <p:cNvSpPr>
            <a:spLocks noGrp="1"/>
          </p:cNvSpPr>
          <p:nvPr>
            <p:ph idx="1"/>
          </p:nvPr>
        </p:nvSpPr>
        <p:spPr/>
        <p:txBody>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7EA344F4-B2F9-8C4B-98CD-A702FF13F5C6}"/>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5" name="Espaço Reservado para Rodapé 4">
            <a:extLst>
              <a:ext uri="{FF2B5EF4-FFF2-40B4-BE49-F238E27FC236}">
                <a16:creationId xmlns:a16="http://schemas.microsoft.com/office/drawing/2014/main" id="{E2482018-942A-EF48-B4E6-0007CFD48FA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5DD1882-4B8D-FE49-8121-D2D554F60B39}"/>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125255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C80F0-46D4-9347-A93B-EC64265DDD4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44D1262-0207-FD48-A1D8-93AF6D2B3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063A4178-5756-214E-8602-B4E4677B97C3}"/>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5" name="Espaço Reservado para Rodapé 4">
            <a:extLst>
              <a:ext uri="{FF2B5EF4-FFF2-40B4-BE49-F238E27FC236}">
                <a16:creationId xmlns:a16="http://schemas.microsoft.com/office/drawing/2014/main" id="{694D859C-9E9E-2146-B209-95EA5687CD3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C5882C1-09AF-4C47-BDE0-D15E4088D2F5}"/>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113306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DB5D8-E087-4A47-8D86-6026C1A2596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8AC486A-A18D-9C43-B939-35E552F000D5}"/>
              </a:ext>
            </a:extLst>
          </p:cNvPr>
          <p:cNvSpPr>
            <a:spLocks noGrp="1"/>
          </p:cNvSpPr>
          <p:nvPr>
            <p:ph sz="half" idx="1"/>
          </p:nvPr>
        </p:nvSpPr>
        <p:spPr>
          <a:xfrm>
            <a:off x="838200" y="1825625"/>
            <a:ext cx="5181600" cy="4351338"/>
          </a:xfrm>
        </p:spPr>
        <p:txBody>
          <a:body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id="{8BD48E1A-6883-AC42-95AC-08378BFFAEEF}"/>
              </a:ext>
            </a:extLst>
          </p:cNvPr>
          <p:cNvSpPr>
            <a:spLocks noGrp="1"/>
          </p:cNvSpPr>
          <p:nvPr>
            <p:ph sz="half" idx="2"/>
          </p:nvPr>
        </p:nvSpPr>
        <p:spPr>
          <a:xfrm>
            <a:off x="6172200" y="1825625"/>
            <a:ext cx="5181600" cy="4351338"/>
          </a:xfrm>
        </p:spPr>
        <p:txBody>
          <a:body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id="{AC4259D6-2814-394B-9876-254853687C93}"/>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6" name="Espaço Reservado para Rodapé 5">
            <a:extLst>
              <a:ext uri="{FF2B5EF4-FFF2-40B4-BE49-F238E27FC236}">
                <a16:creationId xmlns:a16="http://schemas.microsoft.com/office/drawing/2014/main" id="{01E4ED33-80FA-7946-8077-249D0FBE9D0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3BC91D4-63CA-BB43-B5B7-B27CE41DCD5B}"/>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108464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00A3A-8293-B641-8B06-E882AE4B1D0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749360F-C2F5-3F44-8BEE-EE5877BD4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id="{8EABEA4E-90A8-FC41-8461-A23B9ED7933F}"/>
              </a:ext>
            </a:extLst>
          </p:cNvPr>
          <p:cNvSpPr>
            <a:spLocks noGrp="1"/>
          </p:cNvSpPr>
          <p:nvPr>
            <p:ph sz="half" idx="2"/>
          </p:nvPr>
        </p:nvSpPr>
        <p:spPr>
          <a:xfrm>
            <a:off x="839788" y="2505075"/>
            <a:ext cx="5157787" cy="3684588"/>
          </a:xfrm>
        </p:spPr>
        <p:txBody>
          <a:bodyPr/>
          <a:lstStyle/>
          <a:p>
            <a:r>
              <a:rPr lang="pt-BR"/>
              <a:t>Editar estilos de texto Mestre
Segundo nível
Terceiro nível
Quarto nível
Quinto nível</a:t>
            </a:r>
          </a:p>
        </p:txBody>
      </p:sp>
      <p:sp>
        <p:nvSpPr>
          <p:cNvPr id="5" name="Espaço Reservado para Texto 4">
            <a:extLst>
              <a:ext uri="{FF2B5EF4-FFF2-40B4-BE49-F238E27FC236}">
                <a16:creationId xmlns:a16="http://schemas.microsoft.com/office/drawing/2014/main" id="{ACCAD09B-CC83-0C4F-A592-9BB541370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6" name="Espaço Reservado para Conteúdo 5">
            <a:extLst>
              <a:ext uri="{FF2B5EF4-FFF2-40B4-BE49-F238E27FC236}">
                <a16:creationId xmlns:a16="http://schemas.microsoft.com/office/drawing/2014/main" id="{2838E37F-2AA5-AF47-BF36-E32BA20FFFFD}"/>
              </a:ext>
            </a:extLst>
          </p:cNvPr>
          <p:cNvSpPr>
            <a:spLocks noGrp="1"/>
          </p:cNvSpPr>
          <p:nvPr>
            <p:ph sz="quarter" idx="4"/>
          </p:nvPr>
        </p:nvSpPr>
        <p:spPr>
          <a:xfrm>
            <a:off x="6172200" y="2505075"/>
            <a:ext cx="5183188" cy="3684588"/>
          </a:xfrm>
        </p:spPr>
        <p:txBody>
          <a:bodyPr/>
          <a:lstStyle/>
          <a:p>
            <a:r>
              <a:rPr lang="pt-BR"/>
              <a:t>Editar estilos de texto Mestre
Segundo nível
Terceiro nível
Quarto nível
Quinto nível</a:t>
            </a:r>
          </a:p>
        </p:txBody>
      </p:sp>
      <p:sp>
        <p:nvSpPr>
          <p:cNvPr id="7" name="Espaço Reservado para Data 6">
            <a:extLst>
              <a:ext uri="{FF2B5EF4-FFF2-40B4-BE49-F238E27FC236}">
                <a16:creationId xmlns:a16="http://schemas.microsoft.com/office/drawing/2014/main" id="{006A9C2B-A07B-0143-A46A-E3247F643A69}"/>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8" name="Espaço Reservado para Rodapé 7">
            <a:extLst>
              <a:ext uri="{FF2B5EF4-FFF2-40B4-BE49-F238E27FC236}">
                <a16:creationId xmlns:a16="http://schemas.microsoft.com/office/drawing/2014/main" id="{E926132B-5976-5F44-B9D9-0084BEF99A7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394548B-D492-9E47-87BA-BB3F12DEC75B}"/>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90564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34CFB-332B-2A41-954D-F43498F6B0D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7A634E6-74EF-AD4C-B734-77204056D58C}"/>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4" name="Espaço Reservado para Rodapé 3">
            <a:extLst>
              <a:ext uri="{FF2B5EF4-FFF2-40B4-BE49-F238E27FC236}">
                <a16:creationId xmlns:a16="http://schemas.microsoft.com/office/drawing/2014/main" id="{D3A7BB46-55CB-C444-A16C-DCBECDA6712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AB7FFB8-DCA9-2E41-A1C6-7305D5DBEA8D}"/>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202094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1642C31-0549-6644-954B-9E9AA2184542}"/>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3" name="Espaço Reservado para Rodapé 2">
            <a:extLst>
              <a:ext uri="{FF2B5EF4-FFF2-40B4-BE49-F238E27FC236}">
                <a16:creationId xmlns:a16="http://schemas.microsoft.com/office/drawing/2014/main" id="{A16DEC56-79EF-C841-8B0F-05C634C21AB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CDE7241-BBA8-0F42-A400-56E9ED38B8BA}"/>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227765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2144A-15AA-8843-B781-0374088FB47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AA885DB-E572-0C4E-BAFD-6266DE947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pt-BR"/>
              <a:t>Editar estilos de texto Mestre
Segundo nível
Terceiro nível
Quarto nível
Quinto nível</a:t>
            </a:r>
          </a:p>
        </p:txBody>
      </p:sp>
      <p:sp>
        <p:nvSpPr>
          <p:cNvPr id="4" name="Espaço Reservado para Texto 3">
            <a:extLst>
              <a:ext uri="{FF2B5EF4-FFF2-40B4-BE49-F238E27FC236}">
                <a16:creationId xmlns:a16="http://schemas.microsoft.com/office/drawing/2014/main" id="{693E9C5B-4FC9-C844-A8A6-B3EA6EE6C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id="{B237CB55-757D-9043-89CD-CE63FD09AF4B}"/>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6" name="Espaço Reservado para Rodapé 5">
            <a:extLst>
              <a:ext uri="{FF2B5EF4-FFF2-40B4-BE49-F238E27FC236}">
                <a16:creationId xmlns:a16="http://schemas.microsoft.com/office/drawing/2014/main" id="{C3FFCE17-6BFF-9C40-8201-A84B6F5516B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A71D4FF-36BE-7647-8C55-6479A8EFF541}"/>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53640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8D26B-3284-6641-827F-4AD30923059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628DE91-0362-C94A-94A6-246418705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102C9DF-DB40-3D4A-8109-3E89D21C4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id="{F92723EC-637D-A44F-944C-3773116936E7}"/>
              </a:ext>
            </a:extLst>
          </p:cNvPr>
          <p:cNvSpPr>
            <a:spLocks noGrp="1"/>
          </p:cNvSpPr>
          <p:nvPr>
            <p:ph type="dt" sz="half" idx="10"/>
          </p:nvPr>
        </p:nvSpPr>
        <p:spPr/>
        <p:txBody>
          <a:bodyPr/>
          <a:lstStyle/>
          <a:p>
            <a:fld id="{9DA789F8-6D1F-5042-B701-FE7D978DD717}" type="datetimeFigureOut">
              <a:rPr lang="pt-BR" smtClean="0"/>
              <a:t>24/02/2023</a:t>
            </a:fld>
            <a:endParaRPr lang="pt-BR"/>
          </a:p>
        </p:txBody>
      </p:sp>
      <p:sp>
        <p:nvSpPr>
          <p:cNvPr id="6" name="Espaço Reservado para Rodapé 5">
            <a:extLst>
              <a:ext uri="{FF2B5EF4-FFF2-40B4-BE49-F238E27FC236}">
                <a16:creationId xmlns:a16="http://schemas.microsoft.com/office/drawing/2014/main" id="{34E7E8C3-488B-674B-86BD-4E3C0D0222A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9F8AC-1108-004C-AC3F-82E4E452E45B}"/>
              </a:ext>
            </a:extLst>
          </p:cNvPr>
          <p:cNvSpPr>
            <a:spLocks noGrp="1"/>
          </p:cNvSpPr>
          <p:nvPr>
            <p:ph type="sldNum" sz="quarter" idx="12"/>
          </p:nvPr>
        </p:nvSpPr>
        <p:spPr/>
        <p:txBody>
          <a:bodyPr/>
          <a:lstStyle/>
          <a:p>
            <a:fld id="{6591A148-61E6-AF45-A97D-CC779B25AA12}" type="slidenum">
              <a:rPr lang="pt-BR" smtClean="0"/>
              <a:t>‹nº›</a:t>
            </a:fld>
            <a:endParaRPr lang="pt-BR"/>
          </a:p>
        </p:txBody>
      </p:sp>
    </p:spTree>
    <p:extLst>
      <p:ext uri="{BB962C8B-B14F-4D97-AF65-F5344CB8AC3E}">
        <p14:creationId xmlns:p14="http://schemas.microsoft.com/office/powerpoint/2010/main" val="270363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3F47CC5-686B-8D47-BBE1-2682A6C93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6D45221-F546-3042-BAB8-4D2C5A1FB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773B75F7-52B1-BC49-92E1-E42645600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789F8-6D1F-5042-B701-FE7D978DD717}" type="datetimeFigureOut">
              <a:rPr lang="pt-BR" smtClean="0"/>
              <a:t>24/02/2023</a:t>
            </a:fld>
            <a:endParaRPr lang="pt-BR"/>
          </a:p>
        </p:txBody>
      </p:sp>
      <p:sp>
        <p:nvSpPr>
          <p:cNvPr id="5" name="Espaço Reservado para Rodapé 4">
            <a:extLst>
              <a:ext uri="{FF2B5EF4-FFF2-40B4-BE49-F238E27FC236}">
                <a16:creationId xmlns:a16="http://schemas.microsoft.com/office/drawing/2014/main" id="{0C553C7D-AEDE-7045-989D-52C03CEA4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60DE586-86F7-064A-AED1-387C835B8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1A148-61E6-AF45-A97D-CC779B25AA12}" type="slidenum">
              <a:rPr lang="pt-BR" smtClean="0"/>
              <a:t>‹nº›</a:t>
            </a:fld>
            <a:endParaRPr lang="pt-BR"/>
          </a:p>
        </p:txBody>
      </p:sp>
    </p:spTree>
    <p:extLst>
      <p:ext uri="{BB962C8B-B14F-4D97-AF65-F5344CB8AC3E}">
        <p14:creationId xmlns:p14="http://schemas.microsoft.com/office/powerpoint/2010/main" val="1461996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gov.br/fnde/pt-br/assuntos/sistemas/cacs-funde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id="{4653D83E-CFB5-AD46-A0F6-1B6517963914}"/>
              </a:ext>
            </a:extLst>
          </p:cNvPr>
          <p:cNvGrpSpPr/>
          <p:nvPr/>
        </p:nvGrpSpPr>
        <p:grpSpPr>
          <a:xfrm>
            <a:off x="21637" y="-128015"/>
            <a:ext cx="12170363" cy="6857999"/>
            <a:chOff x="10818" y="1"/>
            <a:chExt cx="12170363" cy="6857999"/>
          </a:xfrm>
        </p:grpSpPr>
        <p:pic>
          <p:nvPicPr>
            <p:cNvPr id="5" name="Imagem 4">
              <a:extLst>
                <a:ext uri="{FF2B5EF4-FFF2-40B4-BE49-F238E27FC236}">
                  <a16:creationId xmlns:a16="http://schemas.microsoft.com/office/drawing/2014/main" id="{4F7E3E42-B3AF-9443-B98C-037C43EBA4BB}"/>
                </a:ext>
              </a:extLst>
            </p:cNvPr>
            <p:cNvPicPr>
              <a:picLocks noChangeAspect="1"/>
            </p:cNvPicPr>
            <p:nvPr/>
          </p:nvPicPr>
          <p:blipFill>
            <a:blip r:embed="rId2"/>
            <a:stretch>
              <a:fillRect/>
            </a:stretch>
          </p:blipFill>
          <p:spPr>
            <a:xfrm>
              <a:off x="10818" y="1"/>
              <a:ext cx="12170363" cy="6857999"/>
            </a:xfrm>
            <a:prstGeom prst="rect">
              <a:avLst/>
            </a:prstGeom>
          </p:spPr>
        </p:pic>
        <p:sp>
          <p:nvSpPr>
            <p:cNvPr id="10" name="Retângulo 9">
              <a:extLst>
                <a:ext uri="{FF2B5EF4-FFF2-40B4-BE49-F238E27FC236}">
                  <a16:creationId xmlns:a16="http://schemas.microsoft.com/office/drawing/2014/main" id="{C2294794-E9A6-FF41-824E-5A37B4348211}"/>
                </a:ext>
              </a:extLst>
            </p:cNvPr>
            <p:cNvSpPr/>
            <p:nvPr/>
          </p:nvSpPr>
          <p:spPr>
            <a:xfrm>
              <a:off x="711200" y="5076014"/>
              <a:ext cx="2429164" cy="1075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Subtítulo 2">
            <a:extLst>
              <a:ext uri="{FF2B5EF4-FFF2-40B4-BE49-F238E27FC236}">
                <a16:creationId xmlns:a16="http://schemas.microsoft.com/office/drawing/2014/main" id="{8DF86116-9EA7-374D-A6E5-3B61C7DB869B}"/>
              </a:ext>
            </a:extLst>
          </p:cNvPr>
          <p:cNvSpPr>
            <a:spLocks noGrp="1"/>
          </p:cNvSpPr>
          <p:nvPr>
            <p:ph type="subTitle" idx="1"/>
          </p:nvPr>
        </p:nvSpPr>
        <p:spPr>
          <a:xfrm>
            <a:off x="877455" y="4643405"/>
            <a:ext cx="5977701" cy="1359681"/>
          </a:xfrm>
        </p:spPr>
        <p:txBody>
          <a:bodyPr>
            <a:normAutofit/>
          </a:bodyPr>
          <a:lstStyle/>
          <a:p>
            <a:pPr algn="l">
              <a:lnSpc>
                <a:spcPct val="100000"/>
              </a:lnSpc>
            </a:pPr>
            <a:r>
              <a:rPr lang="pt-BR" sz="1400" b="1" i="1" dirty="0">
                <a:solidFill>
                  <a:schemeClr val="accent1">
                    <a:lumMod val="75000"/>
                  </a:schemeClr>
                </a:solidFill>
                <a:latin typeface="Montserrat" pitchFamily="2" charset="77"/>
              </a:rPr>
              <a:t>Ulisses Anacleto Pereira Orlando</a:t>
            </a:r>
          </a:p>
          <a:p>
            <a:pPr algn="l">
              <a:lnSpc>
                <a:spcPct val="100000"/>
              </a:lnSpc>
            </a:pPr>
            <a:r>
              <a:rPr lang="pt-BR" sz="1400" b="1" i="1">
                <a:solidFill>
                  <a:schemeClr val="accent1">
                    <a:lumMod val="75000"/>
                  </a:schemeClr>
                </a:solidFill>
                <a:latin typeface="Montserrat" pitchFamily="2" charset="77"/>
              </a:rPr>
              <a:t>Coordenação-Geral </a:t>
            </a:r>
            <a:r>
              <a:rPr lang="pt-BR" sz="1400" b="1" i="1" dirty="0">
                <a:solidFill>
                  <a:schemeClr val="accent1">
                    <a:lumMod val="75000"/>
                  </a:schemeClr>
                </a:solidFill>
                <a:latin typeface="Montserrat" pitchFamily="2" charset="77"/>
              </a:rPr>
              <a:t>de Operacionalização do Fundeb e Acompanhamento e Distribuição do Salário-Educação</a:t>
            </a:r>
          </a:p>
          <a:p>
            <a:pPr algn="l">
              <a:lnSpc>
                <a:spcPct val="100000"/>
              </a:lnSpc>
            </a:pPr>
            <a:r>
              <a:rPr lang="pt-BR" sz="1400" b="1" i="1" dirty="0">
                <a:solidFill>
                  <a:schemeClr val="accent1">
                    <a:lumMod val="75000"/>
                  </a:schemeClr>
                </a:solidFill>
                <a:latin typeface="Montserrat" pitchFamily="2" charset="77"/>
              </a:rPr>
              <a:t>Fnde/MEC</a:t>
            </a:r>
          </a:p>
          <a:p>
            <a:pPr algn="l"/>
            <a:endParaRPr lang="pt-BR" dirty="0">
              <a:latin typeface="Montserrat Medium" pitchFamily="2" charset="77"/>
            </a:endParaRPr>
          </a:p>
          <a:p>
            <a:endParaRPr lang="pt-BR" dirty="0"/>
          </a:p>
        </p:txBody>
      </p:sp>
      <p:sp>
        <p:nvSpPr>
          <p:cNvPr id="4" name="CaixaDeTexto 3">
            <a:extLst>
              <a:ext uri="{FF2B5EF4-FFF2-40B4-BE49-F238E27FC236}">
                <a16:creationId xmlns:a16="http://schemas.microsoft.com/office/drawing/2014/main" id="{BEFE04A1-9ABC-A441-B90D-B9E4BE9C3CA3}"/>
              </a:ext>
            </a:extLst>
          </p:cNvPr>
          <p:cNvSpPr txBox="1"/>
          <p:nvPr/>
        </p:nvSpPr>
        <p:spPr>
          <a:xfrm>
            <a:off x="877455" y="1334618"/>
            <a:ext cx="7708761" cy="2585323"/>
          </a:xfrm>
          <a:prstGeom prst="rect">
            <a:avLst/>
          </a:prstGeom>
          <a:noFill/>
        </p:spPr>
        <p:txBody>
          <a:bodyPr wrap="square" rtlCol="0">
            <a:spAutoFit/>
          </a:bodyPr>
          <a:lstStyle/>
          <a:p>
            <a:pPr algn="ctr"/>
            <a:r>
              <a:rPr lang="pt-BR" sz="5400" b="1" dirty="0">
                <a:solidFill>
                  <a:srgbClr val="00629E"/>
                </a:solidFill>
                <a:latin typeface="Montserrat Black" pitchFamily="2" charset="77"/>
              </a:rPr>
              <a:t>CACS Fundeb</a:t>
            </a:r>
          </a:p>
          <a:p>
            <a:pPr algn="ctr"/>
            <a:r>
              <a:rPr lang="pt-BR" sz="5400" b="1" dirty="0">
                <a:solidFill>
                  <a:srgbClr val="00629E"/>
                </a:solidFill>
                <a:latin typeface="Montserrat Black" pitchFamily="2" charset="77"/>
              </a:rPr>
              <a:t> </a:t>
            </a:r>
          </a:p>
          <a:p>
            <a:pPr algn="ctr"/>
            <a:r>
              <a:rPr lang="pt-BR" sz="5400" b="1" dirty="0">
                <a:solidFill>
                  <a:srgbClr val="00629E"/>
                </a:solidFill>
                <a:latin typeface="Montserrat Black" pitchFamily="2" charset="77"/>
              </a:rPr>
              <a:t>MUNICIPAL</a:t>
            </a:r>
          </a:p>
        </p:txBody>
      </p:sp>
      <p:pic>
        <p:nvPicPr>
          <p:cNvPr id="9" name="Imagem 8">
            <a:extLst>
              <a:ext uri="{FF2B5EF4-FFF2-40B4-BE49-F238E27FC236}">
                <a16:creationId xmlns:a16="http://schemas.microsoft.com/office/drawing/2014/main" id="{F56C00A6-9362-E840-9591-34A1CCDCAC6D}"/>
              </a:ext>
            </a:extLst>
          </p:cNvPr>
          <p:cNvPicPr>
            <a:picLocks noChangeAspect="1"/>
          </p:cNvPicPr>
          <p:nvPr/>
        </p:nvPicPr>
        <p:blipFill>
          <a:blip r:embed="rId3"/>
          <a:stretch>
            <a:fillRect/>
          </a:stretch>
        </p:blipFill>
        <p:spPr>
          <a:xfrm>
            <a:off x="854722" y="444122"/>
            <a:ext cx="3332412" cy="482951"/>
          </a:xfrm>
          <a:prstGeom prst="rect">
            <a:avLst/>
          </a:prstGeom>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03251"/>
            <a:ext cx="1769851" cy="926569"/>
          </a:xfrm>
          <a:prstGeom prst="rect">
            <a:avLst/>
          </a:prstGeom>
        </p:spPr>
      </p:pic>
    </p:spTree>
    <p:extLst>
      <p:ext uri="{BB962C8B-B14F-4D97-AF65-F5344CB8AC3E}">
        <p14:creationId xmlns:p14="http://schemas.microsoft.com/office/powerpoint/2010/main" val="359638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10" name="CaixaDeTexto 9"/>
          <p:cNvSpPr txBox="1"/>
          <p:nvPr/>
        </p:nvSpPr>
        <p:spPr>
          <a:xfrm>
            <a:off x="665584" y="189391"/>
            <a:ext cx="11327363" cy="83099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Finalizado o preenchimento do cadastro, o(a) Secretário(a) de Educação ou dirigente máximo(a) do órgão equivalente responsável pela educação deverá clicar no botão “Enviar cadastro”, oportunidade em que será visualizada a seguinte mensagem:</a:t>
            </a:r>
          </a:p>
        </p:txBody>
      </p:sp>
      <p:pic>
        <p:nvPicPr>
          <p:cNvPr id="9" name="Imagem 8"/>
          <p:cNvPicPr/>
          <p:nvPr/>
        </p:nvPicPr>
        <p:blipFill>
          <a:blip r:embed="rId4" cstate="print">
            <a:extLst>
              <a:ext uri="{28A0092B-C50C-407E-A947-70E740481C1C}">
                <a14:useLocalDpi xmlns:a14="http://schemas.microsoft.com/office/drawing/2010/main" val="0"/>
              </a:ext>
            </a:extLst>
          </a:blip>
          <a:stretch>
            <a:fillRect/>
          </a:stretch>
        </p:blipFill>
        <p:spPr>
          <a:xfrm>
            <a:off x="3206076" y="937415"/>
            <a:ext cx="5400040" cy="2369185"/>
          </a:xfrm>
          <a:prstGeom prst="rect">
            <a:avLst/>
          </a:prstGeom>
        </p:spPr>
      </p:pic>
      <p:sp>
        <p:nvSpPr>
          <p:cNvPr id="11" name="CaixaDeTexto 10"/>
          <p:cNvSpPr txBox="1"/>
          <p:nvPr/>
        </p:nvSpPr>
        <p:spPr>
          <a:xfrm>
            <a:off x="665583" y="3287248"/>
            <a:ext cx="11327363" cy="83099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“continuar”, a mensagem abaixo será visualizada. Caso não seja identificada na caixa principal e na caixa de spam do </a:t>
            </a:r>
            <a:r>
              <a:rPr lang="pt-BR" sz="1600" i="1" dirty="0" err="1">
                <a:latin typeface="Montserrat Black" panose="00000A00000000000000"/>
              </a:rPr>
              <a:t>email</a:t>
            </a:r>
            <a:r>
              <a:rPr lang="pt-BR" sz="1600" i="1" dirty="0">
                <a:latin typeface="Montserrat Black" panose="00000A00000000000000"/>
              </a:rPr>
              <a:t> institucional cadastrado, haverá possibilidade de indicar o não recebimento e apontar novamente o endereço eletrônico para nova tentativa.</a:t>
            </a:r>
          </a:p>
        </p:txBody>
      </p:sp>
      <p:pic>
        <p:nvPicPr>
          <p:cNvPr id="12" name="Imagem 11"/>
          <p:cNvPicPr/>
          <p:nvPr/>
        </p:nvPicPr>
        <p:blipFill>
          <a:blip r:embed="rId5" cstate="print">
            <a:extLst>
              <a:ext uri="{28A0092B-C50C-407E-A947-70E740481C1C}">
                <a14:useLocalDpi xmlns:a14="http://schemas.microsoft.com/office/drawing/2010/main" val="0"/>
              </a:ext>
            </a:extLst>
          </a:blip>
          <a:stretch>
            <a:fillRect/>
          </a:stretch>
        </p:blipFill>
        <p:spPr>
          <a:xfrm>
            <a:off x="3206076" y="4118245"/>
            <a:ext cx="5400040" cy="2609127"/>
          </a:xfrm>
          <a:prstGeom prst="rect">
            <a:avLst/>
          </a:prstGeom>
        </p:spPr>
      </p:pic>
      <p:sp>
        <p:nvSpPr>
          <p:cNvPr id="13" name="Seta para a Direita 12"/>
          <p:cNvSpPr/>
          <p:nvPr/>
        </p:nvSpPr>
        <p:spPr>
          <a:xfrm flipH="1">
            <a:off x="8386046" y="2902923"/>
            <a:ext cx="615821" cy="1959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flipH="1">
            <a:off x="6329264" y="5999584"/>
            <a:ext cx="615821" cy="1959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4353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10" name="CaixaDeTexto 9"/>
          <p:cNvSpPr txBox="1"/>
          <p:nvPr/>
        </p:nvSpPr>
        <p:spPr>
          <a:xfrm>
            <a:off x="665584" y="189391"/>
            <a:ext cx="11327363" cy="4031873"/>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o(a) Secretário(a) de Educação ou dirigente máximo(a) do órgão equivalente responsável pela educação clicar no botão “Enviar cadastro”, será enviada mensagem eletrônica para o endereço eletrônico cadastrado no grupo de campos “Contato” para validação do link e, consequentemente, habilitar a análise pela equipe do FNDE da solicitação de perfil de “Representante do Ente Federado”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Após clicar no link para “Confirmar meu e-mail”, mensagem será apresentada, devendo o(a) Secretário(a) de Educação ou dirigente máximo(a) de órgão equivalente responsável pela educação aguardar o prazo para análise pela equipe do FNDE e aprovação ou reprovação do perfil de “Representante do Ente Federado”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Caso haja reprovação pela equipe do FNDE, o Secretário(a) de Educação ou o(a) dirigente máximo(a) do órgão equivalente responsável pela educação receberá nova mensagem eletrônica no endereço eletrônico cadastrado e confirmado via link apontando os itens em que houve reprovação e a justificativa. Nesse caso, deverá entrar novamente no </a:t>
            </a:r>
            <a:r>
              <a:rPr lang="pt-BR" sz="1600" i="1" dirty="0" err="1">
                <a:latin typeface="Montserrat Black" panose="00000A00000000000000"/>
              </a:rPr>
              <a:t>SisCACS</a:t>
            </a:r>
            <a:r>
              <a:rPr lang="pt-BR" sz="1600" i="1" dirty="0">
                <a:latin typeface="Montserrat Black" panose="00000A00000000000000"/>
              </a:rPr>
              <a:t> e fazer nova solicitação, procedendo as correções necessárias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Na hipótese da equipe do FNDE aprovar a solicitação do perfil de “Representante do ente federado”, será encaminhada mensagem eletrônica ao e-mail cadastrado na solicitação informando que está liberado o acesso com referido perfil.</a:t>
            </a:r>
          </a:p>
        </p:txBody>
      </p:sp>
      <p:pic>
        <p:nvPicPr>
          <p:cNvPr id="15" name="Imagem 14"/>
          <p:cNvPicPr/>
          <p:nvPr/>
        </p:nvPicPr>
        <p:blipFill>
          <a:blip r:embed="rId4" cstate="print">
            <a:extLst>
              <a:ext uri="{28A0092B-C50C-407E-A947-70E740481C1C}">
                <a14:useLocalDpi xmlns:a14="http://schemas.microsoft.com/office/drawing/2010/main" val="0"/>
              </a:ext>
            </a:extLst>
          </a:blip>
          <a:stretch>
            <a:fillRect/>
          </a:stretch>
        </p:blipFill>
        <p:spPr>
          <a:xfrm>
            <a:off x="3060078" y="5104660"/>
            <a:ext cx="5400040" cy="1669304"/>
          </a:xfrm>
          <a:prstGeom prst="rect">
            <a:avLst/>
          </a:prstGeom>
        </p:spPr>
      </p:pic>
    </p:spTree>
    <p:extLst>
      <p:ext uri="{BB962C8B-B14F-4D97-AF65-F5344CB8AC3E}">
        <p14:creationId xmlns:p14="http://schemas.microsoft.com/office/powerpoint/2010/main" val="381850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10" name="CaixaDeTexto 9"/>
          <p:cNvSpPr txBox="1"/>
          <p:nvPr/>
        </p:nvSpPr>
        <p:spPr>
          <a:xfrm>
            <a:off x="665584" y="189391"/>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Na sequência, após aprovação do perfil de “Representante do ente federado”, com novo acesso ao </a:t>
            </a:r>
            <a:r>
              <a:rPr lang="pt-BR" sz="1600" i="1" dirty="0" err="1">
                <a:latin typeface="Montserrat Black" panose="00000A00000000000000"/>
              </a:rPr>
              <a:t>SisCACS</a:t>
            </a:r>
            <a:r>
              <a:rPr lang="pt-BR" sz="1600" i="1" dirty="0">
                <a:latin typeface="Montserrat Black" panose="00000A00000000000000"/>
              </a:rPr>
              <a:t> via gov.br, a tela inicial que será apresentada será o “</a:t>
            </a:r>
            <a:r>
              <a:rPr lang="pt-BR" sz="1600" i="1" dirty="0" err="1">
                <a:latin typeface="Montserrat Black" panose="00000A00000000000000"/>
              </a:rPr>
              <a:t>dashboard</a:t>
            </a:r>
            <a:r>
              <a:rPr lang="pt-BR" sz="1600" i="1" dirty="0">
                <a:latin typeface="Montserrat Black" panose="00000A00000000000000"/>
              </a:rPr>
              <a:t>” de Representante do Ente Federado:</a:t>
            </a:r>
          </a:p>
        </p:txBody>
      </p:sp>
      <p:pic>
        <p:nvPicPr>
          <p:cNvPr id="8" name="Imagem 7"/>
          <p:cNvPicPr/>
          <p:nvPr/>
        </p:nvPicPr>
        <p:blipFill>
          <a:blip r:embed="rId4" cstate="print">
            <a:extLst>
              <a:ext uri="{28A0092B-C50C-407E-A947-70E740481C1C}">
                <a14:useLocalDpi xmlns:a14="http://schemas.microsoft.com/office/drawing/2010/main" val="0"/>
              </a:ext>
            </a:extLst>
          </a:blip>
          <a:stretch>
            <a:fillRect/>
          </a:stretch>
        </p:blipFill>
        <p:spPr>
          <a:xfrm>
            <a:off x="1769851" y="1017760"/>
            <a:ext cx="8801733" cy="5082345"/>
          </a:xfrm>
          <a:prstGeom prst="rect">
            <a:avLst/>
          </a:prstGeom>
        </p:spPr>
      </p:pic>
    </p:spTree>
    <p:extLst>
      <p:ext uri="{BB962C8B-B14F-4D97-AF65-F5344CB8AC3E}">
        <p14:creationId xmlns:p14="http://schemas.microsoft.com/office/powerpoint/2010/main" val="248904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2AD85-D355-A24F-BEBF-2BE3734AAECA}"/>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8DF86116-9EA7-374D-A6E5-3B61C7DB869B}"/>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4F7E3E42-B3AF-9443-B98C-037C43EBA4BB}"/>
              </a:ext>
            </a:extLst>
          </p:cNvPr>
          <p:cNvPicPr>
            <a:picLocks noChangeAspect="1"/>
          </p:cNvPicPr>
          <p:nvPr/>
        </p:nvPicPr>
        <p:blipFill>
          <a:blip r:embed="rId2"/>
          <a:stretch>
            <a:fillRect/>
          </a:stretch>
        </p:blipFill>
        <p:spPr>
          <a:xfrm>
            <a:off x="1582" y="-27708"/>
            <a:ext cx="12235925" cy="6894944"/>
          </a:xfrm>
          <a:prstGeom prst="rect">
            <a:avLst/>
          </a:prstGeom>
        </p:spPr>
      </p:pic>
      <p:sp>
        <p:nvSpPr>
          <p:cNvPr id="6" name="CaixaDeTexto 5">
            <a:extLst>
              <a:ext uri="{FF2B5EF4-FFF2-40B4-BE49-F238E27FC236}">
                <a16:creationId xmlns:a16="http://schemas.microsoft.com/office/drawing/2014/main" id="{B8E1E78A-3DD4-3945-A3A7-96246A85A71F}"/>
              </a:ext>
            </a:extLst>
          </p:cNvPr>
          <p:cNvSpPr txBox="1"/>
          <p:nvPr/>
        </p:nvSpPr>
        <p:spPr>
          <a:xfrm>
            <a:off x="877453" y="921100"/>
            <a:ext cx="11018625" cy="3416320"/>
          </a:xfrm>
          <a:prstGeom prst="rect">
            <a:avLst/>
          </a:prstGeom>
          <a:noFill/>
        </p:spPr>
        <p:txBody>
          <a:bodyPr wrap="square" rtlCol="0">
            <a:spAutoFit/>
          </a:bodyPr>
          <a:lstStyle/>
          <a:p>
            <a:pPr algn="just"/>
            <a:r>
              <a:rPr lang="pt-BR" sz="5400" b="1" dirty="0">
                <a:solidFill>
                  <a:srgbClr val="00629E"/>
                </a:solidFill>
                <a:latin typeface="Montserrat Black" pitchFamily="2" charset="77"/>
              </a:rPr>
              <a:t>Cadastro de perfil de “Técnico de ente federado” pelo “Representante do ente federado”</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656" y="5931431"/>
            <a:ext cx="1769851" cy="926569"/>
          </a:xfrm>
          <a:prstGeom prst="rect">
            <a:avLst/>
          </a:prstGeom>
        </p:spPr>
      </p:pic>
    </p:spTree>
    <p:extLst>
      <p:ext uri="{BB962C8B-B14F-4D97-AF65-F5344CB8AC3E}">
        <p14:creationId xmlns:p14="http://schemas.microsoft.com/office/powerpoint/2010/main" val="158721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485748" y="183195"/>
            <a:ext cx="9512288" cy="1384995"/>
          </a:xfrm>
          <a:prstGeom prst="rect">
            <a:avLst/>
          </a:prstGeom>
          <a:noFill/>
        </p:spPr>
        <p:txBody>
          <a:bodyPr wrap="square" rtlCol="0">
            <a:spAutoFit/>
          </a:bodyPr>
          <a:lstStyle/>
          <a:p>
            <a:pPr algn="just"/>
            <a:r>
              <a:rPr lang="pt-BR" sz="2800" b="1" dirty="0">
                <a:solidFill>
                  <a:srgbClr val="00629E"/>
                </a:solidFill>
                <a:latin typeface="Montserrat Black" pitchFamily="2" charset="77"/>
              </a:rPr>
              <a:t>Cadastro de perfil de “Técnico de ente federado” pelo “Representante do ente federado”</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148396" y="1349527"/>
            <a:ext cx="9925235" cy="243143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 partir da aprovação do perfil nos termos do inciso I do § 6º do artigo 9º da Portaria FNDE nº 808/2022, o representante do ente federado, ao acessar o </a:t>
            </a:r>
            <a:r>
              <a:rPr lang="pt-BR" sz="1600" i="1" dirty="0" err="1">
                <a:latin typeface="Montserrat Black" panose="00000A00000000000000"/>
              </a:rPr>
              <a:t>SisCACS</a:t>
            </a:r>
            <a:r>
              <a:rPr lang="pt-BR" sz="1600" i="1" dirty="0">
                <a:latin typeface="Montserrat Black" panose="00000A00000000000000"/>
              </a:rPr>
              <a:t> por meio de </a:t>
            </a:r>
            <a:r>
              <a:rPr lang="pt-BR" sz="1600" i="1" dirty="0" err="1">
                <a:latin typeface="Montserrat Black" panose="00000A00000000000000"/>
              </a:rPr>
              <a:t>login</a:t>
            </a:r>
            <a:r>
              <a:rPr lang="pt-BR" sz="1600" i="1" dirty="0">
                <a:latin typeface="Montserrat Black" panose="00000A00000000000000"/>
              </a:rPr>
              <a:t> com número de CPF e senha definidos pela plataforma "acesso gov.br", poderá cadastrar até 2 (dois) técnicos do ente federado para auxiliar nas atividades de preenchimento dos cadastros do conselho, dos conselheiros e dos Presidente e Vice-Presidente do CACS-</a:t>
            </a:r>
            <a:r>
              <a:rPr lang="pt-BR" sz="1600" i="1" dirty="0" err="1">
                <a:latin typeface="Montserrat Black" panose="00000A00000000000000"/>
              </a:rPr>
              <a:t>Fundeb</a:t>
            </a:r>
            <a:r>
              <a:rPr lang="pt-BR" sz="1600" i="1" dirty="0">
                <a:latin typeface="Montserrat Black" panose="00000A00000000000000"/>
              </a:rPr>
              <a:t>.</a:t>
            </a:r>
          </a:p>
          <a:p>
            <a:pPr marL="342900" indent="-342900" algn="just">
              <a:buFont typeface="Wingdings" panose="05000000000000000000" pitchFamily="2" charset="2"/>
              <a:buChar char="ü"/>
            </a:pPr>
            <a:endParaRPr lang="pt-BR" sz="8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Representante do ente federado, ao acessar na tela inicial “</a:t>
            </a:r>
            <a:r>
              <a:rPr lang="pt-BR" sz="1600" i="1" dirty="0" err="1">
                <a:latin typeface="Montserrat Black" panose="00000A00000000000000"/>
              </a:rPr>
              <a:t>dashboard</a:t>
            </a:r>
            <a:r>
              <a:rPr lang="pt-BR" sz="1600" i="1" dirty="0">
                <a:latin typeface="Montserrat Black" panose="00000A00000000000000"/>
              </a:rPr>
              <a:t>” deverá selecionar a opção “Técnicos de Representante”, sendo encaminhado para tela de cadastramento do perfil de “Técnico do Ente Federado”</a:t>
            </a:r>
            <a:endParaRPr lang="pt-BR" sz="800" i="1" dirty="0">
              <a:latin typeface="Montserrat Light" panose="00000400000000000000" pitchFamily="2" charset="0"/>
            </a:endParaRP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pic>
        <p:nvPicPr>
          <p:cNvPr id="6" name="Imagem 5"/>
          <p:cNvPicPr/>
          <p:nvPr/>
        </p:nvPicPr>
        <p:blipFill>
          <a:blip r:embed="rId4" cstate="print">
            <a:extLst>
              <a:ext uri="{28A0092B-C50C-407E-A947-70E740481C1C}">
                <a14:useLocalDpi xmlns:a14="http://schemas.microsoft.com/office/drawing/2010/main" val="0"/>
              </a:ext>
            </a:extLst>
          </a:blip>
          <a:stretch>
            <a:fillRect/>
          </a:stretch>
        </p:blipFill>
        <p:spPr>
          <a:xfrm>
            <a:off x="3993502" y="3701058"/>
            <a:ext cx="6074229" cy="3131941"/>
          </a:xfrm>
          <a:prstGeom prst="rect">
            <a:avLst/>
          </a:prstGeom>
        </p:spPr>
      </p:pic>
      <p:sp>
        <p:nvSpPr>
          <p:cNvPr id="2" name="Seta para Baixo 1"/>
          <p:cNvSpPr/>
          <p:nvPr/>
        </p:nvSpPr>
        <p:spPr>
          <a:xfrm flipV="1">
            <a:off x="7333861" y="5579706"/>
            <a:ext cx="214604" cy="4292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212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Na sequência, ao digitar o número do CPF a ser cadastrado com técnico(a) do ente federado, o </a:t>
            </a:r>
            <a:r>
              <a:rPr lang="pt-BR" sz="1600" i="1" dirty="0" err="1">
                <a:latin typeface="Montserrat Black" panose="00000A00000000000000"/>
              </a:rPr>
              <a:t>SisCACS</a:t>
            </a:r>
            <a:r>
              <a:rPr lang="pt-BR" sz="1600" i="1" dirty="0">
                <a:latin typeface="Montserrat Black" panose="00000A00000000000000"/>
              </a:rPr>
              <a:t> consultará a base de dados da Secretaria da Receita Federal do Brasil, recuperará e preencherá automaticamente os campos “Nome completo”, “Data de nascimento” e “Sexo”, que não poderão ser editados.</a:t>
            </a:r>
          </a:p>
          <a:p>
            <a:pPr marL="342900" indent="-342900" algn="just">
              <a:buFont typeface="Wingdings" panose="05000000000000000000" pitchFamily="2" charset="2"/>
              <a:buChar char="ü"/>
            </a:pPr>
            <a:endParaRPr lang="pt-BR" sz="1600" i="1" dirty="0">
              <a:latin typeface="Montserrat Black" panose="00000A00000000000000"/>
            </a:endParaRPr>
          </a:p>
        </p:txBody>
      </p:sp>
      <p:pic>
        <p:nvPicPr>
          <p:cNvPr id="18" name="Imagem 17"/>
          <p:cNvPicPr/>
          <p:nvPr/>
        </p:nvPicPr>
        <p:blipFill>
          <a:blip r:embed="rId4" cstate="print">
            <a:extLst>
              <a:ext uri="{28A0092B-C50C-407E-A947-70E740481C1C}">
                <a14:useLocalDpi xmlns:a14="http://schemas.microsoft.com/office/drawing/2010/main" val="0"/>
              </a:ext>
            </a:extLst>
          </a:blip>
          <a:stretch>
            <a:fillRect/>
          </a:stretch>
        </p:blipFill>
        <p:spPr>
          <a:xfrm>
            <a:off x="1875692" y="1787029"/>
            <a:ext cx="8464062" cy="4900246"/>
          </a:xfrm>
          <a:prstGeom prst="rect">
            <a:avLst/>
          </a:prstGeom>
        </p:spPr>
      </p:pic>
      <p:cxnSp>
        <p:nvCxnSpPr>
          <p:cNvPr id="17" name="Conector reto 16"/>
          <p:cNvCxnSpPr/>
          <p:nvPr/>
        </p:nvCxnSpPr>
        <p:spPr>
          <a:xfrm>
            <a:off x="2689129" y="3641570"/>
            <a:ext cx="1129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689129" y="3970774"/>
            <a:ext cx="1129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7952790" y="3641570"/>
            <a:ext cx="1129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3970534" y="3641570"/>
            <a:ext cx="38135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02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233265"/>
            <a:ext cx="11327363" cy="2308324"/>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Nos campos iniciais, sugere-se que em relação àqueles(as) técnicos(as) que não adotem “Nome Social”, ainda assim seja preenchido o campo correspondente repetindo o constante do campo “Nome Completo”.</a:t>
            </a:r>
          </a:p>
          <a:p>
            <a:pPr marL="342900" indent="-342900" algn="just">
              <a:buFont typeface="Wingdings" panose="05000000000000000000" pitchFamily="2" charset="2"/>
              <a:buChar char="ü"/>
            </a:pPr>
            <a:r>
              <a:rPr lang="pt-BR" sz="1600" i="1" dirty="0">
                <a:latin typeface="Montserrat Black" panose="00000A00000000000000"/>
              </a:rPr>
              <a:t>Na sequência, deverão ser preenchidos os campos “Cargo ocupado” (</a:t>
            </a:r>
            <a:r>
              <a:rPr lang="pt-BR" sz="1600" i="1" dirty="0" err="1">
                <a:latin typeface="Montserrat Black" panose="00000A00000000000000"/>
              </a:rPr>
              <a:t>ex</a:t>
            </a:r>
            <a:r>
              <a:rPr lang="pt-BR" sz="1600" i="1" dirty="0">
                <a:latin typeface="Montserrat Black" panose="00000A00000000000000"/>
              </a:rPr>
              <a:t>: Técnico Municipal de Educação), “Lotação/Vínculo” (</a:t>
            </a:r>
            <a:r>
              <a:rPr lang="pt-BR" sz="1600" i="1" dirty="0" err="1">
                <a:latin typeface="Montserrat Black" panose="00000A00000000000000"/>
              </a:rPr>
              <a:t>ex</a:t>
            </a:r>
            <a:r>
              <a:rPr lang="pt-BR" sz="1600" i="1" dirty="0">
                <a:latin typeface="Montserrat Black" panose="00000A00000000000000"/>
              </a:rPr>
              <a:t>: Secretaria Municipal de Educação) e “Cadastro Funcional”, que é campo numérico correspondente ao registro funcional do técnico no ente federado.</a:t>
            </a:r>
          </a:p>
          <a:p>
            <a:pPr marL="342900" indent="-342900" algn="just">
              <a:buFont typeface="Wingdings" panose="05000000000000000000" pitchFamily="2" charset="2"/>
              <a:buChar char="ü"/>
            </a:pPr>
            <a:r>
              <a:rPr lang="pt-BR" sz="1600" i="1" dirty="0">
                <a:latin typeface="Montserrat Black" panose="00000A00000000000000"/>
              </a:rPr>
              <a:t>Para finalizar a atribuição de perfil de técnico(a) do ente federado, o representante do ente federado deverá preencher os grupos de campos denominado “Endereço Funcional” e “Contato” e acionar o botão “Salvar Cadastro”.</a:t>
            </a:r>
          </a:p>
        </p:txBody>
      </p:sp>
      <p:pic>
        <p:nvPicPr>
          <p:cNvPr id="11" name="Imagem 10"/>
          <p:cNvPicPr/>
          <p:nvPr/>
        </p:nvPicPr>
        <p:blipFill>
          <a:blip r:embed="rId4" cstate="print">
            <a:extLst>
              <a:ext uri="{28A0092B-C50C-407E-A947-70E740481C1C}">
                <a14:useLocalDpi xmlns:a14="http://schemas.microsoft.com/office/drawing/2010/main" val="0"/>
              </a:ext>
            </a:extLst>
          </a:blip>
          <a:stretch>
            <a:fillRect/>
          </a:stretch>
        </p:blipFill>
        <p:spPr>
          <a:xfrm>
            <a:off x="2304661" y="2731464"/>
            <a:ext cx="7744408" cy="3941977"/>
          </a:xfrm>
          <a:prstGeom prst="rect">
            <a:avLst/>
          </a:prstGeom>
        </p:spPr>
      </p:pic>
      <p:sp>
        <p:nvSpPr>
          <p:cNvPr id="4" name="Seta para a Direita 3"/>
          <p:cNvSpPr/>
          <p:nvPr/>
        </p:nvSpPr>
        <p:spPr>
          <a:xfrm flipH="1">
            <a:off x="9367935" y="5931431"/>
            <a:ext cx="531845" cy="2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885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233265"/>
            <a:ext cx="11327363" cy="1815882"/>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o(a) representante do ente federado clicar no botão “Enviar cadastro”, será enviada a mensagem eletrônica para o endereço eletrônico cadastrado no grupo de campos “Contato” para validação do link e, consequentemente, habilitar o acesso do(a) técnico(a) do ente federado no sistema</a:t>
            </a:r>
          </a:p>
          <a:p>
            <a:pPr marL="342900" indent="-342900" algn="just">
              <a:buFont typeface="Wingdings" panose="05000000000000000000" pitchFamily="2" charset="2"/>
              <a:buChar char="ü"/>
            </a:pPr>
            <a:r>
              <a:rPr lang="pt-BR" sz="1600" i="1" dirty="0">
                <a:latin typeface="Montserrat Black" panose="00000A00000000000000"/>
              </a:rPr>
              <a:t>Após o(a) técnico(a) do ente federado clicar no botão “Confirmar meu e-mail” que constará da mensagem eletrônica, o perfil de técnico(a) do ente federado estará ativo.</a:t>
            </a:r>
          </a:p>
          <a:p>
            <a:pPr marL="342900" indent="-342900" algn="just">
              <a:buFont typeface="Wingdings" panose="05000000000000000000" pitchFamily="2" charset="2"/>
              <a:buChar char="ü"/>
            </a:pPr>
            <a:r>
              <a:rPr lang="pt-BR" sz="1600" i="1" dirty="0">
                <a:latin typeface="Montserrat Black" panose="00000A00000000000000"/>
              </a:rPr>
              <a:t>Na sequência, após o cadastro do perfil de “Técnico(a) do ente federado”, com novo acesso ao </a:t>
            </a:r>
            <a:r>
              <a:rPr lang="pt-BR" sz="1600" i="1" dirty="0" err="1">
                <a:latin typeface="Montserrat Black" panose="00000A00000000000000"/>
              </a:rPr>
              <a:t>SisCACS</a:t>
            </a:r>
            <a:r>
              <a:rPr lang="pt-BR" sz="1600" i="1" dirty="0">
                <a:latin typeface="Montserrat Black" panose="00000A00000000000000"/>
              </a:rPr>
              <a:t> via gov.br pelo referido CPF, a tela inicial que será apresentada será o “</a:t>
            </a:r>
            <a:r>
              <a:rPr lang="pt-BR" sz="1600" i="1" dirty="0" err="1">
                <a:latin typeface="Montserrat Black" panose="00000A00000000000000"/>
              </a:rPr>
              <a:t>dashboard</a:t>
            </a:r>
            <a:r>
              <a:rPr lang="pt-BR" sz="1600" i="1" dirty="0">
                <a:latin typeface="Montserrat Black" panose="00000A00000000000000"/>
              </a:rPr>
              <a:t>” de Técnico(a) do Ente Federado:</a:t>
            </a:r>
          </a:p>
        </p:txBody>
      </p:sp>
      <p:pic>
        <p:nvPicPr>
          <p:cNvPr id="8" name="Imagem 7"/>
          <p:cNvPicPr/>
          <p:nvPr/>
        </p:nvPicPr>
        <p:blipFill>
          <a:blip r:embed="rId4" cstate="print">
            <a:extLst>
              <a:ext uri="{28A0092B-C50C-407E-A947-70E740481C1C}">
                <a14:useLocalDpi xmlns:a14="http://schemas.microsoft.com/office/drawing/2010/main" val="0"/>
              </a:ext>
            </a:extLst>
          </a:blip>
          <a:stretch>
            <a:fillRect/>
          </a:stretch>
        </p:blipFill>
        <p:spPr>
          <a:xfrm>
            <a:off x="2299995" y="2530135"/>
            <a:ext cx="7753739" cy="4268531"/>
          </a:xfrm>
          <a:prstGeom prst="rect">
            <a:avLst/>
          </a:prstGeom>
        </p:spPr>
      </p:pic>
    </p:spTree>
    <p:extLst>
      <p:ext uri="{BB962C8B-B14F-4D97-AF65-F5344CB8AC3E}">
        <p14:creationId xmlns:p14="http://schemas.microsoft.com/office/powerpoint/2010/main" val="427420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2AD85-D355-A24F-BEBF-2BE3734AAECA}"/>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8DF86116-9EA7-374D-A6E5-3B61C7DB869B}"/>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4F7E3E42-B3AF-9443-B98C-037C43EBA4BB}"/>
              </a:ext>
            </a:extLst>
          </p:cNvPr>
          <p:cNvPicPr>
            <a:picLocks noChangeAspect="1"/>
          </p:cNvPicPr>
          <p:nvPr/>
        </p:nvPicPr>
        <p:blipFill>
          <a:blip r:embed="rId2"/>
          <a:stretch>
            <a:fillRect/>
          </a:stretch>
        </p:blipFill>
        <p:spPr>
          <a:xfrm>
            <a:off x="1582" y="-27708"/>
            <a:ext cx="12235925" cy="6894944"/>
          </a:xfrm>
          <a:prstGeom prst="rect">
            <a:avLst/>
          </a:prstGeom>
        </p:spPr>
      </p:pic>
      <p:sp>
        <p:nvSpPr>
          <p:cNvPr id="6" name="CaixaDeTexto 5">
            <a:extLst>
              <a:ext uri="{FF2B5EF4-FFF2-40B4-BE49-F238E27FC236}">
                <a16:creationId xmlns:a16="http://schemas.microsoft.com/office/drawing/2014/main" id="{B8E1E78A-3DD4-3945-A3A7-96246A85A71F}"/>
              </a:ext>
            </a:extLst>
          </p:cNvPr>
          <p:cNvSpPr txBox="1"/>
          <p:nvPr/>
        </p:nvSpPr>
        <p:spPr>
          <a:xfrm>
            <a:off x="390617" y="683144"/>
            <a:ext cx="11345663" cy="4308872"/>
          </a:xfrm>
          <a:prstGeom prst="rect">
            <a:avLst/>
          </a:prstGeom>
          <a:noFill/>
        </p:spPr>
        <p:txBody>
          <a:bodyPr wrap="square" rtlCol="0">
            <a:spAutoFit/>
          </a:bodyPr>
          <a:lstStyle/>
          <a:p>
            <a:pPr algn="ctr"/>
            <a:r>
              <a:rPr lang="pt-BR" sz="5400" b="1" dirty="0">
                <a:solidFill>
                  <a:srgbClr val="00629E"/>
                </a:solidFill>
                <a:latin typeface="Montserrat Black" pitchFamily="2" charset="77"/>
              </a:rPr>
              <a:t>Cadastro do CACS </a:t>
            </a:r>
          </a:p>
          <a:p>
            <a:pPr marL="571500" indent="-571500" algn="just">
              <a:buFont typeface="Arial" panose="020B0604020202020204" pitchFamily="34" charset="0"/>
              <a:buChar char="•"/>
            </a:pPr>
            <a:r>
              <a:rPr lang="pt-BR" sz="4400" b="1" dirty="0">
                <a:solidFill>
                  <a:srgbClr val="00629E"/>
                </a:solidFill>
                <a:latin typeface="Montserrat Black" pitchFamily="2" charset="77"/>
              </a:rPr>
              <a:t>Dados do Conselho</a:t>
            </a:r>
          </a:p>
          <a:p>
            <a:pPr marL="571500" indent="-571500" algn="just">
              <a:buFont typeface="Arial" panose="020B0604020202020204" pitchFamily="34" charset="0"/>
              <a:buChar char="•"/>
            </a:pPr>
            <a:endParaRPr lang="pt-BR" sz="4400" b="1" dirty="0">
              <a:solidFill>
                <a:srgbClr val="00629E"/>
              </a:solidFill>
              <a:latin typeface="Montserrat Black" pitchFamily="2" charset="77"/>
            </a:endParaRPr>
          </a:p>
          <a:p>
            <a:pPr marL="571500" indent="-571500" algn="just">
              <a:buFont typeface="Arial" panose="020B0604020202020204" pitchFamily="34" charset="0"/>
              <a:buChar char="•"/>
            </a:pPr>
            <a:r>
              <a:rPr lang="pt-BR" sz="4400" b="1" dirty="0">
                <a:solidFill>
                  <a:srgbClr val="00629E"/>
                </a:solidFill>
                <a:latin typeface="Montserrat Black" pitchFamily="2" charset="77"/>
              </a:rPr>
              <a:t>Conselheiros(as) e</a:t>
            </a:r>
          </a:p>
          <a:p>
            <a:pPr marL="571500" indent="-571500" algn="just">
              <a:buFont typeface="Arial" panose="020B0604020202020204" pitchFamily="34" charset="0"/>
              <a:buChar char="•"/>
            </a:pPr>
            <a:endParaRPr lang="pt-BR" sz="4400" b="1" dirty="0">
              <a:solidFill>
                <a:srgbClr val="00629E"/>
              </a:solidFill>
              <a:latin typeface="Montserrat Black" pitchFamily="2" charset="77"/>
            </a:endParaRPr>
          </a:p>
          <a:p>
            <a:pPr marL="571500" indent="-571500" algn="just">
              <a:buFont typeface="Arial" panose="020B0604020202020204" pitchFamily="34" charset="0"/>
              <a:buChar char="•"/>
            </a:pPr>
            <a:r>
              <a:rPr lang="pt-BR" sz="4400" b="1" dirty="0">
                <a:solidFill>
                  <a:srgbClr val="00629E"/>
                </a:solidFill>
                <a:latin typeface="Montserrat Black" pitchFamily="2" charset="77"/>
              </a:rPr>
              <a:t>Presidente(a)/Vice-presidente(a)</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656" y="5931431"/>
            <a:ext cx="1769851" cy="926569"/>
          </a:xfrm>
          <a:prstGeom prst="rect">
            <a:avLst/>
          </a:prstGeom>
        </p:spPr>
      </p:pic>
    </p:spTree>
    <p:extLst>
      <p:ext uri="{BB962C8B-B14F-4D97-AF65-F5344CB8AC3E}">
        <p14:creationId xmlns:p14="http://schemas.microsoft.com/office/powerpoint/2010/main" val="338874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583450" y="285832"/>
            <a:ext cx="8792817" cy="523220"/>
          </a:xfrm>
          <a:prstGeom prst="rect">
            <a:avLst/>
          </a:prstGeom>
          <a:noFill/>
        </p:spPr>
        <p:txBody>
          <a:bodyPr wrap="square" rtlCol="0">
            <a:spAutoFit/>
          </a:bodyPr>
          <a:lstStyle/>
          <a:p>
            <a:pPr algn="just"/>
            <a:r>
              <a:rPr lang="pt-BR" sz="2800" b="1" dirty="0">
                <a:solidFill>
                  <a:srgbClr val="00629E"/>
                </a:solidFill>
                <a:latin typeface="Montserrat Black" pitchFamily="2" charset="77"/>
              </a:rPr>
              <a:t>Cadastro do CACS</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583449" y="711809"/>
            <a:ext cx="9378395" cy="280076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 partir da aprovação dos perfis de representante do ente federado e, se for o caso, de técnicos do ente federado, considerando o perfil que </a:t>
            </a:r>
            <a:r>
              <a:rPr lang="pt-BR" sz="1600" i="1" dirty="0" err="1">
                <a:latin typeface="Montserrat Black" panose="00000A00000000000000"/>
              </a:rPr>
              <a:t>logar</a:t>
            </a:r>
            <a:r>
              <a:rPr lang="pt-BR" sz="1600" i="1" dirty="0">
                <a:latin typeface="Montserrat Black" panose="00000A00000000000000"/>
              </a:rPr>
              <a:t> no sistema, as seguintes telas iniciais serão visualizadas.</a:t>
            </a:r>
          </a:p>
          <a:p>
            <a:pPr marL="342900" indent="-342900" algn="just">
              <a:buFont typeface="Wingdings" panose="05000000000000000000" pitchFamily="2" charset="2"/>
              <a:buChar char="ü"/>
            </a:pPr>
            <a:r>
              <a:rPr lang="pt-BR" sz="1600" i="1" dirty="0">
                <a:latin typeface="Montserrat Black" panose="00000A00000000000000"/>
              </a:rPr>
              <a:t>Ao clicar na opção “Cadastrar Conselho” de qualquer uma delas, o representante e o técnico navegarão nas abas para cadastro dos Dados do Conselho, dos Conselheiros(as) e do Presidente e Vice-Presidente.</a:t>
            </a:r>
          </a:p>
          <a:p>
            <a:pPr marL="342900" indent="-342900" algn="just">
              <a:buFont typeface="Wingdings" panose="05000000000000000000" pitchFamily="2" charset="2"/>
              <a:buChar char="ü"/>
            </a:pPr>
            <a:r>
              <a:rPr lang="pt-BR" sz="1600" i="1" dirty="0">
                <a:latin typeface="Montserrat Black" panose="00000A00000000000000"/>
              </a:rPr>
              <a:t>Enquanto o perfil de técnico do ente federado somente poderá preencher, editar e salvar os campos, o perfil de representante do ente federado poderá realizar as mesmas ações e, tendo sido ele diretamente ou o técnico que preencheu e salvou os campos, deverá confirmar o preenchimento para envio do cadastro do CACS para validação pelo presidente(a) do Conselho.</a:t>
            </a:r>
            <a:endParaRPr lang="pt-BR" sz="800" i="1" dirty="0">
              <a:latin typeface="Montserrat Light" panose="00000400000000000000" pitchFamily="2" charset="0"/>
            </a:endParaRP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pic>
        <p:nvPicPr>
          <p:cNvPr id="11" name="Imagem 10"/>
          <p:cNvPicPr/>
          <p:nvPr/>
        </p:nvPicPr>
        <p:blipFill>
          <a:blip r:embed="rId4" cstate="print">
            <a:extLst>
              <a:ext uri="{28A0092B-C50C-407E-A947-70E740481C1C}">
                <a14:useLocalDpi xmlns:a14="http://schemas.microsoft.com/office/drawing/2010/main" val="0"/>
              </a:ext>
            </a:extLst>
          </a:blip>
          <a:stretch>
            <a:fillRect/>
          </a:stretch>
        </p:blipFill>
        <p:spPr>
          <a:xfrm>
            <a:off x="2910788" y="3862829"/>
            <a:ext cx="3975204" cy="2361569"/>
          </a:xfrm>
          <a:prstGeom prst="rect">
            <a:avLst/>
          </a:prstGeom>
        </p:spPr>
      </p:pic>
      <p:pic>
        <p:nvPicPr>
          <p:cNvPr id="12" name="Imagem 11"/>
          <p:cNvPicPr/>
          <p:nvPr/>
        </p:nvPicPr>
        <p:blipFill>
          <a:blip r:embed="rId5" cstate="print">
            <a:extLst>
              <a:ext uri="{28A0092B-C50C-407E-A947-70E740481C1C}">
                <a14:useLocalDpi xmlns:a14="http://schemas.microsoft.com/office/drawing/2010/main" val="0"/>
              </a:ext>
            </a:extLst>
          </a:blip>
          <a:stretch>
            <a:fillRect/>
          </a:stretch>
        </p:blipFill>
        <p:spPr>
          <a:xfrm>
            <a:off x="7361853" y="3782932"/>
            <a:ext cx="4263238" cy="2361568"/>
          </a:xfrm>
          <a:prstGeom prst="rect">
            <a:avLst/>
          </a:prstGeom>
        </p:spPr>
      </p:pic>
      <p:sp>
        <p:nvSpPr>
          <p:cNvPr id="3" name="CaixaDeTexto 2"/>
          <p:cNvSpPr txBox="1"/>
          <p:nvPr/>
        </p:nvSpPr>
        <p:spPr>
          <a:xfrm>
            <a:off x="2902866" y="3493986"/>
            <a:ext cx="3755386" cy="369332"/>
          </a:xfrm>
          <a:prstGeom prst="rect">
            <a:avLst/>
          </a:prstGeom>
          <a:noFill/>
        </p:spPr>
        <p:txBody>
          <a:bodyPr wrap="square" rtlCol="0">
            <a:spAutoFit/>
          </a:bodyPr>
          <a:lstStyle/>
          <a:p>
            <a:r>
              <a:rPr lang="pt-BR" b="1" dirty="0">
                <a:solidFill>
                  <a:srgbClr val="00629E"/>
                </a:solidFill>
                <a:latin typeface="Montserrat Black" pitchFamily="2" charset="77"/>
              </a:rPr>
              <a:t>Representante/Secretário(a)</a:t>
            </a:r>
            <a:endParaRPr lang="pt-BR" dirty="0"/>
          </a:p>
        </p:txBody>
      </p:sp>
      <p:sp>
        <p:nvSpPr>
          <p:cNvPr id="13" name="CaixaDeTexto 12"/>
          <p:cNvSpPr txBox="1"/>
          <p:nvPr/>
        </p:nvSpPr>
        <p:spPr>
          <a:xfrm>
            <a:off x="8419806" y="3435443"/>
            <a:ext cx="1773925" cy="369332"/>
          </a:xfrm>
          <a:prstGeom prst="rect">
            <a:avLst/>
          </a:prstGeom>
          <a:noFill/>
        </p:spPr>
        <p:txBody>
          <a:bodyPr wrap="square" rtlCol="0">
            <a:spAutoFit/>
          </a:bodyPr>
          <a:lstStyle/>
          <a:p>
            <a:r>
              <a:rPr lang="pt-BR" b="1" dirty="0">
                <a:solidFill>
                  <a:srgbClr val="00629E"/>
                </a:solidFill>
                <a:latin typeface="Montserrat Black" pitchFamily="2" charset="77"/>
              </a:rPr>
              <a:t>Técnico(a)</a:t>
            </a:r>
            <a:endParaRPr lang="pt-BR" dirty="0"/>
          </a:p>
        </p:txBody>
      </p:sp>
      <p:sp>
        <p:nvSpPr>
          <p:cNvPr id="4" name="Seta para a Direita 3"/>
          <p:cNvSpPr/>
          <p:nvPr/>
        </p:nvSpPr>
        <p:spPr>
          <a:xfrm flipH="1">
            <a:off x="6512767" y="4623897"/>
            <a:ext cx="298580" cy="1193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flipH="1">
            <a:off x="10059700" y="4577024"/>
            <a:ext cx="298580" cy="1193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2486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2AD85-D355-A24F-BEBF-2BE3734AAECA}"/>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8DF86116-9EA7-374D-A6E5-3B61C7DB869B}"/>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4F7E3E42-B3AF-9443-B98C-037C43EBA4BB}"/>
              </a:ext>
            </a:extLst>
          </p:cNvPr>
          <p:cNvPicPr>
            <a:picLocks noChangeAspect="1"/>
          </p:cNvPicPr>
          <p:nvPr/>
        </p:nvPicPr>
        <p:blipFill>
          <a:blip r:embed="rId2"/>
          <a:stretch>
            <a:fillRect/>
          </a:stretch>
        </p:blipFill>
        <p:spPr>
          <a:xfrm>
            <a:off x="1582" y="-27708"/>
            <a:ext cx="12235925" cy="6894944"/>
          </a:xfrm>
          <a:prstGeom prst="rect">
            <a:avLst/>
          </a:prstGeom>
        </p:spPr>
      </p:pic>
      <p:sp>
        <p:nvSpPr>
          <p:cNvPr id="6" name="CaixaDeTexto 5">
            <a:extLst>
              <a:ext uri="{FF2B5EF4-FFF2-40B4-BE49-F238E27FC236}">
                <a16:creationId xmlns:a16="http://schemas.microsoft.com/office/drawing/2014/main" id="{B8E1E78A-3DD4-3945-A3A7-96246A85A71F}"/>
              </a:ext>
            </a:extLst>
          </p:cNvPr>
          <p:cNvSpPr txBox="1"/>
          <p:nvPr/>
        </p:nvSpPr>
        <p:spPr>
          <a:xfrm>
            <a:off x="877453" y="1439000"/>
            <a:ext cx="9790547" cy="2585323"/>
          </a:xfrm>
          <a:prstGeom prst="rect">
            <a:avLst/>
          </a:prstGeom>
          <a:noFill/>
        </p:spPr>
        <p:txBody>
          <a:bodyPr wrap="square" rtlCol="0">
            <a:spAutoFit/>
          </a:bodyPr>
          <a:lstStyle/>
          <a:p>
            <a:pPr algn="just"/>
            <a:r>
              <a:rPr lang="pt-BR" sz="5400" b="1" dirty="0">
                <a:solidFill>
                  <a:srgbClr val="00629E"/>
                </a:solidFill>
                <a:latin typeface="Montserrat Black" pitchFamily="2" charset="77"/>
              </a:rPr>
              <a:t>Solicitação de perfil de representante do ente federado.</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656" y="5931431"/>
            <a:ext cx="1769851" cy="926569"/>
          </a:xfrm>
          <a:prstGeom prst="rect">
            <a:avLst/>
          </a:prstGeom>
        </p:spPr>
      </p:pic>
    </p:spTree>
    <p:extLst>
      <p:ext uri="{BB962C8B-B14F-4D97-AF65-F5344CB8AC3E}">
        <p14:creationId xmlns:p14="http://schemas.microsoft.com/office/powerpoint/2010/main" val="41763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1815882"/>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na opção “Cadastrar Conselho”, o usuário (representante ou técnico) que estiver </a:t>
            </a:r>
            <a:r>
              <a:rPr lang="pt-BR" sz="1600" i="1" dirty="0" err="1">
                <a:latin typeface="Montserrat Black" panose="00000A00000000000000"/>
              </a:rPr>
              <a:t>logado</a:t>
            </a:r>
            <a:r>
              <a:rPr lang="pt-BR" sz="1600" i="1" dirty="0">
                <a:latin typeface="Montserrat Black" panose="00000A00000000000000"/>
              </a:rPr>
              <a:t>, será direcionado para a tela de cadastro e visualizará as abas “Cadastro de Conselho” (1), “Cadastro de Conselheiros” (2), “Presidente e Vice-Presidente” (3) e “Finalizar Cadastro” (4).</a:t>
            </a:r>
          </a:p>
          <a:p>
            <a:pPr marL="342900" indent="-342900" algn="just">
              <a:buFont typeface="Wingdings" panose="05000000000000000000" pitchFamily="2" charset="2"/>
              <a:buChar char="ü"/>
            </a:pPr>
            <a:r>
              <a:rPr lang="pt-BR" sz="1600" i="1" dirty="0">
                <a:latin typeface="Montserrat Black" panose="00000A00000000000000"/>
              </a:rPr>
              <a:t>Somente será possível navegar pelas abas 2, 3 e 4 após cadastrar no mínimo o ato de criação do CACS na aba 1.</a:t>
            </a:r>
          </a:p>
          <a:p>
            <a:pPr marL="342900" indent="-342900" algn="just">
              <a:buFont typeface="Wingdings" panose="05000000000000000000" pitchFamily="2" charset="2"/>
              <a:buChar char="ü"/>
            </a:pPr>
            <a:r>
              <a:rPr lang="pt-BR" sz="1600" i="1" dirty="0">
                <a:latin typeface="Montserrat Black" panose="00000A00000000000000"/>
              </a:rPr>
              <a:t>Ao </a:t>
            </a:r>
            <a:r>
              <a:rPr lang="pt-BR" sz="1600" i="1" dirty="0" err="1">
                <a:latin typeface="Montserrat Black" panose="00000A00000000000000"/>
              </a:rPr>
              <a:t>logar</a:t>
            </a:r>
            <a:r>
              <a:rPr lang="pt-BR" sz="1600" i="1" dirty="0">
                <a:latin typeface="Montserrat Black" panose="00000A00000000000000"/>
              </a:rPr>
              <a:t>, o sistema, a partir do tipo de ente federado (municipal, estadual, DF e União), já identificará e demonstrará o mandato.</a:t>
            </a:r>
          </a:p>
          <a:p>
            <a:pPr marL="342900" indent="-342900" algn="just">
              <a:buFont typeface="Wingdings" panose="05000000000000000000" pitchFamily="2" charset="2"/>
              <a:buChar char="ü"/>
            </a:pPr>
            <a:endParaRPr lang="pt-BR" sz="1600" i="1" dirty="0">
              <a:latin typeface="Montserrat Black" panose="00000A00000000000000"/>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539" y="2198437"/>
            <a:ext cx="10058400" cy="3858591"/>
          </a:xfrm>
          <a:prstGeom prst="rect">
            <a:avLst/>
          </a:prstGeom>
        </p:spPr>
      </p:pic>
      <p:cxnSp>
        <p:nvCxnSpPr>
          <p:cNvPr id="8" name="Conector reto 7"/>
          <p:cNvCxnSpPr/>
          <p:nvPr/>
        </p:nvCxnSpPr>
        <p:spPr>
          <a:xfrm>
            <a:off x="8932985" y="3880338"/>
            <a:ext cx="8909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39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583449" y="32402"/>
            <a:ext cx="8792817" cy="523220"/>
          </a:xfrm>
          <a:prstGeom prst="rect">
            <a:avLst/>
          </a:prstGeom>
          <a:noFill/>
        </p:spPr>
        <p:txBody>
          <a:bodyPr wrap="square" rtlCol="0">
            <a:spAutoFit/>
          </a:bodyPr>
          <a:lstStyle/>
          <a:p>
            <a:pPr algn="just"/>
            <a:r>
              <a:rPr lang="pt-BR" sz="2800" b="1" dirty="0">
                <a:solidFill>
                  <a:srgbClr val="00629E"/>
                </a:solidFill>
                <a:latin typeface="Montserrat Black" pitchFamily="2" charset="77"/>
              </a:rPr>
              <a:t>Cadastro de Conselho</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583450" y="555622"/>
            <a:ext cx="9378395" cy="255454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Ao clicar em “Cadastrar Conselho”, a primeira aba disponível será a de “Cadastro de Conselho” (1) e a primeira ação deverá ser cadastrar o ato de criação do CACS e todos os campos são obrigatórios.</a:t>
            </a:r>
          </a:p>
          <a:p>
            <a:pPr marL="342900" indent="-342900" algn="just">
              <a:buFont typeface="Wingdings" panose="05000000000000000000" pitchFamily="2" charset="2"/>
              <a:buChar char="ü"/>
            </a:pPr>
            <a:r>
              <a:rPr lang="pt-BR" sz="1600" i="1" dirty="0">
                <a:latin typeface="Montserrat Black" panose="00000A00000000000000"/>
              </a:rPr>
              <a:t>O ato deverá ser posterior à vigência da Lei nº 14.113/2020, ou seja, 25/12/2020</a:t>
            </a:r>
          </a:p>
          <a:p>
            <a:pPr marL="342900" indent="-342900" algn="just">
              <a:buFont typeface="Wingdings" panose="05000000000000000000" pitchFamily="2" charset="2"/>
              <a:buChar char="ü"/>
            </a:pPr>
            <a:r>
              <a:rPr lang="pt-BR" sz="1600" i="1" dirty="0">
                <a:latin typeface="Montserrat Black" panose="00000A00000000000000"/>
              </a:rPr>
              <a:t>O campo “Este é um Ato Vigente” deverá ser assinalado.</a:t>
            </a:r>
          </a:p>
          <a:p>
            <a:pPr marL="342900" indent="-342900" algn="just">
              <a:buFont typeface="Wingdings" panose="05000000000000000000" pitchFamily="2" charset="2"/>
              <a:buChar char="ü"/>
            </a:pPr>
            <a:r>
              <a:rPr lang="pt-BR" sz="1600" i="1" dirty="0">
                <a:latin typeface="Montserrat Black" panose="00000A00000000000000"/>
              </a:rPr>
              <a:t>A “Data de publicação” deve ser igual ou maior que a “Data de assinatura”, e a “Data de entrada em vigor” deve ser igual ou maior que a “Data de publicação”.</a:t>
            </a:r>
          </a:p>
          <a:p>
            <a:pPr marL="342900" indent="-342900" algn="just">
              <a:buFont typeface="Wingdings" panose="05000000000000000000" pitchFamily="2" charset="2"/>
              <a:buChar char="ü"/>
            </a:pPr>
            <a:r>
              <a:rPr lang="pt-BR" sz="1600" i="1" dirty="0">
                <a:latin typeface="Montserrat Black" panose="00000A00000000000000"/>
              </a:rPr>
              <a:t>Os links dos atos de criação e alteração do ato de criação poderão ser qualquer link válido, preferencialmente do Diário Oficial Eletrônico do ente federado, se existir, ou hospedado no sítio eletrônico institucional do ente federado.</a:t>
            </a:r>
            <a:endParaRPr lang="pt-BR" sz="800" i="1" dirty="0">
              <a:latin typeface="Montserrat Light" panose="00000400000000000000" pitchFamily="2" charset="0"/>
            </a:endParaRP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69" y="3538728"/>
            <a:ext cx="7482686" cy="3217316"/>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sp>
        <p:nvSpPr>
          <p:cNvPr id="6" name="Seta para a Direita 5"/>
          <p:cNvSpPr/>
          <p:nvPr/>
        </p:nvSpPr>
        <p:spPr>
          <a:xfrm>
            <a:off x="8921262" y="6529754"/>
            <a:ext cx="480646" cy="14067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7772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“Incluir Ato Legal”, o ato de criação será inserido no </a:t>
            </a:r>
            <a:r>
              <a:rPr lang="pt-BR" sz="1600" i="1" dirty="0" err="1">
                <a:latin typeface="Montserrat Black" panose="00000A00000000000000"/>
              </a:rPr>
              <a:t>SisCACS</a:t>
            </a:r>
            <a:r>
              <a:rPr lang="pt-BR" sz="1600" i="1" dirty="0">
                <a:latin typeface="Montserrat Black" panose="00000A00000000000000"/>
              </a:rPr>
              <a:t> e estará disponível para consulta no grupo de dados denominado “Atos de Criação e Alteração do CACS”</a:t>
            </a:r>
          </a:p>
        </p:txBody>
      </p:sp>
      <p:sp>
        <p:nvSpPr>
          <p:cNvPr id="9" name="CaixaDeTexto 8"/>
          <p:cNvSpPr txBox="1"/>
          <p:nvPr/>
        </p:nvSpPr>
        <p:spPr>
          <a:xfrm>
            <a:off x="665584" y="4420969"/>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Por meio do acionamento do ícone sinalizado com a seta amarela, poderá ser habilitada a edição do ato. Se acionado o ícone indicado com a seta laranja, será excluído o ato de criação cadastrado.</a:t>
            </a:r>
          </a:p>
        </p:txBody>
      </p:sp>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665" y="1189552"/>
            <a:ext cx="10058400" cy="2631218"/>
          </a:xfrm>
          <a:prstGeom prst="rect">
            <a:avLst/>
          </a:prstGeom>
        </p:spPr>
      </p:pic>
      <p:sp>
        <p:nvSpPr>
          <p:cNvPr id="11" name="Seta para Baixo 10"/>
          <p:cNvSpPr/>
          <p:nvPr/>
        </p:nvSpPr>
        <p:spPr>
          <a:xfrm>
            <a:off x="9918532" y="1992032"/>
            <a:ext cx="175846" cy="3282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10" name="Seta para Baixo 9"/>
          <p:cNvSpPr/>
          <p:nvPr/>
        </p:nvSpPr>
        <p:spPr>
          <a:xfrm flipV="1">
            <a:off x="10172190" y="2530026"/>
            <a:ext cx="175846" cy="3282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1530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3184" y="382555"/>
            <a:ext cx="11327363" cy="1569660"/>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Para cadastrar ato cuja finalidade é alteração do ato inicial de criação, o mesmo procedimento deverá ser feito, observando-se os mesmos parâmetros.</a:t>
            </a:r>
          </a:p>
          <a:p>
            <a:pPr marL="342900" indent="-342900" algn="just">
              <a:buFont typeface="Wingdings" panose="05000000000000000000" pitchFamily="2" charset="2"/>
              <a:buChar char="ü"/>
            </a:pPr>
            <a:r>
              <a:rPr lang="pt-BR" sz="1600" i="1" dirty="0">
                <a:latin typeface="Montserrat Black" panose="00000A00000000000000"/>
              </a:rPr>
              <a:t>A única diferença é que, ao cadastrar ato de alteração, deverá ser indicado qual ato de criação está sendo alterado.</a:t>
            </a:r>
          </a:p>
          <a:p>
            <a:pPr marL="342900" indent="-342900" algn="just">
              <a:buFont typeface="Wingdings" panose="05000000000000000000" pitchFamily="2" charset="2"/>
              <a:buChar char="ü"/>
            </a:pPr>
            <a:r>
              <a:rPr lang="pt-BR" sz="1600" i="1" dirty="0">
                <a:latin typeface="Montserrat Black" panose="00000A00000000000000"/>
              </a:rPr>
              <a:t>Todos os campos são obrigatórios.</a:t>
            </a:r>
          </a:p>
          <a:p>
            <a:pPr marL="342900" indent="-342900" algn="just">
              <a:buFont typeface="Wingdings" panose="05000000000000000000" pitchFamily="2" charset="2"/>
              <a:buChar char="ü"/>
            </a:pPr>
            <a:r>
              <a:rPr lang="pt-BR" sz="1600" i="1" dirty="0">
                <a:latin typeface="Montserrat Black" panose="00000A00000000000000"/>
              </a:rPr>
              <a:t>Sugere-se que os campos “Este é um Ato vigente” e “Arquivo digitalizado”, caso permaneçam preenchidos, sejam apagados/desmarcados e preenchidos novamente.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59" y="2271564"/>
            <a:ext cx="9373170" cy="4258997"/>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4"/>
          <a:stretch>
            <a:fillRect/>
          </a:stretch>
        </p:blipFill>
        <p:spPr>
          <a:xfrm>
            <a:off x="10457790" y="5931431"/>
            <a:ext cx="1567100" cy="880710"/>
          </a:xfrm>
          <a:prstGeom prst="rect">
            <a:avLst/>
          </a:prstGeom>
        </p:spPr>
      </p:pic>
      <p:sp>
        <p:nvSpPr>
          <p:cNvPr id="4" name="Seta para a Direita 3"/>
          <p:cNvSpPr/>
          <p:nvPr/>
        </p:nvSpPr>
        <p:spPr>
          <a:xfrm>
            <a:off x="8792308" y="5826369"/>
            <a:ext cx="527538"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a:off x="8217877" y="4665785"/>
            <a:ext cx="98473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6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“Incluir Ato Legal”, o ato de alteração será inserido no </a:t>
            </a:r>
            <a:r>
              <a:rPr lang="pt-BR" sz="1600" i="1" dirty="0" err="1">
                <a:latin typeface="Montserrat Black" panose="00000A00000000000000"/>
              </a:rPr>
              <a:t>SisCACS</a:t>
            </a:r>
            <a:r>
              <a:rPr lang="pt-BR" sz="1600" i="1" dirty="0">
                <a:latin typeface="Montserrat Black" panose="00000A00000000000000"/>
              </a:rPr>
              <a:t>, atrelado ao CACS e estará disponível para consulta no grupo de dados denominado “Atos de Criação e Alteração do CACS”</a:t>
            </a:r>
          </a:p>
        </p:txBody>
      </p:sp>
      <p:sp>
        <p:nvSpPr>
          <p:cNvPr id="9" name="CaixaDeTexto 8"/>
          <p:cNvSpPr txBox="1"/>
          <p:nvPr/>
        </p:nvSpPr>
        <p:spPr>
          <a:xfrm>
            <a:off x="665584" y="4420969"/>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Por meio do acionamento do ícone sinalizado com a seta amarela, poderá ser habilitada a edição do ato. Se acionado o ícone indicado com a seta laranja, será excluído o ato de alteração cadastrado.</a:t>
            </a:r>
          </a:p>
        </p:txBody>
      </p:sp>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665" y="1099652"/>
            <a:ext cx="10058400" cy="3011672"/>
          </a:xfrm>
          <a:prstGeom prst="rect">
            <a:avLst/>
          </a:prstGeom>
        </p:spPr>
      </p:pic>
      <p:sp>
        <p:nvSpPr>
          <p:cNvPr id="11" name="Seta para Baixo 10"/>
          <p:cNvSpPr/>
          <p:nvPr/>
        </p:nvSpPr>
        <p:spPr>
          <a:xfrm>
            <a:off x="9906807" y="1910061"/>
            <a:ext cx="175846" cy="3282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10" name="Seta para Baixo 9"/>
          <p:cNvSpPr/>
          <p:nvPr/>
        </p:nvSpPr>
        <p:spPr>
          <a:xfrm flipV="1">
            <a:off x="10147935" y="2456053"/>
            <a:ext cx="175846" cy="3282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956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Na sequência, o representante ou o técnico do ente federado deverá preencher as informações relativas à localização, contato, periodicidade das reuniões e formato do Conselho</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110" y="967330"/>
            <a:ext cx="9219422" cy="5021388"/>
          </a:xfrm>
          <a:prstGeom prst="rect">
            <a:avLst/>
          </a:prstGeom>
        </p:spPr>
      </p:pic>
    </p:spTree>
    <p:extLst>
      <p:ext uri="{BB962C8B-B14F-4D97-AF65-F5344CB8AC3E}">
        <p14:creationId xmlns:p14="http://schemas.microsoft.com/office/powerpoint/2010/main" val="177096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0" y="45859"/>
            <a:ext cx="12024890" cy="5755422"/>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Os campos do grupo “Localização”  e “Contato”, caso exista registro do CACS no sistema anterior, serão recuperados da base corporativa do FNDE.</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No caso de ente federado municipal, o grupo de campos “Localização” virá com os campos “Município” e “UF” travados para edição e já preenchidos de acordo com o ente federado que está navegando no sistema, de acordo com o perfil de representante ou técnico que está </a:t>
            </a:r>
            <a:r>
              <a:rPr lang="pt-BR" sz="1600" i="1" dirty="0" err="1">
                <a:latin typeface="Montserrat Black" panose="00000A00000000000000"/>
              </a:rPr>
              <a:t>logado</a:t>
            </a:r>
            <a:r>
              <a:rPr lang="pt-BR" sz="1600" i="1" dirty="0">
                <a:latin typeface="Montserrat Black" panose="00000A00000000000000"/>
              </a:rPr>
              <a:t>.</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Além disso, só será aceito CEP correspondente ao município e UF.</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Se preenchido CEP que já carregue, a partir de busca na base de dados do governo federal, informações relativas aos campos “Endereço” e “Bairro”, referidos campos não poderão ser editados.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Se, entretanto, o CEP preenchido for genérico e não preencher os campos “Endereço” ou “Bairro”, referidos campos permanecerão vazios e poderão ser editados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No grupo de campos “Contato”, o e-mail informado deverá ser preferencialmente institucional, do domínio do ente federado e com terminação “gov.br”</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campo “Sítio informativo” deverá ser preenchido com a </a:t>
            </a:r>
            <a:r>
              <a:rPr lang="pt-BR" sz="1600" i="1" dirty="0" err="1">
                <a:latin typeface="Montserrat Black" panose="00000A00000000000000"/>
              </a:rPr>
              <a:t>url</a:t>
            </a:r>
            <a:r>
              <a:rPr lang="pt-BR" sz="1600" i="1" dirty="0">
                <a:latin typeface="Montserrat Black" panose="00000A00000000000000"/>
              </a:rPr>
              <a:t> válida de sítio eletrônico próprio para o CACS, que deverá, nos termos do art. 8º, § 3º, da Portaria FNDE 808/2022, conter informações atualizadas sobre a composição e o funcionamento do conselho, incluídos nomes dos conselheiros e das entidades ou segmentos que representam; correio eletrônico ou outro canal de contato direto com o conselho; atas de reuniões; relatórios e pareceres; e outros documentos produzidos pelo conselho.</a:t>
            </a:r>
          </a:p>
        </p:txBody>
      </p:sp>
      <p:sp>
        <p:nvSpPr>
          <p:cNvPr id="4" name="CaixaDeTexto 3">
            <a:extLst>
              <a:ext uri="{FF2B5EF4-FFF2-40B4-BE49-F238E27FC236}">
                <a16:creationId xmlns:a16="http://schemas.microsoft.com/office/drawing/2014/main" id="{DEB84154-FDE2-3410-4D91-ED3F8B8BC5FC}"/>
              </a:ext>
            </a:extLst>
          </p:cNvPr>
          <p:cNvSpPr txBox="1"/>
          <p:nvPr/>
        </p:nvSpPr>
        <p:spPr>
          <a:xfrm>
            <a:off x="1704513" y="5675744"/>
            <a:ext cx="8939813" cy="1200329"/>
          </a:xfrm>
          <a:prstGeom prst="rect">
            <a:avLst/>
          </a:prstGeom>
          <a:noFill/>
        </p:spPr>
        <p:txBody>
          <a:bodyPr wrap="square">
            <a:spAutoFit/>
          </a:bodyPr>
          <a:lstStyle/>
          <a:p>
            <a:pPr algn="ctr"/>
            <a:r>
              <a:rPr lang="pt-BR" b="1" dirty="0">
                <a:solidFill>
                  <a:srgbClr val="FF0000"/>
                </a:solidFill>
              </a:rPr>
              <a:t>ATENÇÃO</a:t>
            </a:r>
          </a:p>
          <a:p>
            <a:pPr algn="just"/>
            <a:r>
              <a:rPr lang="pt-BR" dirty="0"/>
              <a:t>PORTARIA Nº 50, DE 31 DE JANEIRO DE 2023  prorrogou até 30 de junho de 2023, a obrigatoriedade de e-mails institucionais (extensão “gov.br”), sob pena do cadastro do Conselho constar como </a:t>
            </a:r>
            <a:r>
              <a:rPr lang="pt-BR" b="1" u="sng" dirty="0"/>
              <a:t>irregular</a:t>
            </a:r>
          </a:p>
        </p:txBody>
      </p:sp>
    </p:spTree>
    <p:extLst>
      <p:ext uri="{BB962C8B-B14F-4D97-AF65-F5344CB8AC3E}">
        <p14:creationId xmlns:p14="http://schemas.microsoft.com/office/powerpoint/2010/main" val="361477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3184" y="137626"/>
            <a:ext cx="11327363" cy="83099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As informações relativas ao Ente Federado (Prefeitura, Governo Estadual, Governo Distrital ou Ministério da Educação) serão recuperadas da base de dados corporativo do FNDE. Qualquer edição das informações apresentadas deverá ser demandada junto à DIGAP/FNDE por meio dos fluxos e regramentos próprios da referida Diretoria.</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807" y="1334166"/>
            <a:ext cx="9036983" cy="5276431"/>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4"/>
          <a:stretch>
            <a:fillRect/>
          </a:stretch>
        </p:blipFill>
        <p:spPr>
          <a:xfrm>
            <a:off x="10457790" y="5931431"/>
            <a:ext cx="1567100" cy="880710"/>
          </a:xfrm>
          <a:prstGeom prst="rect">
            <a:avLst/>
          </a:prstGeom>
        </p:spPr>
      </p:pic>
    </p:spTree>
    <p:extLst>
      <p:ext uri="{BB962C8B-B14F-4D97-AF65-F5344CB8AC3E}">
        <p14:creationId xmlns:p14="http://schemas.microsoft.com/office/powerpoint/2010/main" val="2713121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3184" y="137626"/>
            <a:ext cx="11327363"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As informações constantes dos campos previamente preenchidas foram recuperadas da base de dados corporativa do FNDE de entidades e dirigentes. Qualquer informação editada nos campos abaixo desse grupo, após confirmação pelo Representante do Ente Federado e validação pelo Presidente/Vice-presidente do CACS, impactarão na base de dados corporativa do FNDE acima citada.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569" y="1421278"/>
            <a:ext cx="9604860" cy="4930536"/>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4"/>
          <a:stretch>
            <a:fillRect/>
          </a:stretch>
        </p:blipFill>
        <p:spPr>
          <a:xfrm>
            <a:off x="10457790" y="5931431"/>
            <a:ext cx="1567100" cy="880710"/>
          </a:xfrm>
          <a:prstGeom prst="rect">
            <a:avLst/>
          </a:prstGeom>
        </p:spPr>
      </p:pic>
    </p:spTree>
    <p:extLst>
      <p:ext uri="{BB962C8B-B14F-4D97-AF65-F5344CB8AC3E}">
        <p14:creationId xmlns:p14="http://schemas.microsoft.com/office/powerpoint/2010/main" val="251477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667" y="45859"/>
            <a:ext cx="12009223" cy="477053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Caso haja mais de uma entidade na base de dados corporativa do FNDE, todos serão apresentados no campo;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Caso o órgão responsável pela educação não possua CNPJ informado ou o órgão responsável pela educação atual seja distinto dos constantes do rol apresentado, o representante/técnico deverá digitar no campo o CNPJ próprio do órgão responsável pela educação, sendo realizada busca na base de dados da Receita Federal</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CNPJ deverá ser próprio do órgão responsável pela educação, não podendo ser idêntico ao do ente federado (prefeitura)</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CNPJ informado como válido para o Órgão responsável pela educação será refletido no campo “CNPJ do </a:t>
            </a:r>
            <a:r>
              <a:rPr lang="pt-BR" sz="1600" i="1" dirty="0" err="1">
                <a:latin typeface="Montserrat Black" panose="00000A00000000000000"/>
              </a:rPr>
              <a:t>Fundeb</a:t>
            </a:r>
            <a:r>
              <a:rPr lang="pt-BR" sz="1600" i="1" dirty="0">
                <a:latin typeface="Montserrat Black" panose="00000A00000000000000"/>
              </a:rPr>
              <a:t>” do grupo de campos “Informações Financeiras/Bancárias”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grupo de campos “Dirigente Máximo do Órgão responsável pela educação” recuperará as informações do representante do ente federado no </a:t>
            </a:r>
            <a:r>
              <a:rPr lang="pt-BR" sz="1600" i="1" dirty="0" err="1">
                <a:latin typeface="Montserrat Black" panose="00000A00000000000000"/>
              </a:rPr>
              <a:t>SisCACS</a:t>
            </a:r>
            <a:r>
              <a:rPr lang="pt-BR" sz="1600" i="1" dirty="0">
                <a:latin typeface="Montserrat Black" panose="00000A00000000000000"/>
              </a:rPr>
              <a:t>. Não será possível editar/alterar os campos. Eventual modificação dependerá de nova solicitação de atribuição de perfil de Representante do Ente Federado via SISCACS pelo novo/a Representante, inclusive com a identificação do ato de exoneração do/a ocupante da respectiva posição anteriormente.</a:t>
            </a:r>
          </a:p>
        </p:txBody>
      </p:sp>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97" y="4754250"/>
            <a:ext cx="10058400" cy="1995745"/>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Tree>
    <p:extLst>
      <p:ext uri="{BB962C8B-B14F-4D97-AF65-F5344CB8AC3E}">
        <p14:creationId xmlns:p14="http://schemas.microsoft.com/office/powerpoint/2010/main" val="247677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982416" y="127120"/>
            <a:ext cx="8792817" cy="1077218"/>
          </a:xfrm>
          <a:prstGeom prst="rect">
            <a:avLst/>
          </a:prstGeom>
          <a:noFill/>
        </p:spPr>
        <p:txBody>
          <a:bodyPr wrap="square" rtlCol="0">
            <a:spAutoFit/>
          </a:bodyPr>
          <a:lstStyle/>
          <a:p>
            <a:pPr algn="ctr"/>
            <a:r>
              <a:rPr lang="pt-BR" sz="3200" b="1" dirty="0">
                <a:solidFill>
                  <a:srgbClr val="00629E"/>
                </a:solidFill>
                <a:latin typeface="Montserrat Black" pitchFamily="2" charset="77"/>
              </a:rPr>
              <a:t>Solicitação de perfil de representante do ente federado</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485748" y="1230183"/>
            <a:ext cx="9419207" cy="4924425"/>
          </a:xfrm>
          <a:prstGeom prst="rect">
            <a:avLst/>
          </a:prstGeom>
          <a:noFill/>
        </p:spPr>
        <p:txBody>
          <a:bodyPr wrap="square" rtlCol="0">
            <a:spAutoFit/>
          </a:bodyPr>
          <a:lstStyle/>
          <a:p>
            <a:pPr marL="342900" indent="-342900" algn="just">
              <a:buFont typeface="Wingdings" panose="05000000000000000000" pitchFamily="2" charset="2"/>
              <a:buChar char="ü"/>
            </a:pPr>
            <a:r>
              <a:rPr lang="pt-BR" i="1" dirty="0">
                <a:latin typeface="Montserrat Black" panose="00000A00000000000000"/>
              </a:rPr>
              <a:t>O acesso ao </a:t>
            </a:r>
            <a:r>
              <a:rPr lang="pt-BR" i="1" dirty="0" err="1">
                <a:latin typeface="Montserrat Black" panose="00000A00000000000000"/>
              </a:rPr>
              <a:t>SisCACS</a:t>
            </a:r>
            <a:r>
              <a:rPr lang="pt-BR" i="1" dirty="0">
                <a:latin typeface="Montserrat Black" panose="00000A00000000000000"/>
              </a:rPr>
              <a:t> será permitido mediante perfil válido do Secretário(a) de Educação, ou do(a) dirigente máximo(a) do órgão responsável pela educação na respectiva esfera governamental, na plataforma “acesso gov.br”, por meio de </a:t>
            </a:r>
            <a:r>
              <a:rPr lang="pt-BR" i="1" dirty="0" err="1">
                <a:latin typeface="Montserrat Black" panose="00000A00000000000000"/>
              </a:rPr>
              <a:t>login</a:t>
            </a:r>
            <a:r>
              <a:rPr lang="pt-BR" i="1" dirty="0">
                <a:latin typeface="Montserrat Black" panose="00000A00000000000000"/>
              </a:rPr>
              <a:t> com número de CPF e senha definidos na referida plataforma</a:t>
            </a:r>
          </a:p>
          <a:p>
            <a:pPr marL="342900" indent="-342900" algn="just">
              <a:buFont typeface="Wingdings" panose="05000000000000000000" pitchFamily="2" charset="2"/>
              <a:buChar char="ü"/>
            </a:pPr>
            <a:endParaRPr lang="pt-BR" i="1" dirty="0">
              <a:latin typeface="Montserrat Black" panose="00000A00000000000000"/>
            </a:endParaRPr>
          </a:p>
          <a:p>
            <a:pPr marL="342900" indent="-342900" algn="just">
              <a:buFont typeface="Wingdings" panose="05000000000000000000" pitchFamily="2" charset="2"/>
              <a:buChar char="ü"/>
            </a:pPr>
            <a:endParaRPr lang="pt-BR" i="1" dirty="0">
              <a:latin typeface="Montserrat Black" panose="00000A00000000000000"/>
            </a:endParaRPr>
          </a:p>
          <a:p>
            <a:pPr marL="342900" indent="-342900" algn="just">
              <a:buFont typeface="Wingdings" panose="05000000000000000000" pitchFamily="2" charset="2"/>
              <a:buChar char="ü"/>
            </a:pPr>
            <a:r>
              <a:rPr lang="pt-BR" i="1" u="sng" dirty="0">
                <a:latin typeface="Montserrat Black" panose="00000A00000000000000"/>
              </a:rPr>
              <a:t>O primeiro acesso ao sistema deverá ser feito necessariamente pelo(a) Secretário(a) de Educação, ou do(a) dirigente máximo(a) do órgão responsável pela educação na respectiva esfera governamental.</a:t>
            </a:r>
            <a:r>
              <a:rPr lang="pt-BR" i="1" dirty="0">
                <a:latin typeface="Montserrat Black" panose="00000A00000000000000"/>
              </a:rPr>
              <a:t> </a:t>
            </a:r>
          </a:p>
          <a:p>
            <a:pPr marL="342900" indent="-342900" algn="just">
              <a:buFont typeface="Wingdings" panose="05000000000000000000" pitchFamily="2" charset="2"/>
              <a:buChar char="ü"/>
            </a:pPr>
            <a:endParaRPr lang="pt-BR" i="1" dirty="0">
              <a:latin typeface="Montserrat Black" panose="00000A00000000000000"/>
            </a:endParaRPr>
          </a:p>
          <a:p>
            <a:pPr marL="342900" indent="-342900" algn="just">
              <a:buFont typeface="Wingdings" panose="05000000000000000000" pitchFamily="2" charset="2"/>
              <a:buChar char="ü"/>
            </a:pPr>
            <a:endParaRPr lang="pt-BR" i="1" dirty="0">
              <a:latin typeface="Montserrat Black" panose="00000A00000000000000"/>
            </a:endParaRPr>
          </a:p>
          <a:p>
            <a:pPr marL="342900" indent="-342900" algn="just">
              <a:buFont typeface="Wingdings" panose="05000000000000000000" pitchFamily="2" charset="2"/>
              <a:buChar char="ü"/>
            </a:pPr>
            <a:r>
              <a:rPr lang="pt-BR" i="1" dirty="0">
                <a:latin typeface="Montserrat Black" panose="00000A00000000000000"/>
              </a:rPr>
              <a:t>Caso o(a) Secretário(a) de Educação, ou o(a) dirigente máximo(a) do órgão responsável pela educação na respectiva esfera governamental, não possua cadastro prévio na plataforma “acesso gov.br”, deverá acessar o endereço eletrônico https://acesso.gov.br e criar o perfil de acesso devido, de nível bronze ou superior.</a:t>
            </a:r>
          </a:p>
          <a:p>
            <a:pPr algn="just"/>
            <a:endParaRPr lang="pt-BR" sz="800" i="1" dirty="0">
              <a:latin typeface="Montserrat Light" panose="00000400000000000000" pitchFamily="2" charset="0"/>
            </a:endParaRP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spTree>
    <p:extLst>
      <p:ext uri="{BB962C8B-B14F-4D97-AF65-F5344CB8AC3E}">
        <p14:creationId xmlns:p14="http://schemas.microsoft.com/office/powerpoint/2010/main" val="1294405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3184" y="137626"/>
            <a:ext cx="11327363"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deverão ser preenchidos os campos do grupo “Informações financeiras/bancárias”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campos relativos aos domicílios bancários do </a:t>
            </a:r>
            <a:r>
              <a:rPr lang="pt-BR" sz="1600" i="1" dirty="0" err="1">
                <a:latin typeface="Montserrat Black" panose="00000A00000000000000"/>
              </a:rPr>
              <a:t>Fundeb</a:t>
            </a:r>
            <a:r>
              <a:rPr lang="pt-BR" sz="1600" i="1" dirty="0">
                <a:latin typeface="Montserrat Black" panose="00000A00000000000000"/>
              </a:rPr>
              <a:t> e para pagamento de folha com recursos do FUNDEB são obrigatórios e poderão ser coincidentes</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4"/>
          <a:stretch>
            <a:fillRect/>
          </a:stretch>
        </p:blipFill>
        <p:spPr>
          <a:xfrm>
            <a:off x="10457790" y="5931431"/>
            <a:ext cx="1567100" cy="880710"/>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925" y="1214844"/>
            <a:ext cx="10058400" cy="4597366"/>
          </a:xfrm>
          <a:prstGeom prst="rect">
            <a:avLst/>
          </a:prstGeom>
        </p:spPr>
      </p:pic>
      <p:sp>
        <p:nvSpPr>
          <p:cNvPr id="5" name="Seta para a Direita 4"/>
          <p:cNvSpPr/>
          <p:nvPr/>
        </p:nvSpPr>
        <p:spPr>
          <a:xfrm>
            <a:off x="8850086" y="5486400"/>
            <a:ext cx="604157" cy="19594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72104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583449" y="32402"/>
            <a:ext cx="8792817" cy="523220"/>
          </a:xfrm>
          <a:prstGeom prst="rect">
            <a:avLst/>
          </a:prstGeom>
          <a:noFill/>
        </p:spPr>
        <p:txBody>
          <a:bodyPr wrap="square" rtlCol="0">
            <a:spAutoFit/>
          </a:bodyPr>
          <a:lstStyle/>
          <a:p>
            <a:pPr algn="just"/>
            <a:r>
              <a:rPr lang="pt-BR" sz="2800" b="1" dirty="0">
                <a:solidFill>
                  <a:srgbClr val="00629E"/>
                </a:solidFill>
                <a:latin typeface="Montserrat Black" pitchFamily="2" charset="77"/>
              </a:rPr>
              <a:t>Cadastro de Conselheiros</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405850" y="440209"/>
            <a:ext cx="9555996" cy="5755422"/>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Ao clicar em “Atualizar Cadastro” após finalizar o preenchimento da primeira aba de “Cadastro de Conselho” (1) ou a qualquer momento após o cadastro de ao menos o ato de criação do conselho ao clicar na aba “Cadastro de Conselheiro” (2) será possível efetuar o cadastramento dos atos de indicação e nomeação dos(as) Conselheiros(as) do CACS, bem como cadastro dos(as) Conselheiros(as) com mandato vigente.</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atos de indicação deverão ser cadastrados por segmento, sendo que um mesmo ato de indicação só poderá ser relacionado aos(às) conselheiros(as) daquele segmento.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atos de nomeação de Conselheiros(as) poderão ser relacionados  aos(às) Conselheiros(as) independentemente do segmento ao qual eles(as) pertençam.</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atos de indicação dos(as) Conselheiros(as) deverão ser anteriores ao ato de nomeação dos(as) respectivos(as) Conselheiros(as).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Ao cadastrar atos de indicação de Conselheiros(as), os campos “Data de Publicação”, “Data de entrada em vigor” e “Link de publicação” não serão obrigatórios..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Ao cadastra atos de nomeação de Conselheiros(as), todos os campos serão obrigatórios</a:t>
            </a:r>
            <a:endParaRPr lang="pt-BR" sz="1600" i="1" dirty="0">
              <a:latin typeface="Montserrat Light" panose="00000400000000000000" pitchFamily="2" charset="0"/>
            </a:endParaRP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spTree>
    <p:extLst>
      <p:ext uri="{BB962C8B-B14F-4D97-AF65-F5344CB8AC3E}">
        <p14:creationId xmlns:p14="http://schemas.microsoft.com/office/powerpoint/2010/main" val="197634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064" y="142857"/>
            <a:ext cx="11627483" cy="1323439"/>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Para cadastrar ato de indicação de Conselheiro deverão ser preenchidos os campos da tela abaixo.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Caso o ato de indicação não tenha número próprio, por se tratar de campo obrigatório, sugere-se que seja adotada numeração própria do ente federado para classificação do referido ato para fins do </a:t>
            </a:r>
            <a:r>
              <a:rPr lang="pt-BR" sz="1600" i="1" dirty="0" err="1">
                <a:latin typeface="Montserrat Black" panose="00000A00000000000000"/>
              </a:rPr>
              <a:t>SisCACS</a:t>
            </a:r>
            <a:endParaRPr lang="pt-BR" sz="1600" i="1" dirty="0">
              <a:latin typeface="Montserrat Black" panose="00000A0000000000000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3"/>
          <a:stretch>
            <a:fillRect/>
          </a:stretch>
        </p:blipFill>
        <p:spPr>
          <a:xfrm>
            <a:off x="10457790" y="5931431"/>
            <a:ext cx="1567100" cy="880710"/>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851" y="1466296"/>
            <a:ext cx="8007350" cy="5287176"/>
          </a:xfrm>
          <a:prstGeom prst="rect">
            <a:avLst/>
          </a:prstGeom>
        </p:spPr>
      </p:pic>
      <p:sp>
        <p:nvSpPr>
          <p:cNvPr id="4" name="Seta para a Direita 3"/>
          <p:cNvSpPr/>
          <p:nvPr/>
        </p:nvSpPr>
        <p:spPr>
          <a:xfrm>
            <a:off x="8082224" y="5384651"/>
            <a:ext cx="527538"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5345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83099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“Incluir Ato Legal”, o ato de indicação será inserido no </a:t>
            </a:r>
            <a:r>
              <a:rPr lang="pt-BR" sz="1600" i="1" dirty="0" err="1">
                <a:latin typeface="Montserrat Black" panose="00000A00000000000000"/>
              </a:rPr>
              <a:t>SisCACS</a:t>
            </a:r>
            <a:r>
              <a:rPr lang="pt-BR" sz="1600" i="1" dirty="0">
                <a:latin typeface="Montserrat Black" panose="00000A00000000000000"/>
              </a:rPr>
              <a:t> e estará disponível para ser selecionado no preenchimento do cadastro dos(as) Conselheiros(as) com mandato vigente, bem como para consulta no grupo de dados denominado “Histórico de atos de Conselheiros(as) do CACS”</a:t>
            </a:r>
          </a:p>
        </p:txBody>
      </p:sp>
      <p:sp>
        <p:nvSpPr>
          <p:cNvPr id="9" name="CaixaDeTexto 8"/>
          <p:cNvSpPr txBox="1"/>
          <p:nvPr/>
        </p:nvSpPr>
        <p:spPr>
          <a:xfrm>
            <a:off x="609663" y="4994207"/>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Por meio do acionamento do ícone sinalizado com a seta amarela, poderá ser habilitada a edição do ato. Se acionado o ícone indicado com a seta laranja, será excluído o ato de indicação de Conselheiro(a) cadastrado.</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065" y="1598055"/>
            <a:ext cx="10058400" cy="3318913"/>
          </a:xfrm>
          <a:prstGeom prst="rect">
            <a:avLst/>
          </a:prstGeom>
        </p:spPr>
      </p:pic>
      <p:sp>
        <p:nvSpPr>
          <p:cNvPr id="11" name="Seta para Baixo 10"/>
          <p:cNvSpPr/>
          <p:nvPr/>
        </p:nvSpPr>
        <p:spPr>
          <a:xfrm>
            <a:off x="10369867" y="2964778"/>
            <a:ext cx="175846" cy="3282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10" name="Seta para Baixo 9"/>
          <p:cNvSpPr/>
          <p:nvPr/>
        </p:nvSpPr>
        <p:spPr>
          <a:xfrm flipV="1">
            <a:off x="10760018" y="3554967"/>
            <a:ext cx="175846" cy="3282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00806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5310" y="382555"/>
            <a:ext cx="11829580"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Para cadastrar ato de nomeação de Conselheiro deverão ser preenchidos os campos da tela abaixo.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ato de nomeação deve prever que a data de entrada em vigor deve ser sempre igual ou maior que a data de início de mandato. No caso do novo mandato dos CACS municipais deverá ser 01/01/2023</a:t>
            </a:r>
          </a:p>
        </p:txBody>
      </p:sp>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 y="1543711"/>
            <a:ext cx="8673379" cy="5040628"/>
          </a:xfrm>
          <a:prstGeom prst="rect">
            <a:avLst/>
          </a:prstGeom>
        </p:spPr>
      </p:pic>
      <p:sp>
        <p:nvSpPr>
          <p:cNvPr id="4" name="Seta para a Direita 3"/>
          <p:cNvSpPr/>
          <p:nvPr/>
        </p:nvSpPr>
        <p:spPr>
          <a:xfrm>
            <a:off x="8547495" y="6294202"/>
            <a:ext cx="527538"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6526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248576" y="382555"/>
            <a:ext cx="11776314"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“Incluir Ato Legal”, o ato de nomeação será inserido no </a:t>
            </a:r>
            <a:r>
              <a:rPr lang="pt-BR" sz="1600" i="1" dirty="0" err="1">
                <a:latin typeface="Montserrat Black" panose="00000A00000000000000"/>
              </a:rPr>
              <a:t>SisCACS</a:t>
            </a:r>
            <a:r>
              <a:rPr lang="pt-BR" sz="1600" i="1" dirty="0">
                <a:latin typeface="Montserrat Black" panose="00000A00000000000000"/>
              </a:rPr>
              <a:t> e estará disponível para ser selecionado no preenchimento do cadastro dos(as) Conselheiros(as) com mandato vigente, bem como para consulta no grupo de dados denominado “Histórico de atos de Conselheiros(as) do CACS”</a:t>
            </a:r>
          </a:p>
        </p:txBody>
      </p:sp>
      <p:sp>
        <p:nvSpPr>
          <p:cNvPr id="9" name="CaixaDeTexto 8"/>
          <p:cNvSpPr txBox="1"/>
          <p:nvPr/>
        </p:nvSpPr>
        <p:spPr>
          <a:xfrm>
            <a:off x="609663" y="4994207"/>
            <a:ext cx="11327363"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Por meio do acionamento do ícone sinalizado com a seta amarela, poderá ser habilitada a edição do ato. Se acionado o ícone indicado com a seta laranja, será excluído o ato de nomeação de Conselheiro(a) cadastrado.</a:t>
            </a: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144" y="1400748"/>
            <a:ext cx="10058400" cy="3474008"/>
          </a:xfrm>
          <a:prstGeom prst="rect">
            <a:avLst/>
          </a:prstGeom>
        </p:spPr>
      </p:pic>
      <p:sp>
        <p:nvSpPr>
          <p:cNvPr id="11" name="Seta para Baixo 10"/>
          <p:cNvSpPr/>
          <p:nvPr/>
        </p:nvSpPr>
        <p:spPr>
          <a:xfrm>
            <a:off x="10269262" y="2939756"/>
            <a:ext cx="175846" cy="3282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10" name="Seta para Baixo 9"/>
          <p:cNvSpPr/>
          <p:nvPr/>
        </p:nvSpPr>
        <p:spPr>
          <a:xfrm flipV="1">
            <a:off x="10645719" y="3634349"/>
            <a:ext cx="175846" cy="3282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96784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0" y="274476"/>
            <a:ext cx="6168415" cy="5755422"/>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Inicialmente, antes de qualquer cadastramento de Conselheiro(a) de algum segmento, o </a:t>
            </a:r>
            <a:r>
              <a:rPr lang="pt-BR" sz="1600" i="1" dirty="0" err="1">
                <a:latin typeface="Montserrat Black" panose="00000A00000000000000"/>
              </a:rPr>
              <a:t>SisCACS</a:t>
            </a:r>
            <a:r>
              <a:rPr lang="pt-BR" sz="1600" i="1" dirty="0">
                <a:latin typeface="Montserrat Black" panose="00000A00000000000000"/>
              </a:rPr>
              <a:t> apresentará sinal de alerta/atenção para os segmentos obrigatórios que ainda não tiveram todos(as) os(as) Conselheiros(as) com mandato vigente, titulares e suplentes, cadastrados(as).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No caso de ente federado municipal, serão exigidos como obrigatórios os segmentos (i) Poder Executivo municipal, (</a:t>
            </a:r>
            <a:r>
              <a:rPr lang="pt-BR" sz="1600" i="1" dirty="0" err="1">
                <a:latin typeface="Montserrat Black" panose="00000A00000000000000"/>
              </a:rPr>
              <a:t>ii</a:t>
            </a:r>
            <a:r>
              <a:rPr lang="pt-BR" sz="1600" i="1" dirty="0">
                <a:latin typeface="Montserrat Black" panose="00000A00000000000000"/>
              </a:rPr>
              <a:t>) professores da educação básica pública, (</a:t>
            </a:r>
            <a:r>
              <a:rPr lang="pt-BR" sz="1600" i="1" dirty="0" err="1">
                <a:latin typeface="Montserrat Black" panose="00000A00000000000000"/>
              </a:rPr>
              <a:t>iii</a:t>
            </a:r>
            <a:r>
              <a:rPr lang="pt-BR" sz="1600" i="1" dirty="0">
                <a:latin typeface="Montserrat Black" panose="00000A00000000000000"/>
              </a:rPr>
              <a:t>) diretores das escolas básicas públicas, (</a:t>
            </a:r>
            <a:r>
              <a:rPr lang="pt-BR" sz="1600" i="1" dirty="0" err="1">
                <a:latin typeface="Montserrat Black" panose="00000A00000000000000"/>
              </a:rPr>
              <a:t>iv</a:t>
            </a:r>
            <a:r>
              <a:rPr lang="pt-BR" sz="1600" i="1" dirty="0">
                <a:latin typeface="Montserrat Black" panose="00000A00000000000000"/>
              </a:rPr>
              <a:t>) servidores técnico-administrativos das escolas básicas públicas e (v) pais de alunos da educação básica pública.</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Na inexistência de estudantes emancipados para integrar o conselho, em âmbito municipal, o </a:t>
            </a:r>
            <a:r>
              <a:rPr lang="pt-BR" sz="1600" i="1" dirty="0" err="1">
                <a:latin typeface="Montserrat Black" panose="00000A00000000000000"/>
              </a:rPr>
              <a:t>SisCACS</a:t>
            </a:r>
            <a:r>
              <a:rPr lang="pt-BR" sz="1600" i="1" dirty="0">
                <a:latin typeface="Montserrat Black" panose="00000A00000000000000"/>
              </a:rPr>
              <a:t> permitirá que os campos permaneçam sem preenchimento (campo não obrigatório).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campos de cadastro de cada conselheiro(a) deverão ser preenchidos</a:t>
            </a:r>
          </a:p>
          <a:p>
            <a:pPr algn="just"/>
            <a:endParaRPr lang="pt-BR" sz="1600" i="1" dirty="0">
              <a:latin typeface="Montserrat Black" panose="00000A00000000000000"/>
            </a:endParaRPr>
          </a:p>
        </p:txBody>
      </p:sp>
      <p:pic>
        <p:nvPicPr>
          <p:cNvPr id="4" name="Imagem 3">
            <a:extLst>
              <a:ext uri="{FF2B5EF4-FFF2-40B4-BE49-F238E27FC236}">
                <a16:creationId xmlns:a16="http://schemas.microsoft.com/office/drawing/2014/main" id="{39483621-9971-3784-09EF-AC14AA0D17EA}"/>
              </a:ext>
            </a:extLst>
          </p:cNvPr>
          <p:cNvPicPr>
            <a:picLocks noChangeAspect="1"/>
          </p:cNvPicPr>
          <p:nvPr/>
        </p:nvPicPr>
        <p:blipFill>
          <a:blip r:embed="rId4"/>
          <a:stretch>
            <a:fillRect/>
          </a:stretch>
        </p:blipFill>
        <p:spPr>
          <a:xfrm>
            <a:off x="6215756" y="274476"/>
            <a:ext cx="5809134" cy="5656955"/>
          </a:xfrm>
          <a:prstGeom prst="rect">
            <a:avLst/>
          </a:prstGeom>
        </p:spPr>
      </p:pic>
    </p:spTree>
    <p:extLst>
      <p:ext uri="{BB962C8B-B14F-4D97-AF65-F5344CB8AC3E}">
        <p14:creationId xmlns:p14="http://schemas.microsoft.com/office/powerpoint/2010/main" val="1569982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133166" y="135791"/>
            <a:ext cx="11891724" cy="2308324"/>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Os campos de cadastro de cada conselheiro(a) deverão ser preenchidos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Preenchidos os campos de CPF, o </a:t>
            </a:r>
            <a:r>
              <a:rPr lang="pt-BR" sz="1600" i="1" dirty="0" err="1">
                <a:latin typeface="Montserrat Black" panose="00000A00000000000000"/>
              </a:rPr>
              <a:t>SisCACS</a:t>
            </a:r>
            <a:r>
              <a:rPr lang="pt-BR" sz="1600" i="1" dirty="0">
                <a:latin typeface="Montserrat Black" panose="00000A00000000000000"/>
              </a:rPr>
              <a:t> recuperará na base de dados da Receita Federal as informações relativas aos campos “Nome completo”, “Data de nascimento” e “Sexo” que serão preenchidos e não serão editáveis.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grupo de campos “Localização“ deverá trazer informações pessoais do(a) Conselheiro(a) e terá mesmo padrão de preenchimento dos campos relativos do sistema.</a:t>
            </a:r>
          </a:p>
          <a:p>
            <a:pPr algn="just"/>
            <a:endParaRPr lang="pt-BR" sz="1600" i="1" dirty="0">
              <a:latin typeface="Montserrat Black" panose="00000A00000000000000"/>
            </a:endParaRPr>
          </a:p>
        </p:txBody>
      </p:sp>
      <p:pic>
        <p:nvPicPr>
          <p:cNvPr id="3" name="Imagem 2">
            <a:extLst>
              <a:ext uri="{FF2B5EF4-FFF2-40B4-BE49-F238E27FC236}">
                <a16:creationId xmlns:a16="http://schemas.microsoft.com/office/drawing/2014/main" id="{72CD71CB-1854-AD13-8401-AE248C5EE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977" y="2263806"/>
            <a:ext cx="8769588" cy="4548335"/>
          </a:xfrm>
          <a:prstGeom prst="rect">
            <a:avLst/>
          </a:prstGeom>
        </p:spPr>
      </p:pic>
    </p:spTree>
    <p:extLst>
      <p:ext uri="{BB962C8B-B14F-4D97-AF65-F5344CB8AC3E}">
        <p14:creationId xmlns:p14="http://schemas.microsoft.com/office/powerpoint/2010/main" val="338870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3"/>
          <a:stretch>
            <a:fillRect/>
          </a:stretch>
        </p:blipFill>
        <p:spPr>
          <a:xfrm>
            <a:off x="10457790" y="5931431"/>
            <a:ext cx="1567100" cy="880710"/>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15" y="1459230"/>
            <a:ext cx="11017713" cy="3920638"/>
          </a:xfrm>
          <a:prstGeom prst="rect">
            <a:avLst/>
          </a:prstGeom>
        </p:spPr>
      </p:pic>
      <p:sp>
        <p:nvSpPr>
          <p:cNvPr id="8" name="CaixaDeTexto 7"/>
          <p:cNvSpPr txBox="1"/>
          <p:nvPr/>
        </p:nvSpPr>
        <p:spPr>
          <a:xfrm>
            <a:off x="248576" y="5487706"/>
            <a:ext cx="11591972" cy="584775"/>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“Salvar cadastro”, o(a) Conselheiro(a) cadastrado e as respectivas informações serão salvos</a:t>
            </a:r>
          </a:p>
        </p:txBody>
      </p:sp>
      <p:sp>
        <p:nvSpPr>
          <p:cNvPr id="3" name="Seta para a Direita 3">
            <a:extLst>
              <a:ext uri="{FF2B5EF4-FFF2-40B4-BE49-F238E27FC236}">
                <a16:creationId xmlns:a16="http://schemas.microsoft.com/office/drawing/2014/main" id="{B21399F2-9BC0-DC92-ABA1-9095B09D77AC}"/>
              </a:ext>
            </a:extLst>
          </p:cNvPr>
          <p:cNvSpPr/>
          <p:nvPr/>
        </p:nvSpPr>
        <p:spPr>
          <a:xfrm flipH="1">
            <a:off x="4348481" y="5099679"/>
            <a:ext cx="516482"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8E16E608-D336-CA38-2B11-690352828098}"/>
              </a:ext>
            </a:extLst>
          </p:cNvPr>
          <p:cNvSpPr txBox="1"/>
          <p:nvPr/>
        </p:nvSpPr>
        <p:spPr>
          <a:xfrm>
            <a:off x="133166" y="135791"/>
            <a:ext cx="11891724" cy="1323439"/>
          </a:xfrm>
          <a:prstGeom prst="rect">
            <a:avLst/>
          </a:prstGeom>
          <a:noFill/>
        </p:spPr>
        <p:txBody>
          <a:bodyPr wrap="square" rtlCol="0">
            <a:spAutoFit/>
          </a:bodyPr>
          <a:lstStyle/>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Deverão ser selecionados os atos de indicação e nomeação para cada Conselheiro(a)</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início do mandato deverá ser igual ou maior do que a data de entrada em vigor do ato de nomeação selecionado.  </a:t>
            </a:r>
          </a:p>
        </p:txBody>
      </p:sp>
    </p:spTree>
    <p:extLst>
      <p:ext uri="{BB962C8B-B14F-4D97-AF65-F5344CB8AC3E}">
        <p14:creationId xmlns:p14="http://schemas.microsoft.com/office/powerpoint/2010/main" val="156801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583449" y="253710"/>
            <a:ext cx="9378395" cy="584775"/>
          </a:xfrm>
          <a:prstGeom prst="rect">
            <a:avLst/>
          </a:prstGeom>
          <a:noFill/>
        </p:spPr>
        <p:txBody>
          <a:bodyPr wrap="square" rtlCol="0">
            <a:spAutoFit/>
          </a:bodyPr>
          <a:lstStyle/>
          <a:p>
            <a:pPr algn="just"/>
            <a:r>
              <a:rPr lang="pt-BR" sz="3200" b="1" dirty="0">
                <a:solidFill>
                  <a:srgbClr val="00629E"/>
                </a:solidFill>
                <a:latin typeface="Montserrat Black" pitchFamily="2" charset="77"/>
              </a:rPr>
              <a:t>Cadastro de Presidente/Vice-Presidente</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450237" y="1028343"/>
            <a:ext cx="9741763" cy="477053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Ao clicar na aba “Presidente/Vice-Presidente”, será possível, a partir do cadastro do ato de escolha, indicar quem foi escolhido pelos membros do Conselho como presidente/vice-presidente”</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campos de “Data da Publicação” e “Data da entrada em vigor” não são obrigatórios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A data de assinatura do ato de indicação/escolha do Presidente ou do Vice-Presidente , bem como a data do início do mandato como Presidente ou  Vice-Presidente, deverá ser igual ou maior que a data de início de mandato do(a) Conselheiro(a) escolhido(a)</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Após preenchimento dos campos e acionado o botão “Salvar cadastro”, a indicação/registro da escolha será salva no </a:t>
            </a:r>
            <a:r>
              <a:rPr lang="pt-BR" sz="1600" i="1" dirty="0" err="1">
                <a:latin typeface="Montserrat Black" panose="00000A00000000000000"/>
              </a:rPr>
              <a:t>SisCACS</a:t>
            </a:r>
            <a:r>
              <a:rPr lang="pt-BR" sz="1600" i="1" dirty="0">
                <a:latin typeface="Montserrat Black" panose="00000A00000000000000"/>
              </a:rPr>
              <a:t> e as informações relativas ao(à) Conselheiro(a) serão recuperadas e refletidas em campos abaixo do grupo de campos de indicação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 sistema não deverá permitir que os Conselheiros do Segmento do Poder Executivo, sejam indicados para os cargos de Presidente e Vice-Presidente.</a:t>
            </a: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spTree>
    <p:extLst>
      <p:ext uri="{BB962C8B-B14F-4D97-AF65-F5344CB8AC3E}">
        <p14:creationId xmlns:p14="http://schemas.microsoft.com/office/powerpoint/2010/main" val="175811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10" name="Imagem 9"/>
          <p:cNvPicPr/>
          <p:nvPr/>
        </p:nvPicPr>
        <p:blipFill>
          <a:blip r:embed="rId4" cstate="print">
            <a:extLst>
              <a:ext uri="{28A0092B-C50C-407E-A947-70E740481C1C}">
                <a14:useLocalDpi xmlns:a14="http://schemas.microsoft.com/office/drawing/2010/main" val="0"/>
              </a:ext>
            </a:extLst>
          </a:blip>
          <a:stretch>
            <a:fillRect/>
          </a:stretch>
        </p:blipFill>
        <p:spPr>
          <a:xfrm>
            <a:off x="540813" y="353040"/>
            <a:ext cx="5400040" cy="2587625"/>
          </a:xfrm>
          <a:prstGeom prst="rect">
            <a:avLst/>
          </a:prstGeom>
        </p:spPr>
      </p:pic>
      <p:pic>
        <p:nvPicPr>
          <p:cNvPr id="11" name="Imagem 10"/>
          <p:cNvPicPr/>
          <p:nvPr/>
        </p:nvPicPr>
        <p:blipFill>
          <a:blip r:embed="rId5" cstate="print">
            <a:extLst>
              <a:ext uri="{28A0092B-C50C-407E-A947-70E740481C1C}">
                <a14:useLocalDpi xmlns:a14="http://schemas.microsoft.com/office/drawing/2010/main" val="0"/>
              </a:ext>
            </a:extLst>
          </a:blip>
          <a:stretch>
            <a:fillRect/>
          </a:stretch>
        </p:blipFill>
        <p:spPr>
          <a:xfrm>
            <a:off x="6126376" y="3142894"/>
            <a:ext cx="5400040" cy="2587625"/>
          </a:xfrm>
          <a:prstGeom prst="rect">
            <a:avLst/>
          </a:prstGeom>
        </p:spPr>
      </p:pic>
      <p:sp>
        <p:nvSpPr>
          <p:cNvPr id="3" name="CaixaDeTexto 2"/>
          <p:cNvSpPr txBox="1"/>
          <p:nvPr/>
        </p:nvSpPr>
        <p:spPr>
          <a:xfrm>
            <a:off x="6288833" y="862022"/>
            <a:ext cx="5467738" cy="1938992"/>
          </a:xfrm>
          <a:prstGeom prst="rect">
            <a:avLst/>
          </a:prstGeom>
          <a:noFill/>
        </p:spPr>
        <p:txBody>
          <a:bodyPr wrap="square" rtlCol="0">
            <a:spAutoFit/>
          </a:bodyPr>
          <a:lstStyle/>
          <a:p>
            <a:pPr marL="342900" indent="-342900" algn="just">
              <a:buFont typeface="Wingdings" panose="05000000000000000000" pitchFamily="2" charset="2"/>
              <a:buChar char="ü"/>
            </a:pPr>
            <a:r>
              <a:rPr lang="pt-BR" sz="2000" i="1" dirty="0">
                <a:latin typeface="Montserrat Black" panose="00000A00000000000000"/>
              </a:rPr>
              <a:t>Na tela abaixo, sequencialmente, o(a) Secretário(a) de Educação, ou o(a) dirigente máximo(a) do órgão responsável pela educação na respectiva esfera governamental, deverá inserir login e senha para acessar o </a:t>
            </a:r>
            <a:r>
              <a:rPr lang="pt-BR" sz="2000" i="1" dirty="0" err="1">
                <a:latin typeface="Montserrat Black" panose="00000A00000000000000"/>
              </a:rPr>
              <a:t>SisCACS</a:t>
            </a:r>
            <a:r>
              <a:rPr lang="pt-BR" sz="2000" i="1" dirty="0">
                <a:latin typeface="Montserrat Black" panose="00000A00000000000000"/>
              </a:rPr>
              <a:t>.</a:t>
            </a:r>
          </a:p>
        </p:txBody>
      </p:sp>
    </p:spTree>
    <p:extLst>
      <p:ext uri="{BB962C8B-B14F-4D97-AF65-F5344CB8AC3E}">
        <p14:creationId xmlns:p14="http://schemas.microsoft.com/office/powerpoint/2010/main" val="1746893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25" y="124033"/>
            <a:ext cx="10058400" cy="4768711"/>
          </a:xfrm>
          <a:prstGeom prst="rect">
            <a:avLst/>
          </a:prstGeom>
        </p:spPr>
      </p:pic>
      <p:sp>
        <p:nvSpPr>
          <p:cNvPr id="2" name="Seta para a Direita 3">
            <a:extLst>
              <a:ext uri="{FF2B5EF4-FFF2-40B4-BE49-F238E27FC236}">
                <a16:creationId xmlns:a16="http://schemas.microsoft.com/office/drawing/2014/main" id="{4F025E45-71AA-FDBB-E0E3-7CEF1E0C1F4A}"/>
              </a:ext>
            </a:extLst>
          </p:cNvPr>
          <p:cNvSpPr/>
          <p:nvPr/>
        </p:nvSpPr>
        <p:spPr>
          <a:xfrm>
            <a:off x="8833282" y="4504875"/>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C71D237C-C9D8-408F-BEA6-493A16A874B3}"/>
              </a:ext>
            </a:extLst>
          </p:cNvPr>
          <p:cNvSpPr txBox="1"/>
          <p:nvPr/>
        </p:nvSpPr>
        <p:spPr>
          <a:xfrm>
            <a:off x="1917577" y="5294425"/>
            <a:ext cx="8158579"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Após clicar no botão “Salvar cadastro”, o(a) Presidente(a)/Vice/Presidente(a) cadastrado e as respectivas informações serão salvos e será enviado e-mail para validação pelo Presidente. </a:t>
            </a:r>
          </a:p>
        </p:txBody>
      </p:sp>
    </p:spTree>
    <p:extLst>
      <p:ext uri="{BB962C8B-B14F-4D97-AF65-F5344CB8AC3E}">
        <p14:creationId xmlns:p14="http://schemas.microsoft.com/office/powerpoint/2010/main" val="2162483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8231C3E-A4C9-8547-9124-5F62171AE314}"/>
              </a:ext>
            </a:extLst>
          </p:cNvPr>
          <p:cNvSpPr txBox="1"/>
          <p:nvPr/>
        </p:nvSpPr>
        <p:spPr>
          <a:xfrm>
            <a:off x="2583449" y="253710"/>
            <a:ext cx="8792817" cy="584775"/>
          </a:xfrm>
          <a:prstGeom prst="rect">
            <a:avLst/>
          </a:prstGeom>
          <a:noFill/>
        </p:spPr>
        <p:txBody>
          <a:bodyPr wrap="square" rtlCol="0">
            <a:spAutoFit/>
          </a:bodyPr>
          <a:lstStyle/>
          <a:p>
            <a:pPr algn="ctr"/>
            <a:r>
              <a:rPr lang="pt-BR" sz="3200" b="1" dirty="0">
                <a:solidFill>
                  <a:srgbClr val="00629E"/>
                </a:solidFill>
                <a:latin typeface="Montserrat Black" pitchFamily="2" charset="77"/>
              </a:rPr>
              <a:t>Finalizar cadastro</a:t>
            </a:r>
          </a:p>
        </p:txBody>
      </p:sp>
      <p:sp>
        <p:nvSpPr>
          <p:cNvPr id="9" name="CaixaDeTexto 8">
            <a:extLst>
              <a:ext uri="{FF2B5EF4-FFF2-40B4-BE49-F238E27FC236}">
                <a16:creationId xmlns:a16="http://schemas.microsoft.com/office/drawing/2014/main" id="{BC36B394-723B-5846-9DA8-1AACD96E118C}"/>
              </a:ext>
            </a:extLst>
          </p:cNvPr>
          <p:cNvSpPr txBox="1"/>
          <p:nvPr/>
        </p:nvSpPr>
        <p:spPr>
          <a:xfrm>
            <a:off x="2583449" y="1028343"/>
            <a:ext cx="9378395" cy="501675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A aba de ‘Finalizar Cadastro” funciona como conferencia de todos os grupos de campos de cada aba – Cadastro de Conselho, Cadastro de Conselheiros e Presidente/Vice-Presidente – apontando com sinalização de alerta com uma bola vermelha com um X em branco quando há ausência ou preenchimento parcial de campo obrigatório.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Também há texto jurídico que deve ser lido e assinalado campo de “Li e Concordo”.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Não existindo pendências, caso o perfil </a:t>
            </a:r>
            <a:r>
              <a:rPr lang="pt-BR" sz="1600" i="1" dirty="0" err="1">
                <a:latin typeface="Montserrat Black" panose="00000A00000000000000"/>
              </a:rPr>
              <a:t>logado</a:t>
            </a:r>
            <a:r>
              <a:rPr lang="pt-BR" sz="1600" i="1" dirty="0">
                <a:latin typeface="Montserrat Black" panose="00000A00000000000000"/>
              </a:rPr>
              <a:t> seja o de técnico do ente federado, ele deverá acionar o botão “salvar e enviar para confirmação”, oportunidade que o cadastro realizado será salvo e mensagem será enviada ao endereço eletrônico do representante do ente federado informando que há cadastro pendente de confirmação.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Não existindo pendências, caso o perfil </a:t>
            </a:r>
            <a:r>
              <a:rPr lang="pt-BR" sz="1600" i="1" dirty="0" err="1">
                <a:latin typeface="Montserrat Black" panose="00000A00000000000000"/>
              </a:rPr>
              <a:t>logado</a:t>
            </a:r>
            <a:r>
              <a:rPr lang="pt-BR" sz="1600" i="1" dirty="0">
                <a:latin typeface="Montserrat Black" panose="00000A00000000000000"/>
              </a:rPr>
              <a:t> seja o de representante do ente federado, ele deverá acionar o botão “confirmar e enviar para validação”, oportunidade que o cadastro realizado será salvo, não será possível realizar novas edições e mensagem será enviada ao endereço eletrônico do Presidente do CACS informando que há cadastro pendente de validação</a:t>
            </a:r>
          </a:p>
        </p:txBody>
      </p:sp>
      <p:pic>
        <p:nvPicPr>
          <p:cNvPr id="10" name="Imagem 9">
            <a:extLst>
              <a:ext uri="{FF2B5EF4-FFF2-40B4-BE49-F238E27FC236}">
                <a16:creationId xmlns:a16="http://schemas.microsoft.com/office/drawing/2014/main" id="{33F22B47-3362-DC47-8D15-BC067DCAC57F}"/>
              </a:ext>
            </a:extLst>
          </p:cNvPr>
          <p:cNvPicPr>
            <a:picLocks noChangeAspect="1"/>
          </p:cNvPicPr>
          <p:nvPr/>
        </p:nvPicPr>
        <p:blipFill rotWithShape="1">
          <a:blip r:embed="rId2"/>
          <a:srcRect l="35890"/>
          <a:stretch/>
        </p:blipFill>
        <p:spPr>
          <a:xfrm>
            <a:off x="193964" y="0"/>
            <a:ext cx="2389486"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49" y="5931431"/>
            <a:ext cx="1769851" cy="926569"/>
          </a:xfrm>
          <a:prstGeom prst="rect">
            <a:avLst/>
          </a:prstGeom>
        </p:spPr>
      </p:pic>
    </p:spTree>
    <p:extLst>
      <p:ext uri="{BB962C8B-B14F-4D97-AF65-F5344CB8AC3E}">
        <p14:creationId xmlns:p14="http://schemas.microsoft.com/office/powerpoint/2010/main" val="336809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876" y="82028"/>
            <a:ext cx="8983889" cy="6312687"/>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3" name="Seta para a Direita 3">
            <a:extLst>
              <a:ext uri="{FF2B5EF4-FFF2-40B4-BE49-F238E27FC236}">
                <a16:creationId xmlns:a16="http://schemas.microsoft.com/office/drawing/2014/main" id="{7F318FDD-45EF-B831-A423-0CB7312334C9}"/>
              </a:ext>
            </a:extLst>
          </p:cNvPr>
          <p:cNvSpPr/>
          <p:nvPr/>
        </p:nvSpPr>
        <p:spPr>
          <a:xfrm>
            <a:off x="3284738" y="5472541"/>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5462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321" y="276170"/>
            <a:ext cx="9017000" cy="5655261"/>
          </a:xfrm>
          <a:prstGeom prst="rect">
            <a:avLst/>
          </a:prstGeom>
        </p:spPr>
      </p:pic>
      <p:sp>
        <p:nvSpPr>
          <p:cNvPr id="2" name="Seta para a Direita 3">
            <a:extLst>
              <a:ext uri="{FF2B5EF4-FFF2-40B4-BE49-F238E27FC236}">
                <a16:creationId xmlns:a16="http://schemas.microsoft.com/office/drawing/2014/main" id="{6198E9C2-B40E-A737-55EE-0B302D1E3AC2}"/>
              </a:ext>
            </a:extLst>
          </p:cNvPr>
          <p:cNvSpPr/>
          <p:nvPr/>
        </p:nvSpPr>
        <p:spPr>
          <a:xfrm>
            <a:off x="2166152" y="3643741"/>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a:extLst>
              <a:ext uri="{FF2B5EF4-FFF2-40B4-BE49-F238E27FC236}">
                <a16:creationId xmlns:a16="http://schemas.microsoft.com/office/drawing/2014/main" id="{1AE0EAA0-09D3-2C20-681A-47D1897FBD53}"/>
              </a:ext>
            </a:extLst>
          </p:cNvPr>
          <p:cNvSpPr/>
          <p:nvPr/>
        </p:nvSpPr>
        <p:spPr>
          <a:xfrm rot="13495027">
            <a:off x="4813177" y="4790439"/>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3">
            <a:extLst>
              <a:ext uri="{FF2B5EF4-FFF2-40B4-BE49-F238E27FC236}">
                <a16:creationId xmlns:a16="http://schemas.microsoft.com/office/drawing/2014/main" id="{081E0C25-8C57-F63F-CE2C-D22FB2940E37}"/>
              </a:ext>
            </a:extLst>
          </p:cNvPr>
          <p:cNvSpPr/>
          <p:nvPr/>
        </p:nvSpPr>
        <p:spPr>
          <a:xfrm rot="9344116">
            <a:off x="3438618" y="3854720"/>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0854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450139" y="292963"/>
            <a:ext cx="11327363" cy="5647700"/>
          </a:xfrm>
          <a:prstGeom prst="rect">
            <a:avLst/>
          </a:prstGeom>
          <a:noFill/>
        </p:spPr>
        <p:txBody>
          <a:bodyPr wrap="square" rtlCol="0">
            <a:spAutoFit/>
          </a:bodyPr>
          <a:lstStyle/>
          <a:p>
            <a:r>
              <a:rPr lang="pt-BR" sz="1200" dirty="0">
                <a:latin typeface="Montserrat Black" panose="00000A00000000000000"/>
              </a:rPr>
              <a:t>Eu, XXXXXXXXX, Representante do Ente Federado, CPF: 064XXX211XX, representante do Ente Federado: PREF MUN DE GOIANIA, declaro que:</a:t>
            </a:r>
          </a:p>
          <a:p>
            <a:r>
              <a:rPr lang="pt-BR" sz="1200" dirty="0">
                <a:latin typeface="Montserrat Black" panose="00000A00000000000000"/>
              </a:rPr>
              <a:t>(i) as informações e dados cadastrados e os documentos anexados no Sistema Informatizado de Gestão dos Conselhos de Acompanhamento e Controle Social do </a:t>
            </a:r>
            <a:r>
              <a:rPr lang="pt-BR" sz="1200" dirty="0" err="1">
                <a:latin typeface="Montserrat Black" panose="00000A00000000000000"/>
              </a:rPr>
              <a:t>Fundeb</a:t>
            </a:r>
            <a:r>
              <a:rPr lang="pt-BR" sz="1200" dirty="0">
                <a:latin typeface="Montserrat Black" panose="00000A00000000000000"/>
              </a:rPr>
              <a:t> (</a:t>
            </a:r>
            <a:r>
              <a:rPr lang="pt-BR" sz="1200" dirty="0" err="1">
                <a:latin typeface="Montserrat Black" panose="00000A00000000000000"/>
              </a:rPr>
              <a:t>SisCACS</a:t>
            </a:r>
            <a:r>
              <a:rPr lang="pt-BR" sz="1200" dirty="0">
                <a:latin typeface="Montserrat Black" panose="00000A00000000000000"/>
              </a:rPr>
              <a:t>), atendem ao disposto nos </a:t>
            </a:r>
            <a:r>
              <a:rPr lang="pt-BR" sz="1200" dirty="0" err="1">
                <a:latin typeface="Montserrat Black" panose="00000A00000000000000"/>
              </a:rPr>
              <a:t>arts</a:t>
            </a:r>
            <a:r>
              <a:rPr lang="pt-BR" sz="1200" dirty="0">
                <a:latin typeface="Montserrat Black" panose="00000A00000000000000"/>
              </a:rPr>
              <a:t>. 33 e 34 da Lei nº 14.113, de 25 de dezembro de 2020, no art. 28 do Decreto nº 10.656, de 22 de março de 2021, e na Portaria FNDE nº XXX, de XX de dezembro de 2022;</a:t>
            </a:r>
          </a:p>
          <a:p>
            <a:r>
              <a:rPr lang="pt-BR" sz="1200" dirty="0">
                <a:latin typeface="Montserrat Black" panose="00000A00000000000000"/>
              </a:rPr>
              <a:t>(</a:t>
            </a:r>
            <a:r>
              <a:rPr lang="pt-BR" sz="1200" dirty="0" err="1">
                <a:latin typeface="Montserrat Black" panose="00000A00000000000000"/>
              </a:rPr>
              <a:t>ii</a:t>
            </a:r>
            <a:r>
              <a:rPr lang="pt-BR" sz="1200" dirty="0">
                <a:latin typeface="Montserrat Black" panose="00000A00000000000000"/>
              </a:rPr>
              <a:t>) não foram nomeados e cadastrados no </a:t>
            </a:r>
            <a:r>
              <a:rPr lang="pt-BR" sz="1200" dirty="0" err="1">
                <a:latin typeface="Montserrat Black" panose="00000A00000000000000"/>
              </a:rPr>
              <a:t>SisCACS</a:t>
            </a:r>
            <a:r>
              <a:rPr lang="pt-BR" sz="1200" dirty="0">
                <a:latin typeface="Montserrat Black" panose="00000A00000000000000"/>
              </a:rPr>
              <a:t> conselheiros ou conselheiras, titulares ou suplentes, que:</a:t>
            </a:r>
          </a:p>
          <a:p>
            <a:r>
              <a:rPr lang="pt-BR" sz="1200" dirty="0">
                <a:latin typeface="Montserrat Black" panose="00000A00000000000000"/>
              </a:rPr>
              <a:t>a - estão impedidos de ocupar essa posição nos termos do art. 34, § 5º, da Lei nº 14.113/2020; e</a:t>
            </a:r>
          </a:p>
          <a:p>
            <a:r>
              <a:rPr lang="pt-BR" sz="1200" dirty="0">
                <a:latin typeface="Montserrat Black" panose="00000A00000000000000"/>
              </a:rPr>
              <a:t>b - tenham cumprido, na posição de titular ou suplente, qualquer período de mandato individual no período do mandato anterior definido para o Conselho do ente federado, configurando recondução, nos termos da vedação do art. 34, § 9º, da Lei nº 14.113/2020.</a:t>
            </a:r>
          </a:p>
          <a:p>
            <a:r>
              <a:rPr lang="pt-BR" sz="1200" dirty="0">
                <a:latin typeface="Montserrat Black" panose="00000A00000000000000"/>
              </a:rPr>
              <a:t>(</a:t>
            </a:r>
            <a:r>
              <a:rPr lang="pt-BR" sz="1200" dirty="0" err="1">
                <a:latin typeface="Montserrat Black" panose="00000A00000000000000"/>
              </a:rPr>
              <a:t>iii</a:t>
            </a:r>
            <a:r>
              <a:rPr lang="pt-BR" sz="1200" dirty="0">
                <a:latin typeface="Montserrat Black" panose="00000A00000000000000"/>
              </a:rPr>
              <a:t>) não foram eleitos e cadastrados no </a:t>
            </a:r>
            <a:r>
              <a:rPr lang="pt-BR" sz="1200" dirty="0" err="1">
                <a:latin typeface="Montserrat Black" panose="00000A00000000000000"/>
              </a:rPr>
              <a:t>SisCACS</a:t>
            </a:r>
            <a:r>
              <a:rPr lang="pt-BR" sz="1200" dirty="0">
                <a:latin typeface="Montserrat Black" panose="00000A00000000000000"/>
              </a:rPr>
              <a:t> presidente e vice-presidente do CACS que sejam representante do governo gestor dos recursos do Fundo no âmbito do ente federado, nos termos do art. 34, § 6º, da Lei nº 14.113/2020;</a:t>
            </a:r>
          </a:p>
          <a:p>
            <a:r>
              <a:rPr lang="pt-BR" sz="1200" dirty="0">
                <a:latin typeface="Montserrat Black" panose="00000A00000000000000"/>
              </a:rPr>
              <a:t>(</a:t>
            </a:r>
            <a:r>
              <a:rPr lang="pt-BR" sz="1200" dirty="0" err="1">
                <a:latin typeface="Montserrat Black" panose="00000A00000000000000"/>
              </a:rPr>
              <a:t>iv</a:t>
            </a:r>
            <a:r>
              <a:rPr lang="pt-BR" sz="1200" dirty="0">
                <a:latin typeface="Montserrat Black" panose="00000A00000000000000"/>
              </a:rPr>
              <a:t>) o sítio eletrônico do Conselho informado no campo respectivo do presente cadastrado está ativo, nele constando as informações atualizadas sobre a composição e o funcionamento do CACS, nos termos do art. 34, § 11, da Lei nº 14.113/2020;</a:t>
            </a:r>
          </a:p>
          <a:p>
            <a:r>
              <a:rPr lang="pt-BR" sz="1200" dirty="0">
                <a:latin typeface="Montserrat Black" panose="00000A00000000000000"/>
              </a:rPr>
              <a:t>(v) não foi possível o cadastramento de representantes dos estudantes da educação básica pública indicado pela entidade de estudantes secundaristas, em razão da inexistência de referido órgão no âmbito do ente federado ou de ausência de retorno do órgão existente [SOMENTE CONSTAR SE NÃO EXISTIR ALGUM CONSELHEIRO, TITULAR OU SUPLENTE, REPRESENTANTE DE ESTUDANTE APONTADO COMO INDICADO PELA ENTIDADE DE ESTUDANTES SECUNDARISTAS];</a:t>
            </a:r>
          </a:p>
          <a:p>
            <a:r>
              <a:rPr lang="pt-BR" sz="1200" dirty="0">
                <a:latin typeface="Montserrat Black" panose="00000A00000000000000"/>
              </a:rPr>
              <a:t>Declaro, ainda, que são verdadeiras as informações cadastradas e os documentos anexados no </a:t>
            </a:r>
            <a:r>
              <a:rPr lang="pt-BR" sz="1200" dirty="0" err="1">
                <a:latin typeface="Montserrat Black" panose="00000A00000000000000"/>
              </a:rPr>
              <a:t>SisCACS</a:t>
            </a:r>
            <a:r>
              <a:rPr lang="pt-BR" sz="1200" dirty="0">
                <a:latin typeface="Montserrat Black" panose="00000A00000000000000"/>
              </a:rPr>
              <a:t>.</a:t>
            </a:r>
          </a:p>
          <a:p>
            <a:r>
              <a:rPr lang="pt-BR" sz="1200" dirty="0">
                <a:latin typeface="Montserrat Black" panose="00000A00000000000000"/>
              </a:rPr>
              <a:t>Ademais, estou ciente de que as informações cadastradas e os documentos anexados no </a:t>
            </a:r>
            <a:r>
              <a:rPr lang="pt-BR" sz="1200" dirty="0" err="1">
                <a:latin typeface="Montserrat Black" panose="00000A00000000000000"/>
              </a:rPr>
              <a:t>SisCACS</a:t>
            </a:r>
            <a:r>
              <a:rPr lang="pt-BR" sz="1200" dirty="0">
                <a:latin typeface="Montserrat Black" panose="00000A00000000000000"/>
              </a:rPr>
              <a:t>, após a confirmação do cadastro e validação pelo presidente do CACS, ou, no seu eventual afastamento justificado, pelo vice-presidente do CACS, serão disponibilizados para consulta pública e terão validade jurídica para todos os fins de direito, na forma da legislação vigente, e poderão ensejar a responsabilidade pessoal do representante do ente federado declarante nas esferas administrativas, cível e penal.</a:t>
            </a:r>
          </a:p>
          <a:p>
            <a:r>
              <a:rPr lang="pt-BR" sz="1200" dirty="0">
                <a:latin typeface="Montserrat Black" panose="00000A00000000000000"/>
              </a:rPr>
              <a:t>Os Tribunais de Contas dos Estados e Municípios, o Ministério Público, os conselheiros do CACS e os cidadãos interessados, para fins de atuação no âmbito de suas respectivas competências, terão acesso às informações cadastradas e documentos anexados, e serão comunicados do caráter declaratório do representante do ente federado ao confirmar o presente cadastro.</a:t>
            </a:r>
          </a:p>
          <a:p>
            <a:r>
              <a:rPr lang="pt-BR" sz="1200" dirty="0">
                <a:latin typeface="Montserrat Black" panose="00000A00000000000000"/>
              </a:rPr>
              <a:t>No âmbito penal, de acordo com o disposto no art. 313-A da Seção IV do Código Penal Brasileiro (Decreto-Lei nº 2.848, de 7 de dezembro de 1940), o funcionário autorizado que inserir ou facilitar a inserção de dados falsos, alterar ou excluir indevidamente dados corretos nos sistemas informatizados ou bancos de dados da Administração Pública, com o fim de obter vantagem indevida para si ou para outrem ou para causar dano, fica sujeito à pena de reclusão de 2 (dois) a 12 (doze) anos e de multa.</a:t>
            </a:r>
          </a:p>
          <a:p>
            <a:pPr algn="just"/>
            <a:endParaRPr lang="pt-BR" sz="1300" i="1" dirty="0">
              <a:latin typeface="Montserrat Black" panose="00000A00000000000000"/>
            </a:endParaRPr>
          </a:p>
        </p:txBody>
      </p:sp>
    </p:spTree>
    <p:extLst>
      <p:ext uri="{BB962C8B-B14F-4D97-AF65-F5344CB8AC3E}">
        <p14:creationId xmlns:p14="http://schemas.microsoft.com/office/powerpoint/2010/main" val="2713275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B152A186-781D-0948-B8C2-D64C7F865D02}"/>
              </a:ext>
            </a:extLst>
          </p:cNvPr>
          <p:cNvSpPr txBox="1"/>
          <p:nvPr/>
        </p:nvSpPr>
        <p:spPr>
          <a:xfrm>
            <a:off x="897060" y="137547"/>
            <a:ext cx="9801420" cy="646331"/>
          </a:xfrm>
          <a:prstGeom prst="rect">
            <a:avLst/>
          </a:prstGeom>
          <a:noFill/>
        </p:spPr>
        <p:txBody>
          <a:bodyPr wrap="square" rtlCol="0">
            <a:spAutoFit/>
          </a:bodyPr>
          <a:lstStyle/>
          <a:p>
            <a:pPr algn="ctr"/>
            <a:r>
              <a:rPr lang="pt-BR" sz="3600" b="1" dirty="0">
                <a:solidFill>
                  <a:srgbClr val="00629E"/>
                </a:solidFill>
                <a:latin typeface="Montserrat Black" pitchFamily="2" charset="77"/>
              </a:rPr>
              <a:t>Validação pelo Presidente do CACS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7" name="Imagem 6">
            <a:extLst>
              <a:ext uri="{FF2B5EF4-FFF2-40B4-BE49-F238E27FC236}">
                <a16:creationId xmlns:a16="http://schemas.microsoft.com/office/drawing/2014/main" id="{A52510C7-CC4A-D54E-892E-A1C525FAB403}"/>
              </a:ext>
            </a:extLst>
          </p:cNvPr>
          <p:cNvPicPr>
            <a:picLocks noChangeAspect="1"/>
          </p:cNvPicPr>
          <p:nvPr/>
        </p:nvPicPr>
        <p:blipFill>
          <a:blip r:embed="rId3"/>
          <a:stretch>
            <a:fillRect/>
          </a:stretch>
        </p:blipFill>
        <p:spPr>
          <a:xfrm>
            <a:off x="10457790" y="5931431"/>
            <a:ext cx="1567100" cy="88071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25" y="1669596"/>
            <a:ext cx="10058400" cy="3630453"/>
          </a:xfrm>
          <a:prstGeom prst="rect">
            <a:avLst/>
          </a:prstGeom>
        </p:spPr>
      </p:pic>
      <p:sp>
        <p:nvSpPr>
          <p:cNvPr id="4" name="Seta para a Direita 3">
            <a:extLst>
              <a:ext uri="{FF2B5EF4-FFF2-40B4-BE49-F238E27FC236}">
                <a16:creationId xmlns:a16="http://schemas.microsoft.com/office/drawing/2014/main" id="{F7557C4D-0117-38E8-B66D-43179FF8FCA6}"/>
              </a:ext>
            </a:extLst>
          </p:cNvPr>
          <p:cNvSpPr/>
          <p:nvPr/>
        </p:nvSpPr>
        <p:spPr>
          <a:xfrm rot="1814382">
            <a:off x="5647794" y="3386763"/>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70774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B152A186-781D-0948-B8C2-D64C7F865D02}"/>
              </a:ext>
            </a:extLst>
          </p:cNvPr>
          <p:cNvSpPr txBox="1"/>
          <p:nvPr/>
        </p:nvSpPr>
        <p:spPr>
          <a:xfrm>
            <a:off x="897060" y="137547"/>
            <a:ext cx="9801420" cy="646331"/>
          </a:xfrm>
          <a:prstGeom prst="rect">
            <a:avLst/>
          </a:prstGeom>
          <a:noFill/>
        </p:spPr>
        <p:txBody>
          <a:bodyPr wrap="square" rtlCol="0">
            <a:spAutoFit/>
          </a:bodyPr>
          <a:lstStyle/>
          <a:p>
            <a:pPr algn="ctr"/>
            <a:r>
              <a:rPr lang="pt-BR" sz="3600" b="1" dirty="0">
                <a:solidFill>
                  <a:srgbClr val="00629E"/>
                </a:solidFill>
                <a:latin typeface="Montserrat Black" pitchFamily="2" charset="77"/>
              </a:rPr>
              <a:t>Validação pelo Presidente do CACS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pic>
        <p:nvPicPr>
          <p:cNvPr id="7" name="Imagem 6">
            <a:extLst>
              <a:ext uri="{FF2B5EF4-FFF2-40B4-BE49-F238E27FC236}">
                <a16:creationId xmlns:a16="http://schemas.microsoft.com/office/drawing/2014/main" id="{A52510C7-CC4A-D54E-892E-A1C525FAB403}"/>
              </a:ext>
            </a:extLst>
          </p:cNvPr>
          <p:cNvPicPr>
            <a:picLocks noChangeAspect="1"/>
          </p:cNvPicPr>
          <p:nvPr/>
        </p:nvPicPr>
        <p:blipFill>
          <a:blip r:embed="rId3"/>
          <a:stretch>
            <a:fillRect/>
          </a:stretch>
        </p:blipFill>
        <p:spPr>
          <a:xfrm>
            <a:off x="10457790" y="5931431"/>
            <a:ext cx="1567100" cy="88071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871" y="697868"/>
            <a:ext cx="8695168" cy="5673918"/>
          </a:xfrm>
          <a:prstGeom prst="rect">
            <a:avLst/>
          </a:prstGeom>
        </p:spPr>
      </p:pic>
      <p:sp>
        <p:nvSpPr>
          <p:cNvPr id="2" name="Seta para a Direita 3">
            <a:extLst>
              <a:ext uri="{FF2B5EF4-FFF2-40B4-BE49-F238E27FC236}">
                <a16:creationId xmlns:a16="http://schemas.microsoft.com/office/drawing/2014/main" id="{CEABA2B9-02A8-481F-150F-0C43627639C7}"/>
              </a:ext>
            </a:extLst>
          </p:cNvPr>
          <p:cNvSpPr/>
          <p:nvPr/>
        </p:nvSpPr>
        <p:spPr>
          <a:xfrm>
            <a:off x="3160450" y="3670374"/>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a:extLst>
              <a:ext uri="{FF2B5EF4-FFF2-40B4-BE49-F238E27FC236}">
                <a16:creationId xmlns:a16="http://schemas.microsoft.com/office/drawing/2014/main" id="{D21DBDE4-FF71-ECAB-FEA6-BACDB90ACA8A}"/>
              </a:ext>
            </a:extLst>
          </p:cNvPr>
          <p:cNvSpPr/>
          <p:nvPr/>
        </p:nvSpPr>
        <p:spPr>
          <a:xfrm>
            <a:off x="6427432" y="6048762"/>
            <a:ext cx="532660" cy="2227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1105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F7E3E42-B3AF-9443-B98C-037C43EBA4BB}"/>
              </a:ext>
            </a:extLst>
          </p:cNvPr>
          <p:cNvPicPr>
            <a:picLocks noChangeAspect="1"/>
          </p:cNvPicPr>
          <p:nvPr/>
        </p:nvPicPr>
        <p:blipFill rotWithShape="1">
          <a:blip r:embed="rId2"/>
          <a:srcRect t="76667"/>
          <a:stretch/>
        </p:blipFill>
        <p:spPr>
          <a:xfrm>
            <a:off x="10821" y="5257799"/>
            <a:ext cx="12170358" cy="1600197"/>
          </a:xfrm>
          <a:prstGeom prst="rect">
            <a:avLst/>
          </a:prstGeom>
        </p:spPr>
      </p:pic>
      <p:pic>
        <p:nvPicPr>
          <p:cNvPr id="6" name="Imagem 5">
            <a:extLst>
              <a:ext uri="{FF2B5EF4-FFF2-40B4-BE49-F238E27FC236}">
                <a16:creationId xmlns:a16="http://schemas.microsoft.com/office/drawing/2014/main" id="{0DA505C4-E43B-2446-B24B-3471632E02BA}"/>
              </a:ext>
            </a:extLst>
          </p:cNvPr>
          <p:cNvPicPr>
            <a:picLocks noChangeAspect="1"/>
          </p:cNvPicPr>
          <p:nvPr/>
        </p:nvPicPr>
        <p:blipFill>
          <a:blip r:embed="rId3"/>
          <a:stretch>
            <a:fillRect/>
          </a:stretch>
        </p:blipFill>
        <p:spPr>
          <a:xfrm>
            <a:off x="2872855" y="2512290"/>
            <a:ext cx="6446289" cy="831571"/>
          </a:xfrm>
          <a:prstGeom prst="rect">
            <a:avLst/>
          </a:prstGeom>
        </p:spPr>
      </p:pic>
      <p:sp>
        <p:nvSpPr>
          <p:cNvPr id="4" name="CaixaDeTexto 3">
            <a:extLst>
              <a:ext uri="{FF2B5EF4-FFF2-40B4-BE49-F238E27FC236}">
                <a16:creationId xmlns:a16="http://schemas.microsoft.com/office/drawing/2014/main" id="{B152A186-781D-0948-B8C2-D64C7F865D02}"/>
              </a:ext>
            </a:extLst>
          </p:cNvPr>
          <p:cNvSpPr txBox="1"/>
          <p:nvPr/>
        </p:nvSpPr>
        <p:spPr>
          <a:xfrm>
            <a:off x="537831" y="1051947"/>
            <a:ext cx="11202411" cy="646331"/>
          </a:xfrm>
          <a:prstGeom prst="rect">
            <a:avLst/>
          </a:prstGeom>
          <a:noFill/>
        </p:spPr>
        <p:txBody>
          <a:bodyPr wrap="square" rtlCol="0">
            <a:spAutoFit/>
          </a:bodyPr>
          <a:lstStyle/>
          <a:p>
            <a:pPr algn="ctr"/>
            <a:r>
              <a:rPr lang="pt-BR" sz="3600" b="1" dirty="0">
                <a:solidFill>
                  <a:srgbClr val="00629E"/>
                </a:solidFill>
                <a:latin typeface="Montserrat Black" pitchFamily="2" charset="77"/>
              </a:rPr>
              <a:t>Muito obrigado!</a:t>
            </a:r>
          </a:p>
        </p:txBody>
      </p:sp>
    </p:spTree>
    <p:extLst>
      <p:ext uri="{BB962C8B-B14F-4D97-AF65-F5344CB8AC3E}">
        <p14:creationId xmlns:p14="http://schemas.microsoft.com/office/powerpoint/2010/main" val="352835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1200329"/>
          </a:xfrm>
          <a:prstGeom prst="rect">
            <a:avLst/>
          </a:prstGeom>
          <a:noFill/>
        </p:spPr>
        <p:txBody>
          <a:bodyPr wrap="square" rtlCol="0">
            <a:spAutoFit/>
          </a:bodyPr>
          <a:lstStyle/>
          <a:p>
            <a:pPr marL="342900" indent="-342900" algn="just">
              <a:buFont typeface="Wingdings" panose="05000000000000000000" pitchFamily="2" charset="2"/>
              <a:buChar char="ü"/>
            </a:pPr>
            <a:r>
              <a:rPr lang="pt-BR" i="1" dirty="0">
                <a:latin typeface="Montserrat Black" panose="00000A00000000000000"/>
              </a:rPr>
              <a:t>O acesso ao sistema, por meio de </a:t>
            </a:r>
            <a:r>
              <a:rPr lang="pt-BR" i="1" dirty="0" err="1">
                <a:latin typeface="Montserrat Black" panose="00000A00000000000000"/>
              </a:rPr>
              <a:t>login</a:t>
            </a:r>
            <a:r>
              <a:rPr lang="pt-BR" i="1" dirty="0">
                <a:latin typeface="Montserrat Black" panose="00000A00000000000000"/>
              </a:rPr>
              <a:t> e senha da plataforma "acesso gov.br" no endereço eletrônico </a:t>
            </a:r>
            <a:r>
              <a:rPr lang="pt-BR" i="1" dirty="0">
                <a:latin typeface="Montserrat Black" panose="00000A00000000000000"/>
                <a:hlinkClick r:id="rId4"/>
              </a:rPr>
              <a:t>https://www.gov.br/fnde/pt-br/assuntos/sistemas/cacs-fundeb</a:t>
            </a:r>
            <a:r>
              <a:rPr lang="pt-BR" i="1" dirty="0">
                <a:latin typeface="Montserrat Black" panose="00000A00000000000000"/>
              </a:rPr>
              <a:t>, de pessoa que não tenha perfil válido específico do </a:t>
            </a:r>
            <a:r>
              <a:rPr lang="pt-BR" i="1" dirty="0" err="1">
                <a:latin typeface="Montserrat Black" panose="00000A00000000000000"/>
              </a:rPr>
              <a:t>SisCACS</a:t>
            </a:r>
            <a:r>
              <a:rPr lang="pt-BR" i="1" dirty="0">
                <a:latin typeface="Montserrat Black" panose="00000A00000000000000"/>
              </a:rPr>
              <a:t>, direcionará o usuário para tela específica do sistema contendo orientações para validação e atribuição do perfil desejado.</a:t>
            </a:r>
          </a:p>
        </p:txBody>
      </p:sp>
      <p:pic>
        <p:nvPicPr>
          <p:cNvPr id="9" name="Imagem 8"/>
          <p:cNvPicPr/>
          <p:nvPr/>
        </p:nvPicPr>
        <p:blipFill>
          <a:blip r:embed="rId5" cstate="print">
            <a:extLst>
              <a:ext uri="{28A0092B-C50C-407E-A947-70E740481C1C}">
                <a14:useLocalDpi xmlns:a14="http://schemas.microsoft.com/office/drawing/2010/main" val="0"/>
              </a:ext>
            </a:extLst>
          </a:blip>
          <a:stretch>
            <a:fillRect/>
          </a:stretch>
        </p:blipFill>
        <p:spPr>
          <a:xfrm>
            <a:off x="2043404" y="1825873"/>
            <a:ext cx="8238931" cy="3399270"/>
          </a:xfrm>
          <a:prstGeom prst="rect">
            <a:avLst/>
          </a:prstGeom>
        </p:spPr>
      </p:pic>
      <p:sp>
        <p:nvSpPr>
          <p:cNvPr id="3" name="Seta para a Direita 2"/>
          <p:cNvSpPr/>
          <p:nvPr/>
        </p:nvSpPr>
        <p:spPr>
          <a:xfrm>
            <a:off x="3321698" y="3525508"/>
            <a:ext cx="298580" cy="85439"/>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0" name="CaixaDeTexto 9"/>
          <p:cNvSpPr txBox="1"/>
          <p:nvPr/>
        </p:nvSpPr>
        <p:spPr>
          <a:xfrm>
            <a:off x="513184" y="5345022"/>
            <a:ext cx="11327363" cy="369332"/>
          </a:xfrm>
          <a:prstGeom prst="rect">
            <a:avLst/>
          </a:prstGeom>
          <a:noFill/>
        </p:spPr>
        <p:txBody>
          <a:bodyPr wrap="square" rtlCol="0">
            <a:spAutoFit/>
          </a:bodyPr>
          <a:lstStyle/>
          <a:p>
            <a:pPr marL="342900" indent="-342900" algn="just">
              <a:buFont typeface="Wingdings" panose="05000000000000000000" pitchFamily="2" charset="2"/>
              <a:buChar char="ü"/>
            </a:pPr>
            <a:r>
              <a:rPr lang="pt-BR" i="1" dirty="0">
                <a:latin typeface="Montserrat Black" panose="00000A00000000000000"/>
              </a:rPr>
              <a:t>O(a) Secretário(a) ou o(a) dirigente deverá clicar no botão “Cadastrar Representante”</a:t>
            </a:r>
          </a:p>
        </p:txBody>
      </p:sp>
    </p:spTree>
    <p:extLst>
      <p:ext uri="{BB962C8B-B14F-4D97-AF65-F5344CB8AC3E}">
        <p14:creationId xmlns:p14="http://schemas.microsoft.com/office/powerpoint/2010/main" val="3481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1107996"/>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Na tela abaixo, após clicar no botão “Cadastrar Representante”, o </a:t>
            </a:r>
            <a:r>
              <a:rPr lang="pt-BR" sz="1600" i="1" dirty="0" err="1">
                <a:latin typeface="Montserrat Black" panose="00000A00000000000000"/>
              </a:rPr>
              <a:t>SisCACS</a:t>
            </a:r>
            <a:r>
              <a:rPr lang="pt-BR" sz="1600" i="1" dirty="0">
                <a:latin typeface="Montserrat Black" panose="00000A00000000000000"/>
              </a:rPr>
              <a:t> já preenche automaticamente as informações de CPF recuperadas do acesso via gov.br e os dados dos campos “Nome Completo”, “Data de nascimento” e “sexo” são recuperados da base de dados da Secretaria da Receita Federal </a:t>
            </a:r>
            <a:r>
              <a:rPr lang="pt-BR" i="1" dirty="0">
                <a:latin typeface="Montserrat Black" panose="00000A00000000000000"/>
              </a:rPr>
              <a:t>do</a:t>
            </a:r>
            <a:r>
              <a:rPr lang="pt-BR" sz="1600" i="1" dirty="0">
                <a:latin typeface="Montserrat Black" panose="00000A00000000000000"/>
              </a:rPr>
              <a:t> Brasil, não sendo passíveis de edição.</a:t>
            </a:r>
          </a:p>
        </p:txBody>
      </p:sp>
      <p:pic>
        <p:nvPicPr>
          <p:cNvPr id="8" name="Imagem 7"/>
          <p:cNvPicPr/>
          <p:nvPr/>
        </p:nvPicPr>
        <p:blipFill>
          <a:blip r:embed="rId4" cstate="print">
            <a:extLst>
              <a:ext uri="{28A0092B-C50C-407E-A947-70E740481C1C}">
                <a14:useLocalDpi xmlns:a14="http://schemas.microsoft.com/office/drawing/2010/main" val="0"/>
              </a:ext>
            </a:extLst>
          </a:blip>
          <a:stretch>
            <a:fillRect/>
          </a:stretch>
        </p:blipFill>
        <p:spPr>
          <a:xfrm>
            <a:off x="1847461" y="1558211"/>
            <a:ext cx="8500188" cy="4450703"/>
          </a:xfrm>
          <a:prstGeom prst="rect">
            <a:avLst/>
          </a:prstGeom>
        </p:spPr>
      </p:pic>
      <p:cxnSp>
        <p:nvCxnSpPr>
          <p:cNvPr id="4" name="Conector reto 3"/>
          <p:cNvCxnSpPr/>
          <p:nvPr/>
        </p:nvCxnSpPr>
        <p:spPr>
          <a:xfrm>
            <a:off x="2780522" y="4637314"/>
            <a:ext cx="1427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2780522" y="4994987"/>
            <a:ext cx="1427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7691534" y="4640424"/>
            <a:ext cx="1427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4435150" y="4637314"/>
            <a:ext cx="3066662" cy="31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6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13184" y="382555"/>
            <a:ext cx="11327363" cy="2308324"/>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Na sequência, o(a) Secretário(a) de Educação ou dirigente máximo(a) do órgão equivalente deverá selecionar o tipo de “Ente Federado” (União, Estadual, Municipal – sendo que o Distrito Federal deverá selecionar Estadual), o “Estado”, se for o caso, e o “Município”, se for o caso, nessa sequência.</a:t>
            </a:r>
          </a:p>
          <a:p>
            <a:pPr marL="342900" indent="-342900" algn="just">
              <a:buFont typeface="Wingdings" panose="05000000000000000000" pitchFamily="2" charset="2"/>
              <a:buChar char="ü"/>
            </a:pPr>
            <a:r>
              <a:rPr lang="pt-BR" sz="1600" i="1" dirty="0">
                <a:latin typeface="Montserrat Black" panose="00000A00000000000000"/>
              </a:rPr>
              <a:t>Feita a seleção, o </a:t>
            </a:r>
            <a:r>
              <a:rPr lang="pt-BR" sz="1600" i="1" dirty="0" err="1">
                <a:latin typeface="Montserrat Black" panose="00000A00000000000000"/>
              </a:rPr>
              <a:t>SisCACS</a:t>
            </a:r>
            <a:r>
              <a:rPr lang="pt-BR" sz="1600" i="1" dirty="0">
                <a:latin typeface="Montserrat Black" panose="00000A00000000000000"/>
              </a:rPr>
              <a:t> buscará na base de dados corporativa do FNDE a informação se já há Secretário(a) de Educação ou dirigente máximo(a) do órgão equivalente responsável pela educação cadastrado. Existindo, o </a:t>
            </a:r>
            <a:r>
              <a:rPr lang="pt-BR" sz="1600" i="1" dirty="0" err="1">
                <a:latin typeface="Montserrat Black" panose="00000A00000000000000"/>
              </a:rPr>
              <a:t>SisCACS</a:t>
            </a:r>
            <a:r>
              <a:rPr lang="pt-BR" sz="1600" i="1" dirty="0">
                <a:latin typeface="Montserrat Black" panose="00000A00000000000000"/>
              </a:rPr>
              <a:t> apresentará, conforme tela abaixo, o nome completo e o CPF maquiado do(a) dirigente, solicitando preenchimento de dados de exoneração/desligamento</a:t>
            </a:r>
          </a:p>
        </p:txBody>
      </p:sp>
      <p:pic>
        <p:nvPicPr>
          <p:cNvPr id="13" name="Imagem 12"/>
          <p:cNvPicPr/>
          <p:nvPr/>
        </p:nvPicPr>
        <p:blipFill>
          <a:blip r:embed="rId4" cstate="print">
            <a:extLst>
              <a:ext uri="{28A0092B-C50C-407E-A947-70E740481C1C}">
                <a14:useLocalDpi xmlns:a14="http://schemas.microsoft.com/office/drawing/2010/main" val="0"/>
              </a:ext>
            </a:extLst>
          </a:blip>
          <a:stretch>
            <a:fillRect/>
          </a:stretch>
        </p:blipFill>
        <p:spPr>
          <a:xfrm>
            <a:off x="1769850" y="2690879"/>
            <a:ext cx="8139259" cy="3399025"/>
          </a:xfrm>
          <a:prstGeom prst="rect">
            <a:avLst/>
          </a:prstGeom>
        </p:spPr>
      </p:pic>
      <p:cxnSp>
        <p:nvCxnSpPr>
          <p:cNvPr id="5" name="Conector reto 4"/>
          <p:cNvCxnSpPr/>
          <p:nvPr/>
        </p:nvCxnSpPr>
        <p:spPr>
          <a:xfrm>
            <a:off x="3023118" y="4161453"/>
            <a:ext cx="1800809" cy="93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023118" y="4304522"/>
            <a:ext cx="6064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Seta para a Direita 14"/>
          <p:cNvSpPr/>
          <p:nvPr/>
        </p:nvSpPr>
        <p:spPr>
          <a:xfrm>
            <a:off x="1642188" y="5113311"/>
            <a:ext cx="811763" cy="28911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9990118" y="4657702"/>
            <a:ext cx="1978089" cy="954107"/>
          </a:xfrm>
          <a:prstGeom prst="rect">
            <a:avLst/>
          </a:prstGeom>
          <a:noFill/>
        </p:spPr>
        <p:txBody>
          <a:bodyPr wrap="square" rtlCol="0">
            <a:spAutoFit/>
          </a:bodyPr>
          <a:lstStyle/>
          <a:p>
            <a:pPr algn="just"/>
            <a:r>
              <a:rPr lang="pt-BR" sz="1400" b="1" i="1" dirty="0">
                <a:solidFill>
                  <a:srgbClr val="FF0000"/>
                </a:solidFill>
                <a:latin typeface="Montserrat Black" panose="00000A00000000000000"/>
              </a:rPr>
              <a:t>ATENÇÃO: Todos os arquivos inseridos no </a:t>
            </a:r>
            <a:r>
              <a:rPr lang="pt-BR" sz="1400" b="1" i="1" dirty="0" err="1">
                <a:solidFill>
                  <a:srgbClr val="FF0000"/>
                </a:solidFill>
                <a:latin typeface="Montserrat Black" panose="00000A00000000000000"/>
              </a:rPr>
              <a:t>SisCACS</a:t>
            </a:r>
            <a:r>
              <a:rPr lang="pt-BR" sz="1400" b="1" i="1" dirty="0">
                <a:solidFill>
                  <a:srgbClr val="FF0000"/>
                </a:solidFill>
                <a:latin typeface="Montserrat Black" panose="00000A00000000000000"/>
              </a:rPr>
              <a:t> deverão ter formato PDF.</a:t>
            </a:r>
          </a:p>
        </p:txBody>
      </p:sp>
    </p:spTree>
    <p:extLst>
      <p:ext uri="{BB962C8B-B14F-4D97-AF65-F5344CB8AC3E}">
        <p14:creationId xmlns:p14="http://schemas.microsoft.com/office/powerpoint/2010/main" val="408727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2" name="CaixaDeTexto 1"/>
          <p:cNvSpPr txBox="1"/>
          <p:nvPr/>
        </p:nvSpPr>
        <p:spPr>
          <a:xfrm>
            <a:off x="587829" y="4722601"/>
            <a:ext cx="11327363" cy="107721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u="sng" dirty="0">
                <a:latin typeface="Montserrat Black" panose="00000A00000000000000"/>
              </a:rPr>
              <a:t>Contato</a:t>
            </a:r>
            <a:r>
              <a:rPr lang="pt-BR" sz="1600" i="1" dirty="0">
                <a:latin typeface="Montserrat Black" panose="00000A00000000000000"/>
              </a:rPr>
              <a:t>, o e-mail cadastrado deverá ser preferencialmente institucional, com terminação “gov.br”. Após o envio do cadastro/solicitação de atribuição de perfil de “Representante do Ente Federado”, será enviada mensagem eletrônica com link de verificação para ativar o perfil para o endereço eletrônico cadastrado nesse grupo.</a:t>
            </a:r>
          </a:p>
        </p:txBody>
      </p:sp>
      <p:pic>
        <p:nvPicPr>
          <p:cNvPr id="9" name="Imagem 8"/>
          <p:cNvPicPr/>
          <p:nvPr/>
        </p:nvPicPr>
        <p:blipFill>
          <a:blip r:embed="rId4" cstate="print">
            <a:extLst>
              <a:ext uri="{28A0092B-C50C-407E-A947-70E740481C1C}">
                <a14:useLocalDpi xmlns:a14="http://schemas.microsoft.com/office/drawing/2010/main" val="0"/>
              </a:ext>
            </a:extLst>
          </a:blip>
          <a:stretch>
            <a:fillRect/>
          </a:stretch>
        </p:blipFill>
        <p:spPr>
          <a:xfrm>
            <a:off x="2995127" y="3177165"/>
            <a:ext cx="5800893" cy="1552323"/>
          </a:xfrm>
          <a:prstGeom prst="rect">
            <a:avLst/>
          </a:prstGeom>
        </p:spPr>
      </p:pic>
      <p:sp>
        <p:nvSpPr>
          <p:cNvPr id="10" name="CaixaDeTexto 9"/>
          <p:cNvSpPr txBox="1"/>
          <p:nvPr/>
        </p:nvSpPr>
        <p:spPr>
          <a:xfrm>
            <a:off x="665584" y="189391"/>
            <a:ext cx="11327363" cy="3046988"/>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No grupo de campos:</a:t>
            </a:r>
          </a:p>
          <a:p>
            <a:pPr marL="342900" indent="-342900" algn="just">
              <a:buFont typeface="Wingdings" panose="05000000000000000000" pitchFamily="2" charset="2"/>
              <a:buChar char="ü"/>
            </a:pPr>
            <a:r>
              <a:rPr lang="pt-BR" sz="1600" i="1" u="sng" dirty="0">
                <a:latin typeface="Montserrat Black" panose="00000A00000000000000"/>
              </a:rPr>
              <a:t>Dados funcionais</a:t>
            </a:r>
            <a:r>
              <a:rPr lang="pt-BR" sz="1600" i="1" dirty="0">
                <a:latin typeface="Montserrat Black" panose="00000A00000000000000"/>
              </a:rPr>
              <a:t>, sugere-se que aqueles(as) que não adotem “Nome Social”, ainda assim preencham o campo repetindo o constante do campo “Nome Completo”.</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u="sng" dirty="0">
                <a:latin typeface="Montserrat Black" panose="00000A00000000000000"/>
              </a:rPr>
              <a:t>Endereço funcional</a:t>
            </a:r>
            <a:r>
              <a:rPr lang="pt-BR" sz="1600" i="1" dirty="0">
                <a:latin typeface="Montserrat Black" panose="00000A00000000000000"/>
              </a:rPr>
              <a:t>, alerta-se que os campos “UF”, no caso de ente federado estadual ou do Distrito Federal, e os campos “UF” e “Município”, no caso de ente federado municipal, já virão preenchidos e não editáveis de acordo com a seleção do ente federado no início do processo. Ademais, o </a:t>
            </a:r>
            <a:r>
              <a:rPr lang="pt-BR" sz="1600" i="1" dirty="0" err="1">
                <a:latin typeface="Montserrat Black" panose="00000A00000000000000"/>
              </a:rPr>
              <a:t>SisCACS</a:t>
            </a:r>
            <a:r>
              <a:rPr lang="pt-BR" sz="1600" i="1" dirty="0">
                <a:latin typeface="Montserrat Black" panose="00000A00000000000000"/>
              </a:rPr>
              <a:t> somente aceitará o cadastramento para esse grupo de CEP e endereço (recuperado automaticamente da base de dados do FNDE, a partir da base dos Correios, conforme CEP indicado/buscado) correspondente ao ente federado selecionado. Caso o CEP indicado não preencha automaticamente, os campos “Endereço”, “Complemento” ,“Número” e “Bairro” serão editáveis.</a:t>
            </a:r>
          </a:p>
        </p:txBody>
      </p:sp>
      <p:pic>
        <p:nvPicPr>
          <p:cNvPr id="11" name="Imagem 10"/>
          <p:cNvPicPr/>
          <p:nvPr/>
        </p:nvPicPr>
        <p:blipFill>
          <a:blip r:embed="rId5" cstate="print">
            <a:extLst>
              <a:ext uri="{28A0092B-C50C-407E-A947-70E740481C1C}">
                <a14:useLocalDpi xmlns:a14="http://schemas.microsoft.com/office/drawing/2010/main" val="0"/>
              </a:ext>
            </a:extLst>
          </a:blip>
          <a:stretch>
            <a:fillRect/>
          </a:stretch>
        </p:blipFill>
        <p:spPr>
          <a:xfrm>
            <a:off x="3055775" y="5833182"/>
            <a:ext cx="5679596" cy="818236"/>
          </a:xfrm>
          <a:prstGeom prst="rect">
            <a:avLst/>
          </a:prstGeom>
        </p:spPr>
      </p:pic>
    </p:spTree>
    <p:extLst>
      <p:ext uri="{BB962C8B-B14F-4D97-AF65-F5344CB8AC3E}">
        <p14:creationId xmlns:p14="http://schemas.microsoft.com/office/powerpoint/2010/main" val="289271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52510C7-CC4A-D54E-892E-A1C525FAB403}"/>
              </a:ext>
            </a:extLst>
          </p:cNvPr>
          <p:cNvPicPr>
            <a:picLocks noChangeAspect="1"/>
          </p:cNvPicPr>
          <p:nvPr/>
        </p:nvPicPr>
        <p:blipFill>
          <a:blip r:embed="rId2"/>
          <a:stretch>
            <a:fillRect/>
          </a:stretch>
        </p:blipFill>
        <p:spPr>
          <a:xfrm>
            <a:off x="10457790" y="5931431"/>
            <a:ext cx="1567100" cy="88071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1431"/>
            <a:ext cx="1769851" cy="926569"/>
          </a:xfrm>
          <a:prstGeom prst="rect">
            <a:avLst/>
          </a:prstGeom>
        </p:spPr>
      </p:pic>
      <p:sp>
        <p:nvSpPr>
          <p:cNvPr id="10" name="CaixaDeTexto 9"/>
          <p:cNvSpPr txBox="1"/>
          <p:nvPr/>
        </p:nvSpPr>
        <p:spPr>
          <a:xfrm>
            <a:off x="665584" y="189391"/>
            <a:ext cx="11327363" cy="2800767"/>
          </a:xfrm>
          <a:prstGeom prst="rect">
            <a:avLst/>
          </a:prstGeom>
          <a:noFill/>
        </p:spPr>
        <p:txBody>
          <a:bodyPr wrap="square" rtlCol="0">
            <a:spAutoFit/>
          </a:bodyPr>
          <a:lstStyle/>
          <a:p>
            <a:pPr marL="342900" indent="-342900" algn="just">
              <a:buFont typeface="Wingdings" panose="05000000000000000000" pitchFamily="2" charset="2"/>
              <a:buChar char="ü"/>
            </a:pPr>
            <a:r>
              <a:rPr lang="pt-BR" sz="1600" i="1" dirty="0">
                <a:latin typeface="Montserrat Black" panose="00000A00000000000000"/>
              </a:rPr>
              <a:t>No grupo de campos denominado “Documentação”, o documento a ser inserido no campo “Ofício de indicação do Representante” deverá ser composto de arquivo PDF único com ofício em papel timbrado do ente federado, devidamente assinado pelo dirigente do estado, do Distrito Federal ou do município (governador/a ou prefeito/a), indicando a pessoa que busca a atribuição de perfil de “Representante do Ente Federado” como Secretário(a) de Educação ou dirigente máximo(a) do órgão equivalente responsável pela educação, e deverá trazer, no mínimo, além da indicação, a referência expressa ao nome completo do indicado, número de CPF, registro funcional, cargo ocupado e data de nomeação e posse no cargo, que deverão coincidir com os dados constantes dos documentos de ato de nomeação e posse inseridos no </a:t>
            </a:r>
            <a:r>
              <a:rPr lang="pt-BR" sz="1600" i="1" dirty="0" err="1">
                <a:latin typeface="Montserrat Black" panose="00000A00000000000000"/>
              </a:rPr>
              <a:t>SisCACS</a:t>
            </a:r>
            <a:r>
              <a:rPr lang="pt-BR" sz="1600" i="1" dirty="0">
                <a:latin typeface="Montserrat Black" panose="00000A00000000000000"/>
              </a:rPr>
              <a:t> e demais campos cadastrais preenchidos.</a:t>
            </a:r>
          </a:p>
          <a:p>
            <a:pPr marL="342900" indent="-342900" algn="just">
              <a:buFont typeface="Wingdings" panose="05000000000000000000" pitchFamily="2" charset="2"/>
              <a:buChar char="ü"/>
            </a:pPr>
            <a:endParaRPr lang="pt-BR" sz="1600" i="1" dirty="0">
              <a:latin typeface="Montserrat Black" panose="00000A00000000000000"/>
            </a:endParaRPr>
          </a:p>
          <a:p>
            <a:pPr marL="342900" indent="-342900" algn="just">
              <a:buFont typeface="Wingdings" panose="05000000000000000000" pitchFamily="2" charset="2"/>
              <a:buChar char="ü"/>
            </a:pPr>
            <a:r>
              <a:rPr lang="pt-BR" sz="1600" i="1" dirty="0">
                <a:latin typeface="Montserrat Black" panose="00000A00000000000000"/>
              </a:rPr>
              <a:t>Os links dos atos de nomeação e posse poderão ser qualquer link válido, preferencialmente do Diário Oficial Eletrônico do ente federado, se existir, ou hospedado no sítio eletrônico institucional do ente federado.</a:t>
            </a:r>
          </a:p>
        </p:txBody>
      </p:sp>
      <p:pic>
        <p:nvPicPr>
          <p:cNvPr id="8" name="Imagem 7"/>
          <p:cNvPicPr/>
          <p:nvPr/>
        </p:nvPicPr>
        <p:blipFill>
          <a:blip r:embed="rId4" cstate="print">
            <a:extLst>
              <a:ext uri="{28A0092B-C50C-407E-A947-70E740481C1C}">
                <a14:useLocalDpi xmlns:a14="http://schemas.microsoft.com/office/drawing/2010/main" val="0"/>
              </a:ext>
            </a:extLst>
          </a:blip>
          <a:stretch>
            <a:fillRect/>
          </a:stretch>
        </p:blipFill>
        <p:spPr>
          <a:xfrm>
            <a:off x="2360645" y="3849803"/>
            <a:ext cx="7315200" cy="2829082"/>
          </a:xfrm>
          <a:prstGeom prst="rect">
            <a:avLst/>
          </a:prstGeom>
        </p:spPr>
      </p:pic>
      <p:sp>
        <p:nvSpPr>
          <p:cNvPr id="3" name="Seta para a Direita 2"/>
          <p:cNvSpPr/>
          <p:nvPr/>
        </p:nvSpPr>
        <p:spPr>
          <a:xfrm flipH="1">
            <a:off x="8826759" y="6371786"/>
            <a:ext cx="615821" cy="1959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193861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7484</TotalTime>
  <Words>5109</Words>
  <Application>Microsoft Office PowerPoint</Application>
  <PresentationFormat>Widescreen</PresentationFormat>
  <Paragraphs>186</Paragraphs>
  <Slides>47</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47</vt:i4>
      </vt:variant>
    </vt:vector>
  </HeadingPairs>
  <TitlesOfParts>
    <vt:vector size="56" baseType="lpstr">
      <vt:lpstr>Arial</vt:lpstr>
      <vt:lpstr>Calibri</vt:lpstr>
      <vt:lpstr>Calibri Light</vt:lpstr>
      <vt:lpstr>Montserrat</vt:lpstr>
      <vt:lpstr>Montserrat Black</vt:lpstr>
      <vt:lpstr>Montserrat Light</vt:lpstr>
      <vt:lpstr>Montserrat Medium</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ULISSES ANACLETO PEREIRA ORLANDO</cp:lastModifiedBy>
  <cp:revision>86</cp:revision>
  <cp:lastPrinted>2023-01-18T17:53:26Z</cp:lastPrinted>
  <dcterms:created xsi:type="dcterms:W3CDTF">2022-01-10T16:18:29Z</dcterms:created>
  <dcterms:modified xsi:type="dcterms:W3CDTF">2023-02-27T20:08:28Z</dcterms:modified>
</cp:coreProperties>
</file>