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0" r:id="rId3"/>
    <p:sldId id="269" r:id="rId4"/>
    <p:sldId id="293" r:id="rId5"/>
    <p:sldId id="271" r:id="rId6"/>
    <p:sldId id="277" r:id="rId7"/>
    <p:sldId id="278" r:id="rId8"/>
    <p:sldId id="279" r:id="rId9"/>
    <p:sldId id="280" r:id="rId10"/>
    <p:sldId id="281" r:id="rId11"/>
    <p:sldId id="283" r:id="rId12"/>
    <p:sldId id="282" r:id="rId13"/>
    <p:sldId id="284" r:id="rId14"/>
    <p:sldId id="285" r:id="rId15"/>
    <p:sldId id="286" r:id="rId16"/>
    <p:sldId id="288" r:id="rId17"/>
    <p:sldId id="289" r:id="rId18"/>
    <p:sldId id="290" r:id="rId19"/>
    <p:sldId id="287" r:id="rId20"/>
    <p:sldId id="291" r:id="rId21"/>
    <p:sldId id="292" r:id="rId22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15" d="100"/>
          <a:sy n="115" d="100"/>
        </p:scale>
        <p:origin x="378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>
              <a:solidFill>
                <a:schemeClr val="tx2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6AFFA3-6612-4AE5-874C-1299A53263F9}" type="datetime1">
              <a:rPr lang="pt-BR" smtClean="0">
                <a:solidFill>
                  <a:schemeClr val="tx2"/>
                </a:solidFill>
              </a:rPr>
              <a:t>12/07/2021</a:t>
            </a:fld>
            <a:endParaRPr lang="pt-BR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>
              <a:solidFill>
                <a:schemeClr val="tx2"/>
              </a:solidFill>
            </a:endParaRP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pt-BR">
                <a:solidFill>
                  <a:schemeClr val="tx2"/>
                </a:solidFill>
              </a:rPr>
              <a:t>‹nº›</a:t>
            </a:fld>
            <a:endParaRPr lang="pt-B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DAC12E39-A99A-4A2F-9996-9C1AD912B342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pt-BR" noProof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82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610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681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965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657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27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393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584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968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1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435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319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91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2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59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4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25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14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30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83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 descr="Pilha de livro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tâ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t-BR" noProof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agem 8" descr="Pilha de livr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noProof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F6F72B-23A9-4816-86E2-ADB95345CA2D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657011-BE8A-4536-B3F4-25CE571D1C4F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1417CB-A710-46D2-94A5-51730887C445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601D04-CDA9-4B92-9C2E-F70CF239912C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tâ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t-BR" noProof="0"/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tâ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m 4" descr="Pilha de livr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 hasCustomPrompt="1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7C7519-D5F7-470E-9594-99E63F58EFDB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A058E7-9B47-4A40-B508-AD0EFF27BCE7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E74F93-00B3-4926-AE12-E2D761B63E50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49B101-54D4-45E4-906F-2F3C4AB81A24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B24B0A-E65C-4634-BDC3-CF12E9A2249F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B0C39D-1ED1-4756-B880-D7075542DE8B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1147B1-1D9D-45DF-B21E-3306A9A49FA8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tâ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6FAF24D7-1C92-4529-B83D-E0395335D5B9}" type="datetime1">
              <a:rPr lang="pt-BR" noProof="0" smtClean="0"/>
              <a:t>12/07/2021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42284" y="1124744"/>
            <a:ext cx="7008574" cy="3298825"/>
          </a:xfrm>
        </p:spPr>
        <p:txBody>
          <a:bodyPr rtlCol="0"/>
          <a:lstStyle/>
          <a:p>
            <a:pPr algn="ctr" rtl="0"/>
            <a:r>
              <a:rPr lang="pt-BR" dirty="0"/>
              <a:t>PNLD 2021 </a:t>
            </a:r>
            <a:br>
              <a:rPr lang="pt-BR" dirty="0"/>
            </a:br>
            <a:r>
              <a:rPr lang="pt-BR" dirty="0"/>
              <a:t>ENSINO MÉDIO</a:t>
            </a:r>
            <a:br>
              <a:rPr lang="pt-BR" dirty="0"/>
            </a:br>
            <a:r>
              <a:rPr lang="pt-BR" b="1" dirty="0"/>
              <a:t>OBJETO 2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628800"/>
            <a:ext cx="10157354" cy="460752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Módulo “Escolha”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Programa: PNLD 2021 – Ensino Médio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Chave de </a:t>
            </a:r>
            <a:r>
              <a:rPr lang="pt-BR" dirty="0" smtClean="0"/>
              <a:t>acesso – Obra na íntegra – Guia digital </a:t>
            </a:r>
            <a:endParaRPr lang="pt-BR" dirty="0"/>
          </a:p>
          <a:p>
            <a:pPr rtl="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9" y="903145"/>
            <a:ext cx="583264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/>
              <a:t>Acessando o Sistema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20" y="3482620"/>
            <a:ext cx="10657183" cy="3042724"/>
          </a:xfrm>
          <a:prstGeom prst="rect">
            <a:avLst/>
          </a:prstGeom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621804" y="4149080"/>
            <a:ext cx="864096" cy="543507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7462564" y="6213208"/>
            <a:ext cx="950866" cy="27633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5576536" y="4692586"/>
            <a:ext cx="949923" cy="536613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207902"/>
            <a:ext cx="10157354" cy="5461458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 diretor deverá informar se recebeu visitas de representantes para divulgar materiais do PNLD 2021.</a:t>
            </a:r>
          </a:p>
          <a:p>
            <a:pPr rtl="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092157" y="722151"/>
            <a:ext cx="6120680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Acessando o Sistema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r>
              <a:rPr lang="pt-BR" sz="2000" dirty="0"/>
              <a:t>PNLD 2021 – ENSINO MÉDIO</a:t>
            </a:r>
          </a:p>
        </p:txBody>
      </p:sp>
      <p:sp>
        <p:nvSpPr>
          <p:cNvPr id="5" name="Retângulo 4"/>
          <p:cNvSpPr/>
          <p:nvPr/>
        </p:nvSpPr>
        <p:spPr>
          <a:xfrm flipV="1">
            <a:off x="3430116" y="4136886"/>
            <a:ext cx="57107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233872" y="3938631"/>
            <a:ext cx="972107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Ao selecionar a opção “SIM” , o diretor será direcionado à aba  “Representantes” e deverá indicar a editora e o nome do representante.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309" y="2244272"/>
            <a:ext cx="10062077" cy="14007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89" y="5083766"/>
            <a:ext cx="10062077" cy="1441578"/>
          </a:xfrm>
          <a:prstGeom prst="rect">
            <a:avLst/>
          </a:prstGeom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914159" y="4581128"/>
            <a:ext cx="945507" cy="650106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 flipV="1">
            <a:off x="5230316" y="5539208"/>
            <a:ext cx="720080" cy="713527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8" y="1701800"/>
            <a:ext cx="10233687" cy="496756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Após ler as orientações, o acesso à aba “Termos e Condições” será liberado.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9" y="1000007"/>
            <a:ext cx="583264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Acessando o Sistema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 flipV="1">
            <a:off x="3430116" y="3140968"/>
            <a:ext cx="720080" cy="713527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2491678"/>
            <a:ext cx="9284755" cy="4239829"/>
          </a:xfrm>
          <a:prstGeom prst="rect">
            <a:avLst/>
          </a:prstGeom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 flipH="1" flipV="1">
            <a:off x="3426007" y="3370324"/>
            <a:ext cx="720080" cy="713527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1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351918"/>
            <a:ext cx="10157354" cy="4957402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escola deverá aceitar os termos e condições para ter acesso aos próximos passos: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9" y="775593"/>
            <a:ext cx="5976664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Acessando o Sistema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466" y="2213540"/>
            <a:ext cx="9361040" cy="4095780"/>
          </a:xfrm>
          <a:prstGeom prst="rect">
            <a:avLst/>
          </a:prstGeom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6733933" y="6056444"/>
            <a:ext cx="720080" cy="713527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99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351918"/>
            <a:ext cx="10157354" cy="4957402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Como medida de segurança será aberto campo para o diretor informar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dados pessoais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para garantir a segurança.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9" y="764704"/>
            <a:ext cx="5976664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Acessando o Sistema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2276872"/>
            <a:ext cx="9721080" cy="4248472"/>
          </a:xfrm>
          <a:prstGeom prst="rect">
            <a:avLst/>
          </a:prstGeom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3142084" y="3861047"/>
            <a:ext cx="864096" cy="648073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2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052736"/>
            <a:ext cx="10157354" cy="5256584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É obrigatório anexar a ata de escolha ou apresentar justificativa para não inclusão.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Salvar a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garante que houve a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participação dos professores e dá transparência ao processo de escolha.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É necessário imprimir a ata e o comprovante de escolha e divulgá-los em local público e de fácil acesso para conhecimento da comunidade escolar.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9" y="476672"/>
            <a:ext cx="7704856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Informando as áreas de conhecimento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16632"/>
            <a:ext cx="10157354" cy="360040"/>
          </a:xfrm>
        </p:spPr>
        <p:txBody>
          <a:bodyPr rtlCol="0">
            <a:normAutofit fontScale="90000"/>
          </a:bodyPr>
          <a:lstStyle/>
          <a:p>
            <a:r>
              <a:rPr lang="pt-BR" sz="2000" dirty="0"/>
              <a:t>PNLD 2021 – ENSINO MÉDIO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907" y="3789040"/>
            <a:ext cx="9145017" cy="2808312"/>
          </a:xfrm>
          <a:prstGeom prst="rect">
            <a:avLst/>
          </a:prstGeom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986168" y="6040012"/>
            <a:ext cx="792088" cy="413324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2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9" y="895112"/>
            <a:ext cx="7704856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Informando as áreas de conhecimento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16633"/>
            <a:ext cx="10157354" cy="360040"/>
          </a:xfrm>
        </p:spPr>
        <p:txBody>
          <a:bodyPr rtlCol="0">
            <a:normAutofit fontScale="90000"/>
          </a:bodyPr>
          <a:lstStyle/>
          <a:p>
            <a:r>
              <a:rPr lang="pt-BR" sz="2000" dirty="0"/>
              <a:t>PNLD 2021 – ENSINO MÉDIO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300" y="6133685"/>
            <a:ext cx="2232248" cy="589589"/>
          </a:xfrm>
          <a:prstGeom prst="rect">
            <a:avLst/>
          </a:prstGeom>
        </p:spPr>
      </p:pic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17309" y="1367549"/>
            <a:ext cx="10156825" cy="4653739"/>
          </a:xfrm>
          <a:prstGeom prst="rect">
            <a:avLst/>
          </a:prstGeom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6976510" y="4831004"/>
            <a:ext cx="684076" cy="484129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3607953" y="4745070"/>
            <a:ext cx="792088" cy="413324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587937" y="4831004"/>
            <a:ext cx="787813" cy="484128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3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2097867"/>
            <a:ext cx="10157354" cy="2627278"/>
          </a:xfrm>
        </p:spPr>
        <p:txBody>
          <a:bodyPr rtlCol="0"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Finalização da escolha.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Se a escola não acessar o Sistema ou não registrar escolhas serão encaminhados livros didáticos conforme critérios definidos pelo FNDE.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9" y="1068560"/>
            <a:ext cx="763284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Escolha PNLD 2021- Objeto 2 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16633"/>
            <a:ext cx="10157354" cy="432048"/>
          </a:xfrm>
        </p:spPr>
        <p:txBody>
          <a:bodyPr rtlCol="0">
            <a:normAutofit/>
          </a:bodyPr>
          <a:lstStyle/>
          <a:p>
            <a:r>
              <a:rPr lang="pt-BR" sz="2000" dirty="0"/>
              <a:t>PNLD 2021 – ENSINO MÉDIO</a:t>
            </a:r>
          </a:p>
        </p:txBody>
      </p:sp>
    </p:spTree>
    <p:extLst>
      <p:ext uri="{BB962C8B-B14F-4D97-AF65-F5344CB8AC3E}">
        <p14:creationId xmlns:p14="http://schemas.microsoft.com/office/powerpoint/2010/main" val="16425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052736"/>
            <a:ext cx="10157354" cy="5256584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Finalização da escolha.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9" y="532237"/>
            <a:ext cx="7704856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Escolha PNLD 2021 –Objeto 2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93740"/>
            <a:ext cx="10157354" cy="382932"/>
          </a:xfrm>
        </p:spPr>
        <p:txBody>
          <a:bodyPr rtlCol="0">
            <a:normAutofit/>
          </a:bodyPr>
          <a:lstStyle/>
          <a:p>
            <a:r>
              <a:rPr lang="pt-BR" sz="2000" dirty="0"/>
              <a:t>PNLD 2021 – ENSINO MÉDIO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309" y="1551499"/>
            <a:ext cx="10321688" cy="48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351918"/>
            <a:ext cx="10157354" cy="3229210"/>
          </a:xfrm>
        </p:spPr>
        <p:txBody>
          <a:bodyPr rtlCol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As orientações quanto aos procedimentos para a escolha do PNLD 2021 - Obras Didáticas por Áreas do Conhecimento estão disponíveis no portal do FNDE, no seguinte endereço: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https://www.gov.br/fnde/ptbr/acesso-a-informacao/acoes-e-programas/programas/programas-do-livro/pnld/escolha-pnld-2021- 2013-objeto-2-areas-do-conhecimento.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9" y="1338796"/>
            <a:ext cx="5976664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Acessando o Sistema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</a:t>
            </a:r>
          </a:p>
        </p:txBody>
      </p:sp>
    </p:spTree>
    <p:extLst>
      <p:ext uri="{BB962C8B-B14F-4D97-AF65-F5344CB8AC3E}">
        <p14:creationId xmlns:p14="http://schemas.microsoft.com/office/powerpoint/2010/main" val="39431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5735" y="2348880"/>
            <a:ext cx="10157354" cy="3023344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ü"/>
            </a:pPr>
            <a:r>
              <a:rPr lang="pt-BR" dirty="0"/>
              <a:t>Objeto 1 – Projetos Integradores e Projeto de Vida;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pt-BR" dirty="0"/>
              <a:t>Objeto 2 – Obra por área do conhecimento e obras específicas;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pt-BR" dirty="0"/>
              <a:t>Objeto 3 – Obras de formação continuada;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pt-BR" dirty="0"/>
              <a:t>Objeto 4 – Recursos Digitais;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pt-BR" dirty="0"/>
              <a:t>Objeto 5 – Obras Literárias.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015735" y="1459508"/>
            <a:ext cx="7272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4000" b="1" dirty="0"/>
              <a:t> Obras do Edital PNLD 2021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117309" y="188640"/>
            <a:ext cx="10157354" cy="432048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b="0" kern="1200" cap="none" baseline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/>
              <a:t>PNLD 2021 – ENSINO MÉDIO</a:t>
            </a: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351918"/>
            <a:ext cx="10157354" cy="4957402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Comprovante de Escolha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9" y="801686"/>
            <a:ext cx="5976664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Escolha PNLD 2021 –Objeto 2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060" y="1976114"/>
            <a:ext cx="5832648" cy="45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r>
              <a:rPr lang="pt-BR" dirty="0"/>
              <a:t>PNLD 2021 – ENSINO MÉDIO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600" y="2449736"/>
            <a:ext cx="10156825" cy="3722464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200" b="1" dirty="0"/>
              <a:t>Obrigada!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/>
              <a:t>Janine de Almeida Menezes</a:t>
            </a:r>
          </a:p>
          <a:p>
            <a:pPr marL="0" indent="0" algn="ctr">
              <a:buNone/>
            </a:pPr>
            <a:r>
              <a:rPr lang="pt-BR" dirty="0"/>
              <a:t>Coordenação de Apoio às Redes -COARE</a:t>
            </a:r>
          </a:p>
          <a:p>
            <a:pPr marL="0" indent="0" algn="ctr">
              <a:buNone/>
            </a:pPr>
            <a:r>
              <a:rPr lang="pt-BR" dirty="0"/>
              <a:t>livrodidatico@fnde.gov.br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600" y="1725249"/>
            <a:ext cx="583264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Escolha PNLD 2021 –Objeto 2</a:t>
            </a:r>
            <a:endParaRPr lang="pt-BR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 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841173"/>
              </p:ext>
            </p:extLst>
          </p:nvPr>
        </p:nvGraphicFramePr>
        <p:xfrm>
          <a:off x="405779" y="836712"/>
          <a:ext cx="11377263" cy="52459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2833">
                  <a:extLst>
                    <a:ext uri="{9D8B030D-6E8A-4147-A177-3AD203B41FA5}">
                      <a16:colId xmlns:a16="http://schemas.microsoft.com/office/drawing/2014/main" val="2329059828"/>
                    </a:ext>
                  </a:extLst>
                </a:gridCol>
                <a:gridCol w="2015440">
                  <a:extLst>
                    <a:ext uri="{9D8B030D-6E8A-4147-A177-3AD203B41FA5}">
                      <a16:colId xmlns:a16="http://schemas.microsoft.com/office/drawing/2014/main" val="267780726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73737669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69718746"/>
                    </a:ext>
                  </a:extLst>
                </a:gridCol>
                <a:gridCol w="2592286">
                  <a:extLst>
                    <a:ext uri="{9D8B030D-6E8A-4147-A177-3AD203B41FA5}">
                      <a16:colId xmlns:a16="http://schemas.microsoft.com/office/drawing/2014/main" val="3903308206"/>
                    </a:ext>
                  </a:extLst>
                </a:gridCol>
              </a:tblGrid>
              <a:tr h="391390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Objeto</a:t>
                      </a:r>
                      <a:r>
                        <a:rPr lang="pt-BR" sz="1800" baseline="0" dirty="0"/>
                        <a:t> 1</a:t>
                      </a:r>
                      <a:endParaRPr lang="pt-BR" sz="18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Objeto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Áreas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Volumes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Material</a:t>
                      </a:r>
                      <a:r>
                        <a:rPr lang="pt-BR" sz="1600" baseline="0"/>
                        <a:t> Digital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389638"/>
                  </a:ext>
                </a:extLst>
              </a:tr>
              <a:tr h="1408810">
                <a:tc vMerge="1">
                  <a:txBody>
                    <a:bodyPr/>
                    <a:lstStyle/>
                    <a:p>
                      <a:endParaRPr lang="pt-BR" sz="2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Projetos</a:t>
                      </a:r>
                      <a:r>
                        <a:rPr lang="pt-BR" sz="1600" baseline="0" dirty="0"/>
                        <a:t> Integradores e de Projeto de Vida</a:t>
                      </a:r>
                      <a:endParaRPr lang="pt-BR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dirty="0"/>
                        <a:t>Linguagens</a:t>
                      </a:r>
                      <a:r>
                        <a:rPr lang="pt-BR" sz="1600" baseline="0" dirty="0"/>
                        <a:t> e suas Tecnologias;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baseline="0" dirty="0"/>
                        <a:t>Matemática e suas Tecnologias;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baseline="0" dirty="0"/>
                        <a:t>Ciências da Natureza e suas Tecnologias;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baseline="0" dirty="0"/>
                        <a:t>Ciências Humanas e Sociais Aplicadas;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baseline="0" dirty="0"/>
                        <a:t>Projeto de Vida.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1 volume único para cada área formado por 6 projetos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6 </a:t>
                      </a:r>
                      <a:r>
                        <a:rPr lang="pt-BR" sz="1600" baseline="0" dirty="0"/>
                        <a:t>vídeo tutoriais para cada área</a:t>
                      </a:r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943529"/>
                  </a:ext>
                </a:extLst>
              </a:tr>
              <a:tr h="1815093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Objeto</a:t>
                      </a:r>
                      <a:r>
                        <a:rPr lang="pt-BR" sz="1800" b="1" baseline="0" dirty="0"/>
                        <a:t> 2</a:t>
                      </a:r>
                      <a:endParaRPr lang="pt-BR" sz="18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Obras</a:t>
                      </a:r>
                      <a:r>
                        <a:rPr lang="pt-BR" sz="1600" baseline="0" dirty="0"/>
                        <a:t> Didáticas por </a:t>
                      </a:r>
                      <a:r>
                        <a:rPr lang="pt-BR" sz="1600" dirty="0"/>
                        <a:t>Áreas do</a:t>
                      </a:r>
                      <a:r>
                        <a:rPr lang="pt-BR" sz="1600" baseline="0" dirty="0"/>
                        <a:t> Conhecimento para Estudantes e Professores</a:t>
                      </a:r>
                      <a:endParaRPr lang="pt-BR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dirty="0"/>
                        <a:t>Linguagens e suas Tecnologias;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dirty="0"/>
                        <a:t>Matemática e suas Tecnologias;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dirty="0"/>
                        <a:t>Ciências</a:t>
                      </a:r>
                      <a:r>
                        <a:rPr lang="pt-BR" sz="1600" baseline="0" dirty="0"/>
                        <a:t> Natureza e suas Tecnologias;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baseline="0" dirty="0"/>
                        <a:t>Ciências Humanas e Sociais Aplicadas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6 volumes por área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1 coletânea de músicas para Linguagens destinados</a:t>
                      </a:r>
                      <a:r>
                        <a:rPr lang="pt-BR" sz="1600" baseline="0" dirty="0"/>
                        <a:t> a </a:t>
                      </a:r>
                      <a:r>
                        <a:rPr lang="pt-BR" sz="1600" dirty="0"/>
                        <a:t>Estudantes e Professores;</a:t>
                      </a:r>
                    </a:p>
                    <a:p>
                      <a:pPr algn="l"/>
                      <a:endParaRPr lang="pt-BR" sz="500" dirty="0"/>
                    </a:p>
                    <a:p>
                      <a:pPr algn="l"/>
                      <a:r>
                        <a:rPr lang="pt-BR" sz="1600" dirty="0"/>
                        <a:t>1</a:t>
                      </a:r>
                      <a:r>
                        <a:rPr lang="pt-BR" sz="1600" baseline="0" dirty="0"/>
                        <a:t> videotutorial por volume do Professor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8541063"/>
                  </a:ext>
                </a:extLst>
              </a:tr>
              <a:tr h="48253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Obras</a:t>
                      </a:r>
                      <a:r>
                        <a:rPr lang="pt-BR" sz="1600" baseline="0" dirty="0"/>
                        <a:t> Didáticas Específicas para  Estudantes e Professores</a:t>
                      </a:r>
                      <a:endParaRPr lang="pt-BR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dirty="0"/>
                        <a:t>Língua</a:t>
                      </a:r>
                      <a:r>
                        <a:rPr lang="pt-BR" sz="1600" baseline="0" dirty="0"/>
                        <a:t> Portuguesa;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baseline="0" dirty="0"/>
                        <a:t>Língua Inglesa;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pt-BR" sz="1600" baseline="0" dirty="0"/>
                        <a:t>Matemática e Ciências Humanas e Sociais Aplicadas.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1 volume único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1 coletânea de Áudios para Língua Inglesa destinados a Estudantes e Professores;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500" dirty="0"/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1</a:t>
                      </a:r>
                      <a:r>
                        <a:rPr lang="pt-BR" sz="1600" baseline="0" dirty="0"/>
                        <a:t> videotutorial por volume do Professor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018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4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 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597635"/>
              </p:ext>
            </p:extLst>
          </p:nvPr>
        </p:nvGraphicFramePr>
        <p:xfrm>
          <a:off x="405778" y="836713"/>
          <a:ext cx="11449273" cy="60487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5572">
                  <a:extLst>
                    <a:ext uri="{9D8B030D-6E8A-4147-A177-3AD203B41FA5}">
                      <a16:colId xmlns:a16="http://schemas.microsoft.com/office/drawing/2014/main" val="2329059828"/>
                    </a:ext>
                  </a:extLst>
                </a:gridCol>
                <a:gridCol w="2028196">
                  <a:extLst>
                    <a:ext uri="{9D8B030D-6E8A-4147-A177-3AD203B41FA5}">
                      <a16:colId xmlns:a16="http://schemas.microsoft.com/office/drawing/2014/main" val="2677807261"/>
                    </a:ext>
                  </a:extLst>
                </a:gridCol>
                <a:gridCol w="4927537">
                  <a:extLst>
                    <a:ext uri="{9D8B030D-6E8A-4147-A177-3AD203B41FA5}">
                      <a16:colId xmlns:a16="http://schemas.microsoft.com/office/drawing/2014/main" val="737376691"/>
                    </a:ext>
                  </a:extLst>
                </a:gridCol>
                <a:gridCol w="1449275">
                  <a:extLst>
                    <a:ext uri="{9D8B030D-6E8A-4147-A177-3AD203B41FA5}">
                      <a16:colId xmlns:a16="http://schemas.microsoft.com/office/drawing/2014/main" val="769718746"/>
                    </a:ext>
                  </a:extLst>
                </a:gridCol>
                <a:gridCol w="2608693">
                  <a:extLst>
                    <a:ext uri="{9D8B030D-6E8A-4147-A177-3AD203B41FA5}">
                      <a16:colId xmlns:a16="http://schemas.microsoft.com/office/drawing/2014/main" val="3903308206"/>
                    </a:ext>
                  </a:extLst>
                </a:gridCol>
              </a:tblGrid>
              <a:tr h="326802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Objeto</a:t>
                      </a:r>
                      <a:r>
                        <a:rPr lang="pt-BR" sz="1800" baseline="0" dirty="0"/>
                        <a:t> </a:t>
                      </a:r>
                      <a:r>
                        <a:rPr lang="pt-BR" sz="1800" baseline="0" dirty="0" smtClean="0"/>
                        <a:t>3</a:t>
                      </a:r>
                      <a:endParaRPr lang="pt-BR" sz="18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Objeto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Áreas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Volumes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Material</a:t>
                      </a:r>
                      <a:r>
                        <a:rPr lang="pt-BR" sz="1600" baseline="0" dirty="0"/>
                        <a:t> Digital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389638"/>
                  </a:ext>
                </a:extLst>
              </a:tr>
              <a:tr h="3713661">
                <a:tc vMerge="1">
                  <a:txBody>
                    <a:bodyPr/>
                    <a:lstStyle/>
                    <a:p>
                      <a:endParaRPr lang="pt-BR" sz="2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Obras</a:t>
                      </a:r>
                      <a:r>
                        <a:rPr lang="pt-BR" sz="1600" baseline="0" dirty="0"/>
                        <a:t> de Formação Continuada destinados aos professores e gestores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pt-BR" sz="1600" baseline="0" dirty="0"/>
                        <a:t>Equipe gestora (diretores, vice-diretores, coordenadores pedagógicos, supervisores, chefes de secretaria etc.);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BR" sz="500" kern="1200" dirty="0">
                        <a:effectLst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pt-BR" sz="1600" kern="1200" dirty="0">
                          <a:effectLst/>
                        </a:rPr>
                        <a:t>Língua Portuguesa, Inglês, Educação Física, Música, Teatro, Dança, Artes Visuais (Linguagens e suas tecnologias);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BR" sz="500" kern="1200" dirty="0">
                        <a:effectLst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pt-BR" sz="1600" kern="1200" baseline="0" dirty="0">
                          <a:effectLst/>
                        </a:rPr>
                        <a:t>Matemática </a:t>
                      </a:r>
                      <a:r>
                        <a:rPr lang="pt-BR" sz="1600" kern="1200" dirty="0">
                          <a:effectLst/>
                        </a:rPr>
                        <a:t>(Matemática e suas Tecnologias, com enfoque em pensamento computacional);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BR" sz="500" kern="1200" dirty="0">
                        <a:effectLst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pt-BR" sz="1600" kern="1200" dirty="0">
                          <a:effectLst/>
                        </a:rPr>
                        <a:t>Biologia, Física e Química (Ciências da Natureza e suas Tecnologias);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BR" sz="500" kern="1200" dirty="0">
                        <a:effectLst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pt-BR" sz="1600" kern="1200" baseline="0" dirty="0">
                          <a:effectLst/>
                        </a:rPr>
                        <a:t>Filosofia </a:t>
                      </a:r>
                      <a:r>
                        <a:rPr lang="pt-BR" sz="1600" kern="1200" dirty="0">
                          <a:effectLst/>
                        </a:rPr>
                        <a:t>Filosofia, Geografia, História, Sociologia (Ciências Humanas e</a:t>
                      </a:r>
                    </a:p>
                    <a:p>
                      <a:r>
                        <a:rPr lang="pt-BR" sz="1600" kern="1200" dirty="0">
                          <a:effectLst/>
                        </a:rPr>
                        <a:t>      Sociais Aplicadas).</a:t>
                      </a:r>
                      <a:endParaRPr lang="pt-BR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 volume único</a:t>
                      </a:r>
                    </a:p>
                    <a:p>
                      <a:endParaRPr lang="pt-BR" sz="1600" dirty="0"/>
                    </a:p>
                    <a:p>
                      <a:endParaRPr lang="pt-BR" sz="1600" dirty="0"/>
                    </a:p>
                    <a:p>
                      <a:endParaRPr lang="pt-BR" sz="1600" dirty="0"/>
                    </a:p>
                    <a:p>
                      <a:r>
                        <a:rPr lang="pt-BR" sz="1600" dirty="0"/>
                        <a:t>7  volumes</a:t>
                      </a:r>
                    </a:p>
                    <a:p>
                      <a:endParaRPr lang="pt-BR" sz="1600" dirty="0"/>
                    </a:p>
                    <a:p>
                      <a:endParaRPr lang="pt-BR" sz="1600" dirty="0"/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1 volume único</a:t>
                      </a:r>
                    </a:p>
                    <a:p>
                      <a:endParaRPr lang="pt-BR" sz="1600" dirty="0"/>
                    </a:p>
                    <a:p>
                      <a:r>
                        <a:rPr lang="pt-BR" sz="1600" dirty="0"/>
                        <a:t>3 volumes</a:t>
                      </a:r>
                    </a:p>
                    <a:p>
                      <a:endParaRPr lang="pt-BR" sz="1600" dirty="0"/>
                    </a:p>
                    <a:p>
                      <a:endParaRPr lang="pt-BR" sz="1600" dirty="0"/>
                    </a:p>
                    <a:p>
                      <a:r>
                        <a:rPr lang="pt-BR" sz="1600" dirty="0"/>
                        <a:t>4</a:t>
                      </a:r>
                      <a:r>
                        <a:rPr lang="pt-BR" sz="1600" baseline="0" dirty="0"/>
                        <a:t> volumes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600" dirty="0"/>
                        <a:t>v</a:t>
                      </a:r>
                      <a:r>
                        <a:rPr lang="pt-BR" sz="1600" baseline="0" dirty="0"/>
                        <a:t>ideotutorial para cada </a:t>
                      </a:r>
                      <a:r>
                        <a:rPr lang="pt-BR" sz="1600" baseline="0" dirty="0" smtClean="0"/>
                        <a:t>volume4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943529"/>
                  </a:ext>
                </a:extLst>
              </a:tr>
              <a:tr h="1515174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Objeto</a:t>
                      </a:r>
                      <a:r>
                        <a:rPr lang="pt-BR" sz="1800" b="1" baseline="0" dirty="0"/>
                        <a:t> </a:t>
                      </a:r>
                      <a:r>
                        <a:rPr lang="pt-BR" sz="1800" b="1" baseline="0" dirty="0" smtClean="0"/>
                        <a:t>5</a:t>
                      </a:r>
                      <a:endParaRPr lang="pt-BR" sz="18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Obras Literárias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pt-BR" sz="1600" dirty="0"/>
                        <a:t>Obras</a:t>
                      </a:r>
                      <a:r>
                        <a:rPr lang="pt-BR" sz="1600" baseline="0" dirty="0"/>
                        <a:t> Literárias contemplando alguns Temas e definidos por gêneros literários.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 volume do Estudante;</a:t>
                      </a:r>
                    </a:p>
                    <a:p>
                      <a:r>
                        <a:rPr lang="pt-BR" sz="1600" baseline="0" dirty="0"/>
                        <a:t>1 volume do Professor;</a:t>
                      </a:r>
                    </a:p>
                    <a:p>
                      <a:r>
                        <a:rPr lang="pt-BR" sz="1600" baseline="0" dirty="0"/>
                        <a:t>1 material  digital PDF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aseline="0" dirty="0"/>
                        <a:t>1 videotutorial do Estudante</a:t>
                      </a:r>
                    </a:p>
                    <a:p>
                      <a:r>
                        <a:rPr lang="pt-BR" sz="1600" baseline="0" dirty="0"/>
                        <a:t>1 videotutorial do Professor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41063"/>
                  </a:ext>
                </a:extLst>
              </a:tr>
              <a:tr h="34901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Objeto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Áreas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Volumes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Material</a:t>
                      </a:r>
                      <a:r>
                        <a:rPr lang="pt-BR" sz="1600" baseline="0" dirty="0"/>
                        <a:t> Digital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018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916832"/>
            <a:ext cx="10157354" cy="4310161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Adesão ensino médio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Escolas públicas cadastradas no Censo Escolar de 2020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Estudantes matriculados no ensino médio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A escolha será realizada no Sistema PDDE Interativo/SIMEC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Aba Livro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Modelo de Escolha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Guia Digital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Prazo: </a:t>
            </a:r>
            <a:r>
              <a:rPr lang="pt-BR" sz="2200" dirty="0" smtClean="0"/>
              <a:t>13 de Julho a 11 de </a:t>
            </a:r>
            <a:r>
              <a:rPr lang="pt-BR" sz="2200" dirty="0"/>
              <a:t>Agosto de 2021</a:t>
            </a:r>
          </a:p>
          <a:p>
            <a:pPr marL="0" indent="0">
              <a:buNone/>
            </a:pPr>
            <a:endParaRPr lang="pt-BR" sz="2200" dirty="0"/>
          </a:p>
          <a:p>
            <a:endParaRPr lang="pt-BR" sz="2200" dirty="0"/>
          </a:p>
          <a:p>
            <a:r>
              <a:rPr lang="pt-BR" sz="2200" dirty="0"/>
              <a:t> 1 </a:t>
            </a:r>
          </a:p>
          <a:p>
            <a:pPr rtl="0">
              <a:buFont typeface="Wingdings" panose="05000000000000000000" pitchFamily="2" charset="2"/>
              <a:buChar char="ü"/>
            </a:pPr>
            <a:endParaRPr lang="pt-BR" sz="22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8" y="631007"/>
            <a:ext cx="6057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/>
          </a:p>
          <a:p>
            <a:r>
              <a:rPr lang="pt-BR" sz="3200" b="1" dirty="0"/>
              <a:t>Escolha PNLD 2021- Objeto 2 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</a:t>
            </a:r>
          </a:p>
        </p:txBody>
      </p:sp>
    </p:spTree>
    <p:extLst>
      <p:ext uri="{BB962C8B-B14F-4D97-AF65-F5344CB8AC3E}">
        <p14:creationId xmlns:p14="http://schemas.microsoft.com/office/powerpoint/2010/main" val="4593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5735" y="2034456"/>
            <a:ext cx="10157354" cy="4418880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As escolas participantes que ainda </a:t>
            </a:r>
            <a:r>
              <a:rPr lang="pt-BR" sz="2200" b="1" dirty="0"/>
              <a:t>não tenham acesso </a:t>
            </a:r>
            <a:r>
              <a:rPr lang="pt-BR" sz="2200" dirty="0"/>
              <a:t>ao sistema devem solicitá-lo à Secretaria de Educação.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Os gestores das escolas federais deverão encaminhar a solicitação de acesso acompanhada do termo de posse e de um documento de identificação digitalizados para livrodidatico@fnde.gov.br.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O acesso ao sistema é feito com o CPF do(a)gestor(a)de cada escola com uma senha pessoal e intransferível.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Mesmo que a rede opte pela unificação do material, a decisão deve ser dos professores.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Materiais reutilizáveis – Duração </a:t>
            </a:r>
            <a:r>
              <a:rPr lang="pt-BR" sz="2200"/>
              <a:t>de </a:t>
            </a:r>
            <a:r>
              <a:rPr lang="pt-BR" sz="2200" smtClean="0"/>
              <a:t>3 </a:t>
            </a:r>
            <a:r>
              <a:rPr lang="pt-BR" sz="2200" dirty="0"/>
              <a:t>anos.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17309" y="126876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Escolha PNLD 2021- Objeto 2 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0752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Acesse o endereço http://pddeinterativo.mec.gov.br/</a:t>
            </a:r>
          </a:p>
          <a:p>
            <a:pPr marL="0" indent="0" rtl="0">
              <a:buNone/>
            </a:pPr>
            <a:endParaRPr lang="pt-BR" dirty="0"/>
          </a:p>
          <a:p>
            <a:pPr rtl="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9" y="1055545"/>
            <a:ext cx="583264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Acessando o Sistema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988" y="2276872"/>
            <a:ext cx="7128792" cy="12241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0036" y="4149080"/>
            <a:ext cx="6192688" cy="244926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422004" y="3356991"/>
            <a:ext cx="65527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CPF e senha – individual e intransferível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6454452" y="2888940"/>
            <a:ext cx="1845213" cy="329952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7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0752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Acesse a aba “Livro”: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 Sistema apresentará a tela abaixo:</a:t>
            </a:r>
          </a:p>
          <a:p>
            <a:endParaRPr lang="pt-BR" dirty="0"/>
          </a:p>
          <a:p>
            <a:endParaRPr lang="pt-BR" dirty="0"/>
          </a:p>
          <a:p>
            <a:pPr marL="0" indent="0" rtl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Acesse o ícone       que está localizado na coluna “Ação”.</a:t>
            </a:r>
          </a:p>
          <a:p>
            <a:pPr rtl="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97868" y="948796"/>
            <a:ext cx="583264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Acessando o Sistema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892" y="3127442"/>
            <a:ext cx="8352928" cy="13096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164" y="4746918"/>
            <a:ext cx="504056" cy="2662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0317" y="1701800"/>
            <a:ext cx="1008112" cy="575071"/>
          </a:xfrm>
          <a:prstGeom prst="rect">
            <a:avLst/>
          </a:prstGeom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721265" y="3933056"/>
            <a:ext cx="792088" cy="390483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9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0752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Ao acessar o ícone       , o diretor deverá clicar em “Acessar NOVAS FUNCIONALIDADES”: </a:t>
            </a:r>
          </a:p>
          <a:p>
            <a:pPr rtl="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124A26-610B-4BCB-BB81-D635EFE63B4B}"/>
              </a:ext>
            </a:extLst>
          </p:cNvPr>
          <p:cNvSpPr txBox="1"/>
          <p:nvPr/>
        </p:nvSpPr>
        <p:spPr>
          <a:xfrm>
            <a:off x="1117309" y="963212"/>
            <a:ext cx="583264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pt-BR" sz="2600" b="1" dirty="0"/>
              <a:t>Acessando o Sistema</a:t>
            </a:r>
            <a:endParaRPr lang="pt-BR" sz="2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432048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/>
              <a:t>PNLD 2021 – ENSINO MÉDIO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956" y="3214991"/>
            <a:ext cx="7920880" cy="143814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219" y="1761666"/>
            <a:ext cx="529065" cy="316622"/>
          </a:xfrm>
          <a:prstGeom prst="rect">
            <a:avLst/>
          </a:prstGeom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9118748" y="4488160"/>
            <a:ext cx="1728192" cy="74104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em-vindo novamente à apresentação da escol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63_TF03460615" id="{F0B2D297-5CAE-475E-90C7-422630BC7EF9}" vid="{667CB918-9663-4A68-A1DE-62E14911E329}"/>
    </a:ext>
  </a:extLst>
</a:theme>
</file>

<file path=ppt/theme/theme2.xml><?xml version="1.0" encoding="utf-8"?>
<a:theme xmlns:a="http://schemas.openxmlformats.org/drawingml/2006/main" name="Tema do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Bem-vindo novamente à apresentação da escola</Template>
  <TotalTime>3219</TotalTime>
  <Words>995</Words>
  <Application>Microsoft Office PowerPoint</Application>
  <PresentationFormat>Personalizar</PresentationFormat>
  <Paragraphs>191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Bem-vindo novamente à apresentação da escola</vt:lpstr>
      <vt:lpstr>PNLD 2021  ENSINO MÉDIO OBJETO 2 </vt:lpstr>
      <vt:lpstr>Apresentação do PowerPoint</vt:lpstr>
      <vt:lpstr>PNLD 2021 – ENSINO MÉDIO </vt:lpstr>
      <vt:lpstr>PNLD 2021 – ENSINO MÉDIO 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  <vt:lpstr>PNLD 2021 – ENSINO MÉDIO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Coordenação de Habilitação e Registro - COHER</dc:title>
  <dc:creator>Rose</dc:creator>
  <cp:lastModifiedBy>JANINE DE ALMEIDA MENEZES</cp:lastModifiedBy>
  <cp:revision>141</cp:revision>
  <dcterms:created xsi:type="dcterms:W3CDTF">2019-12-18T00:14:02Z</dcterms:created>
  <dcterms:modified xsi:type="dcterms:W3CDTF">2021-07-14T02:38:53Z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