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3"/>
  </p:notesMasterIdLst>
  <p:sldIdLst>
    <p:sldId id="269" r:id="rId3"/>
    <p:sldId id="270" r:id="rId4"/>
    <p:sldId id="277" r:id="rId5"/>
    <p:sldId id="256" r:id="rId6"/>
    <p:sldId id="273" r:id="rId7"/>
    <p:sldId id="258" r:id="rId8"/>
    <p:sldId id="259" r:id="rId9"/>
    <p:sldId id="260" r:id="rId10"/>
    <p:sldId id="280" r:id="rId11"/>
    <p:sldId id="262" r:id="rId12"/>
    <p:sldId id="261" r:id="rId13"/>
    <p:sldId id="283" r:id="rId14"/>
    <p:sldId id="274" r:id="rId15"/>
    <p:sldId id="275" r:id="rId16"/>
    <p:sldId id="265" r:id="rId17"/>
    <p:sldId id="276" r:id="rId18"/>
    <p:sldId id="264" r:id="rId19"/>
    <p:sldId id="278" r:id="rId20"/>
    <p:sldId id="267" r:id="rId21"/>
    <p:sldId id="268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5E9C1-EEBF-91DC-74F6-4770F1FCCC70}" v="8" dt="2024-03-26T12:34:33.383"/>
    <p1510:client id="{62C586B9-3DC2-294E-85EB-9E996B17228A}" v="355" dt="2024-03-25T22:19:48.157"/>
    <p1510:client id="{AF58FA2F-E42D-4213-AA79-A2CCCCACA815}" v="108" dt="2024-03-25T19:54:17.073"/>
    <p1510:client id="{F1D928C1-4561-2C2E-02A9-A94226C7845F}" v="154" dt="2024-03-25T19:30:43.670"/>
    <p1510:client id="{F929699C-B716-44FA-964F-F4A360E9526E}" v="19" dt="2024-03-26T12:58:06.5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C1317-D487-9C42-B33F-07B1CF18A749}" type="doc">
      <dgm:prSet loTypeId="urn:microsoft.com/office/officeart/2005/8/layout/radial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170A51E7-C29D-444D-B87B-9BBE8BFA9A87}">
      <dgm:prSet phldrT="[Texto]"/>
      <dgm:spPr/>
      <dgm:t>
        <a:bodyPr/>
        <a:lstStyle/>
        <a:p>
          <a:r>
            <a:rPr lang="pt-BR"/>
            <a:t>Edital</a:t>
          </a:r>
        </a:p>
      </dgm:t>
    </dgm:pt>
    <dgm:pt modelId="{24B9B383-2EB4-244A-91FC-211C1AFE9E1E}" type="parTrans" cxnId="{A98417FC-75F4-B74A-AE62-C40D0AB9EC27}">
      <dgm:prSet/>
      <dgm:spPr/>
      <dgm:t>
        <a:bodyPr/>
        <a:lstStyle/>
        <a:p>
          <a:endParaRPr lang="pt-BR"/>
        </a:p>
      </dgm:t>
    </dgm:pt>
    <dgm:pt modelId="{B62E92FE-3189-C146-A54C-2091655F5021}" type="sibTrans" cxnId="{A98417FC-75F4-B74A-AE62-C40D0AB9EC27}">
      <dgm:prSet/>
      <dgm:spPr/>
      <dgm:t>
        <a:bodyPr/>
        <a:lstStyle/>
        <a:p>
          <a:endParaRPr lang="pt-BR"/>
        </a:p>
      </dgm:t>
    </dgm:pt>
    <dgm:pt modelId="{50772C70-59E0-394E-926E-6207F65F4AAD}">
      <dgm:prSet phldrT="[Texto]"/>
      <dgm:spPr/>
      <dgm:t>
        <a:bodyPr/>
        <a:lstStyle/>
        <a:p>
          <a:r>
            <a:rPr lang="pt-BR"/>
            <a:t>Anexo pedagógico</a:t>
          </a:r>
        </a:p>
      </dgm:t>
    </dgm:pt>
    <dgm:pt modelId="{BDC295C6-13DC-1C42-8C98-3644C218608E}" type="parTrans" cxnId="{45818558-C98F-8746-BCED-7E2DE74EB724}">
      <dgm:prSet/>
      <dgm:spPr/>
      <dgm:t>
        <a:bodyPr/>
        <a:lstStyle/>
        <a:p>
          <a:endParaRPr lang="pt-BR"/>
        </a:p>
      </dgm:t>
    </dgm:pt>
    <dgm:pt modelId="{BF2BA594-CDB3-8541-901B-E1C4B33A7A81}" type="sibTrans" cxnId="{45818558-C98F-8746-BCED-7E2DE74EB724}">
      <dgm:prSet/>
      <dgm:spPr/>
      <dgm:t>
        <a:bodyPr/>
        <a:lstStyle/>
        <a:p>
          <a:endParaRPr lang="pt-BR"/>
        </a:p>
      </dgm:t>
    </dgm:pt>
    <dgm:pt modelId="{09AB2A09-7959-D947-9A55-F8E75B165223}">
      <dgm:prSet phldrT="[Texto]"/>
      <dgm:spPr/>
      <dgm:t>
        <a:bodyPr/>
        <a:lstStyle/>
        <a:p>
          <a:r>
            <a:rPr lang="pt-BR"/>
            <a:t>Anexo editorial</a:t>
          </a:r>
        </a:p>
      </dgm:t>
    </dgm:pt>
    <dgm:pt modelId="{95EDE820-D504-5744-93F8-AA809E564FAD}" type="parTrans" cxnId="{3953D6A5-3498-554A-9F2E-6563670C139B}">
      <dgm:prSet/>
      <dgm:spPr/>
      <dgm:t>
        <a:bodyPr/>
        <a:lstStyle/>
        <a:p>
          <a:endParaRPr lang="pt-BR"/>
        </a:p>
      </dgm:t>
    </dgm:pt>
    <dgm:pt modelId="{2418CCD0-68F4-7147-8167-932571AE2676}" type="sibTrans" cxnId="{3953D6A5-3498-554A-9F2E-6563670C139B}">
      <dgm:prSet/>
      <dgm:spPr/>
      <dgm:t>
        <a:bodyPr/>
        <a:lstStyle/>
        <a:p>
          <a:endParaRPr lang="pt-BR"/>
        </a:p>
      </dgm:t>
    </dgm:pt>
    <dgm:pt modelId="{780A7E2B-1014-5B4C-9989-715608602D87}">
      <dgm:prSet phldrT="[Texto]"/>
      <dgm:spPr/>
      <dgm:t>
        <a:bodyPr/>
        <a:lstStyle/>
        <a:p>
          <a:r>
            <a:rPr lang="pt-BR"/>
            <a:t>Referencial Técnico das etapas de triagem </a:t>
          </a:r>
        </a:p>
      </dgm:t>
    </dgm:pt>
    <dgm:pt modelId="{E0EAFE6C-BF13-534F-909B-2A176AAAE701}" type="parTrans" cxnId="{64E6E7CB-05C6-694E-8A83-5907AC4C1CC0}">
      <dgm:prSet/>
      <dgm:spPr/>
      <dgm:t>
        <a:bodyPr/>
        <a:lstStyle/>
        <a:p>
          <a:endParaRPr lang="pt-BR"/>
        </a:p>
      </dgm:t>
    </dgm:pt>
    <dgm:pt modelId="{CC2BCAB6-CC9C-1742-8CE0-B9807D26F0E9}" type="sibTrans" cxnId="{64E6E7CB-05C6-694E-8A83-5907AC4C1CC0}">
      <dgm:prSet/>
      <dgm:spPr/>
      <dgm:t>
        <a:bodyPr/>
        <a:lstStyle/>
        <a:p>
          <a:endParaRPr lang="pt-BR"/>
        </a:p>
      </dgm:t>
    </dgm:pt>
    <dgm:pt modelId="{BBD8F43D-5D02-7643-B615-EB96178CC149}">
      <dgm:prSet phldrT="[Texto]"/>
      <dgm:spPr/>
      <dgm:t>
        <a:bodyPr/>
        <a:lstStyle/>
        <a:p>
          <a:r>
            <a:rPr lang="pt-BR"/>
            <a:t>Anexo de referência e modelos</a:t>
          </a:r>
        </a:p>
      </dgm:t>
    </dgm:pt>
    <dgm:pt modelId="{298521F6-84F6-3146-B0A9-E572723A0F0F}" type="parTrans" cxnId="{F3A7150C-23A2-F84D-80A4-C37A28620A9C}">
      <dgm:prSet/>
      <dgm:spPr/>
      <dgm:t>
        <a:bodyPr/>
        <a:lstStyle/>
        <a:p>
          <a:endParaRPr lang="pt-BR"/>
        </a:p>
      </dgm:t>
    </dgm:pt>
    <dgm:pt modelId="{EA265470-B350-D847-9CF2-819A7550C1A6}" type="sibTrans" cxnId="{F3A7150C-23A2-F84D-80A4-C37A28620A9C}">
      <dgm:prSet/>
      <dgm:spPr/>
      <dgm:t>
        <a:bodyPr/>
        <a:lstStyle/>
        <a:p>
          <a:endParaRPr lang="pt-BR"/>
        </a:p>
      </dgm:t>
    </dgm:pt>
    <dgm:pt modelId="{E9E6970D-F92A-BD4E-BE32-475199637C56}" type="pres">
      <dgm:prSet presAssocID="{F91C1317-D487-9C42-B33F-07B1CF18A74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F69B7C-7E63-0F49-BDF7-E2E8A76DCA74}" type="pres">
      <dgm:prSet presAssocID="{170A51E7-C29D-444D-B87B-9BBE8BFA9A87}" presName="centerShape" presStyleLbl="node0" presStyleIdx="0" presStyleCnt="1"/>
      <dgm:spPr/>
    </dgm:pt>
    <dgm:pt modelId="{A153C17F-A398-F94D-862D-325985ECC0D9}" type="pres">
      <dgm:prSet presAssocID="{50772C70-59E0-394E-926E-6207F65F4AAD}" presName="node" presStyleLbl="node1" presStyleIdx="0" presStyleCnt="4">
        <dgm:presLayoutVars>
          <dgm:bulletEnabled val="1"/>
        </dgm:presLayoutVars>
      </dgm:prSet>
      <dgm:spPr/>
    </dgm:pt>
    <dgm:pt modelId="{1D75E4BE-55CB-2144-B237-3B17419AF7D8}" type="pres">
      <dgm:prSet presAssocID="{50772C70-59E0-394E-926E-6207F65F4AAD}" presName="dummy" presStyleCnt="0"/>
      <dgm:spPr/>
    </dgm:pt>
    <dgm:pt modelId="{1C7198CC-8FEF-9B4E-A07F-A4E9BCF59864}" type="pres">
      <dgm:prSet presAssocID="{BF2BA594-CDB3-8541-901B-E1C4B33A7A81}" presName="sibTrans" presStyleLbl="sibTrans2D1" presStyleIdx="0" presStyleCnt="4"/>
      <dgm:spPr/>
    </dgm:pt>
    <dgm:pt modelId="{1731659A-8E2A-7C4D-AAB2-EBE291B2862B}" type="pres">
      <dgm:prSet presAssocID="{09AB2A09-7959-D947-9A55-F8E75B165223}" presName="node" presStyleLbl="node1" presStyleIdx="1" presStyleCnt="4">
        <dgm:presLayoutVars>
          <dgm:bulletEnabled val="1"/>
        </dgm:presLayoutVars>
      </dgm:prSet>
      <dgm:spPr/>
    </dgm:pt>
    <dgm:pt modelId="{6230A18B-EAD4-174A-94A7-DF4EDA68C3F0}" type="pres">
      <dgm:prSet presAssocID="{09AB2A09-7959-D947-9A55-F8E75B165223}" presName="dummy" presStyleCnt="0"/>
      <dgm:spPr/>
    </dgm:pt>
    <dgm:pt modelId="{55415C3D-E367-0640-BAC0-2AC0C2BCE7D8}" type="pres">
      <dgm:prSet presAssocID="{2418CCD0-68F4-7147-8167-932571AE2676}" presName="sibTrans" presStyleLbl="sibTrans2D1" presStyleIdx="1" presStyleCnt="4"/>
      <dgm:spPr/>
    </dgm:pt>
    <dgm:pt modelId="{247C2BD5-48D0-F24E-8699-7447772719D3}" type="pres">
      <dgm:prSet presAssocID="{780A7E2B-1014-5B4C-9989-715608602D87}" presName="node" presStyleLbl="node1" presStyleIdx="2" presStyleCnt="4">
        <dgm:presLayoutVars>
          <dgm:bulletEnabled val="1"/>
        </dgm:presLayoutVars>
      </dgm:prSet>
      <dgm:spPr/>
    </dgm:pt>
    <dgm:pt modelId="{89100338-6B7E-7B47-A7F1-E59DE67C720C}" type="pres">
      <dgm:prSet presAssocID="{780A7E2B-1014-5B4C-9989-715608602D87}" presName="dummy" presStyleCnt="0"/>
      <dgm:spPr/>
    </dgm:pt>
    <dgm:pt modelId="{89EDB46F-77CA-DB42-AA2E-FD2FFC093ED2}" type="pres">
      <dgm:prSet presAssocID="{CC2BCAB6-CC9C-1742-8CE0-B9807D26F0E9}" presName="sibTrans" presStyleLbl="sibTrans2D1" presStyleIdx="2" presStyleCnt="4"/>
      <dgm:spPr/>
    </dgm:pt>
    <dgm:pt modelId="{8A600492-681E-274A-B80E-DFC762011D0A}" type="pres">
      <dgm:prSet presAssocID="{BBD8F43D-5D02-7643-B615-EB96178CC149}" presName="node" presStyleLbl="node1" presStyleIdx="3" presStyleCnt="4">
        <dgm:presLayoutVars>
          <dgm:bulletEnabled val="1"/>
        </dgm:presLayoutVars>
      </dgm:prSet>
      <dgm:spPr/>
    </dgm:pt>
    <dgm:pt modelId="{CC4D764E-B627-974C-B0D7-C1A8A959C5FD}" type="pres">
      <dgm:prSet presAssocID="{BBD8F43D-5D02-7643-B615-EB96178CC149}" presName="dummy" presStyleCnt="0"/>
      <dgm:spPr/>
    </dgm:pt>
    <dgm:pt modelId="{E57A4A08-B240-584F-936B-7A90DAFE774D}" type="pres">
      <dgm:prSet presAssocID="{EA265470-B350-D847-9CF2-819A7550C1A6}" presName="sibTrans" presStyleLbl="sibTrans2D1" presStyleIdx="3" presStyleCnt="4"/>
      <dgm:spPr/>
    </dgm:pt>
  </dgm:ptLst>
  <dgm:cxnLst>
    <dgm:cxn modelId="{F3A7150C-23A2-F84D-80A4-C37A28620A9C}" srcId="{170A51E7-C29D-444D-B87B-9BBE8BFA9A87}" destId="{BBD8F43D-5D02-7643-B615-EB96178CC149}" srcOrd="3" destOrd="0" parTransId="{298521F6-84F6-3146-B0A9-E572723A0F0F}" sibTransId="{EA265470-B350-D847-9CF2-819A7550C1A6}"/>
    <dgm:cxn modelId="{B6905C17-A754-0841-9D31-6C3175934320}" type="presOf" srcId="{EA265470-B350-D847-9CF2-819A7550C1A6}" destId="{E57A4A08-B240-584F-936B-7A90DAFE774D}" srcOrd="0" destOrd="0" presId="urn:microsoft.com/office/officeart/2005/8/layout/radial6"/>
    <dgm:cxn modelId="{8C1E4524-69C9-DA48-8ABF-6C2FD8AC982D}" type="presOf" srcId="{2418CCD0-68F4-7147-8167-932571AE2676}" destId="{55415C3D-E367-0640-BAC0-2AC0C2BCE7D8}" srcOrd="0" destOrd="0" presId="urn:microsoft.com/office/officeart/2005/8/layout/radial6"/>
    <dgm:cxn modelId="{C139B22C-1A59-F941-82D0-9206BA0B7E2B}" type="presOf" srcId="{170A51E7-C29D-444D-B87B-9BBE8BFA9A87}" destId="{1FF69B7C-7E63-0F49-BDF7-E2E8A76DCA74}" srcOrd="0" destOrd="0" presId="urn:microsoft.com/office/officeart/2005/8/layout/radial6"/>
    <dgm:cxn modelId="{9EE7BF32-1AF0-1843-8168-4DB138EAA5A7}" type="presOf" srcId="{BBD8F43D-5D02-7643-B615-EB96178CC149}" destId="{8A600492-681E-274A-B80E-DFC762011D0A}" srcOrd="0" destOrd="0" presId="urn:microsoft.com/office/officeart/2005/8/layout/radial6"/>
    <dgm:cxn modelId="{B348913E-5AAE-2A4F-8658-A1EB980D22CD}" type="presOf" srcId="{BF2BA594-CDB3-8541-901B-E1C4B33A7A81}" destId="{1C7198CC-8FEF-9B4E-A07F-A4E9BCF59864}" srcOrd="0" destOrd="0" presId="urn:microsoft.com/office/officeart/2005/8/layout/radial6"/>
    <dgm:cxn modelId="{45818558-C98F-8746-BCED-7E2DE74EB724}" srcId="{170A51E7-C29D-444D-B87B-9BBE8BFA9A87}" destId="{50772C70-59E0-394E-926E-6207F65F4AAD}" srcOrd="0" destOrd="0" parTransId="{BDC295C6-13DC-1C42-8C98-3644C218608E}" sibTransId="{BF2BA594-CDB3-8541-901B-E1C4B33A7A81}"/>
    <dgm:cxn modelId="{C8E2A182-11E8-0C49-9180-765BE7B3D0F4}" type="presOf" srcId="{F91C1317-D487-9C42-B33F-07B1CF18A749}" destId="{E9E6970D-F92A-BD4E-BE32-475199637C56}" srcOrd="0" destOrd="0" presId="urn:microsoft.com/office/officeart/2005/8/layout/radial6"/>
    <dgm:cxn modelId="{79824583-1782-724E-BBFB-7E4F2A387A64}" type="presOf" srcId="{09AB2A09-7959-D947-9A55-F8E75B165223}" destId="{1731659A-8E2A-7C4D-AAB2-EBE291B2862B}" srcOrd="0" destOrd="0" presId="urn:microsoft.com/office/officeart/2005/8/layout/radial6"/>
    <dgm:cxn modelId="{3953D6A5-3498-554A-9F2E-6563670C139B}" srcId="{170A51E7-C29D-444D-B87B-9BBE8BFA9A87}" destId="{09AB2A09-7959-D947-9A55-F8E75B165223}" srcOrd="1" destOrd="0" parTransId="{95EDE820-D504-5744-93F8-AA809E564FAD}" sibTransId="{2418CCD0-68F4-7147-8167-932571AE2676}"/>
    <dgm:cxn modelId="{74C7E8BF-400C-F547-99FE-7C4C329EFA76}" type="presOf" srcId="{780A7E2B-1014-5B4C-9989-715608602D87}" destId="{247C2BD5-48D0-F24E-8699-7447772719D3}" srcOrd="0" destOrd="0" presId="urn:microsoft.com/office/officeart/2005/8/layout/radial6"/>
    <dgm:cxn modelId="{64E6E7CB-05C6-694E-8A83-5907AC4C1CC0}" srcId="{170A51E7-C29D-444D-B87B-9BBE8BFA9A87}" destId="{780A7E2B-1014-5B4C-9989-715608602D87}" srcOrd="2" destOrd="0" parTransId="{E0EAFE6C-BF13-534F-909B-2A176AAAE701}" sibTransId="{CC2BCAB6-CC9C-1742-8CE0-B9807D26F0E9}"/>
    <dgm:cxn modelId="{294291D0-F05D-2047-BE63-D15603161CBD}" type="presOf" srcId="{50772C70-59E0-394E-926E-6207F65F4AAD}" destId="{A153C17F-A398-F94D-862D-325985ECC0D9}" srcOrd="0" destOrd="0" presId="urn:microsoft.com/office/officeart/2005/8/layout/radial6"/>
    <dgm:cxn modelId="{C0EDB0F1-A425-0C4C-9B86-F1A8A67BB3B9}" type="presOf" srcId="{CC2BCAB6-CC9C-1742-8CE0-B9807D26F0E9}" destId="{89EDB46F-77CA-DB42-AA2E-FD2FFC093ED2}" srcOrd="0" destOrd="0" presId="urn:microsoft.com/office/officeart/2005/8/layout/radial6"/>
    <dgm:cxn modelId="{A98417FC-75F4-B74A-AE62-C40D0AB9EC27}" srcId="{F91C1317-D487-9C42-B33F-07B1CF18A749}" destId="{170A51E7-C29D-444D-B87B-9BBE8BFA9A87}" srcOrd="0" destOrd="0" parTransId="{24B9B383-2EB4-244A-91FC-211C1AFE9E1E}" sibTransId="{B62E92FE-3189-C146-A54C-2091655F5021}"/>
    <dgm:cxn modelId="{DF3780FF-857D-9246-90DF-44052954BDF0}" type="presParOf" srcId="{E9E6970D-F92A-BD4E-BE32-475199637C56}" destId="{1FF69B7C-7E63-0F49-BDF7-E2E8A76DCA74}" srcOrd="0" destOrd="0" presId="urn:microsoft.com/office/officeart/2005/8/layout/radial6"/>
    <dgm:cxn modelId="{1A009D57-4C44-964F-BA6D-89C227493EE9}" type="presParOf" srcId="{E9E6970D-F92A-BD4E-BE32-475199637C56}" destId="{A153C17F-A398-F94D-862D-325985ECC0D9}" srcOrd="1" destOrd="0" presId="urn:microsoft.com/office/officeart/2005/8/layout/radial6"/>
    <dgm:cxn modelId="{6B73446C-E9FB-A444-AAF4-96F50A406FA9}" type="presParOf" srcId="{E9E6970D-F92A-BD4E-BE32-475199637C56}" destId="{1D75E4BE-55CB-2144-B237-3B17419AF7D8}" srcOrd="2" destOrd="0" presId="urn:microsoft.com/office/officeart/2005/8/layout/radial6"/>
    <dgm:cxn modelId="{4BE23308-716A-E246-BD80-6C11620E7A8C}" type="presParOf" srcId="{E9E6970D-F92A-BD4E-BE32-475199637C56}" destId="{1C7198CC-8FEF-9B4E-A07F-A4E9BCF59864}" srcOrd="3" destOrd="0" presId="urn:microsoft.com/office/officeart/2005/8/layout/radial6"/>
    <dgm:cxn modelId="{1850AE1A-3D4B-584F-A2F3-656A5E35AE63}" type="presParOf" srcId="{E9E6970D-F92A-BD4E-BE32-475199637C56}" destId="{1731659A-8E2A-7C4D-AAB2-EBE291B2862B}" srcOrd="4" destOrd="0" presId="urn:microsoft.com/office/officeart/2005/8/layout/radial6"/>
    <dgm:cxn modelId="{EEC60E06-44D9-2749-B067-64FF8130D8C5}" type="presParOf" srcId="{E9E6970D-F92A-BD4E-BE32-475199637C56}" destId="{6230A18B-EAD4-174A-94A7-DF4EDA68C3F0}" srcOrd="5" destOrd="0" presId="urn:microsoft.com/office/officeart/2005/8/layout/radial6"/>
    <dgm:cxn modelId="{F0E6D8DD-E4EA-DD4A-923E-21988621DC8B}" type="presParOf" srcId="{E9E6970D-F92A-BD4E-BE32-475199637C56}" destId="{55415C3D-E367-0640-BAC0-2AC0C2BCE7D8}" srcOrd="6" destOrd="0" presId="urn:microsoft.com/office/officeart/2005/8/layout/radial6"/>
    <dgm:cxn modelId="{E8358502-6492-A749-A165-AE5546D3FEF4}" type="presParOf" srcId="{E9E6970D-F92A-BD4E-BE32-475199637C56}" destId="{247C2BD5-48D0-F24E-8699-7447772719D3}" srcOrd="7" destOrd="0" presId="urn:microsoft.com/office/officeart/2005/8/layout/radial6"/>
    <dgm:cxn modelId="{3822A617-3BBA-8F45-9909-D5D8106B981B}" type="presParOf" srcId="{E9E6970D-F92A-BD4E-BE32-475199637C56}" destId="{89100338-6B7E-7B47-A7F1-E59DE67C720C}" srcOrd="8" destOrd="0" presId="urn:microsoft.com/office/officeart/2005/8/layout/radial6"/>
    <dgm:cxn modelId="{69F871F7-8E27-1A43-9D47-6519E871A953}" type="presParOf" srcId="{E9E6970D-F92A-BD4E-BE32-475199637C56}" destId="{89EDB46F-77CA-DB42-AA2E-FD2FFC093ED2}" srcOrd="9" destOrd="0" presId="urn:microsoft.com/office/officeart/2005/8/layout/radial6"/>
    <dgm:cxn modelId="{CFF0A416-B9D4-7E4C-A2C1-5B958D5C45C2}" type="presParOf" srcId="{E9E6970D-F92A-BD4E-BE32-475199637C56}" destId="{8A600492-681E-274A-B80E-DFC762011D0A}" srcOrd="10" destOrd="0" presId="urn:microsoft.com/office/officeart/2005/8/layout/radial6"/>
    <dgm:cxn modelId="{76F89C22-D81A-B94E-A481-FB44E087E35A}" type="presParOf" srcId="{E9E6970D-F92A-BD4E-BE32-475199637C56}" destId="{CC4D764E-B627-974C-B0D7-C1A8A959C5FD}" srcOrd="11" destOrd="0" presId="urn:microsoft.com/office/officeart/2005/8/layout/radial6"/>
    <dgm:cxn modelId="{95B1F9AF-38BC-AE46-A6A0-C735E2C5746A}" type="presParOf" srcId="{E9E6970D-F92A-BD4E-BE32-475199637C56}" destId="{E57A4A08-B240-584F-936B-7A90DAFE774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A4A08-B240-584F-936B-7A90DAFE774D}">
      <dsp:nvSpPr>
        <dsp:cNvPr id="0" name=""/>
        <dsp:cNvSpPr/>
      </dsp:nvSpPr>
      <dsp:spPr>
        <a:xfrm>
          <a:off x="1502099" y="441235"/>
          <a:ext cx="2939401" cy="2939401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DB46F-77CA-DB42-AA2E-FD2FFC093ED2}">
      <dsp:nvSpPr>
        <dsp:cNvPr id="0" name=""/>
        <dsp:cNvSpPr/>
      </dsp:nvSpPr>
      <dsp:spPr>
        <a:xfrm>
          <a:off x="1502099" y="441235"/>
          <a:ext cx="2939401" cy="2939401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15C3D-E367-0640-BAC0-2AC0C2BCE7D8}">
      <dsp:nvSpPr>
        <dsp:cNvPr id="0" name=""/>
        <dsp:cNvSpPr/>
      </dsp:nvSpPr>
      <dsp:spPr>
        <a:xfrm>
          <a:off x="1502099" y="441235"/>
          <a:ext cx="2939401" cy="2939401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198CC-8FEF-9B4E-A07F-A4E9BCF59864}">
      <dsp:nvSpPr>
        <dsp:cNvPr id="0" name=""/>
        <dsp:cNvSpPr/>
      </dsp:nvSpPr>
      <dsp:spPr>
        <a:xfrm>
          <a:off x="1502099" y="441235"/>
          <a:ext cx="2939401" cy="2939401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69B7C-7E63-0F49-BDF7-E2E8A76DCA74}">
      <dsp:nvSpPr>
        <dsp:cNvPr id="0" name=""/>
        <dsp:cNvSpPr/>
      </dsp:nvSpPr>
      <dsp:spPr>
        <a:xfrm>
          <a:off x="2294873" y="1234009"/>
          <a:ext cx="1353852" cy="13538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Edital</a:t>
          </a:r>
        </a:p>
      </dsp:txBody>
      <dsp:txXfrm>
        <a:off x="2493140" y="1432276"/>
        <a:ext cx="957318" cy="957318"/>
      </dsp:txXfrm>
    </dsp:sp>
    <dsp:sp modelId="{A153C17F-A398-F94D-862D-325985ECC0D9}">
      <dsp:nvSpPr>
        <dsp:cNvPr id="0" name=""/>
        <dsp:cNvSpPr/>
      </dsp:nvSpPr>
      <dsp:spPr>
        <a:xfrm>
          <a:off x="2497951" y="1504"/>
          <a:ext cx="947696" cy="9476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Anexo pedagógico</a:t>
          </a:r>
        </a:p>
      </dsp:txBody>
      <dsp:txXfrm>
        <a:off x="2636738" y="140291"/>
        <a:ext cx="670122" cy="670122"/>
      </dsp:txXfrm>
    </dsp:sp>
    <dsp:sp modelId="{1731659A-8E2A-7C4D-AAB2-EBE291B2862B}">
      <dsp:nvSpPr>
        <dsp:cNvPr id="0" name=""/>
        <dsp:cNvSpPr/>
      </dsp:nvSpPr>
      <dsp:spPr>
        <a:xfrm>
          <a:off x="3933535" y="1437087"/>
          <a:ext cx="947696" cy="9476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Anexo editorial</a:t>
          </a:r>
        </a:p>
      </dsp:txBody>
      <dsp:txXfrm>
        <a:off x="4072322" y="1575874"/>
        <a:ext cx="670122" cy="670122"/>
      </dsp:txXfrm>
    </dsp:sp>
    <dsp:sp modelId="{247C2BD5-48D0-F24E-8699-7447772719D3}">
      <dsp:nvSpPr>
        <dsp:cNvPr id="0" name=""/>
        <dsp:cNvSpPr/>
      </dsp:nvSpPr>
      <dsp:spPr>
        <a:xfrm>
          <a:off x="2497951" y="2872671"/>
          <a:ext cx="947696" cy="9476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Referencial Técnico das etapas de triagem </a:t>
          </a:r>
        </a:p>
      </dsp:txBody>
      <dsp:txXfrm>
        <a:off x="2636738" y="3011458"/>
        <a:ext cx="670122" cy="670122"/>
      </dsp:txXfrm>
    </dsp:sp>
    <dsp:sp modelId="{8A600492-681E-274A-B80E-DFC762011D0A}">
      <dsp:nvSpPr>
        <dsp:cNvPr id="0" name=""/>
        <dsp:cNvSpPr/>
      </dsp:nvSpPr>
      <dsp:spPr>
        <a:xfrm>
          <a:off x="1062368" y="1437087"/>
          <a:ext cx="947696" cy="9476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Anexo de referência e modelos</a:t>
          </a:r>
        </a:p>
      </dsp:txBody>
      <dsp:txXfrm>
        <a:off x="1201155" y="1575874"/>
        <a:ext cx="670122" cy="670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BF459-8DF6-4AC2-BB0F-2F5E95D03B3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1447D-E041-456E-B801-B089B3AFBE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21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058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450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970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891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858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696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99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97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383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835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143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25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81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742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692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55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96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96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8B834-EF9A-ADC2-75D8-DD27DF4B4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0A465A-C564-2ADE-8F88-CFC690BEC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66A282-58D7-30ED-31C2-99195A78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716C-7290-4FE0-A8AC-29EA6575AF81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EF0CD0-1095-AE60-6DEC-7532602B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727445-6955-5790-CC6C-92B555EE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A634-D377-4E4B-B066-2323A11AF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66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02744-3079-6F4D-72A9-B9A211ED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A5FD3F-1E0F-5C82-0BA8-2183DA415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4B88C5-033A-C60E-D0C7-ABCCD0E44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716C-7290-4FE0-A8AC-29EA6575AF81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B0CEAD-8063-E98D-3C5B-11A17966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6A6F98-E9A1-FDC8-B457-E06C0EB2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A634-D377-4E4B-B066-2323A11AF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00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26EEB6-6D4D-FDA2-79FC-96210898F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99CCF6-E1C3-CF8C-57F2-E5FABC107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3810A0-F0C4-53DE-A0D9-445A81AA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716C-7290-4FE0-A8AC-29EA6575AF81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785F91-2AF9-690D-E4E4-37555488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3E160C-F53B-30BC-0CFB-2B12FBC4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A634-D377-4E4B-B066-2323A11AF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219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480000" y="992767"/>
            <a:ext cx="112320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480000" y="3778833"/>
            <a:ext cx="11232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11296600" y="6379199"/>
            <a:ext cx="655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11296600" y="6379199"/>
            <a:ext cx="655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1F007-7896-D2FA-A016-375C30E85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209568-DB69-4583-40B3-DFA6BD18E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23DAF4-073A-F975-11FB-FA2C742D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716C-7290-4FE0-A8AC-29EA6575AF81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A5B702-25A1-7CD0-110A-C8E8B4E1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30993C-9895-BB05-D793-B8EC8026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A634-D377-4E4B-B066-2323A11AF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68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C51C2-8968-551C-E50C-CA6D2644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921312-42D4-E160-A47C-4F6188B67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7242BE-A4A8-6B87-BBC1-7BB8A130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716C-7290-4FE0-A8AC-29EA6575AF81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7CB005-6B47-A8CC-C8F9-A19F1B3C6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1C1D94-8A77-A970-5452-3DABF930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A634-D377-4E4B-B066-2323A11AF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6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BDEF8-1E11-7AA1-0B60-8261B4AC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46B1C8-0946-8D40-3448-EF2780580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04D182-07DE-35C9-795C-92E68C2FE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CCD160-3399-9DA0-7C90-C8DC130A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716C-7290-4FE0-A8AC-29EA6575AF81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C1184B-D491-93C4-5C6D-F8B52F0C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CFF4B2-3827-9EF5-7332-93D2993D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A634-D377-4E4B-B066-2323A11AF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48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596A1-2CD2-8C7E-4C2B-94BD7A1C8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1E8C3D-FE5F-2D74-26BD-92209B6F6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227517-FA25-6B1A-CB45-559EFAE75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29CF00-5B6A-7E8B-EC40-309395E57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3D2D472-CC30-575A-622C-CFD43362D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0D7E6F2-82AA-A6B4-238B-9D0C783B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716C-7290-4FE0-A8AC-29EA6575AF81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7C085B-D3F1-3C54-51F8-CFD011D1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EC7D0CC-FC3E-5090-FF1D-77446884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A634-D377-4E4B-B066-2323A11AF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70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B7CA6-C6F5-29E1-89C1-3252E502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4B02102-9992-3864-3A76-C762657C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716C-7290-4FE0-A8AC-29EA6575AF81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FE3DB8-6292-D978-4D93-D1BE5B43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9408D03-BFC3-E317-7A4E-604A18A7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A634-D377-4E4B-B066-2323A11AF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27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7B12301-1CAB-89A2-407A-08013F4E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716C-7290-4FE0-A8AC-29EA6575AF81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57BC7EB-E1D6-FB0C-66B4-0BAEE5858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908015-36D8-97F0-DD40-6A87810E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A634-D377-4E4B-B066-2323A11AF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07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46705-F04F-6169-CC0C-7D169567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425982-6E3D-C729-13AE-8DC205D6D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9414DD-578D-22FD-CB14-01F8E2CBC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ED24AC-6C52-3CBF-067F-6BBB13B7C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716C-7290-4FE0-A8AC-29EA6575AF81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8417FE-55BD-61C3-2593-5FEA31EEA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F7A1CC-2BA2-19CA-7DD8-48F89DBA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A634-D377-4E4B-B066-2323A11AF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77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6E508-E3B3-5AF8-8849-94C5551F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20AA5BB-969B-5BDF-833D-3D465DA93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B6F065-29A2-BD06-8804-723B676DB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183B93-32BB-8329-4919-3280A0E8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716C-7290-4FE0-A8AC-29EA6575AF81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3364AE-67DD-7DDC-2B93-8D07BEF3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0C50CA-1D4C-7BDD-8A73-0F5CB9E6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A634-D377-4E4B-B066-2323A11AF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84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3C4538F-A1FB-6B8B-0AC1-C63DDE10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3127B0-C952-FE55-8085-C5E89DD08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73D7A9-F91E-A8CE-D415-2AB35102C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76716C-7290-4FE0-A8AC-29EA6575AF81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9DD1E3-A811-242F-208D-168D691DC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76B066-C78D-6284-56AE-870BD3287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5AA634-D377-4E4B-B066-2323A11AF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58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80000" y="1536633"/>
            <a:ext cx="10992000" cy="4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11296600" y="6379199"/>
            <a:ext cx="655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EA4335"/>
          </p15:clr>
        </p15:guide>
        <p15:guide id="2" pos="151" userDrawn="1">
          <p15:clr>
            <a:srgbClr val="EA4335"/>
          </p15:clr>
        </p15:guide>
        <p15:guide id="3" pos="303" userDrawn="1">
          <p15:clr>
            <a:srgbClr val="EA4335"/>
          </p15:clr>
        </p15:guide>
        <p15:guide id="4" pos="453" userDrawn="1">
          <p15:clr>
            <a:srgbClr val="EA4335"/>
          </p15:clr>
        </p15:guide>
        <p15:guide id="5" pos="7529" userDrawn="1">
          <p15:clr>
            <a:srgbClr val="EA4335"/>
          </p15:clr>
        </p15:guide>
        <p15:guide id="6" pos="7377" userDrawn="1">
          <p15:clr>
            <a:srgbClr val="EA4335"/>
          </p15:clr>
        </p15:guide>
        <p15:guide id="7" pos="7227" userDrawn="1">
          <p15:clr>
            <a:srgbClr val="EA4335"/>
          </p15:clr>
        </p15:guide>
        <p15:guide id="8" orient="horz" pos="2160" userDrawn="1">
          <p15:clr>
            <a:srgbClr val="EA4335"/>
          </p15:clr>
        </p15:guide>
        <p15:guide id="9" orient="horz" pos="151" userDrawn="1">
          <p15:clr>
            <a:srgbClr val="EA4335"/>
          </p15:clr>
        </p15:guide>
        <p15:guide id="10" orient="horz" pos="303" userDrawn="1">
          <p15:clr>
            <a:srgbClr val="EA4335"/>
          </p15:clr>
        </p15:guide>
        <p15:guide id="11" orient="horz" pos="453" userDrawn="1">
          <p15:clr>
            <a:srgbClr val="EA4335"/>
          </p15:clr>
        </p15:guide>
        <p15:guide id="12" orient="horz" pos="4169" userDrawn="1">
          <p15:clr>
            <a:srgbClr val="EA4335"/>
          </p15:clr>
        </p15:guide>
        <p15:guide id="13" orient="horz" pos="4019" userDrawn="1">
          <p15:clr>
            <a:srgbClr val="EA4335"/>
          </p15:clr>
        </p15:guide>
        <p15:guide id="14" orient="horz" pos="3867" userDrawn="1">
          <p15:clr>
            <a:srgbClr val="EA4335"/>
          </p15:clr>
        </p15:guide>
        <p15:guide id="15" pos="2711" userDrawn="1">
          <p15:clr>
            <a:srgbClr val="EA4335"/>
          </p15:clr>
        </p15:guide>
        <p15:guide id="16" pos="4969" userDrawn="1">
          <p15:clr>
            <a:srgbClr val="EA4335"/>
          </p15:clr>
        </p15:guide>
        <p15:guide id="17" orient="horz" pos="1592" userDrawn="1">
          <p15:clr>
            <a:srgbClr val="EA4335"/>
          </p15:clr>
        </p15:guide>
        <p15:guide id="18" orient="horz" pos="2729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7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;p3">
            <a:extLst>
              <a:ext uri="{FF2B5EF4-FFF2-40B4-BE49-F238E27FC236}">
                <a16:creationId xmlns:a16="http://schemas.microsoft.com/office/drawing/2014/main" id="{A3CF11FC-583C-CB51-0C0E-DD0DEDFE50FB}"/>
              </a:ext>
            </a:extLst>
          </p:cNvPr>
          <p:cNvSpPr txBox="1"/>
          <p:nvPr/>
        </p:nvSpPr>
        <p:spPr>
          <a:xfrm>
            <a:off x="5598644" y="1582371"/>
            <a:ext cx="5809222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54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Da </a:t>
            </a:r>
            <a:r>
              <a:rPr lang="pt-BR" sz="54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Concepção à Prática:</a:t>
            </a:r>
          </a:p>
        </p:txBody>
      </p:sp>
      <p:sp>
        <p:nvSpPr>
          <p:cNvPr id="5" name="Google Shape;114;p3">
            <a:extLst>
              <a:ext uri="{FF2B5EF4-FFF2-40B4-BE49-F238E27FC236}">
                <a16:creationId xmlns:a16="http://schemas.microsoft.com/office/drawing/2014/main" id="{6D5A605F-877A-2B4C-6357-44C830118D37}"/>
              </a:ext>
            </a:extLst>
          </p:cNvPr>
          <p:cNvSpPr txBox="1"/>
          <p:nvPr/>
        </p:nvSpPr>
        <p:spPr>
          <a:xfrm>
            <a:off x="6598707" y="3267513"/>
            <a:ext cx="480915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>
              <a:buClr>
                <a:srgbClr val="000000"/>
              </a:buClr>
              <a:buSzPts val="1800"/>
            </a:pPr>
            <a:r>
              <a:rPr lang="pt-BR" sz="20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Entendendo </a:t>
            </a:r>
            <a:r>
              <a:rPr lang="pt-BR" sz="20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 Edital</a:t>
            </a:r>
            <a:r>
              <a:rPr lang="pt-BR" sz="20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PNLD EI</a:t>
            </a:r>
            <a:endParaRPr sz="20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6429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0;p4">
            <a:extLst>
              <a:ext uri="{FF2B5EF4-FFF2-40B4-BE49-F238E27FC236}">
                <a16:creationId xmlns:a16="http://schemas.microsoft.com/office/drawing/2014/main" id="{3DDF75CB-096A-E328-F110-8EC944EAEE0C}"/>
              </a:ext>
            </a:extLst>
          </p:cNvPr>
          <p:cNvSpPr txBox="1"/>
          <p:nvPr/>
        </p:nvSpPr>
        <p:spPr>
          <a:xfrm>
            <a:off x="359999" y="971425"/>
            <a:ext cx="11110105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pt-BR" sz="60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Estrutura do material</a:t>
            </a:r>
            <a:r>
              <a:rPr lang="pt-BR" sz="60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</a:p>
        </p:txBody>
      </p:sp>
      <p:sp>
        <p:nvSpPr>
          <p:cNvPr id="5" name="Google Shape;121;p4">
            <a:extLst>
              <a:ext uri="{FF2B5EF4-FFF2-40B4-BE49-F238E27FC236}">
                <a16:creationId xmlns:a16="http://schemas.microsoft.com/office/drawing/2014/main" id="{EF56AEFF-1AB2-278B-3880-88F3EE3B76D7}"/>
              </a:ext>
            </a:extLst>
          </p:cNvPr>
          <p:cNvSpPr txBox="1"/>
          <p:nvPr/>
        </p:nvSpPr>
        <p:spPr>
          <a:xfrm>
            <a:off x="420614" y="2573242"/>
            <a:ext cx="1134464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>
                <a:solidFill>
                  <a:srgbClr val="434343"/>
                </a:solidFill>
                <a:latin typeface="Raleway Medium"/>
              </a:rPr>
              <a:t>Categoria 1 –  Obras Literárias e obras informativas para Creche </a:t>
            </a:r>
            <a:endParaRPr lang="pt-BR"/>
          </a:p>
          <a:p>
            <a:r>
              <a:rPr lang="pt-BR" sz="2400">
                <a:solidFill>
                  <a:srgbClr val="434343"/>
                </a:solidFill>
                <a:latin typeface="Raleway Medium"/>
              </a:rPr>
              <a:t>Categoria 2 – </a:t>
            </a:r>
            <a:r>
              <a:rPr lang="pt-BR" sz="2400">
                <a:solidFill>
                  <a:srgbClr val="434343"/>
                </a:solidFill>
                <a:latin typeface="Raleway Medium"/>
                <a:ea typeface="+mn-lt"/>
                <a:cs typeface="+mn-lt"/>
              </a:rPr>
              <a:t> </a:t>
            </a:r>
            <a:r>
              <a:rPr lang="pt-BR" sz="2400">
                <a:latin typeface="Raleway Medium"/>
                <a:ea typeface="+mn-lt"/>
                <a:cs typeface="+mn-lt"/>
              </a:rPr>
              <a:t>Obras Literárias e obras informativas para Pré-Escola </a:t>
            </a:r>
            <a:endParaRPr lang="pt-BR">
              <a:latin typeface="Raleway Medium"/>
            </a:endParaRPr>
          </a:p>
          <a:p>
            <a:r>
              <a:rPr lang="pt-BR" sz="2400">
                <a:solidFill>
                  <a:srgbClr val="434343"/>
                </a:solidFill>
                <a:latin typeface="Raleway Medium"/>
              </a:rPr>
              <a:t>Categoria 3 – Obras de Apoio Pedagógico de natureza teórico-metodológica para docentes</a:t>
            </a:r>
          </a:p>
        </p:txBody>
      </p:sp>
    </p:spTree>
    <p:extLst>
      <p:ext uri="{BB962C8B-B14F-4D97-AF65-F5344CB8AC3E}">
        <p14:creationId xmlns:p14="http://schemas.microsoft.com/office/powerpoint/2010/main" val="374104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0;p4">
            <a:extLst>
              <a:ext uri="{FF2B5EF4-FFF2-40B4-BE49-F238E27FC236}">
                <a16:creationId xmlns:a16="http://schemas.microsoft.com/office/drawing/2014/main" id="{3DDF75CB-096A-E328-F110-8EC944EAEE0C}"/>
              </a:ext>
            </a:extLst>
          </p:cNvPr>
          <p:cNvSpPr txBox="1"/>
          <p:nvPr/>
        </p:nvSpPr>
        <p:spPr>
          <a:xfrm>
            <a:off x="359999" y="971425"/>
            <a:ext cx="11110105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pt-BR" sz="60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Estrutura do material</a:t>
            </a:r>
            <a:r>
              <a:rPr lang="pt-BR" sz="60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</a:p>
        </p:txBody>
      </p:sp>
      <p:sp>
        <p:nvSpPr>
          <p:cNvPr id="5" name="Google Shape;121;p4">
            <a:extLst>
              <a:ext uri="{FF2B5EF4-FFF2-40B4-BE49-F238E27FC236}">
                <a16:creationId xmlns:a16="http://schemas.microsoft.com/office/drawing/2014/main" id="{EF56AEFF-1AB2-278B-3880-88F3EE3B76D7}"/>
              </a:ext>
            </a:extLst>
          </p:cNvPr>
          <p:cNvSpPr txBox="1"/>
          <p:nvPr/>
        </p:nvSpPr>
        <p:spPr>
          <a:xfrm>
            <a:off x="246580" y="1972638"/>
            <a:ext cx="11518682" cy="486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000">
                <a:solidFill>
                  <a:srgbClr val="C00000"/>
                </a:solidFill>
                <a:latin typeface="Raleway Medium"/>
              </a:rPr>
              <a:t>Obras Literárias</a:t>
            </a:r>
            <a:r>
              <a:rPr lang="pt-BR" sz="2000">
                <a:solidFill>
                  <a:srgbClr val="434343"/>
                </a:solidFill>
                <a:latin typeface="Raleway Medium"/>
              </a:rPr>
              <a:t>-são obras ficcionais que intentam agenciar o imaginário do/a leitor/a. Os elementos da ficção, seja em forma de verso, prosa, imagens são detonadores do jogo de significações e incitam o imaginário a participar de possibilidades da composição de outros mundos. São obras abertas que afetam cada leitor/a em cada leitura de um modo diferente; </a:t>
            </a:r>
          </a:p>
          <a:p>
            <a:pPr algn="just"/>
            <a:endParaRPr lang="pt-BR" sz="2000">
              <a:solidFill>
                <a:srgbClr val="434343"/>
              </a:solidFill>
              <a:latin typeface="Raleway Medium"/>
            </a:endParaRPr>
          </a:p>
          <a:p>
            <a:pPr algn="just"/>
            <a:r>
              <a:rPr lang="pt-BR" sz="2000">
                <a:solidFill>
                  <a:srgbClr val="C00000"/>
                </a:solidFill>
                <a:latin typeface="Raleway Medium"/>
              </a:rPr>
              <a:t>Obras Informativas- </a:t>
            </a:r>
            <a:r>
              <a:rPr lang="pt-BR" sz="2000">
                <a:solidFill>
                  <a:srgbClr val="434343"/>
                </a:solidFill>
                <a:latin typeface="Raleway Medium"/>
              </a:rPr>
              <a:t>são obras cuja proposta de interlocução com o/a leitor/a é, preponderantemente, informar, ou seja, propõe uma leitura para se saber mais sobre alguma coisa, para se pensar sobre os mais diversos assuntos. As informações que veiculam são variadas, percorrem diferentes conhecimentos científicos e artísticos;</a:t>
            </a:r>
          </a:p>
          <a:p>
            <a:pPr algn="just"/>
            <a:endParaRPr lang="pt-BR" sz="2000">
              <a:solidFill>
                <a:srgbClr val="434343"/>
              </a:solidFill>
              <a:latin typeface="Raleway Medium"/>
            </a:endParaRPr>
          </a:p>
          <a:p>
            <a:pPr algn="just"/>
            <a:r>
              <a:rPr lang="pt-BR" sz="2000">
                <a:solidFill>
                  <a:srgbClr val="C00000"/>
                </a:solidFill>
                <a:latin typeface="Raleway Medium"/>
              </a:rPr>
              <a:t>Obras de Apoio Pedagógico de natureza teórico-metodológica para docentes-</a:t>
            </a:r>
            <a:r>
              <a:rPr lang="pt-BR" sz="2000">
                <a:solidFill>
                  <a:srgbClr val="434343"/>
                </a:solidFill>
                <a:latin typeface="Raleway Medium"/>
              </a:rPr>
              <a:t> são obras teóricas ou teórico-metodológicas que têm a função de fundamentar práticas docentes condizentes com os princípios presentes nos documentos normativos da Educação Infantil brasileira,</a:t>
            </a:r>
          </a:p>
          <a:p>
            <a:endParaRPr lang="pt-BR" sz="2400">
              <a:solidFill>
                <a:srgbClr val="434343"/>
              </a:solidFill>
              <a:latin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930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0;p4">
            <a:extLst>
              <a:ext uri="{FF2B5EF4-FFF2-40B4-BE49-F238E27FC236}">
                <a16:creationId xmlns:a16="http://schemas.microsoft.com/office/drawing/2014/main" id="{3DDF75CB-096A-E328-F110-8EC944EAEE0C}"/>
              </a:ext>
            </a:extLst>
          </p:cNvPr>
          <p:cNvSpPr txBox="1"/>
          <p:nvPr/>
        </p:nvSpPr>
        <p:spPr>
          <a:xfrm>
            <a:off x="610784" y="923197"/>
            <a:ext cx="11110105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pt-BR" sz="60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Estrutura do material  </a:t>
            </a:r>
            <a:endParaRPr lang="pt-BR" sz="60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9" name="Imagem 8" descr="Tabela&#10;&#10;Descrição gerada automaticamente">
            <a:extLst>
              <a:ext uri="{FF2B5EF4-FFF2-40B4-BE49-F238E27FC236}">
                <a16:creationId xmlns:a16="http://schemas.microsoft.com/office/drawing/2014/main" id="{DEC57293-BE12-DE52-0FE1-B90D85798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934" y="2106778"/>
            <a:ext cx="8565267" cy="421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6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0;p4">
            <a:extLst>
              <a:ext uri="{FF2B5EF4-FFF2-40B4-BE49-F238E27FC236}">
                <a16:creationId xmlns:a16="http://schemas.microsoft.com/office/drawing/2014/main" id="{3DDF75CB-096A-E328-F110-8EC944EAEE0C}"/>
              </a:ext>
            </a:extLst>
          </p:cNvPr>
          <p:cNvSpPr txBox="1"/>
          <p:nvPr/>
        </p:nvSpPr>
        <p:spPr>
          <a:xfrm>
            <a:off x="359999" y="971425"/>
            <a:ext cx="11110105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pt-BR" sz="60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Estrutura do material  </a:t>
            </a:r>
            <a:endParaRPr lang="pt-BR" sz="60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" name="Imagem 1" descr="Tabela&#10;&#10;Descrição gerada automaticamente">
            <a:extLst>
              <a:ext uri="{FF2B5EF4-FFF2-40B4-BE49-F238E27FC236}">
                <a16:creationId xmlns:a16="http://schemas.microsoft.com/office/drawing/2014/main" id="{8699C6C6-0142-37FE-B8D3-21A90B20D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32" y="2141316"/>
            <a:ext cx="102584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1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;p3">
            <a:extLst>
              <a:ext uri="{FF2B5EF4-FFF2-40B4-BE49-F238E27FC236}">
                <a16:creationId xmlns:a16="http://schemas.microsoft.com/office/drawing/2014/main" id="{631B891F-68D8-3A6C-F235-F29281A4D2F2}"/>
              </a:ext>
            </a:extLst>
          </p:cNvPr>
          <p:cNvSpPr txBox="1"/>
          <p:nvPr/>
        </p:nvSpPr>
        <p:spPr>
          <a:xfrm>
            <a:off x="361628" y="1794826"/>
            <a:ext cx="5349361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54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Procedimentos </a:t>
            </a:r>
            <a:endParaRPr sz="54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5" name="Google Shape;114;p3">
            <a:extLst>
              <a:ext uri="{FF2B5EF4-FFF2-40B4-BE49-F238E27FC236}">
                <a16:creationId xmlns:a16="http://schemas.microsoft.com/office/drawing/2014/main" id="{9F52324F-4832-9F02-EA85-A83599993142}"/>
              </a:ext>
            </a:extLst>
          </p:cNvPr>
          <p:cNvSpPr txBox="1"/>
          <p:nvPr/>
        </p:nvSpPr>
        <p:spPr>
          <a:xfrm>
            <a:off x="361628" y="2742279"/>
            <a:ext cx="397031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0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Planejamento, Prazos e Considerações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206875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;p6">
            <a:extLst>
              <a:ext uri="{FF2B5EF4-FFF2-40B4-BE49-F238E27FC236}">
                <a16:creationId xmlns:a16="http://schemas.microsoft.com/office/drawing/2014/main" id="{274D74A3-6674-6F4D-6C7E-92DF1D562EA3}"/>
              </a:ext>
            </a:extLst>
          </p:cNvPr>
          <p:cNvSpPr txBox="1"/>
          <p:nvPr/>
        </p:nvSpPr>
        <p:spPr>
          <a:xfrm>
            <a:off x="359999" y="971425"/>
            <a:ext cx="1265072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6000">
                <a:solidFill>
                  <a:srgbClr val="434343"/>
                </a:solidFill>
                <a:latin typeface="Raleway Black"/>
              </a:rPr>
              <a:t>Nova apresentação do </a:t>
            </a:r>
            <a:r>
              <a:rPr lang="pt-BR" sz="6000" err="1">
                <a:solidFill>
                  <a:srgbClr val="434343"/>
                </a:solidFill>
                <a:latin typeface="Raleway Black"/>
              </a:rPr>
              <a:t>Edital</a:t>
            </a:r>
            <a:r>
              <a:rPr lang="pt-BR" sz="700" err="1">
                <a:solidFill>
                  <a:srgbClr val="434343"/>
                </a:solidFill>
                <a:latin typeface="Raleway Black"/>
              </a:rPr>
              <a:t>CGPLI</a:t>
            </a:r>
            <a:endParaRPr lang="pt-BR" sz="700"/>
          </a:p>
        </p:txBody>
      </p:sp>
      <p:sp>
        <p:nvSpPr>
          <p:cNvPr id="5" name="Google Shape;137;p6">
            <a:extLst>
              <a:ext uri="{FF2B5EF4-FFF2-40B4-BE49-F238E27FC236}">
                <a16:creationId xmlns:a16="http://schemas.microsoft.com/office/drawing/2014/main" id="{01BEF9F9-A590-E7CD-18AD-0B8A31D99DB4}"/>
              </a:ext>
            </a:extLst>
          </p:cNvPr>
          <p:cNvSpPr txBox="1"/>
          <p:nvPr/>
        </p:nvSpPr>
        <p:spPr>
          <a:xfrm>
            <a:off x="360000" y="2171723"/>
            <a:ext cx="6484776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2900"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Edital + 4 documentos.</a:t>
            </a:r>
            <a:endParaRPr lang="pt-BR" sz="2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914400" lvl="1" indent="-34290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Edital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- </a:t>
            </a: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Parte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operacional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(</a:t>
            </a: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fases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)</a:t>
            </a:r>
          </a:p>
          <a:p>
            <a:pPr marL="914400" lvl="1" indent="-34290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en-US" sz="2800" b="0" i="0" u="none" strike="noStrike" cap="none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Documento</a:t>
            </a:r>
            <a:r>
              <a:rPr lang="en-US" sz="2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800" b="0" i="0" u="none" strike="noStrike" cap="none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pedagógico</a:t>
            </a:r>
            <a:endParaRPr lang="en-US" sz="2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914400" lvl="1" indent="-34290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Documento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Editorial</a:t>
            </a:r>
          </a:p>
          <a:p>
            <a:pPr marL="914400" lvl="1" indent="-34290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en-US" sz="2800" b="0" i="0" u="none" strike="noStrike" cap="none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Documento</a:t>
            </a:r>
            <a:r>
              <a:rPr lang="en-US" sz="2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de </a:t>
            </a:r>
            <a:r>
              <a:rPr lang="en-US" sz="2800" b="0" i="0" u="none" strike="noStrike" cap="none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referências</a:t>
            </a:r>
            <a:endParaRPr lang="en-US" sz="2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914400" lvl="1" indent="-34290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Referencial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Técnico</a:t>
            </a:r>
          </a:p>
          <a:p>
            <a:pPr marL="1371600" lvl="2" indent="-34290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en-US" sz="2800" b="0" i="0" u="none" strike="noStrike" cap="none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Etap</a:t>
            </a: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as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de </a:t>
            </a: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Validação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da </a:t>
            </a: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Inscrição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AAE e AAC</a:t>
            </a:r>
            <a:endParaRPr sz="2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F1FBA14-B89E-86EA-A018-ECA2F143F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138887"/>
              </p:ext>
            </p:extLst>
          </p:nvPr>
        </p:nvGraphicFramePr>
        <p:xfrm>
          <a:off x="6096000" y="2412471"/>
          <a:ext cx="5943600" cy="382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0759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;p6">
            <a:extLst>
              <a:ext uri="{FF2B5EF4-FFF2-40B4-BE49-F238E27FC236}">
                <a16:creationId xmlns:a16="http://schemas.microsoft.com/office/drawing/2014/main" id="{274D74A3-6674-6F4D-6C7E-92DF1D562EA3}"/>
              </a:ext>
            </a:extLst>
          </p:cNvPr>
          <p:cNvSpPr txBox="1"/>
          <p:nvPr/>
        </p:nvSpPr>
        <p:spPr>
          <a:xfrm>
            <a:off x="359999" y="971425"/>
            <a:ext cx="12650720" cy="118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6600">
                <a:solidFill>
                  <a:srgbClr val="434343"/>
                </a:solidFill>
                <a:latin typeface="Raleway Black"/>
              </a:rPr>
              <a:t>Inscrição</a:t>
            </a:r>
            <a:endParaRPr lang="pt-BR"/>
          </a:p>
        </p:txBody>
      </p:sp>
      <p:sp>
        <p:nvSpPr>
          <p:cNvPr id="5" name="Google Shape;137;p6">
            <a:extLst>
              <a:ext uri="{FF2B5EF4-FFF2-40B4-BE49-F238E27FC236}">
                <a16:creationId xmlns:a16="http://schemas.microsoft.com/office/drawing/2014/main" id="{01BEF9F9-A590-E7CD-18AD-0B8A31D99DB4}"/>
              </a:ext>
            </a:extLst>
          </p:cNvPr>
          <p:cNvSpPr txBox="1"/>
          <p:nvPr/>
        </p:nvSpPr>
        <p:spPr>
          <a:xfrm>
            <a:off x="360000" y="2171723"/>
            <a:ext cx="5913209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2900"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Inscrição.</a:t>
            </a:r>
            <a:endParaRPr lang="pt-BR" sz="2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914400" lvl="1" indent="-34290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HTML5</a:t>
            </a:r>
          </a:p>
          <a:p>
            <a:pPr marL="914400" lvl="1" indent="-34290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Pré-validação</a:t>
            </a:r>
            <a:endParaRPr lang="en-US" sz="28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914400" lvl="1" indent="-34290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en-US" sz="2800" b="0" i="0" u="none" strike="noStrike" cap="none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Condições</a:t>
            </a:r>
            <a:r>
              <a:rPr lang="en-US" sz="2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de </a:t>
            </a:r>
            <a:r>
              <a:rPr lang="en-US" sz="2800" b="0" i="0" u="none" strike="noStrike" cap="none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inscrição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</a:t>
            </a:r>
          </a:p>
          <a:p>
            <a:pPr marL="1371600" lvl="2" indent="-34290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en-US" sz="2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CNPJ &gt; 5 </a:t>
            </a:r>
            <a:r>
              <a:rPr lang="en-US" sz="2800" b="0" i="0" u="none" strike="noStrike" cap="none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anos</a:t>
            </a:r>
            <a:endParaRPr lang="en-US" sz="2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1371600" lvl="2" indent="-34290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Uma </a:t>
            </a: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obra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por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CNPJ </a:t>
            </a: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por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categoria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(1 e 2)</a:t>
            </a:r>
          </a:p>
          <a:p>
            <a:pPr marL="1371600" lvl="2" indent="-34290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en-US" sz="2800" b="0" i="0" u="none" strike="noStrike" cap="none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Duas</a:t>
            </a:r>
            <a:r>
              <a:rPr lang="en-US" sz="2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800" b="0" i="0" u="none" strike="noStrike" cap="none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obras</a:t>
            </a:r>
            <a:r>
              <a:rPr lang="en-US" sz="2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800" b="0" i="0" u="none" strike="noStrike" cap="none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por</a:t>
            </a:r>
            <a:r>
              <a:rPr lang="en-US" sz="2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CPNJ para a </a:t>
            </a:r>
            <a:r>
              <a:rPr lang="en-US" sz="2800" b="0" i="0" u="none" strike="noStrike" cap="none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categoria</a:t>
            </a:r>
            <a:r>
              <a:rPr lang="en-US" sz="2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3</a:t>
            </a:r>
            <a:endParaRPr sz="2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Google Shape;137;p6">
            <a:extLst>
              <a:ext uri="{FF2B5EF4-FFF2-40B4-BE49-F238E27FC236}">
                <a16:creationId xmlns:a16="http://schemas.microsoft.com/office/drawing/2014/main" id="{0B7639FF-EB2B-F36F-1DA0-D3F0815AA5DE}"/>
              </a:ext>
            </a:extLst>
          </p:cNvPr>
          <p:cNvSpPr txBox="1"/>
          <p:nvPr/>
        </p:nvSpPr>
        <p:spPr>
          <a:xfrm>
            <a:off x="6096000" y="2171723"/>
            <a:ext cx="573600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2900"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Validação da inscrição</a:t>
            </a:r>
            <a:endParaRPr lang="pt-BR" sz="2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914400" lvl="1" indent="-34290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Alertas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vs. </a:t>
            </a: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Diligência</a:t>
            </a:r>
            <a:endParaRPr lang="en-US" sz="28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indent="-34290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Atributos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de </a:t>
            </a: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acessibilidade</a:t>
            </a:r>
            <a:endParaRPr lang="en-US" sz="28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914400" lvl="1" indent="-34290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Apenas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2 </a:t>
            </a: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diligências</a:t>
            </a:r>
            <a:endParaRPr lang="en-US" sz="28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1371600" lvl="2" indent="-34290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Multa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na</a:t>
            </a:r>
            <a:r>
              <a:rPr lang="en-US" sz="2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80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contratação</a:t>
            </a:r>
            <a:endParaRPr sz="2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95463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509BDC7D-42B3-9C9C-E698-02CBAFE77E9F}"/>
              </a:ext>
            </a:extLst>
          </p:cNvPr>
          <p:cNvSpPr txBox="1"/>
          <p:nvPr/>
        </p:nvSpPr>
        <p:spPr>
          <a:xfrm>
            <a:off x="360000" y="971425"/>
            <a:ext cx="11463032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pt-BR" sz="66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Link para formulário</a:t>
            </a:r>
          </a:p>
        </p:txBody>
      </p:sp>
      <p:sp>
        <p:nvSpPr>
          <p:cNvPr id="5" name="Google Shape;106;p2">
            <a:extLst>
              <a:ext uri="{FF2B5EF4-FFF2-40B4-BE49-F238E27FC236}">
                <a16:creationId xmlns:a16="http://schemas.microsoft.com/office/drawing/2014/main" id="{FCB41B3A-8B4A-9345-3894-B33FE8701F28}"/>
              </a:ext>
            </a:extLst>
          </p:cNvPr>
          <p:cNvSpPr txBox="1"/>
          <p:nvPr/>
        </p:nvSpPr>
        <p:spPr>
          <a:xfrm>
            <a:off x="360000" y="2382590"/>
            <a:ext cx="11094063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pt-BR" sz="2800" b="0" i="1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Formulário tem como objetivo coletar informações dos participantes da Audiência Pública e organizar as perguntas.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pt-BR" sz="2800" b="0" i="1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Google Shape;106;p2">
            <a:extLst>
              <a:ext uri="{FF2B5EF4-FFF2-40B4-BE49-F238E27FC236}">
                <a16:creationId xmlns:a16="http://schemas.microsoft.com/office/drawing/2014/main" id="{3742B779-F5BF-B666-66AB-170A15711FBC}"/>
              </a:ext>
            </a:extLst>
          </p:cNvPr>
          <p:cNvSpPr txBox="1"/>
          <p:nvPr/>
        </p:nvSpPr>
        <p:spPr>
          <a:xfrm>
            <a:off x="360000" y="4757783"/>
            <a:ext cx="11094063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pt-BR" sz="2800" b="0" i="1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Link: https://</a:t>
            </a:r>
            <a:r>
              <a:rPr lang="pt-BR" sz="2800" b="0" i="1" u="none" strike="noStrike" cap="none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forms.office.com</a:t>
            </a:r>
            <a:r>
              <a:rPr lang="pt-BR" sz="2800" b="0" i="1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/</a:t>
            </a:r>
            <a:r>
              <a:rPr lang="pt-BR" sz="2800" b="0" i="1" u="none" strike="noStrike" cap="none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</a:t>
            </a:r>
            <a:r>
              <a:rPr lang="pt-BR" sz="2800" b="0" i="1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/N6NdQFpY5e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pt-BR" sz="2800" b="0" i="1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7" name="Imagem 6" descr="Código QR&#10;&#10;Descrição gerada automaticamente">
            <a:extLst>
              <a:ext uri="{FF2B5EF4-FFF2-40B4-BE49-F238E27FC236}">
                <a16:creationId xmlns:a16="http://schemas.microsoft.com/office/drawing/2014/main" id="{899CE3D7-A018-7429-8D93-DA1151139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139" y="3474986"/>
            <a:ext cx="3018377" cy="303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92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1C9D4E-7CCB-E4C7-2541-E156E363D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55" r="-2" b="16744"/>
          <a:stretch/>
        </p:blipFill>
        <p:spPr>
          <a:xfrm>
            <a:off x="2915455" y="13658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AC853C4-2770-F418-288A-69EF48C8AF6E}"/>
              </a:ext>
            </a:extLst>
          </p:cNvPr>
          <p:cNvSpPr txBox="1"/>
          <p:nvPr/>
        </p:nvSpPr>
        <p:spPr>
          <a:xfrm>
            <a:off x="208429" y="5475194"/>
            <a:ext cx="476025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800">
                <a:solidFill>
                  <a:srgbClr val="434343"/>
                </a:solidFill>
                <a:latin typeface="Raleway Black"/>
              </a:rPr>
              <a:t>Perguntas ?</a:t>
            </a:r>
            <a:endParaRPr lang="pt-BR" sz="4800"/>
          </a:p>
        </p:txBody>
      </p:sp>
    </p:spTree>
    <p:extLst>
      <p:ext uri="{BB962C8B-B14F-4D97-AF65-F5344CB8AC3E}">
        <p14:creationId xmlns:p14="http://schemas.microsoft.com/office/powerpoint/2010/main" val="328765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/>
        </p:nvSpPr>
        <p:spPr>
          <a:xfrm>
            <a:off x="480000" y="720764"/>
            <a:ext cx="5616000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SzPts val="4800"/>
            </a:pPr>
            <a:r>
              <a:rPr lang="pt-BR" sz="48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Programa Nacional do Livro e Material Didático</a:t>
            </a:r>
            <a:endParaRPr lang="pt-BR"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480000" y="3637548"/>
            <a:ext cx="46492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endParaRPr lang="pt-BR" sz="24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pt-BR" sz="24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Educação Infantil 2026-2029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085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46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509BDC7D-42B3-9C9C-E698-02CBAFE77E9F}"/>
              </a:ext>
            </a:extLst>
          </p:cNvPr>
          <p:cNvSpPr txBox="1"/>
          <p:nvPr/>
        </p:nvSpPr>
        <p:spPr>
          <a:xfrm>
            <a:off x="360000" y="971425"/>
            <a:ext cx="11463032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pt-BR" sz="66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Link para formulário</a:t>
            </a:r>
          </a:p>
        </p:txBody>
      </p:sp>
      <p:sp>
        <p:nvSpPr>
          <p:cNvPr id="5" name="Google Shape;106;p2">
            <a:extLst>
              <a:ext uri="{FF2B5EF4-FFF2-40B4-BE49-F238E27FC236}">
                <a16:creationId xmlns:a16="http://schemas.microsoft.com/office/drawing/2014/main" id="{FCB41B3A-8B4A-9345-3894-B33FE8701F28}"/>
              </a:ext>
            </a:extLst>
          </p:cNvPr>
          <p:cNvSpPr txBox="1"/>
          <p:nvPr/>
        </p:nvSpPr>
        <p:spPr>
          <a:xfrm>
            <a:off x="360000" y="2382590"/>
            <a:ext cx="11094063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pt-BR" sz="2800" b="0" i="1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Formulário tem como objetivo coletar informações dos participantes da Audiência Pública e organizar as perguntas.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pt-BR" sz="2800" b="0" i="1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Google Shape;106;p2">
            <a:extLst>
              <a:ext uri="{FF2B5EF4-FFF2-40B4-BE49-F238E27FC236}">
                <a16:creationId xmlns:a16="http://schemas.microsoft.com/office/drawing/2014/main" id="{3742B779-F5BF-B666-66AB-170A15711FBC}"/>
              </a:ext>
            </a:extLst>
          </p:cNvPr>
          <p:cNvSpPr txBox="1"/>
          <p:nvPr/>
        </p:nvSpPr>
        <p:spPr>
          <a:xfrm>
            <a:off x="360000" y="4757783"/>
            <a:ext cx="11094063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pt-BR" sz="2800" b="0" i="1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Link: https://</a:t>
            </a:r>
            <a:r>
              <a:rPr lang="pt-BR" sz="2800" b="0" i="1" u="none" strike="noStrike" cap="none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forms.office.com</a:t>
            </a:r>
            <a:r>
              <a:rPr lang="pt-BR" sz="2800" b="0" i="1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/</a:t>
            </a:r>
            <a:r>
              <a:rPr lang="pt-BR" sz="2800" b="0" i="1" u="none" strike="noStrike" cap="none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</a:t>
            </a:r>
            <a:r>
              <a:rPr lang="pt-BR" sz="2800" b="0" i="1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/N6NdQFpY5e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pt-BR" sz="2800" b="0" i="1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7" name="Imagem 6" descr="Código QR&#10;&#10;Descrição gerada automaticamente">
            <a:extLst>
              <a:ext uri="{FF2B5EF4-FFF2-40B4-BE49-F238E27FC236}">
                <a16:creationId xmlns:a16="http://schemas.microsoft.com/office/drawing/2014/main" id="{899CE3D7-A018-7429-8D93-DA1151139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139" y="3474986"/>
            <a:ext cx="3018377" cy="303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8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;p3">
            <a:extLst>
              <a:ext uri="{FF2B5EF4-FFF2-40B4-BE49-F238E27FC236}">
                <a16:creationId xmlns:a16="http://schemas.microsoft.com/office/drawing/2014/main" id="{9C2F7945-967C-96C7-BF46-FE7982263856}"/>
              </a:ext>
            </a:extLst>
          </p:cNvPr>
          <p:cNvSpPr txBox="1"/>
          <p:nvPr/>
        </p:nvSpPr>
        <p:spPr>
          <a:xfrm>
            <a:off x="8355633" y="1371987"/>
            <a:ext cx="3724071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54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Mesa 1</a:t>
            </a:r>
            <a:endParaRPr sz="54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3" name="Google Shape;114;p3">
            <a:extLst>
              <a:ext uri="{FF2B5EF4-FFF2-40B4-BE49-F238E27FC236}">
                <a16:creationId xmlns:a16="http://schemas.microsoft.com/office/drawing/2014/main" id="{2AF9EAA7-C39D-4C6D-472F-1EFA791B1C9E}"/>
              </a:ext>
            </a:extLst>
          </p:cNvPr>
          <p:cNvSpPr txBox="1"/>
          <p:nvPr/>
        </p:nvSpPr>
        <p:spPr>
          <a:xfrm>
            <a:off x="6893335" y="3935933"/>
            <a:ext cx="5237855" cy="286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 algn="r"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b="1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Alexsandro do Nascimento Santos</a:t>
            </a:r>
            <a:r>
              <a:rPr lang="pt-BR" b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lang="pt-BR" b="1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R="0" lvl="0" algn="r" rtl="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ts val="1800"/>
            </a:pPr>
            <a:r>
              <a:rPr lang="pt-BR" b="0" i="1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Diretor de Políticas e Diretrizes da Educação Integral Básica (DPDI</a:t>
            </a:r>
            <a:r>
              <a:rPr lang="pt-BR" i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/SEB/MEC)</a:t>
            </a:r>
            <a:endParaRPr lang="pt-BR" b="0" i="1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285750" lvl="8" indent="-285750" algn="r"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pt-BR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r>
              <a:rPr lang="pt-BR" b="1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Anderson Wilson Sampaio Santos</a:t>
            </a:r>
            <a:r>
              <a:rPr lang="pt-BR" b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lang="pt-BR" b="1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0" lvl="8" algn="r">
              <a:spcAft>
                <a:spcPts val="600"/>
              </a:spcAft>
              <a:buSzPts val="1800"/>
            </a:pPr>
            <a:r>
              <a:rPr lang="pt-BR" b="0" i="1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Diretor de Ações Educacionais (DIRAE</a:t>
            </a:r>
            <a:r>
              <a:rPr lang="pt-BR" i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/FNDE)</a:t>
            </a:r>
            <a:endParaRPr lang="pt-BR" b="0" i="1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285750" lvl="8" indent="-285750" algn="r"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pt-BR" b="1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Anita Gea Martinez </a:t>
            </a:r>
            <a:r>
              <a:rPr lang="pt-BR" b="1" i="0" u="none" strike="noStrike" cap="none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Stefani</a:t>
            </a:r>
            <a:r>
              <a:rPr lang="pt-BR" b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lang="pt-BR" b="1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0" lvl="8" algn="r">
              <a:spcAft>
                <a:spcPts val="600"/>
              </a:spcAft>
              <a:buSzPts val="1800"/>
            </a:pPr>
            <a:r>
              <a:rPr lang="pt-BR" b="0" i="1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Diretora de Apoio à Gestão Educacional (DAGE</a:t>
            </a:r>
            <a:r>
              <a:rPr lang="pt-BR" i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/SEB/MEC)</a:t>
            </a:r>
            <a:endParaRPr lang="pt-BR" b="0" i="1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90681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78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;p3">
            <a:extLst>
              <a:ext uri="{FF2B5EF4-FFF2-40B4-BE49-F238E27FC236}">
                <a16:creationId xmlns:a16="http://schemas.microsoft.com/office/drawing/2014/main" id="{9FB7EDC5-8579-6638-B875-6572ED75D77A}"/>
              </a:ext>
            </a:extLst>
          </p:cNvPr>
          <p:cNvSpPr txBox="1"/>
          <p:nvPr/>
        </p:nvSpPr>
        <p:spPr>
          <a:xfrm>
            <a:off x="6274017" y="1284265"/>
            <a:ext cx="5809222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54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Mesa 2</a:t>
            </a:r>
          </a:p>
        </p:txBody>
      </p:sp>
      <p:sp>
        <p:nvSpPr>
          <p:cNvPr id="5" name="Google Shape;114;p3">
            <a:extLst>
              <a:ext uri="{FF2B5EF4-FFF2-40B4-BE49-F238E27FC236}">
                <a16:creationId xmlns:a16="http://schemas.microsoft.com/office/drawing/2014/main" id="{3385BFA2-DAC6-0485-CAED-6F6F8D253F09}"/>
              </a:ext>
            </a:extLst>
          </p:cNvPr>
          <p:cNvSpPr txBox="1"/>
          <p:nvPr/>
        </p:nvSpPr>
        <p:spPr>
          <a:xfrm>
            <a:off x="4133088" y="2056716"/>
            <a:ext cx="7950151" cy="480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 algn="r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2000" b="1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Rita de Cássia de Freitas Coelho</a:t>
            </a:r>
            <a:r>
              <a:rPr lang="pt-BR" sz="20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lang="pt-BR" sz="20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pt-BR" sz="2000" b="0" i="1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Coordenadora-Geral de Educação Infantil (COGEI/DPDI/SEB/MEC)</a:t>
            </a:r>
            <a:endParaRPr lang="pt-BR" sz="2000" b="0" i="1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285750" indent="-285750" algn="r">
              <a:buFont typeface="Arial,Sans-Serif"/>
              <a:buChar char="•"/>
            </a:pPr>
            <a:r>
              <a:rPr lang="pt-BR" sz="2000" b="1">
                <a:solidFill>
                  <a:srgbClr val="434343"/>
                </a:solidFill>
                <a:latin typeface="Arial"/>
                <a:ea typeface="Raleway Medium"/>
                <a:cs typeface="Arial"/>
              </a:rPr>
              <a:t>Patrícia Corsino</a:t>
            </a:r>
            <a:endParaRPr lang="pt-BR" sz="2000">
              <a:solidFill>
                <a:srgbClr val="000000"/>
              </a:solidFill>
              <a:latin typeface="Arial"/>
              <a:ea typeface="Raleway Medium"/>
              <a:cs typeface="Arial"/>
            </a:endParaRPr>
          </a:p>
          <a:p>
            <a:pPr algn="r"/>
            <a:r>
              <a:rPr lang="pt-BR" sz="2000" i="1">
                <a:solidFill>
                  <a:srgbClr val="434343"/>
                </a:solidFill>
                <a:latin typeface="Segoe UI"/>
                <a:ea typeface="Raleway Medium"/>
                <a:cs typeface="Segoe UI"/>
              </a:rPr>
              <a:t>Especialista (COGEI/DPDI/SEB/MEC)</a:t>
            </a:r>
            <a:endParaRPr lang="pt-BR" sz="2000">
              <a:solidFill>
                <a:srgbClr val="000000"/>
              </a:solidFill>
              <a:latin typeface="Segoe UI"/>
              <a:ea typeface="Raleway Medium"/>
              <a:cs typeface="Segoe UI"/>
            </a:endParaRPr>
          </a:p>
          <a:p>
            <a:pPr marL="285750" indent="-285750" algn="r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Raphaella Rosinha Cantarino</a:t>
            </a:r>
            <a:r>
              <a:rPr lang="pt-BR" sz="20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lang="pt-BR" sz="2000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pt-BR" sz="2000" i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Coordenadora-Geral de Materiais Didáticos (CGMD/DAGE/SEB/MEC)</a:t>
            </a:r>
            <a:endParaRPr lang="pt-BR" sz="2000" i="1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285750" indent="-285750" algn="r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Jaqueline dos Santos</a:t>
            </a:r>
            <a:r>
              <a:rPr lang="pt-BR" sz="20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lang="pt-BR" sz="2000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algn="r">
              <a:buClr>
                <a:srgbClr val="000000"/>
              </a:buClr>
              <a:buSzPts val="1800"/>
            </a:pPr>
            <a:r>
              <a:rPr lang="pt-BR" sz="2000" i="1">
                <a:solidFill>
                  <a:srgbClr val="434343"/>
                </a:solidFill>
                <a:latin typeface="Raleway Medium"/>
                <a:sym typeface="Raleway Medium"/>
              </a:rPr>
              <a:t>Coordenadora (CGMD /DAGE/SEB/MEC)</a:t>
            </a:r>
            <a:endParaRPr lang="pt-BR" sz="2000" i="1">
              <a:solidFill>
                <a:srgbClr val="434343"/>
              </a:solidFill>
              <a:latin typeface="Raleway Medium"/>
            </a:endParaRPr>
          </a:p>
          <a:p>
            <a:pPr algn="r">
              <a:buClr>
                <a:srgbClr val="000000"/>
              </a:buClr>
              <a:buSzPts val="1800"/>
            </a:pPr>
            <a:r>
              <a:rPr lang="pt-BR" sz="2000" b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Nadja Cezar </a:t>
            </a:r>
            <a:r>
              <a:rPr lang="pt-BR" sz="2000" b="1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Ianzer</a:t>
            </a:r>
            <a:r>
              <a:rPr lang="pt-BR" sz="2000" b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Rodrigues</a:t>
            </a:r>
            <a:r>
              <a:rPr lang="pt-BR" sz="20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lang="pt-BR" sz="2000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pt-BR" sz="2000" i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Coordenador(a)-Geral dos Programas do Livro (CGPLI/DIRAE/FNDE)</a:t>
            </a:r>
            <a:endParaRPr lang="pt-BR" sz="2000" i="1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285750" indent="-285750" algn="r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Adson de Medeiros</a:t>
            </a:r>
            <a:r>
              <a:rPr lang="pt-BR" sz="2000">
                <a:solidFill>
                  <a:srgbClr val="FF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lang="pt-BR" sz="2000">
              <a:solidFill>
                <a:srgbClr val="FF0000"/>
              </a:solidFill>
              <a:latin typeface="Raleway Medium"/>
              <a:ea typeface="Raleway Medium"/>
              <a:cs typeface="Raleway Medium"/>
            </a:endParaRPr>
          </a:p>
          <a:p>
            <a:pPr algn="r">
              <a:buClr>
                <a:srgbClr val="000000"/>
              </a:buClr>
              <a:buSzPts val="1800"/>
            </a:pPr>
            <a:r>
              <a:rPr lang="pt-BR" sz="2000" i="1">
                <a:solidFill>
                  <a:srgbClr val="434343"/>
                </a:solidFill>
                <a:latin typeface="Raleway Medium"/>
                <a:sym typeface="Raleway Medium"/>
              </a:rPr>
              <a:t>Coordenador de Habilitação e Registro</a:t>
            </a:r>
            <a:r>
              <a:rPr lang="pt-BR" sz="2000" i="1">
                <a:solidFill>
                  <a:srgbClr val="FF0000"/>
                </a:solidFill>
                <a:latin typeface="Raleway Medium"/>
                <a:sym typeface="Raleway Medium"/>
              </a:rPr>
              <a:t> </a:t>
            </a:r>
            <a:r>
              <a:rPr lang="pt-BR" sz="2000" i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(COHER/DIRAE/FNDE)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5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13;p3">
            <a:extLst>
              <a:ext uri="{FF2B5EF4-FFF2-40B4-BE49-F238E27FC236}">
                <a16:creationId xmlns:a16="http://schemas.microsoft.com/office/drawing/2014/main" id="{856174C2-73AF-4D96-548B-9E3619437C91}"/>
              </a:ext>
            </a:extLst>
          </p:cNvPr>
          <p:cNvSpPr txBox="1"/>
          <p:nvPr/>
        </p:nvSpPr>
        <p:spPr>
          <a:xfrm>
            <a:off x="438375" y="3429399"/>
            <a:ext cx="4368602" cy="195684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4800"/>
            </a:pPr>
            <a:r>
              <a:rPr lang="en-US" sz="4800" b="0" i="0" u="none" strike="noStrike" cap="none" err="1">
                <a:latin typeface="Raleway Black"/>
                <a:ea typeface="+mj-ea"/>
                <a:cs typeface="+mj-cs"/>
                <a:sym typeface="Raleway Black"/>
              </a:rPr>
              <a:t>Concepção</a:t>
            </a:r>
            <a:r>
              <a:rPr lang="en-US" sz="4800" b="0" i="0" u="none" strike="noStrike" cap="none">
                <a:latin typeface="Raleway Black"/>
                <a:ea typeface="+mj-ea"/>
                <a:cs typeface="+mj-cs"/>
                <a:sym typeface="Raleway Black"/>
              </a:rPr>
              <a:t> </a:t>
            </a:r>
            <a:r>
              <a:rPr lang="en-US" sz="4800" b="0" i="0" u="none" strike="noStrike" cap="none" err="1">
                <a:latin typeface="Raleway Black"/>
                <a:ea typeface="+mj-ea"/>
                <a:cs typeface="+mj-cs"/>
                <a:sym typeface="Raleway Black"/>
              </a:rPr>
              <a:t>Pedagógica</a:t>
            </a:r>
            <a:r>
              <a:rPr lang="en-US" sz="4800">
                <a:latin typeface="Raleway Black"/>
                <a:ea typeface="+mj-ea"/>
                <a:cs typeface="+mj-cs"/>
                <a:sym typeface="Raleway Black"/>
              </a:rPr>
              <a:t> de </a:t>
            </a:r>
            <a:r>
              <a:rPr lang="en-US" sz="4800" err="1">
                <a:latin typeface="Raleway Black"/>
                <a:ea typeface="+mj-ea"/>
                <a:cs typeface="+mj-cs"/>
                <a:sym typeface="Raleway Black"/>
              </a:rPr>
              <a:t>Educação</a:t>
            </a:r>
            <a:r>
              <a:rPr lang="en-US" sz="4800">
                <a:latin typeface="Raleway Black"/>
                <a:ea typeface="+mj-ea"/>
                <a:cs typeface="+mj-cs"/>
                <a:sym typeface="Raleway Black"/>
              </a:rPr>
              <a:t> </a:t>
            </a:r>
            <a:r>
              <a:rPr lang="en-US" sz="4800" err="1">
                <a:latin typeface="Raleway Black"/>
                <a:ea typeface="+mj-ea"/>
                <a:cs typeface="+mj-cs"/>
                <a:sym typeface="Raleway Black"/>
              </a:rPr>
              <a:t>Infantil</a:t>
            </a:r>
            <a:r>
              <a:rPr lang="en-US" sz="4800" b="0" i="0" u="none" strike="noStrike" cap="none">
                <a:latin typeface="Raleway Black"/>
                <a:ea typeface="+mj-ea"/>
                <a:cs typeface="+mj-cs"/>
                <a:sym typeface="Raleway Black"/>
              </a:rPr>
              <a:t>:</a:t>
            </a:r>
            <a:endParaRPr lang="en-US" sz="4800" b="0" i="0" u="none" strike="noStrike" cap="none">
              <a:latin typeface="Raleway Black"/>
              <a:ea typeface="+mj-ea"/>
              <a:cs typeface="+mj-cs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14;p3">
            <a:extLst>
              <a:ext uri="{FF2B5EF4-FFF2-40B4-BE49-F238E27FC236}">
                <a16:creationId xmlns:a16="http://schemas.microsoft.com/office/drawing/2014/main" id="{ADA8A6A4-C732-4A5D-26EC-5A03C8EEAE0F}"/>
              </a:ext>
            </a:extLst>
          </p:cNvPr>
          <p:cNvSpPr txBox="1"/>
          <p:nvPr/>
        </p:nvSpPr>
        <p:spPr>
          <a:xfrm>
            <a:off x="438374" y="5551105"/>
            <a:ext cx="4243589" cy="3320668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200" b="0" i="0" u="none" strike="noStrike" cap="none" err="1">
                <a:sym typeface="Raleway Medium"/>
              </a:rPr>
              <a:t>Fundamentos</a:t>
            </a:r>
            <a:r>
              <a:rPr lang="en-US" sz="2200" b="0" i="0" u="none" strike="noStrike" cap="none">
                <a:sym typeface="Raleway Medium"/>
              </a:rPr>
              <a:t> </a:t>
            </a:r>
            <a:endParaRPr lang="en-US" sz="2200" b="0" i="0" u="none" strike="noStrike" cap="none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4D6D808-F148-B32A-8F3F-9CF1C57E6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7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800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0;p4">
            <a:extLst>
              <a:ext uri="{FF2B5EF4-FFF2-40B4-BE49-F238E27FC236}">
                <a16:creationId xmlns:a16="http://schemas.microsoft.com/office/drawing/2014/main" id="{C290C338-025C-526B-0066-FCC61B14801C}"/>
              </a:ext>
            </a:extLst>
          </p:cNvPr>
          <p:cNvSpPr txBox="1"/>
          <p:nvPr/>
        </p:nvSpPr>
        <p:spPr>
          <a:xfrm>
            <a:off x="360000" y="680072"/>
            <a:ext cx="11344648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5400">
                <a:solidFill>
                  <a:srgbClr val="434343"/>
                </a:solidFill>
                <a:latin typeface="Raleway Black"/>
              </a:rPr>
              <a:t>Concepção de Educação Infantil</a:t>
            </a:r>
          </a:p>
        </p:txBody>
      </p:sp>
      <p:sp>
        <p:nvSpPr>
          <p:cNvPr id="5" name="Google Shape;121;p4">
            <a:extLst>
              <a:ext uri="{FF2B5EF4-FFF2-40B4-BE49-F238E27FC236}">
                <a16:creationId xmlns:a16="http://schemas.microsoft.com/office/drawing/2014/main" id="{3FC35333-1E95-3A37-3F36-2C07714D7F7F}"/>
              </a:ext>
            </a:extLst>
          </p:cNvPr>
          <p:cNvSpPr txBox="1"/>
          <p:nvPr/>
        </p:nvSpPr>
        <p:spPr>
          <a:xfrm>
            <a:off x="360000" y="1833145"/>
            <a:ext cx="11344648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>
                <a:solidFill>
                  <a:srgbClr val="434343"/>
                </a:solidFill>
                <a:ea typeface="+mn-lt"/>
                <a:cs typeface="+mn-lt"/>
                <a:sym typeface="Raleway Medium"/>
              </a:rPr>
              <a:t>As </a:t>
            </a:r>
            <a:r>
              <a:rPr lang="pt-BR" sz="2400" b="1">
                <a:solidFill>
                  <a:srgbClr val="434343"/>
                </a:solidFill>
                <a:ea typeface="+mn-lt"/>
                <a:cs typeface="+mn-lt"/>
                <a:sym typeface="Raleway Medium"/>
              </a:rPr>
              <a:t>Diretrizes Curriculares Nacionais para a Educação Infantil</a:t>
            </a:r>
            <a:r>
              <a:rPr lang="pt-BR" sz="2400">
                <a:solidFill>
                  <a:srgbClr val="434343"/>
                </a:solidFill>
                <a:ea typeface="+mn-lt"/>
                <a:cs typeface="+mn-lt"/>
                <a:sym typeface="Raleway Medium"/>
              </a:rPr>
              <a:t> são orientações que norteiam as políticas públicas e as propostas pedagógicas na educação infantil no Brasil. Elas foram estabelecidas pelo </a:t>
            </a:r>
            <a:r>
              <a:rPr lang="pt-BR" sz="2400" b="1">
                <a:solidFill>
                  <a:srgbClr val="434343"/>
                </a:solidFill>
                <a:ea typeface="+mn-lt"/>
                <a:cs typeface="+mn-lt"/>
                <a:sym typeface="Raleway Medium"/>
              </a:rPr>
              <a:t>Ministério da Educação (MEC)</a:t>
            </a:r>
            <a:r>
              <a:rPr lang="pt-BR" sz="2400">
                <a:solidFill>
                  <a:srgbClr val="434343"/>
                </a:solidFill>
                <a:ea typeface="+mn-lt"/>
                <a:cs typeface="+mn-lt"/>
                <a:sym typeface="Raleway Medium"/>
              </a:rPr>
              <a:t> e têm como objetivo promover práticas educativas de qualidade para crianças em creches e pré-escolas.</a:t>
            </a:r>
            <a:endParaRPr lang="pt-BR">
              <a:solidFill>
                <a:srgbClr val="000000"/>
              </a:solidFill>
              <a:ea typeface="+mn-lt"/>
              <a:cs typeface="+mn-lt"/>
              <a:sym typeface="Raleway Medium"/>
            </a:endParaRPr>
          </a:p>
          <a:p>
            <a:r>
              <a:rPr lang="pt-BR" sz="2400" b="1">
                <a:solidFill>
                  <a:srgbClr val="434343"/>
                </a:solidFill>
                <a:ea typeface="+mn-lt"/>
                <a:cs typeface="+mn-lt"/>
                <a:sym typeface="Raleway Medium"/>
              </a:rPr>
              <a:t>Concepção da Educação Infantil</a:t>
            </a:r>
            <a:r>
              <a:rPr lang="pt-BR" sz="2400">
                <a:solidFill>
                  <a:srgbClr val="434343"/>
                </a:solidFill>
                <a:ea typeface="+mn-lt"/>
                <a:cs typeface="+mn-lt"/>
                <a:sym typeface="Raleway Medium"/>
              </a:rPr>
              <a:t>:</a:t>
            </a:r>
            <a:endParaRPr lang="pt-BR"/>
          </a:p>
          <a:p>
            <a:pPr marL="742950" lvl="1" indent="-285750">
              <a:buChar char="•"/>
            </a:pPr>
            <a:r>
              <a:rPr lang="pt-BR" sz="2400">
                <a:solidFill>
                  <a:srgbClr val="434343"/>
                </a:solidFill>
                <a:ea typeface="+mn-lt"/>
                <a:cs typeface="+mn-lt"/>
                <a:sym typeface="Raleway Medium"/>
              </a:rPr>
              <a:t>A Educação Infantil é reconhecida como um direito social das crianças</a:t>
            </a:r>
            <a:r>
              <a:rPr lang="pt-BR" sz="2400" b="0" i="0" u="none" strike="noStrike" cap="none">
                <a:solidFill>
                  <a:srgbClr val="434343"/>
                </a:solidFill>
                <a:ea typeface="+mn-lt"/>
                <a:cs typeface="+mn-lt"/>
                <a:sym typeface="Raleway Medium"/>
              </a:rPr>
              <a:t> </a:t>
            </a:r>
            <a:r>
              <a:rPr lang="pt-BR" sz="2400">
                <a:solidFill>
                  <a:srgbClr val="434343"/>
                </a:solidFill>
                <a:ea typeface="+mn-lt"/>
                <a:cs typeface="+mn-lt"/>
                <a:sym typeface="Raleway Medium"/>
              </a:rPr>
              <a:t>e dever do estado conforme a Constituição de 1988.</a:t>
            </a:r>
            <a:endParaRPr lang="pt-BR">
              <a:sym typeface="Raleway Medium"/>
            </a:endParaRPr>
          </a:p>
          <a:p>
            <a:pPr marL="742950" lvl="1" indent="-285750">
              <a:buChar char="•"/>
            </a:pPr>
            <a:r>
              <a:rPr lang="pt-BR" sz="2400">
                <a:solidFill>
                  <a:srgbClr val="434343"/>
                </a:solidFill>
                <a:ea typeface="+mn-lt"/>
                <a:cs typeface="+mn-lt"/>
                <a:sym typeface="Raleway Medium"/>
              </a:rPr>
              <a:t>O processo de revisão de concepções sobre educação de crianças em espaços coletivos tem sido intenso</a:t>
            </a:r>
            <a:r>
              <a:rPr lang="pt-BR" sz="2400" b="0" i="0" u="none" strike="noStrike" cap="none">
                <a:solidFill>
                  <a:srgbClr val="434343"/>
                </a:solidFill>
                <a:ea typeface="+mn-lt"/>
                <a:cs typeface="+mn-lt"/>
                <a:sym typeface="Raleway Medium"/>
              </a:rPr>
              <a:t>, </a:t>
            </a:r>
            <a:r>
              <a:rPr lang="pt-BR" sz="2400">
                <a:solidFill>
                  <a:srgbClr val="434343"/>
                </a:solidFill>
                <a:ea typeface="+mn-lt"/>
                <a:cs typeface="+mn-lt"/>
                <a:sym typeface="Raleway Medium"/>
              </a:rPr>
              <a:t>com foco na seleção e fortalecimento de práticas pedagógicas de aprendizagem e desenvolvimento.</a:t>
            </a:r>
            <a:endParaRPr lang="pt-BR">
              <a:sym typeface="Raleway Medium"/>
            </a:endParaRPr>
          </a:p>
          <a:p>
            <a:pPr marL="285750" indent="-285750">
              <a:buChar char="•"/>
            </a:pPr>
            <a:endParaRPr lang="pt-BR" sz="24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6758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0;p4">
            <a:extLst>
              <a:ext uri="{FF2B5EF4-FFF2-40B4-BE49-F238E27FC236}">
                <a16:creationId xmlns:a16="http://schemas.microsoft.com/office/drawing/2014/main" id="{C290C338-025C-526B-0066-FCC61B14801C}"/>
              </a:ext>
            </a:extLst>
          </p:cNvPr>
          <p:cNvSpPr txBox="1"/>
          <p:nvPr/>
        </p:nvSpPr>
        <p:spPr>
          <a:xfrm>
            <a:off x="360000" y="680072"/>
            <a:ext cx="11344648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5400">
                <a:solidFill>
                  <a:srgbClr val="434343"/>
                </a:solidFill>
                <a:latin typeface="Raleway Black"/>
              </a:rPr>
              <a:t>Concepção de Educação Infantil</a:t>
            </a:r>
          </a:p>
        </p:txBody>
      </p:sp>
      <p:sp>
        <p:nvSpPr>
          <p:cNvPr id="5" name="Google Shape;121;p4">
            <a:extLst>
              <a:ext uri="{FF2B5EF4-FFF2-40B4-BE49-F238E27FC236}">
                <a16:creationId xmlns:a16="http://schemas.microsoft.com/office/drawing/2014/main" id="{3FC35333-1E95-3A37-3F36-2C07714D7F7F}"/>
              </a:ext>
            </a:extLst>
          </p:cNvPr>
          <p:cNvSpPr txBox="1"/>
          <p:nvPr/>
        </p:nvSpPr>
        <p:spPr>
          <a:xfrm>
            <a:off x="360000" y="1833145"/>
            <a:ext cx="11344648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sz="2400" b="1">
                <a:solidFill>
                  <a:srgbClr val="434343"/>
                </a:solidFill>
                <a:latin typeface="Arial"/>
                <a:ea typeface="Raleway Medium"/>
                <a:cs typeface="Arial"/>
              </a:rPr>
              <a:t>Princípios</a:t>
            </a:r>
            <a:r>
              <a:rPr lang="pt-BR" sz="2400">
                <a:solidFill>
                  <a:srgbClr val="434343"/>
                </a:solidFill>
                <a:latin typeface="Arial"/>
                <a:ea typeface="Raleway Medium"/>
                <a:cs typeface="Arial"/>
              </a:rPr>
              <a:t>:</a:t>
            </a:r>
            <a:endParaRPr lang="pt-BR" sz="2400">
              <a:solidFill>
                <a:srgbClr val="000000"/>
              </a:solidFill>
              <a:latin typeface="Arial"/>
              <a:ea typeface="Raleway Medium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pt-BR" sz="2400">
                <a:solidFill>
                  <a:srgbClr val="434343"/>
                </a:solidFill>
                <a:latin typeface="Arial"/>
                <a:ea typeface="Raleway Medium"/>
                <a:cs typeface="Arial"/>
              </a:rPr>
              <a:t>As diretrizes destacam princípios fundamentais, como o respeito à diversidade, a promoção do desenvolvimento integral, a participação ativa das famílias e a não retenção das crianças na Educação Infantil.</a:t>
            </a:r>
            <a:endParaRPr lang="pt-BR" sz="2400">
              <a:solidFill>
                <a:srgbClr val="000000"/>
              </a:solidFill>
              <a:latin typeface="Arial"/>
              <a:ea typeface="Raleway Medium"/>
              <a:cs typeface="Arial"/>
            </a:endParaRPr>
          </a:p>
          <a:p>
            <a:pPr marL="742950" lvl="1" indent="-285750">
              <a:buFont typeface="Arial"/>
              <a:buChar char="•"/>
            </a:pPr>
            <a:endParaRPr lang="pt-BR" sz="2400">
              <a:solidFill>
                <a:srgbClr val="000000"/>
              </a:solidFill>
              <a:latin typeface="Arial"/>
              <a:ea typeface="Raleway Medium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t-BR" sz="2400" b="1">
                <a:solidFill>
                  <a:srgbClr val="434343"/>
                </a:solidFill>
                <a:latin typeface="Arial"/>
                <a:ea typeface="Raleway Medium"/>
                <a:cs typeface="Arial"/>
              </a:rPr>
              <a:t>Proposta Pedagógica</a:t>
            </a:r>
            <a:r>
              <a:rPr lang="pt-BR" sz="2400">
                <a:solidFill>
                  <a:srgbClr val="434343"/>
                </a:solidFill>
                <a:latin typeface="Arial"/>
                <a:ea typeface="Raleway Medium"/>
                <a:cs typeface="Arial"/>
              </a:rPr>
              <a:t>:</a:t>
            </a:r>
            <a:endParaRPr lang="pt-BR" sz="2400">
              <a:solidFill>
                <a:srgbClr val="000000"/>
              </a:solidFill>
              <a:latin typeface="Arial"/>
              <a:ea typeface="Raleway Medium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pt-BR" sz="2400">
                <a:solidFill>
                  <a:srgbClr val="434343"/>
                </a:solidFill>
                <a:latin typeface="Arial"/>
                <a:ea typeface="Raleway Medium"/>
                <a:cs typeface="Arial"/>
              </a:rPr>
              <a:t>Visa garantir a continuidade no processo de aprendizagem e desenvolvimento das crianças, sem antecipação de conteúdos que serão trabalhados no Ensino Fundamental.</a:t>
            </a:r>
            <a:endParaRPr lang="pt-BR" sz="2400">
              <a:solidFill>
                <a:srgbClr val="000000"/>
              </a:solidFill>
              <a:latin typeface="Arial"/>
              <a:ea typeface="Raleway Medium"/>
              <a:cs typeface="Arial"/>
            </a:endParaRPr>
          </a:p>
          <a:p>
            <a:pPr marL="285750" indent="-285750">
              <a:buChar char="•"/>
            </a:pPr>
            <a:endParaRPr lang="pt-BR" sz="24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01385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19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Tema do Office</vt:lpstr>
      <vt:lpstr>Gruv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Ministerio da Educacao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Sandra Oliveira da Silva (GAB / SEB / MEC)</dc:creator>
  <cp:revision>3</cp:revision>
  <dcterms:created xsi:type="dcterms:W3CDTF">2024-02-20T18:36:47Z</dcterms:created>
  <dcterms:modified xsi:type="dcterms:W3CDTF">2024-03-26T19:43:32Z</dcterms:modified>
</cp:coreProperties>
</file>