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Questrial" charset="1" panose="02000000000000000000"/>
      <p:regular r:id="rId23"/>
    </p:embeddedFont>
    <p:embeddedFont>
      <p:font typeface="Codec Pro Bold" charset="1" panose="00000600000000000000"/>
      <p:regular r:id="rId24"/>
    </p:embeddedFont>
    <p:embeddedFont>
      <p:font typeface="TT Rounds Condensed Bold" charset="1" panose="02000806030000020003"/>
      <p:regular r:id="rId25"/>
    </p:embeddedFont>
    <p:embeddedFont>
      <p:font typeface="Arial Bold" charset="1" panose="020B0802020202020204"/>
      <p:regular r:id="rId26"/>
    </p:embeddedFont>
    <p:embeddedFont>
      <p:font typeface="TT Rounds Condensed" charset="1" panose="02000506030000020003"/>
      <p:regular r:id="rId27"/>
    </p:embeddedFont>
    <p:embeddedFont>
      <p:font typeface="Arimo Bold" charset="1" panose="020B0704020202020204"/>
      <p:regular r:id="rId28"/>
    </p:embeddedFont>
    <p:embeddedFont>
      <p:font typeface="Arimo" charset="1" panose="020B0604020202020204"/>
      <p:regular r:id="rId29"/>
    </p:embeddedFont>
    <p:embeddedFont>
      <p:font typeface="Open Sans Bold" charset="1" panose="020B0806030504020204"/>
      <p:regular r:id="rId30"/>
    </p:embeddedFont>
    <p:embeddedFont>
      <p:font typeface="Open Sans" charset="1" panose="020B0606030504020204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notesMasters/notesMaster1.xml" Type="http://schemas.openxmlformats.org/officeDocument/2006/relationships/notesMaster"/><Relationship Id="rId21" Target="theme/theme2.xml" Type="http://schemas.openxmlformats.org/officeDocument/2006/relationships/theme"/><Relationship Id="rId22" Target="notesSlides/notesSlide1.xml" Type="http://schemas.openxmlformats.org/officeDocument/2006/relationships/notes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9288" r="0" b="-928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26987" y="9065762"/>
            <a:ext cx="2771470" cy="28575"/>
            <a:chOff x="0" y="0"/>
            <a:chExt cx="3695293" cy="381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9050" y="0"/>
              <a:ext cx="3657219" cy="38100"/>
            </a:xfrm>
            <a:custGeom>
              <a:avLst/>
              <a:gdLst/>
              <a:ahLst/>
              <a:cxnLst/>
              <a:rect r="r" b="b" t="t" l="l"/>
              <a:pathLst>
                <a:path h="38100" w="3657219">
                  <a:moveTo>
                    <a:pt x="3657219" y="38100"/>
                  </a:moveTo>
                  <a:lnTo>
                    <a:pt x="0" y="38100"/>
                  </a:lnTo>
                  <a:lnTo>
                    <a:pt x="0" y="0"/>
                  </a:lnTo>
                  <a:lnTo>
                    <a:pt x="365721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422171" y="8721090"/>
            <a:ext cx="4568256" cy="1369296"/>
            <a:chOff x="0" y="0"/>
            <a:chExt cx="6091008" cy="182572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091047" cy="1825752"/>
            </a:xfrm>
            <a:custGeom>
              <a:avLst/>
              <a:gdLst/>
              <a:ahLst/>
              <a:cxnLst/>
              <a:rect r="r" b="b" t="t" l="l"/>
              <a:pathLst>
                <a:path h="1825752" w="6091047">
                  <a:moveTo>
                    <a:pt x="0" y="0"/>
                  </a:moveTo>
                  <a:lnTo>
                    <a:pt x="6091047" y="0"/>
                  </a:lnTo>
                  <a:lnTo>
                    <a:pt x="6091047" y="1825752"/>
                  </a:lnTo>
                  <a:lnTo>
                    <a:pt x="0" y="1825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43" r="0" b="-41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6823050" y="845211"/>
            <a:ext cx="11464949" cy="1863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58"/>
              </a:lnSpc>
            </a:pPr>
            <a:r>
              <a:rPr lang="en-US" sz="6298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PNLD ANOS INICIAIS</a:t>
            </a:r>
          </a:p>
          <a:p>
            <a:pPr algn="l">
              <a:lnSpc>
                <a:spcPts val="6928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54412" y="9003849"/>
            <a:ext cx="3026140" cy="486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99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2027- 2030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808764" y="1732940"/>
            <a:ext cx="11493524" cy="42863"/>
            <a:chOff x="0" y="0"/>
            <a:chExt cx="15324699" cy="571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9050" y="0"/>
              <a:ext cx="15286610" cy="57150"/>
            </a:xfrm>
            <a:custGeom>
              <a:avLst/>
              <a:gdLst/>
              <a:ahLst/>
              <a:cxnLst/>
              <a:rect r="r" b="b" t="t" l="l"/>
              <a:pathLst>
                <a:path h="57150" w="15286610">
                  <a:moveTo>
                    <a:pt x="15286610" y="38100"/>
                  </a:moveTo>
                  <a:lnTo>
                    <a:pt x="0" y="57150"/>
                  </a:lnTo>
                  <a:lnTo>
                    <a:pt x="0" y="19050"/>
                  </a:lnTo>
                  <a:lnTo>
                    <a:pt x="152866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2" id="12" descr="Logotipo  Descrição gerada automaticamente"/>
          <p:cNvSpPr/>
          <p:nvPr/>
        </p:nvSpPr>
        <p:spPr>
          <a:xfrm flipH="false" flipV="false" rot="0">
            <a:off x="9494922" y="8828992"/>
            <a:ext cx="4202882" cy="1224114"/>
          </a:xfrm>
          <a:custGeom>
            <a:avLst/>
            <a:gdLst/>
            <a:ahLst/>
            <a:cxnLst/>
            <a:rect r="r" b="b" t="t" l="l"/>
            <a:pathLst>
              <a:path h="1224114" w="4202882">
                <a:moveTo>
                  <a:pt x="0" y="0"/>
                </a:moveTo>
                <a:lnTo>
                  <a:pt x="4202882" y="0"/>
                </a:lnTo>
                <a:lnTo>
                  <a:pt x="4202882" y="1224114"/>
                </a:lnTo>
                <a:lnTo>
                  <a:pt x="0" y="12241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8" t="0" r="-78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4042130" y="1781042"/>
            <a:ext cx="3856857" cy="1343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4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Reunião Técnica</a:t>
            </a:r>
          </a:p>
          <a:p>
            <a:pPr algn="r">
              <a:lnSpc>
                <a:spcPts val="3359"/>
              </a:lnSpc>
            </a:pPr>
            <a:r>
              <a:rPr lang="en-US" sz="27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Dezembro, 2024</a:t>
            </a:r>
          </a:p>
          <a:p>
            <a:pPr algn="l">
              <a:lnSpc>
                <a:spcPts val="4800"/>
              </a:lnSpc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C98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3191" y="331144"/>
            <a:ext cx="16228657" cy="3128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5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PNLD - Obras didáticas para anos iniciais</a:t>
            </a:r>
          </a:p>
          <a:p>
            <a:pPr algn="l">
              <a:lnSpc>
                <a:spcPts val="6159"/>
              </a:lnSpc>
            </a:pPr>
          </a:p>
          <a:p>
            <a:pPr algn="l">
              <a:lnSpc>
                <a:spcPts val="6159"/>
              </a:lnSpc>
            </a:pPr>
          </a:p>
          <a:p>
            <a:pPr algn="l">
              <a:lnSpc>
                <a:spcPts val="615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303191" y="1715615"/>
            <a:ext cx="16432411" cy="1728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9"/>
              </a:lnSpc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Objeto 2</a:t>
            </a:r>
          </a:p>
          <a:p>
            <a:pPr algn="l">
              <a:lnSpc>
                <a:spcPts val="4509"/>
              </a:lnSpc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Obras de apoio teórico metodológico e processo didático para professores</a:t>
            </a:r>
          </a:p>
          <a:p>
            <a:pPr algn="l">
              <a:lnSpc>
                <a:spcPts val="4509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309380" y="1072409"/>
            <a:ext cx="13573821" cy="104933"/>
          </a:xfrm>
          <a:custGeom>
            <a:avLst/>
            <a:gdLst/>
            <a:ahLst/>
            <a:cxnLst/>
            <a:rect r="r" b="b" t="t" l="l"/>
            <a:pathLst>
              <a:path h="104933" w="13573821">
                <a:moveTo>
                  <a:pt x="0" y="0"/>
                </a:moveTo>
                <a:lnTo>
                  <a:pt x="13573821" y="0"/>
                </a:lnTo>
                <a:lnTo>
                  <a:pt x="13573821" y="104933"/>
                </a:lnTo>
                <a:lnTo>
                  <a:pt x="0" y="104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8855" r="0" b="-58855"/>
            </a:stretch>
          </a:blipFill>
        </p:spPr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253999" y="3374571"/>
          <a:ext cx="17729200" cy="4927600"/>
        </p:xfrm>
        <a:graphic>
          <a:graphicData uri="http://schemas.openxmlformats.org/drawingml/2006/table">
            <a:tbl>
              <a:tblPr/>
              <a:tblGrid>
                <a:gridCol w="6573147"/>
                <a:gridCol w="5351726"/>
                <a:gridCol w="5804328"/>
              </a:tblGrid>
              <a:tr h="991595">
                <a:tc gridSpan="3">
                  <a:txBody>
                    <a:bodyPr anchor="t" rtlCol="false"/>
                    <a:lstStyle/>
                    <a:p>
                      <a:pPr algn="ctr">
                        <a:lnSpc>
                          <a:spcPts val="3852"/>
                        </a:lnSpc>
                        <a:defRPr/>
                      </a:pPr>
                      <a:r>
                        <a:rPr lang="en-US" sz="3000" b="true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Objeto 2 - Obras de Teórico Metodológico para docentes dos Anos Iniciais do Ensino Fundamental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852"/>
                        </a:lnSpc>
                        <a:defRPr/>
                      </a:pPr>
                      <a:r>
                        <a:rPr lang="en-US" sz="3000" b="true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Objeto 2 - Obras de Teórico Metodológico para docentes dos Anos Iniciais do Ensino Fundamental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852"/>
                        </a:lnSpc>
                        <a:defRPr/>
                      </a:pPr>
                      <a:r>
                        <a:rPr lang="en-US" sz="3000" b="true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Objeto 2 - Obras de Teórico Metodológico para docentes dos Anos Iniciais do Ensino Fundamental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85624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Obra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Formato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Nº de Volumes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0797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Obras de Apoio Pedagógico de natureza teórico-metodológica para Docentes dos Anos Iniciais do Ensino Fundamental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Impresso e versão digital em HTML5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Volume único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7C98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5775" y="927673"/>
            <a:ext cx="18092225" cy="7341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74"/>
              </a:lnSpc>
              <a:spcBef>
                <a:spcPct val="0"/>
              </a:spcBef>
            </a:pPr>
            <a:r>
              <a:rPr lang="en-US" sz="5062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PNLD – Mudanças para os Anos Iniciais </a:t>
            </a:r>
          </a:p>
          <a:p>
            <a:pPr algn="l">
              <a:lnSpc>
                <a:spcPts val="5774"/>
              </a:lnSpc>
              <a:spcBef>
                <a:spcPct val="0"/>
              </a:spcBef>
            </a:pPr>
            <a:r>
              <a:rPr lang="en-US" sz="5062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just">
              <a:lnSpc>
                <a:spcPts val="5771"/>
              </a:lnSpc>
              <a:spcBef>
                <a:spcPct val="0"/>
              </a:spcBef>
            </a:pPr>
            <a:r>
              <a:rPr lang="en-US" sz="5062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•1° e 2° ano: livros com volume individual de Língua Portuguesa, Matemática e Artes. Outros componentes para essas séries possuem livro interdisciplinar. </a:t>
            </a:r>
          </a:p>
          <a:p>
            <a:pPr algn="just">
              <a:lnSpc>
                <a:spcPts val="5774"/>
              </a:lnSpc>
              <a:spcBef>
                <a:spcPct val="0"/>
              </a:spcBef>
            </a:pPr>
          </a:p>
          <a:p>
            <a:pPr algn="just">
              <a:lnSpc>
                <a:spcPts val="5771"/>
              </a:lnSpc>
              <a:spcBef>
                <a:spcPct val="0"/>
              </a:spcBef>
            </a:pPr>
            <a:r>
              <a:rPr lang="en-US" sz="5062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•Livros regionalizados de história e geografia</a:t>
            </a:r>
          </a:p>
          <a:p>
            <a:pPr algn="just">
              <a:lnSpc>
                <a:spcPts val="5774"/>
              </a:lnSpc>
              <a:spcBef>
                <a:spcPct val="0"/>
              </a:spcBef>
            </a:pPr>
          </a:p>
          <a:p>
            <a:pPr algn="just">
              <a:lnSpc>
                <a:spcPts val="5774"/>
              </a:lnSpc>
              <a:spcBef>
                <a:spcPct val="0"/>
              </a:spcBef>
            </a:pPr>
            <a:r>
              <a:rPr lang="en-US" sz="5062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•Materiais optativos de produção de texto, espanhol e educação digital.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0" y="1711179"/>
            <a:ext cx="12367317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7C98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85348" y="1009650"/>
            <a:ext cx="16637412" cy="1905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7114183" y="1458674"/>
            <a:ext cx="4059635" cy="3086100"/>
            <a:chOff x="0" y="0"/>
            <a:chExt cx="1069204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69204" cy="812800"/>
            </a:xfrm>
            <a:custGeom>
              <a:avLst/>
              <a:gdLst/>
              <a:ahLst/>
              <a:cxnLst/>
              <a:rect r="r" b="b" t="t" l="l"/>
              <a:pathLst>
                <a:path h="812800" w="1069204">
                  <a:moveTo>
                    <a:pt x="534602" y="0"/>
                  </a:moveTo>
                  <a:cubicBezTo>
                    <a:pt x="239350" y="0"/>
                    <a:pt x="0" y="181951"/>
                    <a:pt x="0" y="406400"/>
                  </a:cubicBezTo>
                  <a:cubicBezTo>
                    <a:pt x="0" y="630849"/>
                    <a:pt x="239350" y="812800"/>
                    <a:pt x="534602" y="812800"/>
                  </a:cubicBezTo>
                  <a:cubicBezTo>
                    <a:pt x="829855" y="812800"/>
                    <a:pt x="1069204" y="630849"/>
                    <a:pt x="1069204" y="406400"/>
                  </a:cubicBezTo>
                  <a:cubicBezTo>
                    <a:pt x="1069204" y="181951"/>
                    <a:pt x="829855" y="0"/>
                    <a:pt x="534602" y="0"/>
                  </a:cubicBezTo>
                  <a:close/>
                </a:path>
              </a:pathLst>
            </a:custGeom>
            <a:solidFill>
              <a:srgbClr val="1B482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0238" y="38100"/>
              <a:ext cx="868728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 b="tru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Educação Antirracista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TCT- Educação para a valorização do multiculturalismo nas matrizes históricas e culturais Brasileiras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190338" y="3960653"/>
            <a:ext cx="3086100" cy="308610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482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 b="tru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Educação Ambiental 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TCT- Meio Ambiente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85348" y="347104"/>
            <a:ext cx="16208722" cy="521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2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Obras de apoio teórico metodológico e processo didático para professores-BNCC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833080" y="3960653"/>
            <a:ext cx="3086100" cy="308610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482B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 b="tru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Educação midiática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TCT- Ciência e Tecnologia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114183" y="6705905"/>
            <a:ext cx="4059635" cy="3086100"/>
            <a:chOff x="0" y="0"/>
            <a:chExt cx="1069204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69204" cy="812800"/>
            </a:xfrm>
            <a:custGeom>
              <a:avLst/>
              <a:gdLst/>
              <a:ahLst/>
              <a:cxnLst/>
              <a:rect r="r" b="b" t="t" l="l"/>
              <a:pathLst>
                <a:path h="812800" w="1069204">
                  <a:moveTo>
                    <a:pt x="534602" y="0"/>
                  </a:moveTo>
                  <a:cubicBezTo>
                    <a:pt x="239350" y="0"/>
                    <a:pt x="0" y="181951"/>
                    <a:pt x="0" y="406400"/>
                  </a:cubicBezTo>
                  <a:cubicBezTo>
                    <a:pt x="0" y="630849"/>
                    <a:pt x="239350" y="812800"/>
                    <a:pt x="534602" y="812800"/>
                  </a:cubicBezTo>
                  <a:cubicBezTo>
                    <a:pt x="829855" y="812800"/>
                    <a:pt x="1069204" y="630849"/>
                    <a:pt x="1069204" y="406400"/>
                  </a:cubicBezTo>
                  <a:cubicBezTo>
                    <a:pt x="1069204" y="181951"/>
                    <a:pt x="829855" y="0"/>
                    <a:pt x="534602" y="0"/>
                  </a:cubicBezTo>
                  <a:close/>
                </a:path>
              </a:pathLst>
            </a:custGeom>
            <a:solidFill>
              <a:srgbClr val="1B482B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00238" y="38100"/>
              <a:ext cx="868728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 b="tru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Educação de e para os Direitos Humanos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tru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TCT- </a:t>
              </a:r>
              <a:r>
                <a:rPr lang="en-US" sz="1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Educação em Direitos Humanos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7C98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0892" y="464480"/>
            <a:ext cx="11034472" cy="672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0"/>
              </a:lnSpc>
              <a:spcBef>
                <a:spcPct val="0"/>
              </a:spcBef>
            </a:pPr>
            <a:r>
              <a:rPr lang="en-US" sz="4507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Temáticas prioritárias da Educação Básica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310892" y="1137302"/>
            <a:ext cx="11393762" cy="1905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2295186" y="2057400"/>
            <a:ext cx="3086100" cy="30861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482B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sz="2099" b="tru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Conhecimentos em Língua Estrangeira (Inglês ou Espanhol)</a:t>
              </a:r>
            </a:p>
            <a:p>
              <a:pPr algn="ctr">
                <a:lnSpc>
                  <a:spcPts val="293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989690" y="2057400"/>
            <a:ext cx="3086100" cy="3086100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482B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sz="2099" b="tru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Educação socioemocional</a:t>
              </a:r>
            </a:p>
            <a:p>
              <a:pPr algn="ctr">
                <a:lnSpc>
                  <a:spcPts val="293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684194" y="2057400"/>
            <a:ext cx="3086100" cy="308610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482B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sz="2099" b="tru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Didática ou processos de ensino e de aprendizagem</a:t>
              </a:r>
            </a:p>
            <a:p>
              <a:pPr algn="ctr">
                <a:lnSpc>
                  <a:spcPts val="293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295186" y="5781047"/>
            <a:ext cx="3086100" cy="3086100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482B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sz="2099" b="tru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Educação matemática</a:t>
              </a:r>
            </a:p>
            <a:p>
              <a:pPr algn="ctr">
                <a:lnSpc>
                  <a:spcPts val="293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989690" y="5878401"/>
            <a:ext cx="3086100" cy="3086100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482B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sz="2099" b="tru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Alfabetização e Letramento </a:t>
              </a:r>
            </a:p>
            <a:p>
              <a:pPr algn="ctr">
                <a:lnSpc>
                  <a:spcPts val="293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684194" y="5781047"/>
            <a:ext cx="3086100" cy="3086100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482B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sz="2099" b="tru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Educação</a:t>
              </a:r>
            </a:p>
            <a:p>
              <a:pPr algn="ctr">
                <a:lnSpc>
                  <a:spcPts val="2939"/>
                </a:lnSpc>
              </a:pPr>
              <a:r>
                <a:rPr lang="en-US" sz="2099" b="tru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Integral</a:t>
              </a: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895678" y="3840348"/>
            <a:ext cx="3086100" cy="3086100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482B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sz="2099" b="tru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Educação Especial na Perspectiva da Educação Inclusiva</a:t>
              </a:r>
            </a:p>
            <a:p>
              <a:pPr algn="ctr">
                <a:lnSpc>
                  <a:spcPts val="2939"/>
                </a:lnSpc>
              </a:pP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C98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Logotipo  Descrição gerada automaticamente"/>
          <p:cNvSpPr/>
          <p:nvPr/>
        </p:nvSpPr>
        <p:spPr>
          <a:xfrm flipH="false" flipV="false" rot="0">
            <a:off x="2446" y="8285371"/>
            <a:ext cx="5666479" cy="1656223"/>
          </a:xfrm>
          <a:custGeom>
            <a:avLst/>
            <a:gdLst/>
            <a:ahLst/>
            <a:cxnLst/>
            <a:rect r="r" b="b" t="t" l="l"/>
            <a:pathLst>
              <a:path h="1656223" w="5666479">
                <a:moveTo>
                  <a:pt x="0" y="0"/>
                </a:moveTo>
                <a:lnTo>
                  <a:pt x="5666479" y="0"/>
                </a:lnTo>
                <a:lnTo>
                  <a:pt x="5666479" y="1656223"/>
                </a:lnTo>
                <a:lnTo>
                  <a:pt x="0" y="165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5" t="0" r="-255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842158" y="8288981"/>
            <a:ext cx="5148269" cy="1801405"/>
            <a:chOff x="0" y="0"/>
            <a:chExt cx="6864359" cy="240187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864327" cy="2401824"/>
            </a:xfrm>
            <a:custGeom>
              <a:avLst/>
              <a:gdLst/>
              <a:ahLst/>
              <a:cxnLst/>
              <a:rect r="r" b="b" t="t" l="l"/>
              <a:pathLst>
                <a:path h="2401824" w="6864327">
                  <a:moveTo>
                    <a:pt x="0" y="0"/>
                  </a:moveTo>
                  <a:lnTo>
                    <a:pt x="6864327" y="0"/>
                  </a:lnTo>
                  <a:lnTo>
                    <a:pt x="6864327" y="2401824"/>
                  </a:lnTo>
                  <a:lnTo>
                    <a:pt x="0" y="2401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317" t="0" r="-8317" b="-2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9149638" y="5056279"/>
            <a:ext cx="16520294" cy="1439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9"/>
              </a:lnSpc>
            </a:pPr>
            <a:r>
              <a:rPr lang="en-US" sz="6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Agradecemos a atenção!</a:t>
            </a:r>
          </a:p>
          <a:p>
            <a:pPr algn="l">
              <a:lnSpc>
                <a:spcPts val="4509"/>
              </a:lnSpc>
            </a:pPr>
          </a:p>
          <a:p>
            <a:pPr algn="l">
              <a:lnSpc>
                <a:spcPts val="4509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C98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3191" y="331144"/>
            <a:ext cx="16228657" cy="3128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5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Categorias livros didáticos para anos inicias</a:t>
            </a:r>
          </a:p>
          <a:p>
            <a:pPr algn="l">
              <a:lnSpc>
                <a:spcPts val="6159"/>
              </a:lnSpc>
            </a:pPr>
          </a:p>
          <a:p>
            <a:pPr algn="l">
              <a:lnSpc>
                <a:spcPts val="6159"/>
              </a:lnSpc>
            </a:pPr>
          </a:p>
          <a:p>
            <a:pPr algn="l">
              <a:lnSpc>
                <a:spcPts val="615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530632" y="1741664"/>
            <a:ext cx="16432411" cy="4005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9"/>
              </a:lnSpc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  Objeto 1</a:t>
            </a:r>
          </a:p>
          <a:p>
            <a:pPr algn="l">
              <a:lnSpc>
                <a:spcPts val="4509"/>
              </a:lnSpc>
            </a:pPr>
          </a:p>
          <a:p>
            <a:pPr algn="l" marL="434340" indent="-217170" lvl="1">
              <a:lnSpc>
                <a:spcPts val="4509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Categoria 1- </a:t>
            </a: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Obras Didáticas destinadas aos 1º e 2° anos Iniciais do Ensino fundamental.</a:t>
            </a:r>
          </a:p>
          <a:p>
            <a:pPr algn="l" marL="434340" indent="-217170" lvl="1">
              <a:lnSpc>
                <a:spcPts val="4509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Categoria 2 - </a:t>
            </a: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Obras Didáticas destinadas aos 3º, 4° e 5° anos Iniciais do Ensino fundamental.</a:t>
            </a:r>
          </a:p>
          <a:p>
            <a:pPr algn="l" marL="434340" indent="-217170" lvl="1">
              <a:lnSpc>
                <a:spcPts val="450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530632" y="6359541"/>
            <a:ext cx="16249530" cy="2226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 Objeto 2</a:t>
            </a:r>
          </a:p>
          <a:p>
            <a:pPr algn="l">
              <a:lnSpc>
                <a:spcPts val="4320"/>
              </a:lnSpc>
            </a:pPr>
          </a:p>
          <a:p>
            <a:pPr algn="l" marL="434340" indent="-217170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Obras de apoio teórico metodológico e processo didático destinadas à professores.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09380" y="1072409"/>
            <a:ext cx="13573821" cy="104933"/>
          </a:xfrm>
          <a:custGeom>
            <a:avLst/>
            <a:gdLst/>
            <a:ahLst/>
            <a:cxnLst/>
            <a:rect r="r" b="b" t="t" l="l"/>
            <a:pathLst>
              <a:path h="104933" w="13573821">
                <a:moveTo>
                  <a:pt x="0" y="0"/>
                </a:moveTo>
                <a:lnTo>
                  <a:pt x="13573821" y="0"/>
                </a:lnTo>
                <a:lnTo>
                  <a:pt x="13573821" y="104933"/>
                </a:lnTo>
                <a:lnTo>
                  <a:pt x="0" y="104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8855" r="0" b="-58855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C98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3191" y="331144"/>
            <a:ext cx="16228657" cy="3128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5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PNLD - Obras didáticas para anos inicias</a:t>
            </a:r>
          </a:p>
          <a:p>
            <a:pPr algn="l">
              <a:lnSpc>
                <a:spcPts val="6159"/>
              </a:lnSpc>
            </a:pPr>
          </a:p>
          <a:p>
            <a:pPr algn="l">
              <a:lnSpc>
                <a:spcPts val="6159"/>
              </a:lnSpc>
            </a:pPr>
          </a:p>
          <a:p>
            <a:pPr algn="l">
              <a:lnSpc>
                <a:spcPts val="615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730829" y="2004156"/>
            <a:ext cx="16432411" cy="2882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9"/>
              </a:lnSpc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  Público atendido:</a:t>
            </a:r>
          </a:p>
          <a:p>
            <a:pPr algn="l">
              <a:lnSpc>
                <a:spcPts val="4509"/>
              </a:lnSpc>
            </a:pPr>
          </a:p>
          <a:p>
            <a:pPr algn="l" marL="434340" indent="-217170" lvl="1">
              <a:lnSpc>
                <a:spcPts val="4509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1° ao 5° ano dos Anos Inicias do ensino fundamental.</a:t>
            </a:r>
          </a:p>
          <a:p>
            <a:pPr algn="l" marL="434340" indent="-217170" lvl="1">
              <a:lnSpc>
                <a:spcPts val="4509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Professores da Educação Básica.</a:t>
            </a:r>
          </a:p>
          <a:p>
            <a:pPr algn="l" marL="434340" indent="-217170" lvl="1">
              <a:lnSpc>
                <a:spcPts val="450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576831" y="6191955"/>
            <a:ext cx="16249530" cy="2226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   Tipos de livros: </a:t>
            </a:r>
          </a:p>
          <a:p>
            <a:pPr algn="l">
              <a:lnSpc>
                <a:spcPts val="4320"/>
              </a:lnSpc>
            </a:pPr>
          </a:p>
          <a:p>
            <a:pPr algn="l" marL="434340" indent="-217170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Livro didático impresso e versão digital (PDF interativo).</a:t>
            </a:r>
          </a:p>
          <a:p>
            <a:pPr algn="l" marL="434340" indent="-217170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Livro de apoio teórico para professores.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09380" y="1072409"/>
            <a:ext cx="13573821" cy="104933"/>
          </a:xfrm>
          <a:custGeom>
            <a:avLst/>
            <a:gdLst/>
            <a:ahLst/>
            <a:cxnLst/>
            <a:rect r="r" b="b" t="t" l="l"/>
            <a:pathLst>
              <a:path h="104933" w="13573821">
                <a:moveTo>
                  <a:pt x="0" y="0"/>
                </a:moveTo>
                <a:lnTo>
                  <a:pt x="13573821" y="0"/>
                </a:lnTo>
                <a:lnTo>
                  <a:pt x="13573821" y="104933"/>
                </a:lnTo>
                <a:lnTo>
                  <a:pt x="0" y="104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8855" r="0" b="-58855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C98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3191" y="331144"/>
            <a:ext cx="16228657" cy="3128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5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PNLD - Obras didáticas para anos inicias</a:t>
            </a:r>
          </a:p>
          <a:p>
            <a:pPr algn="l">
              <a:lnSpc>
                <a:spcPts val="6159"/>
              </a:lnSpc>
            </a:pPr>
          </a:p>
          <a:p>
            <a:pPr algn="l">
              <a:lnSpc>
                <a:spcPts val="6159"/>
              </a:lnSpc>
            </a:pPr>
          </a:p>
          <a:p>
            <a:pPr algn="l">
              <a:lnSpc>
                <a:spcPts val="615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303191" y="1734665"/>
            <a:ext cx="16432411" cy="1654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Objeto 1 - Categoria 1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1° e 2° Anos Inicias do Ensino Fundamental</a:t>
            </a:r>
          </a:p>
          <a:p>
            <a:pPr algn="l">
              <a:lnSpc>
                <a:spcPts val="450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91440" y="3046985"/>
            <a:ext cx="17967960" cy="6266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61950" indent="-180975" lvl="1">
              <a:lnSpc>
                <a:spcPts val="4509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Serão avaliadas coleções por componentes curriculares das seguintes obras: </a:t>
            </a:r>
            <a:r>
              <a:rPr lang="en-US" sz="30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Língua Portuguesa, Arte, Educação Física, Matemática, Livro Interdisciplinar de: Ciências da Natureza, História e Geografia </a:t>
            </a: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(Escolha Obrigatória);</a:t>
            </a:r>
          </a:p>
          <a:p>
            <a:pPr algn="l" marL="361950" indent="-180975" lvl="1">
              <a:lnSpc>
                <a:spcPts val="4509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Serão avaliadas coleções por componentes curriculares das seguintes obras de escolha optativa: </a:t>
            </a:r>
            <a:r>
              <a:rPr lang="en-US" sz="30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Inglês, Espanhol e Educação Digital</a:t>
            </a: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(Escolha Facultativa);</a:t>
            </a:r>
          </a:p>
          <a:p>
            <a:pPr algn="l" marL="361950" indent="-180975" lvl="1">
              <a:lnSpc>
                <a:spcPts val="4509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As obras deverão conter sua versão em PDF Interativo, com acréscimos em relação ao livro físico. </a:t>
            </a:r>
          </a:p>
          <a:p>
            <a:pPr algn="l" marL="361950" indent="-180975" lvl="1">
              <a:lnSpc>
                <a:spcPts val="4509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 acréscimo requerido deve apresentar-se em todos os volumes da versão do Livro Digital PDF Interativo.</a:t>
            </a:r>
          </a:p>
          <a:p>
            <a:pPr algn="l" marL="361950" indent="-180975" lvl="1">
              <a:lnSpc>
                <a:spcPts val="4509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Para a etapa de inscrição deverão ser observados os critérios, as categorias e as especificidades necessárias ao atendimento de cada uma das Obras requeridas neste anexo e no referido edital sob pena de reprovação.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09380" y="1072409"/>
            <a:ext cx="13573821" cy="104933"/>
          </a:xfrm>
          <a:custGeom>
            <a:avLst/>
            <a:gdLst/>
            <a:ahLst/>
            <a:cxnLst/>
            <a:rect r="r" b="b" t="t" l="l"/>
            <a:pathLst>
              <a:path h="104933" w="13573821">
                <a:moveTo>
                  <a:pt x="0" y="0"/>
                </a:moveTo>
                <a:lnTo>
                  <a:pt x="13573821" y="0"/>
                </a:lnTo>
                <a:lnTo>
                  <a:pt x="13573821" y="104933"/>
                </a:lnTo>
                <a:lnTo>
                  <a:pt x="0" y="104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8855" r="0" b="-58855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7C98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3899" y="421389"/>
            <a:ext cx="17974101" cy="602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9"/>
              </a:lnSpc>
            </a:pPr>
            <a:r>
              <a:rPr lang="en-US" sz="4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Categoria 1 - Obras Didáticas destinadas aos anos iniciais 1º e 2° anos</a:t>
            </a:r>
          </a:p>
        </p:txBody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542440" y="1220491"/>
          <a:ext cx="17359798" cy="8709236"/>
        </p:xfrm>
        <a:graphic>
          <a:graphicData uri="http://schemas.openxmlformats.org/drawingml/2006/table">
            <a:tbl>
              <a:tblPr/>
              <a:tblGrid>
                <a:gridCol w="1990942"/>
                <a:gridCol w="1811972"/>
                <a:gridCol w="1659814"/>
                <a:gridCol w="1335604"/>
                <a:gridCol w="1803170"/>
                <a:gridCol w="2138998"/>
                <a:gridCol w="2348402"/>
                <a:gridCol w="1381553"/>
                <a:gridCol w="1375322"/>
                <a:gridCol w="1514021"/>
              </a:tblGrid>
              <a:tr h="715418">
                <a:tc gridSpan="10"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b="true" sz="2799" spc="26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1 - Obras Didáticas destinadas aos Anos Iniciais – 1º e 2º ano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b="true" sz="2799" spc="26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1 - Obras Didáticas destinadas aos Anos Iniciais – 1º e 2º ano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b="true" sz="2799" spc="26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1 - Obras Didáticas destinadas aos Anos Iniciais – 1º e 2º ano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b="true" sz="2799" spc="26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1 - Obras Didáticas destinadas aos Anos Iniciais – 1º e 2º ano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b="true" sz="2799" spc="26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1 - Obras Didáticas destinadas aos Anos Iniciais – 1º e 2º ano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b="true" sz="2799" spc="26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1 - Obras Didáticas destinadas aos Anos Iniciais – 1º e 2º ano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b="true" sz="2799" spc="26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1 - Obras Didáticas destinadas aos Anos Iniciais – 1º e 2º ano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b="true" sz="2799" spc="26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1 - Obras Didáticas destinadas aos Anos Iniciais – 1º e 2º ano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b="true" sz="2799" spc="26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1 - Obras Didáticas destinadas aos Anos Iniciais – 1º e 2º ano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b="true" sz="2799" spc="26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1 - Obras Didáticas destinadas aos Anos Iniciais – 1º e 2º ano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</a:tr>
              <a:tr h="639107"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Tipo de Escolha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Tipo de Escolha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obrigatória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obrigatória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obrigatória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obrigatória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obrigatória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gridSpan="3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Optativa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Optativa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Optativa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</a:tr>
              <a:tr h="1860087"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Componente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Componente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Língua Portuguesa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Arte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Educação Física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Matemática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Livro Interdisciplinar de Ciências da Natureza, História e Geografia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Inglês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Espanhol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Educação Digital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</a:tr>
              <a:tr h="838522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Livro Didático Impresso de Estudantes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Nº de volumes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2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2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-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2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2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Vol. único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Vol. único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Vol. único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</a:tr>
              <a:tr h="1245537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Livro Didático Impresso de Estudantes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Máximo de páginas por volume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288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128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-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288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288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144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144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128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</a:tr>
              <a:tr h="562796"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Livro Digital de Estudantes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Livro Digital de Estudantes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8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838522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Livro Didático Impresso de Professores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Nº de volumes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2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2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Vol. único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2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2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Vol. único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Vol. único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Vol. único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</a:tr>
              <a:tr h="1245537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Livro Didático Impresso de Professores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Máximo de páginas por volume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320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160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288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320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288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192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192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160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</a:tr>
              <a:tr h="763710"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Livro Digital de Professores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Livro Digital de Professores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8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C98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3191" y="331144"/>
            <a:ext cx="16228657" cy="3128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5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PNLD - Obras didáticas para anos inicias</a:t>
            </a:r>
          </a:p>
          <a:p>
            <a:pPr algn="l">
              <a:lnSpc>
                <a:spcPts val="6159"/>
              </a:lnSpc>
            </a:pPr>
          </a:p>
          <a:p>
            <a:pPr algn="l">
              <a:lnSpc>
                <a:spcPts val="6159"/>
              </a:lnSpc>
            </a:pPr>
          </a:p>
          <a:p>
            <a:pPr algn="l">
              <a:lnSpc>
                <a:spcPts val="615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303191" y="1708368"/>
            <a:ext cx="16432411" cy="1111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Objeto 1 - Categoria 2</a:t>
            </a:r>
          </a:p>
          <a:p>
            <a:pPr algn="l">
              <a:lnSpc>
                <a:spcPts val="4509"/>
              </a:lnSpc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3°, 4° e 5° Anos Iniciais do Ensino Fundamental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1440" y="3048620"/>
            <a:ext cx="18105119" cy="6393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61950" indent="-180975" lvl="1">
              <a:lnSpc>
                <a:spcPts val="4509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Serão avaliadas coleções por componentes curriculares das seguintes obras: </a:t>
            </a:r>
            <a:r>
              <a:rPr lang="en-US" sz="30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Língua Portuguesa, Arte, Educação Física, Matemática,  Ciências da Natureza, História e Geografia </a:t>
            </a: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(Escolha Obrigatória);</a:t>
            </a:r>
          </a:p>
          <a:p>
            <a:pPr algn="l" marL="361950" indent="-180975" lvl="1">
              <a:lnSpc>
                <a:spcPts val="4509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Serão avaliadas coleções por componentes curriculares das seguintes obras de escolha optativa: </a:t>
            </a:r>
            <a:r>
              <a:rPr lang="en-US" sz="3000" u="sng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Inglês, Espanhol, Livro Regionalizado de Geografia e Historia, Produção de Texto e Educação Digital </a:t>
            </a: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(Escolha Facultativa);</a:t>
            </a:r>
          </a:p>
          <a:p>
            <a:pPr algn="l" marL="361950" indent="-180975" lvl="1">
              <a:lnSpc>
                <a:spcPts val="4509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As obras deverão conter sua versão em PDF Interativo, com acréscimos em relação ao livro físico. </a:t>
            </a:r>
          </a:p>
          <a:p>
            <a:pPr algn="l" marL="361950" indent="-180975" lvl="1">
              <a:lnSpc>
                <a:spcPts val="4509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 acréscimo requerido deve apresentar-se em todos os volumes da versão do Livro Digital PDF Interativo. </a:t>
            </a:r>
          </a:p>
          <a:p>
            <a:pPr algn="l" marL="361950" indent="-180975" lvl="1">
              <a:lnSpc>
                <a:spcPts val="4509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Para a etapa de inscrição deverão ser observados os critérios, as categorias e as especificidades necessárias ao atendimento de cada uma das Obras requeridas neste anexo e no referido edital sob pena de reprovação.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09380" y="1072409"/>
            <a:ext cx="13573821" cy="104933"/>
          </a:xfrm>
          <a:custGeom>
            <a:avLst/>
            <a:gdLst/>
            <a:ahLst/>
            <a:cxnLst/>
            <a:rect r="r" b="b" t="t" l="l"/>
            <a:pathLst>
              <a:path h="104933" w="13573821">
                <a:moveTo>
                  <a:pt x="0" y="0"/>
                </a:moveTo>
                <a:lnTo>
                  <a:pt x="13573821" y="0"/>
                </a:lnTo>
                <a:lnTo>
                  <a:pt x="13573821" y="104933"/>
                </a:lnTo>
                <a:lnTo>
                  <a:pt x="0" y="104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8855" r="0" b="-58855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7C98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64921"/>
            <a:ext cx="18116550" cy="598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9"/>
              </a:lnSpc>
            </a:pPr>
            <a:r>
              <a:rPr lang="en-US" sz="4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Categoria 2 - Obras Didáticas destinadas aos anos iniciais 3º, 4° e 5° anos</a:t>
            </a:r>
          </a:p>
        </p:txBody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381000" y="840276"/>
          <a:ext cx="17735550" cy="9212932"/>
        </p:xfrm>
        <a:graphic>
          <a:graphicData uri="http://schemas.openxmlformats.org/drawingml/2006/table">
            <a:tbl>
              <a:tblPr/>
              <a:tblGrid>
                <a:gridCol w="1450801"/>
                <a:gridCol w="1281035"/>
                <a:gridCol w="1648282"/>
                <a:gridCol w="868678"/>
                <a:gridCol w="1232259"/>
                <a:gridCol w="1478832"/>
                <a:gridCol w="1151827"/>
                <a:gridCol w="983175"/>
                <a:gridCol w="1241288"/>
                <a:gridCol w="1047463"/>
                <a:gridCol w="1115608"/>
                <a:gridCol w="1670399"/>
                <a:gridCol w="1233235"/>
                <a:gridCol w="1332669"/>
              </a:tblGrid>
              <a:tr h="639056">
                <a:tc gridSpan="14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2 - Obras Didáticas destinadas aos Anos Iniciais – 3º, 4º e 5º anos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2 - Obras Didáticas destinadas aos Anos Iniciais – 3º, 4º e 5º anos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2 - Obras Didáticas destinadas aos Anos Iniciais – 3º, 4º e 5º anos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2 - Obras Didáticas destinadas aos Anos Iniciais – 3º, 4º e 5º anos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2 - Obras Didáticas destinadas aos Anos Iniciais – 3º, 4º e 5º anos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2 - Obras Didáticas destinadas aos Anos Iniciais – 3º, 4º e 5º anos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2 - Obras Didáticas destinadas aos Anos Iniciais – 3º, 4º e 5º anos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2 - Obras Didáticas destinadas aos Anos Iniciais – 3º, 4º e 5º anos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2 - Obras Didáticas destinadas aos Anos Iniciais – 3º, 4º e 5º anos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2 - Obras Didáticas destinadas aos Anos Iniciais – 3º, 4º e 5º anos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2 - Obras Didáticas destinadas aos Anos Iniciais – 3º, 4º e 5º anos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2 - Obras Didáticas destinadas aos Anos Iniciais – 3º, 4º e 5º anos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2 - Obras Didáticas destinadas aos Anos Iniciais – 3º, 4º e 5º anos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081"/>
                        </a:lnSpc>
                        <a:defRPr/>
                      </a:pPr>
                      <a:r>
                        <a:rPr lang="en-US" b="true" sz="2400" spc="22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Categoria 2 - Obras Didáticas destinadas aos Anos Iniciais – 3º, 4º e 5º anos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</a:tr>
              <a:tr h="562751"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Tipo de Escolha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Tipo de Escolha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 gridSpan="7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obrigatória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obrigatória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obrigatória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obrigatória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obrigatória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obrigatória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obrigatória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gridSpan="5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Optativa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Optativa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Optativa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Optativa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Obras de escolha Optativa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</a:tr>
              <a:tr h="1600336"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2182"/>
                        </a:lnSpc>
                        <a:defRPr/>
                      </a:pPr>
                      <a:r>
                        <a:rPr lang="en-US" b="true" sz="1700" spc="15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Componente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182"/>
                        </a:lnSpc>
                        <a:defRPr/>
                      </a:pPr>
                      <a:r>
                        <a:rPr lang="en-US" b="true" sz="1700" spc="15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Componente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9"/>
                        </a:lnSpc>
                        <a:defRPr/>
                      </a:pPr>
                      <a:r>
                        <a:rPr lang="en-US" b="true" sz="1899" spc="17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Língua Portuguesa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9"/>
                        </a:lnSpc>
                        <a:defRPr/>
                      </a:pPr>
                      <a:r>
                        <a:rPr lang="en-US" b="true" sz="1899" spc="17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Arte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9"/>
                        </a:lnSpc>
                        <a:defRPr/>
                      </a:pPr>
                      <a:r>
                        <a:rPr lang="en-US" b="true" sz="1899" spc="17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Educação Física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9"/>
                        </a:lnSpc>
                        <a:defRPr/>
                      </a:pPr>
                      <a:r>
                        <a:rPr lang="en-US" b="true" sz="1899" spc="17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Matemática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9"/>
                        </a:lnSpc>
                        <a:defRPr/>
                      </a:pPr>
                      <a:r>
                        <a:rPr lang="en-US" b="true" sz="1899" spc="17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Ciências da Natureza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9"/>
                        </a:lnSpc>
                        <a:defRPr/>
                      </a:pPr>
                      <a:r>
                        <a:rPr lang="en-US" b="true" sz="1899" spc="17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História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9"/>
                        </a:lnSpc>
                        <a:defRPr/>
                      </a:pPr>
                      <a:r>
                        <a:rPr lang="en-US" b="true" sz="1899" spc="17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Geografia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9"/>
                        </a:lnSpc>
                        <a:defRPr/>
                      </a:pPr>
                      <a:r>
                        <a:rPr lang="en-US" b="true" sz="1899" spc="17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Inglês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9"/>
                        </a:lnSpc>
                        <a:defRPr/>
                      </a:pPr>
                      <a:r>
                        <a:rPr lang="en-US" b="true" sz="1899" spc="17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Espanhol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9"/>
                        </a:lnSpc>
                        <a:defRPr/>
                      </a:pPr>
                      <a:r>
                        <a:rPr lang="en-US" b="true" sz="1899" spc="17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Livro Regionalizado de Geografia e História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9"/>
                        </a:lnSpc>
                        <a:defRPr/>
                      </a:pPr>
                      <a:r>
                        <a:rPr lang="en-US" b="true" sz="1899" spc="17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Produção de Texto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9"/>
                        </a:lnSpc>
                        <a:defRPr/>
                      </a:pPr>
                      <a:r>
                        <a:rPr lang="en-US" b="true" sz="1899" spc="17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Educação Digital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</a:tr>
              <a:tr h="950196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Livro Didático Impresso de Estudantes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Nº de volumes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-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Vol. único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Vol. único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Vol. único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</a:tr>
              <a:tr h="1087349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Livro Didático Impresso de Estudantes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b="true" sz="1800" spc="16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Máximo de páginas por volume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288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176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-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288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144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144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144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144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144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144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176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144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</a:tr>
              <a:tr h="849120"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b="true" sz="1800" spc="16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Livro Digital de Estudantes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b="true" sz="1800" spc="16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Livro Digital de Estudantes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12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250558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Livro Didático Impresso de Professores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Nº de volumes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Vol. único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Vol. único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Vol. único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Vol. único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</a:tr>
              <a:tr h="1472361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b="true" sz="2000" spc="18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Livro Didático Impresso de Professores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b="true" sz="1800" spc="16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Máximo de páginas por volume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320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208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288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320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192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192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192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192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192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192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208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 spc="18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192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</a:tr>
              <a:tr h="801204"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b="true" sz="1800" spc="16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Livro Digital de Professores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b="true" sz="1800" spc="16">
                          <a:solidFill>
                            <a:srgbClr val="000000"/>
                          </a:solidFill>
                          <a:latin typeface="TT Rounds Condensed Bold"/>
                          <a:ea typeface="TT Rounds Condensed Bold"/>
                          <a:cs typeface="TT Rounds Condensed Bold"/>
                          <a:sym typeface="TT Rounds Condensed Bold"/>
                        </a:rPr>
                        <a:t>Livro Digital de Professores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12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spc="16">
                          <a:solidFill>
                            <a:srgbClr val="000000"/>
                          </a:solidFill>
                          <a:latin typeface="TT Rounds Condensed"/>
                          <a:ea typeface="TT Rounds Condensed"/>
                          <a:cs typeface="TT Rounds Condensed"/>
                          <a:sym typeface="TT Rounds Condensed"/>
                        </a:rPr>
                        <a:t>Versão em HTML5 com acréscimos</a:t>
                      </a:r>
                      <a:endParaRPr lang="en-US" sz="1100"/>
                    </a:p>
                  </a:txBody>
                  <a:tcPr marL="68580" marR="68580" marT="68580" marB="6858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C98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3191" y="331144"/>
            <a:ext cx="16228657" cy="3128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5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PNLD - Obras didáticas para anos iniciais</a:t>
            </a:r>
          </a:p>
          <a:p>
            <a:pPr algn="l">
              <a:lnSpc>
                <a:spcPts val="6159"/>
              </a:lnSpc>
            </a:pPr>
          </a:p>
          <a:p>
            <a:pPr algn="l">
              <a:lnSpc>
                <a:spcPts val="6159"/>
              </a:lnSpc>
            </a:pPr>
          </a:p>
          <a:p>
            <a:pPr algn="l">
              <a:lnSpc>
                <a:spcPts val="615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303191" y="1708367"/>
            <a:ext cx="16432411" cy="1117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Objeto 2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Obras de apoio teórico metodológico e processo didático para professores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1440" y="3158944"/>
            <a:ext cx="18105120" cy="595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Temáticas Propostas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•	Educação midiática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•	Educação Matemática  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•	Alfabetização  e Letramento  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•	Educação Integral  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•	Conhecimentos em Língua Estrangeira (inglês ou espanhol)  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•	Didática  ou processos de ensino e de aprendizagem 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•	Educação Antirracista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•	Educação Especial na Perspectiva da Educação Inclusiva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•	Educação Ambiental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•	Educação de e para os Direitos Humanos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•	Educação socioemocional 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•	Outros Temas Contemporâneos Transversais (TCTs)  constantes na BNCC.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09380" y="1072409"/>
            <a:ext cx="13573821" cy="104933"/>
          </a:xfrm>
          <a:custGeom>
            <a:avLst/>
            <a:gdLst/>
            <a:ahLst/>
            <a:cxnLst/>
            <a:rect r="r" b="b" t="t" l="l"/>
            <a:pathLst>
              <a:path h="104933" w="13573821">
                <a:moveTo>
                  <a:pt x="0" y="0"/>
                </a:moveTo>
                <a:lnTo>
                  <a:pt x="13573821" y="0"/>
                </a:lnTo>
                <a:lnTo>
                  <a:pt x="13573821" y="104933"/>
                </a:lnTo>
                <a:lnTo>
                  <a:pt x="0" y="104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8855" r="0" b="-58855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C98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3191" y="331144"/>
            <a:ext cx="16228657" cy="3128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5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PNLD - Obras didáticas para anos iniciais</a:t>
            </a:r>
          </a:p>
          <a:p>
            <a:pPr algn="l">
              <a:lnSpc>
                <a:spcPts val="6159"/>
              </a:lnSpc>
            </a:pPr>
          </a:p>
          <a:p>
            <a:pPr algn="l">
              <a:lnSpc>
                <a:spcPts val="6159"/>
              </a:lnSpc>
            </a:pPr>
          </a:p>
          <a:p>
            <a:pPr algn="l">
              <a:lnSpc>
                <a:spcPts val="615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487989" y="1977412"/>
            <a:ext cx="16432411" cy="1151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9"/>
              </a:lnSpc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Objeto 2</a:t>
            </a:r>
          </a:p>
          <a:p>
            <a:pPr algn="l">
              <a:lnSpc>
                <a:spcPts val="4509"/>
              </a:lnSpc>
            </a:pPr>
            <a:r>
              <a:rPr lang="en-US" sz="36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Obras de apoio teórico metodológico e processo didático para professores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03191" y="4178495"/>
            <a:ext cx="1810512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61950" indent="-180975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As obras de apoio pedagógico são destinadas aos docentes e comporão acervo da instituição escolar voltados aos professores que atuam nos anos iniciais da educação básica.</a:t>
            </a:r>
          </a:p>
          <a:p>
            <a:pPr algn="l" marL="361950" indent="-180975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Serão aceitas traduções de obras pedagógicas.</a:t>
            </a:r>
          </a:p>
          <a:p>
            <a:pPr algn="l" marL="361950" indent="-180975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As obras deverão apresentar-se em volume único e só poderão ser inscritas individualmente, ainda que façam parte de coleções.</a:t>
            </a:r>
          </a:p>
          <a:p>
            <a:pPr algn="l" marL="361950" indent="-180975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Serão aceitas antologias e livros de coletâneas.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09380" y="1072409"/>
            <a:ext cx="13573821" cy="104933"/>
          </a:xfrm>
          <a:custGeom>
            <a:avLst/>
            <a:gdLst/>
            <a:ahLst/>
            <a:cxnLst/>
            <a:rect r="r" b="b" t="t" l="l"/>
            <a:pathLst>
              <a:path h="104933" w="13573821">
                <a:moveTo>
                  <a:pt x="0" y="0"/>
                </a:moveTo>
                <a:lnTo>
                  <a:pt x="13573821" y="0"/>
                </a:lnTo>
                <a:lnTo>
                  <a:pt x="13573821" y="104933"/>
                </a:lnTo>
                <a:lnTo>
                  <a:pt x="0" y="104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8855" r="0" b="-58855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DAGYMS4H58c</dc:identifier>
  <dcterms:modified xsi:type="dcterms:W3CDTF">2011-08-01T06:04:30Z</dcterms:modified>
  <cp:revision>1</cp:revision>
  <dc:title>Apresentação PNLD Anos Iniciais VERSÃOFNDEfinal.pptx</dc:title>
</cp:coreProperties>
</file>