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4"/>
  </p:notesMasterIdLst>
  <p:sldIdLst>
    <p:sldId id="256" r:id="rId5"/>
    <p:sldId id="263" r:id="rId6"/>
    <p:sldId id="585" r:id="rId7"/>
    <p:sldId id="569" r:id="rId8"/>
    <p:sldId id="602" r:id="rId9"/>
    <p:sldId id="583" r:id="rId10"/>
    <p:sldId id="584" r:id="rId11"/>
    <p:sldId id="586" r:id="rId12"/>
    <p:sldId id="587" r:id="rId13"/>
    <p:sldId id="588" r:id="rId14"/>
    <p:sldId id="589" r:id="rId15"/>
    <p:sldId id="590" r:id="rId16"/>
    <p:sldId id="591" r:id="rId17"/>
    <p:sldId id="592" r:id="rId18"/>
    <p:sldId id="596" r:id="rId19"/>
    <p:sldId id="604" r:id="rId20"/>
    <p:sldId id="598" r:id="rId21"/>
    <p:sldId id="601" r:id="rId22"/>
    <p:sldId id="597" r:id="rId23"/>
  </p:sldIdLst>
  <p:sldSz cx="9144000" cy="6858000" type="screen4x3"/>
  <p:notesSz cx="6858000" cy="9144000"/>
  <p:defaultTextStyle>
    <a:defPPr>
      <a:defRPr lang="pt-B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EA4"/>
    <a:srgbClr val="007A37"/>
    <a:srgbClr val="3366CC"/>
    <a:srgbClr val="0066CC"/>
    <a:srgbClr val="0202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1CE6AEC-0210-4D19-8070-85BED58F804E}" v="19" dt="2022-06-23T13:50:02.30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Estilo Médio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9012ECD-51FC-41F1-AA8D-1B2483CD663E}" styleName="Estilo Claro 2 - Ênfase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Estilo Claro 1 - Ênfas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9CF1AB2-1976-4502-BF36-3FF5EA218861}" styleName="Estilo Médio 4 - Ênfas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301B821-A1FF-4177-AEE7-76D212191A09}" styleName="Estilo Médio 1 - Ênfas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A111915-BE36-4E01-A7E5-04B1672EAD32}" styleName="Estilo Claro 2 - Ênfase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DBED569-4797-4DF1-A0F4-6AAB3CD982D8}" styleName="Estilo Claro 3 - Ênfase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FD0F851-EC5A-4D38-B0AD-8093EC10F338}" styleName="Estilo Claro 1 - Ênfase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C89EF96-8CEA-46FF-86C4-4CE0E7609802}" styleName="Estilo Claro 3 - Ênfase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E9639D4-E3E2-4D34-9284-5A2195B3D0D7}" styleName="Estilo Clar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FABFCF23-3B69-468F-B69F-88F6DE6A72F2}" styleName="Estilo Médio 1 - Ênfase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961" autoAdjust="0"/>
    <p:restoredTop sz="90297" autoAdjust="0"/>
  </p:normalViewPr>
  <p:slideViewPr>
    <p:cSldViewPr>
      <p:cViewPr varScale="1">
        <p:scale>
          <a:sx n="72" d="100"/>
          <a:sy n="72" d="100"/>
        </p:scale>
        <p:origin x="1062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23"/>
    </p:cViewPr>
  </p:sorterViewPr>
  <p:notesViewPr>
    <p:cSldViewPr>
      <p:cViewPr varScale="1">
        <p:scale>
          <a:sx n="68" d="100"/>
          <a:sy n="68" d="100"/>
        </p:scale>
        <p:origin x="-3010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BE5E408-A1C6-41C2-9164-8B7C023F00DE}" type="doc">
      <dgm:prSet loTypeId="urn:microsoft.com/office/officeart/2005/8/layout/vList3" loCatId="picture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pt-BR"/>
        </a:p>
      </dgm:t>
    </dgm:pt>
    <dgm:pt modelId="{3B2A8B9A-38C0-4475-89FB-3616558BBF50}">
      <dgm:prSet custT="1"/>
      <dgm:spPr/>
      <dgm:t>
        <a:bodyPr/>
        <a:lstStyle/>
        <a:p>
          <a:pPr algn="ctr" rtl="0"/>
          <a:endParaRPr lang="pt-BR" sz="1800" b="1" u="sng" dirty="0">
            <a:solidFill>
              <a:srgbClr val="C00000"/>
            </a:solidFill>
          </a:endParaRPr>
        </a:p>
        <a:p>
          <a:pPr algn="ctr" rtl="0"/>
          <a:r>
            <a:rPr lang="pt-BR" sz="1800" dirty="0"/>
            <a:t>RESOLUÇÃO Nº 18, DE 22 DE OUTUBRO DE 2021</a:t>
          </a:r>
          <a:endParaRPr lang="pt-BR" sz="1800" b="1" u="sng" dirty="0">
            <a:solidFill>
              <a:srgbClr val="C00000"/>
            </a:solidFill>
          </a:endParaRPr>
        </a:p>
        <a:p>
          <a:pPr algn="ctr" rtl="0"/>
          <a:r>
            <a:rPr lang="pt-BR" sz="1800" b="1" u="sng" dirty="0">
              <a:solidFill>
                <a:srgbClr val="C00000"/>
              </a:solidFill>
            </a:rPr>
            <a:t>OBJETIVO</a:t>
          </a:r>
        </a:p>
        <a:p>
          <a:pPr algn="just" rtl="0"/>
          <a:r>
            <a:rPr lang="pt-BR" sz="1800" b="1" dirty="0">
              <a:solidFill>
                <a:schemeClr val="tx1"/>
              </a:solidFill>
            </a:rPr>
            <a:t>Apoiar o acesso e a permanência de alunos da educação básica pública, residentes em áreas rurais, às escolas, contribuindo para o desenvolvimento, a aprendizagem e o rendimento escolar desses estudantes. </a:t>
          </a:r>
        </a:p>
        <a:p>
          <a:pPr algn="just" rtl="0"/>
          <a:endParaRPr lang="pt-BR" sz="1800" b="1" dirty="0">
            <a:solidFill>
              <a:schemeClr val="tx1"/>
            </a:solidFill>
          </a:endParaRPr>
        </a:p>
        <a:p>
          <a:pPr algn="just" rtl="0"/>
          <a:r>
            <a:rPr lang="pt-BR" sz="1800" dirty="0"/>
            <a:t>RESOLUÇÃO Nº 18, DE 22 DE OUTUBRO DE 2021</a:t>
          </a:r>
          <a:endParaRPr lang="pt-BR" sz="2000" dirty="0">
            <a:solidFill>
              <a:schemeClr val="tx1"/>
            </a:solidFill>
          </a:endParaRPr>
        </a:p>
      </dgm:t>
    </dgm:pt>
    <dgm:pt modelId="{5C8CD586-9467-4CE4-A4B8-02784649244D}" type="parTrans" cxnId="{2CA8575D-CB12-4BF0-977F-D0EE296C60ED}">
      <dgm:prSet/>
      <dgm:spPr/>
      <dgm:t>
        <a:bodyPr/>
        <a:lstStyle/>
        <a:p>
          <a:endParaRPr lang="pt-BR" sz="2000">
            <a:solidFill>
              <a:schemeClr val="tx1"/>
            </a:solidFill>
          </a:endParaRPr>
        </a:p>
      </dgm:t>
    </dgm:pt>
    <dgm:pt modelId="{D876A7AE-8C7F-4A81-A002-2A93F4501108}" type="sibTrans" cxnId="{2CA8575D-CB12-4BF0-977F-D0EE296C60ED}">
      <dgm:prSet/>
      <dgm:spPr/>
      <dgm:t>
        <a:bodyPr/>
        <a:lstStyle/>
        <a:p>
          <a:endParaRPr lang="pt-BR" sz="2000">
            <a:solidFill>
              <a:schemeClr val="tx1"/>
            </a:solidFill>
          </a:endParaRPr>
        </a:p>
      </dgm:t>
    </dgm:pt>
    <dgm:pt modelId="{636FA475-159E-406E-AE87-5A85719E5108}">
      <dgm:prSet custT="1"/>
      <dgm:spPr/>
      <dgm:t>
        <a:bodyPr/>
        <a:lstStyle/>
        <a:p>
          <a:pPr rtl="0"/>
          <a:r>
            <a:rPr lang="pt-BR" sz="1800" b="1" u="sng" dirty="0">
              <a:solidFill>
                <a:srgbClr val="C00000"/>
              </a:solidFill>
            </a:rPr>
            <a:t>PÚBLICO</a:t>
          </a:r>
          <a:endParaRPr lang="pt-BR" sz="2000" b="1" u="sng" dirty="0">
            <a:solidFill>
              <a:schemeClr val="tx1"/>
            </a:solidFill>
          </a:endParaRPr>
        </a:p>
        <a:p>
          <a:pPr rtl="0"/>
          <a:r>
            <a:rPr lang="pt-BR" sz="2000" b="1" dirty="0">
              <a:solidFill>
                <a:schemeClr val="tx1"/>
              </a:solidFill>
            </a:rPr>
            <a:t>Estudantes das escolas da rede pública da Educação Básica, residentes, prioritariamente, no campo. </a:t>
          </a:r>
        </a:p>
      </dgm:t>
    </dgm:pt>
    <dgm:pt modelId="{34BF7ED5-2D41-4C1A-A18C-27DF8A37E3E4}" type="parTrans" cxnId="{D83DDE22-CA08-4C18-B28A-57D0BB4EC9D6}">
      <dgm:prSet/>
      <dgm:spPr/>
      <dgm:t>
        <a:bodyPr/>
        <a:lstStyle/>
        <a:p>
          <a:endParaRPr lang="pt-BR" sz="2000">
            <a:solidFill>
              <a:schemeClr val="tx1"/>
            </a:solidFill>
          </a:endParaRPr>
        </a:p>
      </dgm:t>
    </dgm:pt>
    <dgm:pt modelId="{AFEA1FC4-CA03-44B4-BDC5-07963666B630}" type="sibTrans" cxnId="{D83DDE22-CA08-4C18-B28A-57D0BB4EC9D6}">
      <dgm:prSet/>
      <dgm:spPr/>
      <dgm:t>
        <a:bodyPr/>
        <a:lstStyle/>
        <a:p>
          <a:endParaRPr lang="pt-BR" sz="2000">
            <a:solidFill>
              <a:schemeClr val="tx1"/>
            </a:solidFill>
          </a:endParaRPr>
        </a:p>
      </dgm:t>
    </dgm:pt>
    <dgm:pt modelId="{75F981A9-32E3-4378-AD8C-938F894FAF70}">
      <dgm:prSet custT="1"/>
      <dgm:spPr/>
      <dgm:t>
        <a:bodyPr/>
        <a:lstStyle/>
        <a:p>
          <a:pPr rtl="0"/>
          <a:r>
            <a:rPr lang="pt-BR" sz="2000" b="1" u="sng" dirty="0">
              <a:solidFill>
                <a:srgbClr val="C00000"/>
              </a:solidFill>
              <a:effectLst/>
            </a:rPr>
            <a:t>QUEM RECEBE OS RECURSOS</a:t>
          </a:r>
        </a:p>
        <a:p>
          <a:pPr rtl="0"/>
          <a:r>
            <a:rPr lang="pt-BR" sz="2000" b="1" dirty="0">
              <a:solidFill>
                <a:schemeClr val="tx1"/>
              </a:solidFill>
            </a:rPr>
            <a:t>Estados, Distrito Federal e Municípios </a:t>
          </a:r>
        </a:p>
        <a:p>
          <a:pPr rtl="0"/>
          <a:r>
            <a:rPr lang="pt-BR" sz="2000" b="1" dirty="0">
              <a:solidFill>
                <a:schemeClr val="tx1"/>
              </a:solidFill>
            </a:rPr>
            <a:t>(Entidades Executoras)</a:t>
          </a:r>
          <a:endParaRPr lang="pt-BR" sz="2000" dirty="0">
            <a:solidFill>
              <a:schemeClr val="tx1"/>
            </a:solidFill>
          </a:endParaRPr>
        </a:p>
      </dgm:t>
    </dgm:pt>
    <dgm:pt modelId="{FE9845DF-C800-4BA8-8CAC-86D2D514696B}" type="parTrans" cxnId="{05F3FF25-0D31-415D-BB8C-C678128A5689}">
      <dgm:prSet/>
      <dgm:spPr/>
      <dgm:t>
        <a:bodyPr/>
        <a:lstStyle/>
        <a:p>
          <a:endParaRPr lang="pt-BR" sz="2000">
            <a:solidFill>
              <a:schemeClr val="tx1"/>
            </a:solidFill>
          </a:endParaRPr>
        </a:p>
      </dgm:t>
    </dgm:pt>
    <dgm:pt modelId="{D4E04152-182C-4208-8884-0EC23CE72F7C}" type="sibTrans" cxnId="{05F3FF25-0D31-415D-BB8C-C678128A5689}">
      <dgm:prSet/>
      <dgm:spPr/>
      <dgm:t>
        <a:bodyPr/>
        <a:lstStyle/>
        <a:p>
          <a:endParaRPr lang="pt-BR" sz="2000">
            <a:solidFill>
              <a:schemeClr val="tx1"/>
            </a:solidFill>
          </a:endParaRPr>
        </a:p>
      </dgm:t>
    </dgm:pt>
    <dgm:pt modelId="{F8898837-C47D-4F95-B0F1-60E03C5CA548}" type="pres">
      <dgm:prSet presAssocID="{5BE5E408-A1C6-41C2-9164-8B7C023F00DE}" presName="linearFlow" presStyleCnt="0">
        <dgm:presLayoutVars>
          <dgm:dir/>
          <dgm:resizeHandles val="exact"/>
        </dgm:presLayoutVars>
      </dgm:prSet>
      <dgm:spPr/>
    </dgm:pt>
    <dgm:pt modelId="{DAC2DBA9-1FA8-4EE9-A09E-D032B22F2E78}" type="pres">
      <dgm:prSet presAssocID="{3B2A8B9A-38C0-4475-89FB-3616558BBF50}" presName="composite" presStyleCnt="0"/>
      <dgm:spPr/>
    </dgm:pt>
    <dgm:pt modelId="{DDA99BBF-A279-4356-BC8C-BCCCC02AC3AD}" type="pres">
      <dgm:prSet presAssocID="{3B2A8B9A-38C0-4475-89FB-3616558BBF50}" presName="imgShp" presStyleLbl="fgImgPlace1" presStyleIdx="0" presStyleCnt="3" custLinFactNeighborX="-73340" custLinFactNeighborY="-149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A1ED083A-B76E-4EFA-A8AE-B52672FBE4FC}" type="pres">
      <dgm:prSet presAssocID="{3B2A8B9A-38C0-4475-89FB-3616558BBF50}" presName="txShp" presStyleLbl="node1" presStyleIdx="0" presStyleCnt="3" custScaleX="108690" custScaleY="100084" custLinFactNeighborX="2941" custLinFactNeighborY="14656">
        <dgm:presLayoutVars>
          <dgm:bulletEnabled val="1"/>
        </dgm:presLayoutVars>
      </dgm:prSet>
      <dgm:spPr/>
    </dgm:pt>
    <dgm:pt modelId="{2D5350AA-2A1F-415A-99D4-41E0C23D6474}" type="pres">
      <dgm:prSet presAssocID="{D876A7AE-8C7F-4A81-A002-2A93F4501108}" presName="spacing" presStyleCnt="0"/>
      <dgm:spPr/>
    </dgm:pt>
    <dgm:pt modelId="{B4A4CDA7-7908-4808-99A3-8A82151CA73C}" type="pres">
      <dgm:prSet presAssocID="{636FA475-159E-406E-AE87-5A85719E5108}" presName="composite" presStyleCnt="0"/>
      <dgm:spPr/>
    </dgm:pt>
    <dgm:pt modelId="{AFA58571-48D9-4170-BD73-88DF7368A056}" type="pres">
      <dgm:prSet presAssocID="{636FA475-159E-406E-AE87-5A85719E5108}" presName="imgShp" presStyleLbl="fgImgPlace1" presStyleIdx="1" presStyleCnt="3" custLinFactNeighborX="-73340" custLinFactNeighborY="-178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DA0AFF30-E02B-42F5-B5EB-5D10570CED9B}" type="pres">
      <dgm:prSet presAssocID="{636FA475-159E-406E-AE87-5A85719E5108}" presName="txShp" presStyleLbl="node1" presStyleIdx="1" presStyleCnt="3" custScaleX="111694" custLinFactNeighborX="3474" custLinFactNeighborY="-1783">
        <dgm:presLayoutVars>
          <dgm:bulletEnabled val="1"/>
        </dgm:presLayoutVars>
      </dgm:prSet>
      <dgm:spPr/>
    </dgm:pt>
    <dgm:pt modelId="{A7B7440C-E9A1-4D88-9D01-1981CE221554}" type="pres">
      <dgm:prSet presAssocID="{AFEA1FC4-CA03-44B4-BDC5-07963666B630}" presName="spacing" presStyleCnt="0"/>
      <dgm:spPr/>
    </dgm:pt>
    <dgm:pt modelId="{9E477882-7DCC-473E-A488-1212CCF603EE}" type="pres">
      <dgm:prSet presAssocID="{75F981A9-32E3-4378-AD8C-938F894FAF70}" presName="composite" presStyleCnt="0"/>
      <dgm:spPr/>
    </dgm:pt>
    <dgm:pt modelId="{AF5008D3-DA55-4CF3-A139-C888DE57C4D8}" type="pres">
      <dgm:prSet presAssocID="{75F981A9-32E3-4378-AD8C-938F894FAF70}" presName="imgShp" presStyleLbl="fgImgPlace1" presStyleIdx="2" presStyleCnt="3" custLinFactNeighborX="-68409" custLinFactNeighborY="-84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C88B1AF7-9945-4DDD-B726-6D2A440794D6}" type="pres">
      <dgm:prSet presAssocID="{75F981A9-32E3-4378-AD8C-938F894FAF70}" presName="txShp" presStyleLbl="node1" presStyleIdx="2" presStyleCnt="3" custScaleX="110456" custLinFactNeighborX="1927" custLinFactNeighborY="-9771">
        <dgm:presLayoutVars>
          <dgm:bulletEnabled val="1"/>
        </dgm:presLayoutVars>
      </dgm:prSet>
      <dgm:spPr/>
    </dgm:pt>
  </dgm:ptLst>
  <dgm:cxnLst>
    <dgm:cxn modelId="{D83DDE22-CA08-4C18-B28A-57D0BB4EC9D6}" srcId="{5BE5E408-A1C6-41C2-9164-8B7C023F00DE}" destId="{636FA475-159E-406E-AE87-5A85719E5108}" srcOrd="1" destOrd="0" parTransId="{34BF7ED5-2D41-4C1A-A18C-27DF8A37E3E4}" sibTransId="{AFEA1FC4-CA03-44B4-BDC5-07963666B630}"/>
    <dgm:cxn modelId="{05F3FF25-0D31-415D-BB8C-C678128A5689}" srcId="{5BE5E408-A1C6-41C2-9164-8B7C023F00DE}" destId="{75F981A9-32E3-4378-AD8C-938F894FAF70}" srcOrd="2" destOrd="0" parTransId="{FE9845DF-C800-4BA8-8CAC-86D2D514696B}" sibTransId="{D4E04152-182C-4208-8884-0EC23CE72F7C}"/>
    <dgm:cxn modelId="{2CA8575D-CB12-4BF0-977F-D0EE296C60ED}" srcId="{5BE5E408-A1C6-41C2-9164-8B7C023F00DE}" destId="{3B2A8B9A-38C0-4475-89FB-3616558BBF50}" srcOrd="0" destOrd="0" parTransId="{5C8CD586-9467-4CE4-A4B8-02784649244D}" sibTransId="{D876A7AE-8C7F-4A81-A002-2A93F4501108}"/>
    <dgm:cxn modelId="{CE9CBB84-E8A2-47DE-87A9-F576119C9177}" type="presOf" srcId="{5BE5E408-A1C6-41C2-9164-8B7C023F00DE}" destId="{F8898837-C47D-4F95-B0F1-60E03C5CA548}" srcOrd="0" destOrd="0" presId="urn:microsoft.com/office/officeart/2005/8/layout/vList3"/>
    <dgm:cxn modelId="{B4FB4387-D0C5-4E35-BE6F-B2A6F2FC3F85}" type="presOf" srcId="{3B2A8B9A-38C0-4475-89FB-3616558BBF50}" destId="{A1ED083A-B76E-4EFA-A8AE-B52672FBE4FC}" srcOrd="0" destOrd="0" presId="urn:microsoft.com/office/officeart/2005/8/layout/vList3"/>
    <dgm:cxn modelId="{5F2427A5-B5E7-4CB4-A152-89C1AAC676DD}" type="presOf" srcId="{636FA475-159E-406E-AE87-5A85719E5108}" destId="{DA0AFF30-E02B-42F5-B5EB-5D10570CED9B}" srcOrd="0" destOrd="0" presId="urn:microsoft.com/office/officeart/2005/8/layout/vList3"/>
    <dgm:cxn modelId="{01F1D4E2-E40C-44FC-86F3-2B3681166B01}" type="presOf" srcId="{75F981A9-32E3-4378-AD8C-938F894FAF70}" destId="{C88B1AF7-9945-4DDD-B726-6D2A440794D6}" srcOrd="0" destOrd="0" presId="urn:microsoft.com/office/officeart/2005/8/layout/vList3"/>
    <dgm:cxn modelId="{ABC8AB2E-802C-41BE-A88C-015F92BFBA6C}" type="presParOf" srcId="{F8898837-C47D-4F95-B0F1-60E03C5CA548}" destId="{DAC2DBA9-1FA8-4EE9-A09E-D032B22F2E78}" srcOrd="0" destOrd="0" presId="urn:microsoft.com/office/officeart/2005/8/layout/vList3"/>
    <dgm:cxn modelId="{3610B8BA-8C70-4C57-BE0F-226E78A344DD}" type="presParOf" srcId="{DAC2DBA9-1FA8-4EE9-A09E-D032B22F2E78}" destId="{DDA99BBF-A279-4356-BC8C-BCCCC02AC3AD}" srcOrd="0" destOrd="0" presId="urn:microsoft.com/office/officeart/2005/8/layout/vList3"/>
    <dgm:cxn modelId="{EF3E6CAF-39A8-4086-B5F7-5B09ED104BBD}" type="presParOf" srcId="{DAC2DBA9-1FA8-4EE9-A09E-D032B22F2E78}" destId="{A1ED083A-B76E-4EFA-A8AE-B52672FBE4FC}" srcOrd="1" destOrd="0" presId="urn:microsoft.com/office/officeart/2005/8/layout/vList3"/>
    <dgm:cxn modelId="{82577A0C-2EA3-4BAA-8403-E6F7805BD629}" type="presParOf" srcId="{F8898837-C47D-4F95-B0F1-60E03C5CA548}" destId="{2D5350AA-2A1F-415A-99D4-41E0C23D6474}" srcOrd="1" destOrd="0" presId="urn:microsoft.com/office/officeart/2005/8/layout/vList3"/>
    <dgm:cxn modelId="{3008C966-BA20-4B23-A7D2-2239AF658BA4}" type="presParOf" srcId="{F8898837-C47D-4F95-B0F1-60E03C5CA548}" destId="{B4A4CDA7-7908-4808-99A3-8A82151CA73C}" srcOrd="2" destOrd="0" presId="urn:microsoft.com/office/officeart/2005/8/layout/vList3"/>
    <dgm:cxn modelId="{D470E315-431E-40F5-BDEC-6A0EA916614D}" type="presParOf" srcId="{B4A4CDA7-7908-4808-99A3-8A82151CA73C}" destId="{AFA58571-48D9-4170-BD73-88DF7368A056}" srcOrd="0" destOrd="0" presId="urn:microsoft.com/office/officeart/2005/8/layout/vList3"/>
    <dgm:cxn modelId="{BBBFDA2F-D1D6-4549-A707-E38959399592}" type="presParOf" srcId="{B4A4CDA7-7908-4808-99A3-8A82151CA73C}" destId="{DA0AFF30-E02B-42F5-B5EB-5D10570CED9B}" srcOrd="1" destOrd="0" presId="urn:microsoft.com/office/officeart/2005/8/layout/vList3"/>
    <dgm:cxn modelId="{EAD35DA5-F8E5-492C-A780-1D390706AC74}" type="presParOf" srcId="{F8898837-C47D-4F95-B0F1-60E03C5CA548}" destId="{A7B7440C-E9A1-4D88-9D01-1981CE221554}" srcOrd="3" destOrd="0" presId="urn:microsoft.com/office/officeart/2005/8/layout/vList3"/>
    <dgm:cxn modelId="{8B524927-490B-4482-B859-B161625B4F83}" type="presParOf" srcId="{F8898837-C47D-4F95-B0F1-60E03C5CA548}" destId="{9E477882-7DCC-473E-A488-1212CCF603EE}" srcOrd="4" destOrd="0" presId="urn:microsoft.com/office/officeart/2005/8/layout/vList3"/>
    <dgm:cxn modelId="{32D68AC9-ED29-4E6E-9A3C-92E551BD8C13}" type="presParOf" srcId="{9E477882-7DCC-473E-A488-1212CCF603EE}" destId="{AF5008D3-DA55-4CF3-A139-C888DE57C4D8}" srcOrd="0" destOrd="0" presId="urn:microsoft.com/office/officeart/2005/8/layout/vList3"/>
    <dgm:cxn modelId="{7F7C928D-DF31-485F-BBC0-6BADC293FDBA}" type="presParOf" srcId="{9E477882-7DCC-473E-A488-1212CCF603EE}" destId="{C88B1AF7-9945-4DDD-B726-6D2A440794D6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ED083A-B76E-4EFA-A8AE-B52672FBE4FC}">
      <dsp:nvSpPr>
        <dsp:cNvPr id="0" name=""/>
        <dsp:cNvSpPr/>
      </dsp:nvSpPr>
      <dsp:spPr>
        <a:xfrm rot="10800000">
          <a:off x="1711026" y="223469"/>
          <a:ext cx="6693119" cy="1522055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70621" tIns="68580" rIns="128016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800" b="1" u="sng" kern="1200" dirty="0">
            <a:solidFill>
              <a:srgbClr val="C00000"/>
            </a:solidFill>
          </a:endParaRPr>
        </a:p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/>
            <a:t>RESOLUÇÃO Nº 18, DE 22 DE OUTUBRO DE 2021</a:t>
          </a:r>
          <a:endParaRPr lang="pt-BR" sz="1800" b="1" u="sng" kern="1200" dirty="0">
            <a:solidFill>
              <a:srgbClr val="C00000"/>
            </a:solidFill>
          </a:endParaRPr>
        </a:p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u="sng" kern="1200" dirty="0">
              <a:solidFill>
                <a:srgbClr val="C00000"/>
              </a:solidFill>
            </a:rPr>
            <a:t>OBJETIVO</a:t>
          </a:r>
        </a:p>
        <a:p>
          <a:pPr marL="0" lvl="0" indent="0" algn="just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dirty="0">
              <a:solidFill>
                <a:schemeClr val="tx1"/>
              </a:solidFill>
            </a:rPr>
            <a:t>Apoiar o acesso e a permanência de alunos da educação básica pública, residentes em áreas rurais, às escolas, contribuindo para o desenvolvimento, a aprendizagem e o rendimento escolar desses estudantes. </a:t>
          </a:r>
        </a:p>
        <a:p>
          <a:pPr marL="0" lvl="0" indent="0" algn="just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800" b="1" kern="1200" dirty="0">
            <a:solidFill>
              <a:schemeClr val="tx1"/>
            </a:solidFill>
          </a:endParaRPr>
        </a:p>
        <a:p>
          <a:pPr marL="0" lvl="0" indent="0" algn="just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/>
            <a:t>RESOLUÇÃO Nº 18, DE 22 DE OUTUBRO DE 2021</a:t>
          </a:r>
          <a:endParaRPr lang="pt-BR" sz="2000" kern="1200" dirty="0">
            <a:solidFill>
              <a:schemeClr val="tx1"/>
            </a:solidFill>
          </a:endParaRPr>
        </a:p>
      </dsp:txBody>
      <dsp:txXfrm rot="10800000">
        <a:off x="2091540" y="223469"/>
        <a:ext cx="6312605" cy="1522055"/>
      </dsp:txXfrm>
    </dsp:sp>
    <dsp:sp modelId="{DDA99BBF-A279-4356-BC8C-BCCCC02AC3AD}">
      <dsp:nvSpPr>
        <dsp:cNvPr id="0" name=""/>
        <dsp:cNvSpPr/>
      </dsp:nvSpPr>
      <dsp:spPr>
        <a:xfrm>
          <a:off x="0" y="0"/>
          <a:ext cx="1520778" cy="1520778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0AFF30-E02B-42F5-B5EB-5D10570CED9B}">
      <dsp:nvSpPr>
        <dsp:cNvPr id="0" name=""/>
        <dsp:cNvSpPr/>
      </dsp:nvSpPr>
      <dsp:spPr>
        <a:xfrm rot="10800000">
          <a:off x="1605109" y="1949488"/>
          <a:ext cx="6878105" cy="1520778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70621" tIns="68580" rIns="128016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u="sng" kern="1200" dirty="0">
              <a:solidFill>
                <a:srgbClr val="C00000"/>
              </a:solidFill>
            </a:rPr>
            <a:t>PÚBLICO</a:t>
          </a:r>
          <a:endParaRPr lang="pt-BR" sz="2000" b="1" u="sng" kern="1200" dirty="0">
            <a:solidFill>
              <a:schemeClr val="tx1"/>
            </a:solidFill>
          </a:endParaRPr>
        </a:p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dirty="0">
              <a:solidFill>
                <a:schemeClr val="tx1"/>
              </a:solidFill>
            </a:rPr>
            <a:t>Estudantes das escolas da rede pública da Educação Básica, residentes, prioritariamente, no campo. </a:t>
          </a:r>
        </a:p>
      </dsp:txBody>
      <dsp:txXfrm rot="10800000">
        <a:off x="1985303" y="1949488"/>
        <a:ext cx="6497911" cy="1520778"/>
      </dsp:txXfrm>
    </dsp:sp>
    <dsp:sp modelId="{AFA58571-48D9-4170-BD73-88DF7368A056}">
      <dsp:nvSpPr>
        <dsp:cNvPr id="0" name=""/>
        <dsp:cNvSpPr/>
      </dsp:nvSpPr>
      <dsp:spPr>
        <a:xfrm>
          <a:off x="0" y="1949488"/>
          <a:ext cx="1520778" cy="1520778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8B1AF7-9945-4DDD-B726-6D2A440794D6}">
      <dsp:nvSpPr>
        <dsp:cNvPr id="0" name=""/>
        <dsp:cNvSpPr/>
      </dsp:nvSpPr>
      <dsp:spPr>
        <a:xfrm rot="10800000">
          <a:off x="1567022" y="3802750"/>
          <a:ext cx="6801869" cy="1520778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70621" tIns="76200" rIns="142240" bIns="762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u="sng" kern="1200" dirty="0">
              <a:solidFill>
                <a:srgbClr val="C00000"/>
              </a:solidFill>
              <a:effectLst/>
            </a:rPr>
            <a:t>QUEM RECEBE OS RECURSOS</a:t>
          </a:r>
        </a:p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dirty="0">
              <a:solidFill>
                <a:schemeClr val="tx1"/>
              </a:solidFill>
            </a:rPr>
            <a:t>Estados, Distrito Federal e Municípios </a:t>
          </a:r>
        </a:p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dirty="0">
              <a:solidFill>
                <a:schemeClr val="tx1"/>
              </a:solidFill>
            </a:rPr>
            <a:t>(Entidades Executoras)</a:t>
          </a:r>
          <a:endParaRPr lang="pt-BR" sz="2000" kern="1200" dirty="0">
            <a:solidFill>
              <a:schemeClr val="tx1"/>
            </a:solidFill>
          </a:endParaRPr>
        </a:p>
      </dsp:txBody>
      <dsp:txXfrm rot="10800000">
        <a:off x="1947216" y="3802750"/>
        <a:ext cx="6421675" cy="1520778"/>
      </dsp:txXfrm>
    </dsp:sp>
    <dsp:sp modelId="{AF5008D3-DA55-4CF3-A139-C888DE57C4D8}">
      <dsp:nvSpPr>
        <dsp:cNvPr id="0" name=""/>
        <dsp:cNvSpPr/>
      </dsp:nvSpPr>
      <dsp:spPr>
        <a:xfrm>
          <a:off x="0" y="3938525"/>
          <a:ext cx="1520778" cy="1520778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4F4B22-5646-4BE9-90C4-F5F549F60042}" type="datetimeFigureOut">
              <a:rPr lang="pt-BR" smtClean="0"/>
              <a:t>15/06/2023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1D1613-F8F2-49CB-9557-A1D442154CE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750675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D1613-F8F2-49CB-9557-A1D442154CEC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557710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F112C2-0505-4EA5-86FE-2EF2F468D28E}" type="datetimeFigureOut">
              <a:rPr lang="pt-BR"/>
              <a:pPr>
                <a:defRPr/>
              </a:pPr>
              <a:t>15/06/2023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10966A-257F-4535-9A33-FF730BDB0E45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6700126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93B1CE-3E22-42E0-92F1-FEB4476D8D4C}" type="datetimeFigureOut">
              <a:rPr lang="pt-BR"/>
              <a:pPr>
                <a:defRPr/>
              </a:pPr>
              <a:t>15/06/2023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E9BA79-DA78-4F50-BB81-03788D733637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4090661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4E250C-9E1B-42B8-B086-5941E846FC6A}" type="datetimeFigureOut">
              <a:rPr lang="pt-BR"/>
              <a:pPr>
                <a:defRPr/>
              </a:pPr>
              <a:t>15/06/2023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CBE876-71D6-4292-BC6D-5D7680CAA241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7550272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43E644-975E-45BF-87F9-2C9646F07FDA}" type="datetimeFigureOut">
              <a:rPr lang="pt-BR"/>
              <a:pPr>
                <a:defRPr/>
              </a:pPr>
              <a:t>15/06/2023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AA1113-8D18-48E3-9525-4DCF8E9A5EE3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9192276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04673C-D2ED-4900-A72E-5E3E04224114}" type="datetimeFigureOut">
              <a:rPr lang="pt-BR"/>
              <a:pPr>
                <a:defRPr/>
              </a:pPr>
              <a:t>15/06/2023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197E16-DC4D-4D80-AE55-E4CB863D293E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295032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1CE281-B584-461E-A233-FD1864B10C46}" type="datetimeFigureOut">
              <a:rPr lang="pt-BR"/>
              <a:pPr>
                <a:defRPr/>
              </a:pPr>
              <a:t>15/06/2023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AAE3DE-B35C-4F09-ABBE-6CE16AE3C370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2209218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2C9C27-BAC9-4FAA-BDFA-7A2B3E31ACE3}" type="datetimeFigureOut">
              <a:rPr lang="pt-BR"/>
              <a:pPr>
                <a:defRPr/>
              </a:pPr>
              <a:t>15/06/2023</a:t>
            </a:fld>
            <a:endParaRPr lang="pt-BR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754F2F-71B0-442B-B517-4446094FF01E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5452227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4FCFB8-88DE-4F4D-AE87-89C77344F318}" type="datetimeFigureOut">
              <a:rPr lang="pt-BR"/>
              <a:pPr>
                <a:defRPr/>
              </a:pPr>
              <a:t>15/06/2023</a:t>
            </a:fld>
            <a:endParaRPr lang="pt-BR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B4F2BC-AD2E-4490-8C0F-0AA528018834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2317604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D29C1D-1F64-4346-8C5B-38A8E841FAF3}" type="datetimeFigureOut">
              <a:rPr lang="pt-BR"/>
              <a:pPr>
                <a:defRPr/>
              </a:pPr>
              <a:t>15/06/2023</a:t>
            </a:fld>
            <a:endParaRPr lang="pt-BR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5C0FAD-0B07-40B6-BDE8-F2020F96FF7C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2536066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1D30C5-8E8C-44A2-AF8D-B787299238CD}" type="datetimeFigureOut">
              <a:rPr lang="pt-BR"/>
              <a:pPr>
                <a:defRPr/>
              </a:pPr>
              <a:t>15/06/2023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121F36-963C-4961-93DB-C1616A195EF8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219696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045961-397A-4087-B94B-8F1C1E6F9B69}" type="datetimeFigureOut">
              <a:rPr lang="pt-BR"/>
              <a:pPr>
                <a:defRPr/>
              </a:pPr>
              <a:t>15/06/2023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D52E44-B11E-4A38-9A95-6E3A699B4D2D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2251764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título mestre</a:t>
            </a:r>
          </a:p>
        </p:txBody>
      </p:sp>
      <p:sp>
        <p:nvSpPr>
          <p:cNvPr id="1027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B0AF074-3C53-4DBB-A115-4876EB49DE75}" type="datetimeFigureOut">
              <a:rPr lang="pt-BR"/>
              <a:pPr>
                <a:defRPr/>
              </a:pPr>
              <a:t>15/06/2023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67E0456B-6267-4C9C-8091-D8CDC481687F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s://www.fnde.gov.br/pls/simad/internet_fnde.liberacoes_01_pc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v.br/fnde/pt-br/acesso-a-informacao/acoes-e-programas/programas/pnate/paineis-do-pnate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s://www.gov.br/fnde/pt-br/acesso-a-informacao/acoes-e-programas/programas/pnate/paineis-do-pnate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12"/>
          <p:cNvSpPr/>
          <p:nvPr/>
        </p:nvSpPr>
        <p:spPr>
          <a:xfrm>
            <a:off x="0" y="0"/>
            <a:ext cx="9144000" cy="532606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pic>
        <p:nvPicPr>
          <p:cNvPr id="2051" name="Imagem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08500"/>
            <a:ext cx="9144000" cy="163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246459" y="1568553"/>
            <a:ext cx="8651081" cy="611014"/>
          </a:xfrm>
          <a:noFill/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 fontScale="90000"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pt-BR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FFFF00"/>
                  </a:outerShdw>
                </a:effectLst>
              </a:rPr>
              <a:t>PROGRAMA NACIONAL DE APOIO AO TRANSPORTE DO ESCOLAR</a:t>
            </a:r>
          </a:p>
        </p:txBody>
      </p:sp>
      <p:pic>
        <p:nvPicPr>
          <p:cNvPr id="2056" name="Picture 2" descr="http://www.revistaopen.com.br/wp-content/uploads/2015/02/transporte-escolar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003643"/>
            <a:ext cx="5688632" cy="3322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riângulo isósceles 9"/>
          <p:cNvSpPr/>
          <p:nvPr/>
        </p:nvSpPr>
        <p:spPr>
          <a:xfrm>
            <a:off x="7956376" y="459138"/>
            <a:ext cx="703262" cy="604838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/>
              <a:t> </a:t>
            </a:r>
          </a:p>
        </p:txBody>
      </p:sp>
      <p:sp>
        <p:nvSpPr>
          <p:cNvPr id="8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457423" y="5123036"/>
            <a:ext cx="8651081" cy="611014"/>
          </a:xfrm>
          <a:noFill/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2800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PNATE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riângulo isósceles 26">
            <a:extLst>
              <a:ext uri="{FF2B5EF4-FFF2-40B4-BE49-F238E27FC236}">
                <a16:creationId xmlns:a16="http://schemas.microsoft.com/office/drawing/2014/main" id="{75C21820-5039-4889-9428-795ED237259F}"/>
              </a:ext>
            </a:extLst>
          </p:cNvPr>
          <p:cNvSpPr/>
          <p:nvPr/>
        </p:nvSpPr>
        <p:spPr>
          <a:xfrm rot="5400000">
            <a:off x="159350" y="267785"/>
            <a:ext cx="408509" cy="352163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 </a:t>
            </a:r>
          </a:p>
        </p:txBody>
      </p:sp>
      <p:sp>
        <p:nvSpPr>
          <p:cNvPr id="28" name="CaixaDeTexto 27">
            <a:extLst>
              <a:ext uri="{FF2B5EF4-FFF2-40B4-BE49-F238E27FC236}">
                <a16:creationId xmlns:a16="http://schemas.microsoft.com/office/drawing/2014/main" id="{374EACCC-2312-4DE0-9DA0-ED43B15096D0}"/>
              </a:ext>
            </a:extLst>
          </p:cNvPr>
          <p:cNvSpPr txBox="1"/>
          <p:nvPr/>
        </p:nvSpPr>
        <p:spPr>
          <a:xfrm>
            <a:off x="623006" y="213035"/>
            <a:ext cx="81254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PNATE</a:t>
            </a:r>
          </a:p>
        </p:txBody>
      </p:sp>
      <p:sp>
        <p:nvSpPr>
          <p:cNvPr id="29" name="CaixaDeTexto 28">
            <a:extLst>
              <a:ext uri="{FF2B5EF4-FFF2-40B4-BE49-F238E27FC236}">
                <a16:creationId xmlns:a16="http://schemas.microsoft.com/office/drawing/2014/main" id="{889248C8-E796-4C00-9A68-7D862E2C30F4}"/>
              </a:ext>
            </a:extLst>
          </p:cNvPr>
          <p:cNvSpPr txBox="1"/>
          <p:nvPr/>
        </p:nvSpPr>
        <p:spPr>
          <a:xfrm>
            <a:off x="946010" y="4170209"/>
            <a:ext cx="23227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chemeClr val="bg1"/>
                </a:solidFill>
                <a:cs typeface="Arial" panose="020B0604020202020204" pitchFamily="34" charset="0"/>
              </a:rPr>
              <a:t>Gestão qualificada </a:t>
            </a:r>
            <a:endParaRPr lang="pt-BR" sz="14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31" name="CaixaDeTexto 30">
            <a:extLst>
              <a:ext uri="{FF2B5EF4-FFF2-40B4-BE49-F238E27FC236}">
                <a16:creationId xmlns:a16="http://schemas.microsoft.com/office/drawing/2014/main" id="{79177148-B680-416B-8F88-1D570E12B2A6}"/>
              </a:ext>
            </a:extLst>
          </p:cNvPr>
          <p:cNvSpPr txBox="1"/>
          <p:nvPr/>
        </p:nvSpPr>
        <p:spPr>
          <a:xfrm>
            <a:off x="964874" y="4257433"/>
            <a:ext cx="27171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chemeClr val="bg1"/>
                </a:solidFill>
                <a:cs typeface="Arial" panose="020B0604020202020204" pitchFamily="34" charset="0"/>
              </a:rPr>
              <a:t>Educação Especial</a:t>
            </a:r>
            <a:endParaRPr lang="pt-BR" sz="12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1C16B960-0CFB-4FCE-81BE-02315A6DCBF4}"/>
              </a:ext>
            </a:extLst>
          </p:cNvPr>
          <p:cNvSpPr txBox="1"/>
          <p:nvPr/>
        </p:nvSpPr>
        <p:spPr>
          <a:xfrm>
            <a:off x="467545" y="1484784"/>
            <a:ext cx="82809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  <a:p>
            <a:endParaRPr lang="pt-BR" dirty="0"/>
          </a:p>
          <a:p>
            <a:endParaRPr lang="pt-BR"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F2233386-C664-454F-8165-FF844499F0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5951" y="6016869"/>
            <a:ext cx="9144000" cy="832930"/>
          </a:xfrm>
          <a:prstGeom prst="rect">
            <a:avLst/>
          </a:prstGeom>
        </p:spPr>
      </p:pic>
      <p:sp>
        <p:nvSpPr>
          <p:cNvPr id="11" name="CaixaDeTexto 10"/>
          <p:cNvSpPr txBox="1"/>
          <p:nvPr/>
        </p:nvSpPr>
        <p:spPr>
          <a:xfrm>
            <a:off x="623006" y="610722"/>
            <a:ext cx="59045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Reestabelecimento dos repasses</a:t>
            </a:r>
          </a:p>
        </p:txBody>
      </p:sp>
      <p:sp>
        <p:nvSpPr>
          <p:cNvPr id="30" name="Retângulo de cantos arredondados 29"/>
          <p:cNvSpPr/>
          <p:nvPr/>
        </p:nvSpPr>
        <p:spPr>
          <a:xfrm>
            <a:off x="415574" y="1275101"/>
            <a:ext cx="8384859" cy="437980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dirty="0"/>
              <a:t>I – Saneamento da situação que ensejou eventual registro de inadimplência no SIGPC for sanada; </a:t>
            </a:r>
          </a:p>
          <a:p>
            <a:endParaRPr lang="pt-BR" dirty="0"/>
          </a:p>
          <a:p>
            <a:endParaRPr lang="pt-BR" dirty="0"/>
          </a:p>
          <a:p>
            <a:r>
              <a:rPr lang="pt-BR" dirty="0"/>
              <a:t>II – forem aceitas as justificativas de que trata o art. 35 da Resolução do programa; e </a:t>
            </a:r>
          </a:p>
          <a:p>
            <a:endParaRPr lang="pt-BR" dirty="0"/>
          </a:p>
          <a:p>
            <a:endParaRPr lang="pt-BR" dirty="0"/>
          </a:p>
          <a:p>
            <a:r>
              <a:rPr lang="pt-BR" dirty="0"/>
              <a:t>III – possuir decisão judicial, após apreciação pela Procuradoria Federal no FNDE. </a:t>
            </a:r>
          </a:p>
        </p:txBody>
      </p:sp>
      <p:sp>
        <p:nvSpPr>
          <p:cNvPr id="4" name="AutoShape 2" descr="Inicia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7" name="AutoShape 6" descr="SIGECON - Portal do FND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073996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12"/>
          <p:cNvSpPr/>
          <p:nvPr/>
        </p:nvSpPr>
        <p:spPr>
          <a:xfrm>
            <a:off x="1143000" y="857251"/>
            <a:ext cx="6858000" cy="399454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9" name="Triângulo isósceles 8"/>
          <p:cNvSpPr/>
          <p:nvPr/>
        </p:nvSpPr>
        <p:spPr>
          <a:xfrm rot="5400000">
            <a:off x="1437940" y="1187216"/>
            <a:ext cx="527447" cy="561975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 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1484612" y="1412061"/>
            <a:ext cx="6174776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pt-BR" sz="21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Índice de desempenho da gestão descentralizada do Programa Nacional de</a:t>
            </a:r>
          </a:p>
          <a:p>
            <a:pPr algn="ctr">
              <a:lnSpc>
                <a:spcPct val="150000"/>
              </a:lnSpc>
              <a:defRPr/>
            </a:pPr>
            <a:r>
              <a:rPr lang="pt-BR" sz="21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Transporte Escolar (PNATE)</a:t>
            </a:r>
          </a:p>
          <a:p>
            <a:pPr algn="ctr">
              <a:lnSpc>
                <a:spcPct val="150000"/>
              </a:lnSpc>
              <a:defRPr/>
            </a:pPr>
            <a:r>
              <a:rPr lang="pt-BR" sz="2100" b="1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Ideges</a:t>
            </a:r>
            <a:r>
              <a:rPr lang="pt-BR" sz="21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-PNATE</a:t>
            </a:r>
          </a:p>
        </p:txBody>
      </p:sp>
      <p:pic>
        <p:nvPicPr>
          <p:cNvPr id="3077" name="Imagem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238625"/>
            <a:ext cx="6858000" cy="1225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79672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475" y="5373291"/>
            <a:ext cx="6877050" cy="627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riângulo isósceles 4"/>
          <p:cNvSpPr/>
          <p:nvPr/>
        </p:nvSpPr>
        <p:spPr>
          <a:xfrm rot="5400000">
            <a:off x="1400772" y="1319809"/>
            <a:ext cx="305990" cy="264319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 </a:t>
            </a:r>
          </a:p>
        </p:txBody>
      </p:sp>
      <p:sp>
        <p:nvSpPr>
          <p:cNvPr id="4100" name="CaixaDeTexto 5"/>
          <p:cNvSpPr txBox="1">
            <a:spLocks noChangeArrowheads="1"/>
          </p:cNvSpPr>
          <p:nvPr/>
        </p:nvSpPr>
        <p:spPr bwMode="auto">
          <a:xfrm>
            <a:off x="1788320" y="1232298"/>
            <a:ext cx="586144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pt-BR" altLang="pt-BR" sz="2400" b="1" dirty="0">
                <a:solidFill>
                  <a:srgbClr val="0066CC"/>
                </a:solidFill>
                <a:latin typeface="Arial" panose="020B0604020202020204" pitchFamily="34" charset="0"/>
              </a:rPr>
              <a:t>Objetivo 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1421607" y="2239566"/>
            <a:ext cx="6670833" cy="23775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Clr>
                <a:srgbClr val="FFC000"/>
              </a:buClr>
              <a:defRPr/>
            </a:pPr>
            <a:r>
              <a:rPr lang="pt-BR" sz="165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Mensurar o desempenho da gestão descentralizada do PNATE em todo território nacional, a fim de viabilizar iniciativas de monitoramento e avaliação, orientar a ação governamental para melhoria do desempenho do Programa, favorecer o exercício do controle social e reconhecer iniciativas exitosas de gestão.</a:t>
            </a:r>
          </a:p>
          <a:p>
            <a:pPr algn="just">
              <a:lnSpc>
                <a:spcPct val="150000"/>
              </a:lnSpc>
              <a:buClr>
                <a:srgbClr val="FFC000"/>
              </a:buClr>
              <a:defRPr/>
            </a:pPr>
            <a:r>
              <a:rPr lang="pt-BR" sz="165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8034074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475" y="5373291"/>
            <a:ext cx="6877050" cy="627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riângulo isósceles 4"/>
          <p:cNvSpPr/>
          <p:nvPr/>
        </p:nvSpPr>
        <p:spPr>
          <a:xfrm rot="5400000">
            <a:off x="1400772" y="1319809"/>
            <a:ext cx="305990" cy="264319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 </a:t>
            </a:r>
          </a:p>
        </p:txBody>
      </p:sp>
      <p:sp>
        <p:nvSpPr>
          <p:cNvPr id="4100" name="CaixaDeTexto 5"/>
          <p:cNvSpPr txBox="1">
            <a:spLocks noChangeArrowheads="1"/>
          </p:cNvSpPr>
          <p:nvPr/>
        </p:nvSpPr>
        <p:spPr bwMode="auto">
          <a:xfrm>
            <a:off x="1788320" y="1232298"/>
            <a:ext cx="586144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pt-BR" altLang="pt-BR" sz="2400" b="1" dirty="0">
                <a:solidFill>
                  <a:srgbClr val="0066CC"/>
                </a:solidFill>
                <a:latin typeface="Arial" panose="020B0604020202020204" pitchFamily="34" charset="0"/>
              </a:rPr>
              <a:t>O que é o </a:t>
            </a:r>
            <a:r>
              <a:rPr lang="pt-BR" altLang="pt-BR" sz="2400" b="1" dirty="0" err="1">
                <a:solidFill>
                  <a:srgbClr val="0066CC"/>
                </a:solidFill>
                <a:latin typeface="Arial" panose="020B0604020202020204" pitchFamily="34" charset="0"/>
              </a:rPr>
              <a:t>Ideges</a:t>
            </a:r>
            <a:r>
              <a:rPr lang="pt-BR" altLang="pt-BR" sz="2400" b="1" dirty="0">
                <a:solidFill>
                  <a:srgbClr val="0066CC"/>
                </a:solidFill>
                <a:latin typeface="Arial" panose="020B0604020202020204" pitchFamily="34" charset="0"/>
              </a:rPr>
              <a:t>-PNATE 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1421607" y="2239566"/>
            <a:ext cx="6670833" cy="27584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Clr>
                <a:srgbClr val="FFC000"/>
              </a:buClr>
              <a:defRPr/>
            </a:pPr>
            <a:r>
              <a:rPr lang="pt-BR" sz="165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É um indicador sintético, que agrega três indicadores relativos a dimensões chaves de desempenho do programa nos entes federados:</a:t>
            </a:r>
          </a:p>
          <a:p>
            <a:pPr marL="257175" indent="-257175" algn="just">
              <a:lnSpc>
                <a:spcPct val="150000"/>
              </a:lnSpc>
              <a:buClr>
                <a:srgbClr val="FFC000"/>
              </a:buClr>
              <a:buFont typeface="Wingdings" panose="05000000000000000000" pitchFamily="2" charset="2"/>
              <a:buChar char="q"/>
              <a:defRPr/>
            </a:pPr>
            <a:r>
              <a:rPr lang="pt-BR" sz="165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execução dos recursos; </a:t>
            </a:r>
          </a:p>
          <a:p>
            <a:pPr marL="257175" indent="-257175" algn="just">
              <a:lnSpc>
                <a:spcPct val="150000"/>
              </a:lnSpc>
              <a:buClr>
                <a:srgbClr val="FFC000"/>
              </a:buClr>
              <a:buFont typeface="Wingdings" panose="05000000000000000000" pitchFamily="2" charset="2"/>
              <a:buChar char="q"/>
              <a:defRPr/>
            </a:pPr>
            <a:r>
              <a:rPr lang="pt-BR" sz="165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prestação de contas dos recursos; e </a:t>
            </a:r>
          </a:p>
          <a:p>
            <a:pPr marL="257175" indent="-257175" algn="just">
              <a:lnSpc>
                <a:spcPct val="150000"/>
              </a:lnSpc>
              <a:buClr>
                <a:srgbClr val="FFC000"/>
              </a:buClr>
              <a:buFont typeface="Wingdings" panose="05000000000000000000" pitchFamily="2" charset="2"/>
              <a:buChar char="q"/>
              <a:defRPr/>
            </a:pPr>
            <a:r>
              <a:rPr lang="pt-BR" sz="165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utilização do Sistema Eletrônico de Gestão de Transporte Escolar -Sete </a:t>
            </a:r>
          </a:p>
        </p:txBody>
      </p:sp>
    </p:spTree>
    <p:extLst>
      <p:ext uri="{BB962C8B-B14F-4D97-AF65-F5344CB8AC3E}">
        <p14:creationId xmlns:p14="http://schemas.microsoft.com/office/powerpoint/2010/main" val="13351813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475" y="5373291"/>
            <a:ext cx="6877050" cy="627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riângulo isósceles 4"/>
          <p:cNvSpPr/>
          <p:nvPr/>
        </p:nvSpPr>
        <p:spPr>
          <a:xfrm rot="5400000">
            <a:off x="1400772" y="1319809"/>
            <a:ext cx="305990" cy="264319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 </a:t>
            </a:r>
          </a:p>
        </p:txBody>
      </p:sp>
      <p:sp>
        <p:nvSpPr>
          <p:cNvPr id="4100" name="CaixaDeTexto 5"/>
          <p:cNvSpPr txBox="1">
            <a:spLocks noChangeArrowheads="1"/>
          </p:cNvSpPr>
          <p:nvPr/>
        </p:nvSpPr>
        <p:spPr bwMode="auto">
          <a:xfrm>
            <a:off x="1788320" y="1232298"/>
            <a:ext cx="645998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pt-BR" altLang="pt-BR" sz="2400" b="1" dirty="0">
                <a:solidFill>
                  <a:srgbClr val="0066CC"/>
                </a:solidFill>
                <a:latin typeface="Arial" panose="020B0604020202020204" pitchFamily="34" charset="0"/>
              </a:rPr>
              <a:t>Indicadores que integram o </a:t>
            </a:r>
            <a:r>
              <a:rPr lang="pt-BR" altLang="pt-BR" sz="2400" b="1" dirty="0" err="1">
                <a:solidFill>
                  <a:srgbClr val="0066CC"/>
                </a:solidFill>
                <a:latin typeface="Arial" panose="020B0604020202020204" pitchFamily="34" charset="0"/>
              </a:rPr>
              <a:t>Ideges</a:t>
            </a:r>
            <a:r>
              <a:rPr lang="pt-BR" altLang="pt-BR" sz="2400" b="1" dirty="0">
                <a:solidFill>
                  <a:srgbClr val="0066CC"/>
                </a:solidFill>
                <a:latin typeface="Arial" panose="020B0604020202020204" pitchFamily="34" charset="0"/>
              </a:rPr>
              <a:t>- PNATE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1421607" y="1990185"/>
            <a:ext cx="6680359" cy="32662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57175" indent="-257175" algn="just">
              <a:buClr>
                <a:srgbClr val="FFC000"/>
              </a:buClr>
              <a:buFont typeface="Wingdings" panose="05000000000000000000" pitchFamily="2" charset="2"/>
              <a:buChar char="q"/>
              <a:defRPr/>
            </a:pPr>
            <a:r>
              <a:rPr lang="pt-BR" sz="165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Indicador de execução de recursos: mede em que proporção os recursos disponibilizados vêm sendo executados pelas entidades executoras.</a:t>
            </a:r>
          </a:p>
          <a:p>
            <a:pPr marL="257175" indent="-257175" algn="just">
              <a:buClr>
                <a:srgbClr val="FFC000"/>
              </a:buClr>
              <a:buFont typeface="Wingdings" panose="05000000000000000000" pitchFamily="2" charset="2"/>
              <a:buChar char="q"/>
              <a:defRPr/>
            </a:pPr>
            <a:endParaRPr lang="pt-BR" sz="165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  <a:p>
            <a:pPr marL="257175" indent="-257175" algn="just">
              <a:buClr>
                <a:srgbClr val="FFC000"/>
              </a:buClr>
              <a:buFont typeface="Wingdings" panose="05000000000000000000" pitchFamily="2" charset="2"/>
              <a:buChar char="q"/>
              <a:defRPr/>
            </a:pPr>
            <a:r>
              <a:rPr lang="pt-BR" sz="165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Indicador de regularidade com prestação de contas: indica a proporção do atendimento quanto as obrigações de prestar contas.</a:t>
            </a:r>
          </a:p>
          <a:p>
            <a:pPr marL="257175" indent="-257175" algn="just">
              <a:buClr>
                <a:srgbClr val="FFC000"/>
              </a:buClr>
              <a:buFont typeface="Wingdings" panose="05000000000000000000" pitchFamily="2" charset="2"/>
              <a:buChar char="q"/>
              <a:defRPr/>
            </a:pPr>
            <a:endParaRPr lang="pt-BR" sz="165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  <a:p>
            <a:pPr marL="257175" indent="-257175" algn="just">
              <a:buClr>
                <a:srgbClr val="FFC000"/>
              </a:buClr>
              <a:buFont typeface="Wingdings" panose="05000000000000000000" pitchFamily="2" charset="2"/>
              <a:buChar char="q"/>
              <a:defRPr/>
            </a:pPr>
            <a:r>
              <a:rPr lang="pt-BR" sz="165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Indicador de utilização do Sistema eletrônico de Gestão do Transporte Escolar - SETE: indica a qualidade e atualidade da base informacional da entidade executora quanto a gestão do transporte escolar. </a:t>
            </a:r>
          </a:p>
          <a:p>
            <a:pPr algn="just">
              <a:lnSpc>
                <a:spcPct val="150000"/>
              </a:lnSpc>
              <a:buClr>
                <a:srgbClr val="FFC000"/>
              </a:buClr>
              <a:defRPr/>
            </a:pPr>
            <a:r>
              <a:rPr lang="pt-BR" sz="165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5658962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475" y="5373291"/>
            <a:ext cx="6877050" cy="627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riângulo isósceles 4"/>
          <p:cNvSpPr/>
          <p:nvPr/>
        </p:nvSpPr>
        <p:spPr>
          <a:xfrm rot="5400000">
            <a:off x="1400772" y="1319809"/>
            <a:ext cx="305990" cy="264319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 </a:t>
            </a:r>
          </a:p>
        </p:txBody>
      </p:sp>
      <p:sp>
        <p:nvSpPr>
          <p:cNvPr id="4100" name="CaixaDeTexto 5"/>
          <p:cNvSpPr txBox="1">
            <a:spLocks noChangeArrowheads="1"/>
          </p:cNvSpPr>
          <p:nvPr/>
        </p:nvSpPr>
        <p:spPr bwMode="auto">
          <a:xfrm>
            <a:off x="1788319" y="1232298"/>
            <a:ext cx="650986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pt-BR" altLang="pt-BR" sz="2400" b="1" dirty="0">
                <a:solidFill>
                  <a:srgbClr val="0066CC"/>
                </a:solidFill>
                <a:latin typeface="Arial" panose="020B0604020202020204" pitchFamily="34" charset="0"/>
              </a:rPr>
              <a:t>Cálculo e classificação do desempenho do </a:t>
            </a:r>
            <a:r>
              <a:rPr lang="pt-BR" altLang="pt-BR" sz="2400" b="1" dirty="0" err="1">
                <a:solidFill>
                  <a:srgbClr val="0066CC"/>
                </a:solidFill>
                <a:latin typeface="Arial" panose="020B0604020202020204" pitchFamily="34" charset="0"/>
              </a:rPr>
              <a:t>Ideges</a:t>
            </a:r>
            <a:r>
              <a:rPr lang="pt-BR" altLang="pt-BR" sz="2400" b="1" dirty="0">
                <a:solidFill>
                  <a:srgbClr val="0066CC"/>
                </a:solidFill>
                <a:latin typeface="Arial" panose="020B0604020202020204" pitchFamily="34" charset="0"/>
              </a:rPr>
              <a:t>-PNATE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1421607" y="2202159"/>
            <a:ext cx="6416040" cy="32316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Clr>
                <a:srgbClr val="FFC000"/>
              </a:buClr>
              <a:defRPr/>
            </a:pPr>
            <a:r>
              <a:rPr lang="pt-BR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O cálculo final do </a:t>
            </a:r>
            <a:r>
              <a:rPr lang="pt-BR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IdeGES</a:t>
            </a:r>
            <a:r>
              <a:rPr lang="pt-BR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-PNATE é realizado através de média simples, onde o resultado obtido em cada um dos indicadores é somado e divido por 3 (número de indicadores) e dividido por 10, conforme demonstrado a seguir: </a:t>
            </a:r>
          </a:p>
          <a:p>
            <a:pPr algn="just">
              <a:buClr>
                <a:srgbClr val="FFC000"/>
              </a:buClr>
              <a:defRPr/>
            </a:pPr>
            <a:endParaRPr lang="pt-BR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  <a:p>
            <a:pPr algn="ctr">
              <a:buClr>
                <a:srgbClr val="FFC000"/>
              </a:buClr>
              <a:defRPr/>
            </a:pPr>
            <a:r>
              <a:rPr lang="pt-BR" b="1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IdesGES</a:t>
            </a:r>
            <a:r>
              <a:rPr lang="pt-BR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 PNATE = (</a:t>
            </a:r>
            <a:r>
              <a:rPr lang="pt-BR" b="1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IEx</a:t>
            </a:r>
            <a:r>
              <a:rPr lang="pt-BR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(a) + </a:t>
            </a:r>
            <a:r>
              <a:rPr lang="pt-BR" b="1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IrPC</a:t>
            </a:r>
            <a:r>
              <a:rPr lang="pt-BR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 (a) + </a:t>
            </a:r>
            <a:r>
              <a:rPr lang="pt-BR" b="1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IUSt</a:t>
            </a:r>
            <a:r>
              <a:rPr lang="pt-BR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(a)/3)/10</a:t>
            </a:r>
          </a:p>
          <a:p>
            <a:pPr algn="ctr">
              <a:buClr>
                <a:srgbClr val="FFC000"/>
              </a:buClr>
              <a:defRPr/>
            </a:pPr>
            <a:endParaRPr lang="pt-BR" sz="165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  <a:p>
            <a:pPr algn="ctr">
              <a:buClr>
                <a:srgbClr val="FFC000"/>
              </a:buClr>
              <a:defRPr/>
            </a:pPr>
            <a:endParaRPr lang="pt-BR" sz="165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  <a:p>
            <a:pPr algn="just">
              <a:buClr>
                <a:srgbClr val="FFC000"/>
              </a:buClr>
              <a:defRPr/>
            </a:pPr>
            <a:r>
              <a:rPr lang="pt-BR" sz="105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A definição das faixas classificação de desempenho do </a:t>
            </a:r>
            <a:r>
              <a:rPr lang="pt-BR" sz="105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IdeGES</a:t>
            </a:r>
            <a:r>
              <a:rPr lang="pt-BR" sz="105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-PNATE considerou a distribuição da curva normal das notas dos entes federados no primeiro ano de apuração do índice, aproximando para números inteiros, de maneira a favorecer a comunicação e compreensão.</a:t>
            </a:r>
          </a:p>
          <a:p>
            <a:pPr algn="just">
              <a:buClr>
                <a:srgbClr val="FFC000"/>
              </a:buClr>
              <a:defRPr/>
            </a:pPr>
            <a:r>
              <a:rPr lang="pt-BR" sz="105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Na figura abaixo são apresentadas as cinco faixas de classificação do índice e seus respectivos intervalos.</a:t>
            </a:r>
          </a:p>
          <a:p>
            <a:pPr algn="just">
              <a:buClr>
                <a:srgbClr val="FFC000"/>
              </a:buClr>
              <a:defRPr/>
            </a:pPr>
            <a:endParaRPr lang="pt-BR" sz="105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6675" y="4739971"/>
            <a:ext cx="4179170" cy="644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9964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FBFF6E6-81EB-C76C-42E6-A16C670F7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chemeClr val="tx2"/>
                </a:solidFill>
              </a:rPr>
              <a:t>Liberações de repasses - FNDE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A0C9162E-2185-165C-FBDD-E2FCC181D71E}"/>
              </a:ext>
            </a:extLst>
          </p:cNvPr>
          <p:cNvSpPr txBox="1"/>
          <p:nvPr/>
        </p:nvSpPr>
        <p:spPr>
          <a:xfrm>
            <a:off x="179512" y="6214030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>
                <a:hlinkClick r:id="rId2"/>
              </a:rPr>
              <a:t>LIBERAÇÕES - CONSULTAS GERAIS (fnde.gov.br)</a:t>
            </a:r>
            <a:endParaRPr lang="pt-BR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9FE6AFFB-6BB2-4490-1234-BCB365625B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169748"/>
            <a:ext cx="9144000" cy="2518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471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391A774-8DE3-E04C-FCCC-2E87575704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200" b="1" dirty="0">
                <a:solidFill>
                  <a:srgbClr val="0066CC"/>
                </a:solidFill>
                <a:latin typeface="Arial" panose="020B0604020202020204" pitchFamily="34" charset="0"/>
                <a:ea typeface="+mn-ea"/>
                <a:cs typeface="Arial" charset="0"/>
              </a:rPr>
              <a:t>Monitore o PNATE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9A881EFF-8A32-600C-E9A7-ECA93C6F00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1330549"/>
            <a:ext cx="7020272" cy="4196902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0C239C9A-5FBE-A2C9-0B7C-8801DE61C33C}"/>
              </a:ext>
            </a:extLst>
          </p:cNvPr>
          <p:cNvSpPr txBox="1"/>
          <p:nvPr/>
        </p:nvSpPr>
        <p:spPr>
          <a:xfrm>
            <a:off x="1259632" y="6013576"/>
            <a:ext cx="71287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>
                <a:hlinkClick r:id="rId3"/>
              </a:rPr>
              <a:t>Monitore o PNATE - Acesse os relatórios dinâmicos — Fundo Nacional de Desenvolvimento da Educação (www.gov.br)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434031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391A774-8DE3-E04C-FCCC-2E87575704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200" b="1" dirty="0">
                <a:solidFill>
                  <a:srgbClr val="0066CC"/>
                </a:solidFill>
                <a:latin typeface="Arial" panose="020B0604020202020204" pitchFamily="34" charset="0"/>
                <a:ea typeface="+mn-ea"/>
                <a:cs typeface="Arial" charset="0"/>
              </a:rPr>
              <a:t>Monitore o PNATE – repasses </a:t>
            </a:r>
            <a:br>
              <a:rPr lang="pt-BR" sz="3200" b="1" dirty="0">
                <a:solidFill>
                  <a:srgbClr val="0066CC"/>
                </a:solidFill>
                <a:latin typeface="Arial" panose="020B0604020202020204" pitchFamily="34" charset="0"/>
                <a:ea typeface="+mn-ea"/>
                <a:cs typeface="Arial" charset="0"/>
              </a:rPr>
            </a:br>
            <a:r>
              <a:rPr lang="pt-BR" sz="3200" b="1" dirty="0">
                <a:solidFill>
                  <a:srgbClr val="0066CC"/>
                </a:solidFill>
                <a:latin typeface="Arial" panose="020B0604020202020204" pitchFamily="34" charset="0"/>
                <a:ea typeface="+mn-ea"/>
                <a:cs typeface="Arial" charset="0"/>
              </a:rPr>
              <a:t>BRASIL – 2022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D0347285-83C9-E58C-4C86-7DAD8FFE6115}"/>
              </a:ext>
            </a:extLst>
          </p:cNvPr>
          <p:cNvSpPr txBox="1"/>
          <p:nvPr/>
        </p:nvSpPr>
        <p:spPr>
          <a:xfrm>
            <a:off x="1259632" y="6013576"/>
            <a:ext cx="71287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>
                <a:hlinkClick r:id="rId2"/>
              </a:rPr>
              <a:t>Monitore o PNATE - Acesse os relatórios dinâmicos — Fundo Nacional de Desenvolvimento da Educação (www.gov.br)</a:t>
            </a:r>
            <a:endParaRPr lang="pt-BR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85B2B40E-3D56-B741-F4BC-38A8535E93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513" y="1732967"/>
            <a:ext cx="7822974" cy="3965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9686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12"/>
          <p:cNvSpPr/>
          <p:nvPr/>
        </p:nvSpPr>
        <p:spPr>
          <a:xfrm>
            <a:off x="1143000" y="857251"/>
            <a:ext cx="6858000" cy="399454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0" name="CaixaDeTexto 9"/>
          <p:cNvSpPr txBox="1"/>
          <p:nvPr/>
        </p:nvSpPr>
        <p:spPr>
          <a:xfrm>
            <a:off x="1331640" y="1158478"/>
            <a:ext cx="6427665" cy="22621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endParaRPr lang="pt-BR" sz="2700" dirty="0">
              <a:solidFill>
                <a:schemeClr val="tx2">
                  <a:lumMod val="50000"/>
                </a:schemeClr>
              </a:solidFill>
              <a:latin typeface="+mj-lt"/>
            </a:endParaRPr>
          </a:p>
          <a:p>
            <a:pPr algn="r">
              <a:defRPr/>
            </a:pPr>
            <a:r>
              <a:rPr lang="pt-BR" sz="165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Diretoria de Ações Educacionais - DIRAE</a:t>
            </a:r>
            <a:br>
              <a:rPr lang="pt-BR" sz="165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165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Coordenação-Geral </a:t>
            </a:r>
            <a:r>
              <a:rPr lang="pt-BR" sz="165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</a:t>
            </a:r>
            <a:r>
              <a:rPr lang="pt-BR" sz="165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Política de Transporte Escolar– CGPTE</a:t>
            </a:r>
          </a:p>
          <a:p>
            <a:pPr algn="r">
              <a:defRPr/>
            </a:pPr>
            <a:r>
              <a:rPr lang="pt-BR" sz="165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Coordenador de Apoio ao Transporte do Escolar - COATE</a:t>
            </a:r>
          </a:p>
          <a:p>
            <a:pPr algn="r">
              <a:defRPr/>
            </a:pPr>
            <a:endParaRPr lang="pt-BR" sz="165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>
              <a:defRPr/>
            </a:pPr>
            <a:endParaRPr lang="pt-BR" sz="21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  <a:p>
            <a:pPr algn="ctr">
              <a:defRPr/>
            </a:pPr>
            <a:r>
              <a:rPr lang="pt-BR" sz="27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OBRIGADO!</a:t>
            </a:r>
          </a:p>
        </p:txBody>
      </p:sp>
      <p:pic>
        <p:nvPicPr>
          <p:cNvPr id="14340" name="Imagem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238625"/>
            <a:ext cx="6858000" cy="1225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Conector reto 2"/>
          <p:cNvCxnSpPr/>
          <p:nvPr/>
        </p:nvCxnSpPr>
        <p:spPr>
          <a:xfrm>
            <a:off x="1737123" y="2781300"/>
            <a:ext cx="594121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95782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0" y="0"/>
            <a:ext cx="9156700" cy="40011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13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13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13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13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13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pt-BR" sz="2000" dirty="0">
                <a:solidFill>
                  <a:schemeClr val="tx1"/>
                </a:solidFill>
              </a:rPr>
              <a:t>      PNATE</a:t>
            </a:r>
          </a:p>
        </p:txBody>
      </p:sp>
      <p:pic>
        <p:nvPicPr>
          <p:cNvPr id="4098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6021388"/>
            <a:ext cx="9169400" cy="83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riângulo isósceles 4"/>
          <p:cNvSpPr/>
          <p:nvPr/>
        </p:nvSpPr>
        <p:spPr>
          <a:xfrm rot="5400000">
            <a:off x="-27781" y="27781"/>
            <a:ext cx="407987" cy="352425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/>
              <a:t> </a:t>
            </a: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2568561668"/>
              </p:ext>
            </p:extLst>
          </p:nvPr>
        </p:nvGraphicFramePr>
        <p:xfrm>
          <a:off x="352425" y="692696"/>
          <a:ext cx="9260136" cy="54727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riângulo isósceles 26">
            <a:extLst>
              <a:ext uri="{FF2B5EF4-FFF2-40B4-BE49-F238E27FC236}">
                <a16:creationId xmlns:a16="http://schemas.microsoft.com/office/drawing/2014/main" id="{75C21820-5039-4889-9428-795ED237259F}"/>
              </a:ext>
            </a:extLst>
          </p:cNvPr>
          <p:cNvSpPr/>
          <p:nvPr/>
        </p:nvSpPr>
        <p:spPr>
          <a:xfrm rot="5400000">
            <a:off x="159350" y="267785"/>
            <a:ext cx="408509" cy="352163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 </a:t>
            </a:r>
          </a:p>
        </p:txBody>
      </p:sp>
      <p:sp>
        <p:nvSpPr>
          <p:cNvPr id="28" name="CaixaDeTexto 27">
            <a:extLst>
              <a:ext uri="{FF2B5EF4-FFF2-40B4-BE49-F238E27FC236}">
                <a16:creationId xmlns:a16="http://schemas.microsoft.com/office/drawing/2014/main" id="{374EACCC-2312-4DE0-9DA0-ED43B15096D0}"/>
              </a:ext>
            </a:extLst>
          </p:cNvPr>
          <p:cNvSpPr txBox="1"/>
          <p:nvPr/>
        </p:nvSpPr>
        <p:spPr>
          <a:xfrm>
            <a:off x="623006" y="213035"/>
            <a:ext cx="81254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PNATE</a:t>
            </a:r>
          </a:p>
        </p:txBody>
      </p:sp>
      <p:sp>
        <p:nvSpPr>
          <p:cNvPr id="29" name="CaixaDeTexto 28">
            <a:extLst>
              <a:ext uri="{FF2B5EF4-FFF2-40B4-BE49-F238E27FC236}">
                <a16:creationId xmlns:a16="http://schemas.microsoft.com/office/drawing/2014/main" id="{889248C8-E796-4C00-9A68-7D862E2C30F4}"/>
              </a:ext>
            </a:extLst>
          </p:cNvPr>
          <p:cNvSpPr txBox="1"/>
          <p:nvPr/>
        </p:nvSpPr>
        <p:spPr>
          <a:xfrm>
            <a:off x="946010" y="4170209"/>
            <a:ext cx="23227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chemeClr val="bg1"/>
                </a:solidFill>
                <a:cs typeface="Arial" panose="020B0604020202020204" pitchFamily="34" charset="0"/>
              </a:rPr>
              <a:t>Gestão qualificada </a:t>
            </a:r>
            <a:endParaRPr lang="pt-BR" sz="14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31" name="CaixaDeTexto 30">
            <a:extLst>
              <a:ext uri="{FF2B5EF4-FFF2-40B4-BE49-F238E27FC236}">
                <a16:creationId xmlns:a16="http://schemas.microsoft.com/office/drawing/2014/main" id="{79177148-B680-416B-8F88-1D570E12B2A6}"/>
              </a:ext>
            </a:extLst>
          </p:cNvPr>
          <p:cNvSpPr txBox="1"/>
          <p:nvPr/>
        </p:nvSpPr>
        <p:spPr>
          <a:xfrm>
            <a:off x="964874" y="4257433"/>
            <a:ext cx="27171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chemeClr val="bg1"/>
                </a:solidFill>
                <a:cs typeface="Arial" panose="020B0604020202020204" pitchFamily="34" charset="0"/>
              </a:rPr>
              <a:t>Educação Especial</a:t>
            </a:r>
            <a:endParaRPr lang="pt-BR" sz="12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1C16B960-0CFB-4FCE-81BE-02315A6DCBF4}"/>
              </a:ext>
            </a:extLst>
          </p:cNvPr>
          <p:cNvSpPr txBox="1"/>
          <p:nvPr/>
        </p:nvSpPr>
        <p:spPr>
          <a:xfrm>
            <a:off x="467545" y="1484784"/>
            <a:ext cx="82809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  <a:p>
            <a:endParaRPr lang="pt-BR" dirty="0"/>
          </a:p>
          <a:p>
            <a:endParaRPr lang="pt-BR"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F2233386-C664-454F-8165-FF844499F0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5951" y="6016869"/>
            <a:ext cx="9144000" cy="832930"/>
          </a:xfrm>
          <a:prstGeom prst="rect">
            <a:avLst/>
          </a:prstGeom>
        </p:spPr>
      </p:pic>
      <p:sp>
        <p:nvSpPr>
          <p:cNvPr id="11" name="CaixaDeTexto 10"/>
          <p:cNvSpPr txBox="1"/>
          <p:nvPr/>
        </p:nvSpPr>
        <p:spPr>
          <a:xfrm>
            <a:off x="623006" y="610722"/>
            <a:ext cx="59045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Participantes</a:t>
            </a:r>
          </a:p>
        </p:txBody>
      </p:sp>
      <p:sp>
        <p:nvSpPr>
          <p:cNvPr id="30" name="Retângulo de cantos arredondados 29"/>
          <p:cNvSpPr/>
          <p:nvPr/>
        </p:nvSpPr>
        <p:spPr>
          <a:xfrm>
            <a:off x="465690" y="1268760"/>
            <a:ext cx="8384859" cy="437980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r>
              <a:rPr lang="pt-BR" dirty="0"/>
              <a:t>I – o Fundo Nacional de Desenvolvimento da Educação – FNDE;</a:t>
            </a:r>
          </a:p>
          <a:p>
            <a:endParaRPr lang="pt-BR" dirty="0"/>
          </a:p>
          <a:p>
            <a:r>
              <a:rPr lang="pt-BR" dirty="0"/>
              <a:t>II – as Entidades Executoras – </a:t>
            </a:r>
            <a:r>
              <a:rPr lang="pt-BR" dirty="0" err="1"/>
              <a:t>Eex</a:t>
            </a:r>
            <a:r>
              <a:rPr lang="pt-BR" dirty="0"/>
              <a:t> (municípios, estados e o Distrito Federal)</a:t>
            </a:r>
          </a:p>
          <a:p>
            <a:r>
              <a:rPr lang="pt-BR" dirty="0"/>
              <a:t> </a:t>
            </a:r>
          </a:p>
          <a:p>
            <a:r>
              <a:rPr lang="pt-BR" dirty="0"/>
              <a:t>III – os Conselhos de Acompanhamento e Controle Social do Fundo de Manutenção e Desenvolvimento da Educação Básica e de Valorização dos Profissionais da Educação – CACS/FUNDEB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4874" y="1563322"/>
            <a:ext cx="1807316" cy="1060816"/>
          </a:xfrm>
          <a:prstGeom prst="rect">
            <a:avLst/>
          </a:prstGeom>
        </p:spPr>
      </p:pic>
      <p:sp>
        <p:nvSpPr>
          <p:cNvPr id="12" name="Elipse 11"/>
          <p:cNvSpPr/>
          <p:nvPr/>
        </p:nvSpPr>
        <p:spPr>
          <a:xfrm>
            <a:off x="3681983" y="1356819"/>
            <a:ext cx="1473822" cy="1473822"/>
          </a:xfrm>
          <a:prstGeom prst="ellipse">
            <a:avLst/>
          </a:prstGeom>
          <a:blipFill rotWithShape="1">
            <a:blip r:embed="rId4"/>
            <a:stretch>
              <a:fillRect/>
            </a:stretch>
          </a:blipFill>
        </p:spPr>
        <p:style>
          <a:lnRef idx="2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dk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" name="AutoShape 2" descr="CACS - Conselho de Acompanhamento e Controle Social do FUNDEB  31.05.2022#d371a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2052" name="Picture 4" descr="CACS-FUNDEB - Portal do FND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9443" y="1728002"/>
            <a:ext cx="2590800" cy="990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60604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riângulo isósceles 26">
            <a:extLst>
              <a:ext uri="{FF2B5EF4-FFF2-40B4-BE49-F238E27FC236}">
                <a16:creationId xmlns:a16="http://schemas.microsoft.com/office/drawing/2014/main" id="{75C21820-5039-4889-9428-795ED237259F}"/>
              </a:ext>
            </a:extLst>
          </p:cNvPr>
          <p:cNvSpPr/>
          <p:nvPr/>
        </p:nvSpPr>
        <p:spPr>
          <a:xfrm rot="5400000">
            <a:off x="159350" y="267785"/>
            <a:ext cx="408509" cy="352163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 </a:t>
            </a:r>
          </a:p>
        </p:txBody>
      </p:sp>
      <p:sp>
        <p:nvSpPr>
          <p:cNvPr id="28" name="CaixaDeTexto 27">
            <a:extLst>
              <a:ext uri="{FF2B5EF4-FFF2-40B4-BE49-F238E27FC236}">
                <a16:creationId xmlns:a16="http://schemas.microsoft.com/office/drawing/2014/main" id="{374EACCC-2312-4DE0-9DA0-ED43B15096D0}"/>
              </a:ext>
            </a:extLst>
          </p:cNvPr>
          <p:cNvSpPr txBox="1"/>
          <p:nvPr/>
        </p:nvSpPr>
        <p:spPr>
          <a:xfrm>
            <a:off x="623006" y="213035"/>
            <a:ext cx="81254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PNATE</a:t>
            </a:r>
          </a:p>
        </p:txBody>
      </p:sp>
      <p:sp>
        <p:nvSpPr>
          <p:cNvPr id="29" name="CaixaDeTexto 28">
            <a:extLst>
              <a:ext uri="{FF2B5EF4-FFF2-40B4-BE49-F238E27FC236}">
                <a16:creationId xmlns:a16="http://schemas.microsoft.com/office/drawing/2014/main" id="{889248C8-E796-4C00-9A68-7D862E2C30F4}"/>
              </a:ext>
            </a:extLst>
          </p:cNvPr>
          <p:cNvSpPr txBox="1"/>
          <p:nvPr/>
        </p:nvSpPr>
        <p:spPr>
          <a:xfrm>
            <a:off x="946010" y="4170209"/>
            <a:ext cx="23227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chemeClr val="bg1"/>
                </a:solidFill>
                <a:cs typeface="Arial" panose="020B0604020202020204" pitchFamily="34" charset="0"/>
              </a:rPr>
              <a:t>Gestão qualificada </a:t>
            </a:r>
            <a:endParaRPr lang="pt-BR" sz="14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31" name="CaixaDeTexto 30">
            <a:extLst>
              <a:ext uri="{FF2B5EF4-FFF2-40B4-BE49-F238E27FC236}">
                <a16:creationId xmlns:a16="http://schemas.microsoft.com/office/drawing/2014/main" id="{79177148-B680-416B-8F88-1D570E12B2A6}"/>
              </a:ext>
            </a:extLst>
          </p:cNvPr>
          <p:cNvSpPr txBox="1"/>
          <p:nvPr/>
        </p:nvSpPr>
        <p:spPr>
          <a:xfrm>
            <a:off x="964874" y="4257433"/>
            <a:ext cx="27171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chemeClr val="bg1"/>
                </a:solidFill>
                <a:cs typeface="Arial" panose="020B0604020202020204" pitchFamily="34" charset="0"/>
              </a:rPr>
              <a:t>Educação Especial</a:t>
            </a:r>
            <a:endParaRPr lang="pt-BR" sz="12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1C16B960-0CFB-4FCE-81BE-02315A6DCBF4}"/>
              </a:ext>
            </a:extLst>
          </p:cNvPr>
          <p:cNvSpPr txBox="1"/>
          <p:nvPr/>
        </p:nvSpPr>
        <p:spPr>
          <a:xfrm>
            <a:off x="467545" y="1484784"/>
            <a:ext cx="82809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  <a:p>
            <a:endParaRPr lang="pt-BR" dirty="0"/>
          </a:p>
          <a:p>
            <a:endParaRPr lang="pt-BR"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F2233386-C664-454F-8165-FF844499F0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5951" y="6016869"/>
            <a:ext cx="9144000" cy="832930"/>
          </a:xfrm>
          <a:prstGeom prst="rect">
            <a:avLst/>
          </a:prstGeom>
        </p:spPr>
      </p:pic>
      <p:sp>
        <p:nvSpPr>
          <p:cNvPr id="11" name="CaixaDeTexto 10"/>
          <p:cNvSpPr txBox="1"/>
          <p:nvPr/>
        </p:nvSpPr>
        <p:spPr>
          <a:xfrm>
            <a:off x="623006" y="610722"/>
            <a:ext cx="59045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Repasses</a:t>
            </a:r>
          </a:p>
        </p:txBody>
      </p:sp>
      <p:sp>
        <p:nvSpPr>
          <p:cNvPr id="14" name="Retângulo de cantos arredondados 13"/>
          <p:cNvSpPr/>
          <p:nvPr/>
        </p:nvSpPr>
        <p:spPr>
          <a:xfrm>
            <a:off x="399741" y="1268448"/>
            <a:ext cx="8384859" cy="150551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4" algn="just"/>
            <a:r>
              <a:rPr lang="pt-BR" dirty="0"/>
              <a:t>Transferência automática, sem necessidade de convênio, ajuste, acordo,     contrato ou instrumento congênere, mediante depósito em conta corrente específica </a:t>
            </a: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C154A9F3-6420-455F-8018-F04E86FB2F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338" y="1314908"/>
            <a:ext cx="1774090" cy="1371719"/>
          </a:xfrm>
          <a:prstGeom prst="rect">
            <a:avLst/>
          </a:prstGeom>
        </p:spPr>
      </p:pic>
      <p:sp>
        <p:nvSpPr>
          <p:cNvPr id="20" name="Retângulo de cantos arredondados 19"/>
          <p:cNvSpPr/>
          <p:nvPr/>
        </p:nvSpPr>
        <p:spPr>
          <a:xfrm>
            <a:off x="434935" y="2957058"/>
            <a:ext cx="8384859" cy="12301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4" algn="just"/>
            <a:r>
              <a:rPr lang="pt-BR" dirty="0"/>
              <a:t>Os valores são calculados com base no número de alunos residentes em áreas rurais e no valor per capita de cada município</a:t>
            </a:r>
          </a:p>
        </p:txBody>
      </p:sp>
      <p:pic>
        <p:nvPicPr>
          <p:cNvPr id="19" name="Imagem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576" y="2990299"/>
            <a:ext cx="1200150" cy="1104900"/>
          </a:xfrm>
          <a:prstGeom prst="rect">
            <a:avLst/>
          </a:prstGeom>
        </p:spPr>
      </p:pic>
      <p:sp>
        <p:nvSpPr>
          <p:cNvPr id="30" name="Retângulo de cantos arredondados 29"/>
          <p:cNvSpPr/>
          <p:nvPr/>
        </p:nvSpPr>
        <p:spPr>
          <a:xfrm>
            <a:off x="399740" y="4464072"/>
            <a:ext cx="8384859" cy="16292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4" algn="just"/>
            <a:r>
              <a:rPr lang="pt-BR" dirty="0"/>
              <a:t>Os valores </a:t>
            </a:r>
            <a:r>
              <a:rPr lang="pt-BR" i="1" dirty="0"/>
              <a:t>per capita </a:t>
            </a:r>
            <a:r>
              <a:rPr lang="pt-BR" dirty="0"/>
              <a:t>são calculados considerando a realidade de cada município, promovendo equidade, </a:t>
            </a:r>
            <a:r>
              <a:rPr lang="pt-BR" b="0" i="0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conforme disposto no § 1º art. 7º, é composta pelas seguintes variáveis: área total do município; número de alunos transportados no modo rodoviário; o número de alunos transportados no modo aquaviário; a taxa de abandono e a taxa de distorção idade-série. </a:t>
            </a:r>
            <a:endParaRPr lang="pt-BR" dirty="0">
              <a:solidFill>
                <a:schemeClr val="bg1"/>
              </a:solidFill>
            </a:endParaRPr>
          </a:p>
        </p:txBody>
      </p:sp>
      <p:pic>
        <p:nvPicPr>
          <p:cNvPr id="25" name="Imagem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4295" y="4791233"/>
            <a:ext cx="1584176" cy="1033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3136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>
            <a:extLst>
              <a:ext uri="{FF2B5EF4-FFF2-40B4-BE49-F238E27FC236}">
                <a16:creationId xmlns:a16="http://schemas.microsoft.com/office/drawing/2014/main" id="{FA6C44E7-AA5A-5F6D-28E9-736D238F34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4411459"/>
            <a:ext cx="8145012" cy="1047896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27EAD52E-587B-B367-6CAF-19BA783E7C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chemeClr val="tx2">
                    <a:lumMod val="75000"/>
                  </a:schemeClr>
                </a:solidFill>
              </a:rPr>
              <a:t>Importância do preenchimento correto do Censo Escolar</a:t>
            </a:r>
          </a:p>
        </p:txBody>
      </p:sp>
      <p:sp>
        <p:nvSpPr>
          <p:cNvPr id="4" name="Triângulo isósceles 3">
            <a:extLst>
              <a:ext uri="{FF2B5EF4-FFF2-40B4-BE49-F238E27FC236}">
                <a16:creationId xmlns:a16="http://schemas.microsoft.com/office/drawing/2014/main" id="{1483E0A1-490A-BB4C-75DD-EB23E81A19F9}"/>
              </a:ext>
            </a:extLst>
          </p:cNvPr>
          <p:cNvSpPr/>
          <p:nvPr/>
        </p:nvSpPr>
        <p:spPr>
          <a:xfrm rot="5400000">
            <a:off x="159350" y="267785"/>
            <a:ext cx="408509" cy="352163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 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F8AC7067-6E14-4E5A-3AF3-E41E8879A6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2239" y="3643685"/>
            <a:ext cx="6161086" cy="3169691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7E037AEF-4779-17B1-5F13-5E6FA036B9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7997" y="1758595"/>
            <a:ext cx="6128003" cy="815802"/>
          </a:xfrm>
          <a:prstGeom prst="rect">
            <a:avLst/>
          </a:prstGeom>
        </p:spPr>
      </p:pic>
      <p:sp>
        <p:nvSpPr>
          <p:cNvPr id="16" name="Seta: para Baixo 15">
            <a:extLst>
              <a:ext uri="{FF2B5EF4-FFF2-40B4-BE49-F238E27FC236}">
                <a16:creationId xmlns:a16="http://schemas.microsoft.com/office/drawing/2014/main" id="{FC824F12-9C61-FABA-C394-9EEB2B7CA02D}"/>
              </a:ext>
            </a:extLst>
          </p:cNvPr>
          <p:cNvSpPr/>
          <p:nvPr/>
        </p:nvSpPr>
        <p:spPr>
          <a:xfrm>
            <a:off x="3563888" y="2564904"/>
            <a:ext cx="1728192" cy="64941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659509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riângulo isósceles 26">
            <a:extLst>
              <a:ext uri="{FF2B5EF4-FFF2-40B4-BE49-F238E27FC236}">
                <a16:creationId xmlns:a16="http://schemas.microsoft.com/office/drawing/2014/main" id="{75C21820-5039-4889-9428-795ED237259F}"/>
              </a:ext>
            </a:extLst>
          </p:cNvPr>
          <p:cNvSpPr/>
          <p:nvPr/>
        </p:nvSpPr>
        <p:spPr>
          <a:xfrm rot="5400000">
            <a:off x="159350" y="267785"/>
            <a:ext cx="408509" cy="352163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 </a:t>
            </a:r>
          </a:p>
        </p:txBody>
      </p:sp>
      <p:sp>
        <p:nvSpPr>
          <p:cNvPr id="28" name="CaixaDeTexto 27">
            <a:extLst>
              <a:ext uri="{FF2B5EF4-FFF2-40B4-BE49-F238E27FC236}">
                <a16:creationId xmlns:a16="http://schemas.microsoft.com/office/drawing/2014/main" id="{374EACCC-2312-4DE0-9DA0-ED43B15096D0}"/>
              </a:ext>
            </a:extLst>
          </p:cNvPr>
          <p:cNvSpPr txBox="1"/>
          <p:nvPr/>
        </p:nvSpPr>
        <p:spPr>
          <a:xfrm>
            <a:off x="623006" y="213035"/>
            <a:ext cx="81254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PNATE</a:t>
            </a:r>
          </a:p>
        </p:txBody>
      </p:sp>
      <p:sp>
        <p:nvSpPr>
          <p:cNvPr id="29" name="CaixaDeTexto 28">
            <a:extLst>
              <a:ext uri="{FF2B5EF4-FFF2-40B4-BE49-F238E27FC236}">
                <a16:creationId xmlns:a16="http://schemas.microsoft.com/office/drawing/2014/main" id="{889248C8-E796-4C00-9A68-7D862E2C30F4}"/>
              </a:ext>
            </a:extLst>
          </p:cNvPr>
          <p:cNvSpPr txBox="1"/>
          <p:nvPr/>
        </p:nvSpPr>
        <p:spPr>
          <a:xfrm>
            <a:off x="946010" y="4170209"/>
            <a:ext cx="23227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chemeClr val="bg1"/>
                </a:solidFill>
                <a:cs typeface="Arial" panose="020B0604020202020204" pitchFamily="34" charset="0"/>
              </a:rPr>
              <a:t>Gestão qualificada </a:t>
            </a:r>
            <a:endParaRPr lang="pt-BR" sz="14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31" name="CaixaDeTexto 30">
            <a:extLst>
              <a:ext uri="{FF2B5EF4-FFF2-40B4-BE49-F238E27FC236}">
                <a16:creationId xmlns:a16="http://schemas.microsoft.com/office/drawing/2014/main" id="{79177148-B680-416B-8F88-1D570E12B2A6}"/>
              </a:ext>
            </a:extLst>
          </p:cNvPr>
          <p:cNvSpPr txBox="1"/>
          <p:nvPr/>
        </p:nvSpPr>
        <p:spPr>
          <a:xfrm>
            <a:off x="964874" y="4257433"/>
            <a:ext cx="27171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chemeClr val="bg1"/>
                </a:solidFill>
                <a:cs typeface="Arial" panose="020B0604020202020204" pitchFamily="34" charset="0"/>
              </a:rPr>
              <a:t>Educação Especial</a:t>
            </a:r>
            <a:endParaRPr lang="pt-BR" sz="12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1C16B960-0CFB-4FCE-81BE-02315A6DCBF4}"/>
              </a:ext>
            </a:extLst>
          </p:cNvPr>
          <p:cNvSpPr txBox="1"/>
          <p:nvPr/>
        </p:nvSpPr>
        <p:spPr>
          <a:xfrm>
            <a:off x="467545" y="1484784"/>
            <a:ext cx="82809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  <a:p>
            <a:endParaRPr lang="pt-BR" dirty="0"/>
          </a:p>
          <a:p>
            <a:endParaRPr lang="pt-BR"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F2233386-C664-454F-8165-FF844499F0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5951" y="6016869"/>
            <a:ext cx="9144000" cy="832930"/>
          </a:xfrm>
          <a:prstGeom prst="rect">
            <a:avLst/>
          </a:prstGeom>
        </p:spPr>
      </p:pic>
      <p:sp>
        <p:nvSpPr>
          <p:cNvPr id="11" name="CaixaDeTexto 10"/>
          <p:cNvSpPr txBox="1"/>
          <p:nvPr/>
        </p:nvSpPr>
        <p:spPr>
          <a:xfrm>
            <a:off x="623006" y="610722"/>
            <a:ext cx="59045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Repasses</a:t>
            </a:r>
          </a:p>
        </p:txBody>
      </p:sp>
      <p:sp>
        <p:nvSpPr>
          <p:cNvPr id="14" name="Retângulo de cantos arredondados 13"/>
          <p:cNvSpPr/>
          <p:nvPr/>
        </p:nvSpPr>
        <p:spPr>
          <a:xfrm>
            <a:off x="363605" y="2977966"/>
            <a:ext cx="8384859" cy="150551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4" algn="just"/>
            <a:r>
              <a:rPr lang="pt-BR" dirty="0"/>
              <a:t>Parcela Residual =&gt; Os recursos orçamentários remanescentes de descontos e inadimplências são redistribuídos</a:t>
            </a: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C154A9F3-6420-455F-8018-F04E86FB2F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202" y="3024426"/>
            <a:ext cx="1774090" cy="1371719"/>
          </a:xfrm>
          <a:prstGeom prst="rect">
            <a:avLst/>
          </a:prstGeom>
        </p:spPr>
      </p:pic>
      <p:sp>
        <p:nvSpPr>
          <p:cNvPr id="20" name="Retângulo de cantos arredondados 19"/>
          <p:cNvSpPr/>
          <p:nvPr/>
        </p:nvSpPr>
        <p:spPr>
          <a:xfrm>
            <a:off x="363604" y="4856196"/>
            <a:ext cx="8384859" cy="12301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4" algn="just"/>
            <a:r>
              <a:rPr lang="pt-BR" dirty="0"/>
              <a:t>Os valores  reprogramados que excederem 30% do total repassado no exercício é descontado nos repasses do ano seguinte</a:t>
            </a:r>
          </a:p>
        </p:txBody>
      </p:sp>
      <p:sp>
        <p:nvSpPr>
          <p:cNvPr id="30" name="Retângulo de cantos arredondados 29"/>
          <p:cNvSpPr/>
          <p:nvPr/>
        </p:nvSpPr>
        <p:spPr>
          <a:xfrm>
            <a:off x="395838" y="1353450"/>
            <a:ext cx="8384859" cy="12434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4" algn="just"/>
            <a:r>
              <a:rPr lang="pt-BR" dirty="0"/>
              <a:t>Os valores são transferidos diretamente a cada </a:t>
            </a:r>
            <a:r>
              <a:rPr lang="pt-BR" dirty="0" err="1"/>
              <a:t>EEx</a:t>
            </a:r>
            <a:r>
              <a:rPr lang="pt-BR" dirty="0"/>
              <a:t>, em dez parcelas, no período de fevereiro a novembro do exercício</a:t>
            </a:r>
          </a:p>
        </p:txBody>
      </p:sp>
      <p:sp>
        <p:nvSpPr>
          <p:cNvPr id="23" name="Retângulo 22"/>
          <p:cNvSpPr/>
          <p:nvPr/>
        </p:nvSpPr>
        <p:spPr>
          <a:xfrm>
            <a:off x="839076" y="1492502"/>
            <a:ext cx="12682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10X</a:t>
            </a:r>
            <a:endParaRPr lang="pt-BR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7" name="Seta para baixo 6"/>
          <p:cNvSpPr/>
          <p:nvPr/>
        </p:nvSpPr>
        <p:spPr>
          <a:xfrm>
            <a:off x="719440" y="4994502"/>
            <a:ext cx="1080120" cy="885225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083897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riângulo isósceles 26">
            <a:extLst>
              <a:ext uri="{FF2B5EF4-FFF2-40B4-BE49-F238E27FC236}">
                <a16:creationId xmlns:a16="http://schemas.microsoft.com/office/drawing/2014/main" id="{75C21820-5039-4889-9428-795ED237259F}"/>
              </a:ext>
            </a:extLst>
          </p:cNvPr>
          <p:cNvSpPr/>
          <p:nvPr/>
        </p:nvSpPr>
        <p:spPr>
          <a:xfrm rot="5400000">
            <a:off x="159350" y="267785"/>
            <a:ext cx="408509" cy="352163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 </a:t>
            </a:r>
          </a:p>
        </p:txBody>
      </p:sp>
      <p:sp>
        <p:nvSpPr>
          <p:cNvPr id="28" name="CaixaDeTexto 27">
            <a:extLst>
              <a:ext uri="{FF2B5EF4-FFF2-40B4-BE49-F238E27FC236}">
                <a16:creationId xmlns:a16="http://schemas.microsoft.com/office/drawing/2014/main" id="{374EACCC-2312-4DE0-9DA0-ED43B15096D0}"/>
              </a:ext>
            </a:extLst>
          </p:cNvPr>
          <p:cNvSpPr txBox="1"/>
          <p:nvPr/>
        </p:nvSpPr>
        <p:spPr>
          <a:xfrm>
            <a:off x="623006" y="213035"/>
            <a:ext cx="81254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PNATE</a:t>
            </a:r>
          </a:p>
        </p:txBody>
      </p:sp>
      <p:sp>
        <p:nvSpPr>
          <p:cNvPr id="29" name="CaixaDeTexto 28">
            <a:extLst>
              <a:ext uri="{FF2B5EF4-FFF2-40B4-BE49-F238E27FC236}">
                <a16:creationId xmlns:a16="http://schemas.microsoft.com/office/drawing/2014/main" id="{889248C8-E796-4C00-9A68-7D862E2C30F4}"/>
              </a:ext>
            </a:extLst>
          </p:cNvPr>
          <p:cNvSpPr txBox="1"/>
          <p:nvPr/>
        </p:nvSpPr>
        <p:spPr>
          <a:xfrm>
            <a:off x="946010" y="4170209"/>
            <a:ext cx="23227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chemeClr val="bg1"/>
                </a:solidFill>
                <a:cs typeface="Arial" panose="020B0604020202020204" pitchFamily="34" charset="0"/>
              </a:rPr>
              <a:t>Gestão qualificada </a:t>
            </a:r>
            <a:endParaRPr lang="pt-BR" sz="14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31" name="CaixaDeTexto 30">
            <a:extLst>
              <a:ext uri="{FF2B5EF4-FFF2-40B4-BE49-F238E27FC236}">
                <a16:creationId xmlns:a16="http://schemas.microsoft.com/office/drawing/2014/main" id="{79177148-B680-416B-8F88-1D570E12B2A6}"/>
              </a:ext>
            </a:extLst>
          </p:cNvPr>
          <p:cNvSpPr txBox="1"/>
          <p:nvPr/>
        </p:nvSpPr>
        <p:spPr>
          <a:xfrm>
            <a:off x="964874" y="4257433"/>
            <a:ext cx="27171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chemeClr val="bg1"/>
                </a:solidFill>
                <a:cs typeface="Arial" panose="020B0604020202020204" pitchFamily="34" charset="0"/>
              </a:rPr>
              <a:t>Educação Especial</a:t>
            </a:r>
            <a:endParaRPr lang="pt-BR" sz="12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1C16B960-0CFB-4FCE-81BE-02315A6DCBF4}"/>
              </a:ext>
            </a:extLst>
          </p:cNvPr>
          <p:cNvSpPr txBox="1"/>
          <p:nvPr/>
        </p:nvSpPr>
        <p:spPr>
          <a:xfrm>
            <a:off x="467545" y="1484784"/>
            <a:ext cx="82809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  <a:p>
            <a:endParaRPr lang="pt-BR" dirty="0"/>
          </a:p>
          <a:p>
            <a:endParaRPr lang="pt-BR"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F2233386-C664-454F-8165-FF844499F0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5951" y="6016869"/>
            <a:ext cx="9144000" cy="832930"/>
          </a:xfrm>
          <a:prstGeom prst="rect">
            <a:avLst/>
          </a:prstGeom>
        </p:spPr>
      </p:pic>
      <p:sp>
        <p:nvSpPr>
          <p:cNvPr id="11" name="CaixaDeTexto 10"/>
          <p:cNvSpPr txBox="1"/>
          <p:nvPr/>
        </p:nvSpPr>
        <p:spPr>
          <a:xfrm>
            <a:off x="623006" y="610722"/>
            <a:ext cx="59045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Destinação dos recursos</a:t>
            </a:r>
          </a:p>
        </p:txBody>
      </p:sp>
      <p:sp>
        <p:nvSpPr>
          <p:cNvPr id="30" name="Retângulo de cantos arredondados 29"/>
          <p:cNvSpPr/>
          <p:nvPr/>
        </p:nvSpPr>
        <p:spPr>
          <a:xfrm>
            <a:off x="465690" y="1268760"/>
            <a:ext cx="8384859" cy="437980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r>
              <a:rPr lang="pt-BR" dirty="0"/>
              <a:t>I – Despesas de manutenção em veículos escolares rodoviários e </a:t>
            </a:r>
            <a:r>
              <a:rPr lang="pt-BR" dirty="0" err="1"/>
              <a:t>aquaviários</a:t>
            </a:r>
            <a:r>
              <a:rPr lang="pt-BR" dirty="0"/>
              <a:t>;</a:t>
            </a:r>
          </a:p>
          <a:p>
            <a:endParaRPr lang="pt-BR" dirty="0"/>
          </a:p>
          <a:p>
            <a:r>
              <a:rPr lang="pt-BR" dirty="0"/>
              <a:t>II – Aquisição de combustíveis e lubrificantes;</a:t>
            </a:r>
          </a:p>
          <a:p>
            <a:endParaRPr lang="pt-BR" dirty="0"/>
          </a:p>
          <a:p>
            <a:r>
              <a:rPr lang="pt-BR" dirty="0"/>
              <a:t>III – Contratação de serviços terceirizados para a oferta do transporte escolar; e </a:t>
            </a:r>
          </a:p>
          <a:p>
            <a:endParaRPr lang="pt-BR" dirty="0"/>
          </a:p>
          <a:p>
            <a:r>
              <a:rPr lang="pt-BR" dirty="0"/>
              <a:t>IV – aquisição de passe estudantil, quando houver oferta de serviço regular de transporte coletivo de passageiros na </a:t>
            </a:r>
            <a:r>
              <a:rPr lang="pt-BR" dirty="0" err="1"/>
              <a:t>EEx</a:t>
            </a:r>
            <a:r>
              <a:rPr lang="pt-BR" dirty="0"/>
              <a:t>. .</a:t>
            </a:r>
          </a:p>
        </p:txBody>
      </p:sp>
      <p:pic>
        <p:nvPicPr>
          <p:cNvPr id="15" name="Imagem 14">
            <a:extLst>
              <a:ext uri="{FF2B5EF4-FFF2-40B4-BE49-F238E27FC236}">
                <a16:creationId xmlns:a16="http://schemas.microsoft.com/office/drawing/2014/main" id="{38274A3F-1411-4693-8072-2985D8E0C5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1880" y="1569482"/>
            <a:ext cx="2232248" cy="1054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7707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riângulo isósceles 26">
            <a:extLst>
              <a:ext uri="{FF2B5EF4-FFF2-40B4-BE49-F238E27FC236}">
                <a16:creationId xmlns:a16="http://schemas.microsoft.com/office/drawing/2014/main" id="{75C21820-5039-4889-9428-795ED237259F}"/>
              </a:ext>
            </a:extLst>
          </p:cNvPr>
          <p:cNvSpPr/>
          <p:nvPr/>
        </p:nvSpPr>
        <p:spPr>
          <a:xfrm rot="5400000">
            <a:off x="159350" y="267785"/>
            <a:ext cx="408509" cy="352163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 </a:t>
            </a:r>
          </a:p>
        </p:txBody>
      </p:sp>
      <p:sp>
        <p:nvSpPr>
          <p:cNvPr id="28" name="CaixaDeTexto 27">
            <a:extLst>
              <a:ext uri="{FF2B5EF4-FFF2-40B4-BE49-F238E27FC236}">
                <a16:creationId xmlns:a16="http://schemas.microsoft.com/office/drawing/2014/main" id="{374EACCC-2312-4DE0-9DA0-ED43B15096D0}"/>
              </a:ext>
            </a:extLst>
          </p:cNvPr>
          <p:cNvSpPr txBox="1"/>
          <p:nvPr/>
        </p:nvSpPr>
        <p:spPr>
          <a:xfrm>
            <a:off x="623006" y="213035"/>
            <a:ext cx="81254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PNATE</a:t>
            </a:r>
          </a:p>
        </p:txBody>
      </p:sp>
      <p:sp>
        <p:nvSpPr>
          <p:cNvPr id="29" name="CaixaDeTexto 28">
            <a:extLst>
              <a:ext uri="{FF2B5EF4-FFF2-40B4-BE49-F238E27FC236}">
                <a16:creationId xmlns:a16="http://schemas.microsoft.com/office/drawing/2014/main" id="{889248C8-E796-4C00-9A68-7D862E2C30F4}"/>
              </a:ext>
            </a:extLst>
          </p:cNvPr>
          <p:cNvSpPr txBox="1"/>
          <p:nvPr/>
        </p:nvSpPr>
        <p:spPr>
          <a:xfrm>
            <a:off x="946010" y="4170209"/>
            <a:ext cx="23227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chemeClr val="bg1"/>
                </a:solidFill>
                <a:cs typeface="Arial" panose="020B0604020202020204" pitchFamily="34" charset="0"/>
              </a:rPr>
              <a:t>Gestão qualificada </a:t>
            </a:r>
            <a:endParaRPr lang="pt-BR" sz="14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31" name="CaixaDeTexto 30">
            <a:extLst>
              <a:ext uri="{FF2B5EF4-FFF2-40B4-BE49-F238E27FC236}">
                <a16:creationId xmlns:a16="http://schemas.microsoft.com/office/drawing/2014/main" id="{79177148-B680-416B-8F88-1D570E12B2A6}"/>
              </a:ext>
            </a:extLst>
          </p:cNvPr>
          <p:cNvSpPr txBox="1"/>
          <p:nvPr/>
        </p:nvSpPr>
        <p:spPr>
          <a:xfrm>
            <a:off x="964874" y="4257433"/>
            <a:ext cx="27171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chemeClr val="bg1"/>
                </a:solidFill>
                <a:cs typeface="Arial" panose="020B0604020202020204" pitchFamily="34" charset="0"/>
              </a:rPr>
              <a:t>Educação Especial</a:t>
            </a:r>
            <a:endParaRPr lang="pt-BR" sz="12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1C16B960-0CFB-4FCE-81BE-02315A6DCBF4}"/>
              </a:ext>
            </a:extLst>
          </p:cNvPr>
          <p:cNvSpPr txBox="1"/>
          <p:nvPr/>
        </p:nvSpPr>
        <p:spPr>
          <a:xfrm>
            <a:off x="467545" y="1484784"/>
            <a:ext cx="82809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  <a:p>
            <a:endParaRPr lang="pt-BR" dirty="0"/>
          </a:p>
          <a:p>
            <a:endParaRPr lang="pt-BR"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F2233386-C664-454F-8165-FF844499F0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5951" y="6016869"/>
            <a:ext cx="9144000" cy="832930"/>
          </a:xfrm>
          <a:prstGeom prst="rect">
            <a:avLst/>
          </a:prstGeom>
        </p:spPr>
      </p:pic>
      <p:sp>
        <p:nvSpPr>
          <p:cNvPr id="11" name="CaixaDeTexto 10"/>
          <p:cNvSpPr txBox="1"/>
          <p:nvPr/>
        </p:nvSpPr>
        <p:spPr>
          <a:xfrm>
            <a:off x="623006" y="610722"/>
            <a:ext cx="59045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Prestação de contas</a:t>
            </a:r>
          </a:p>
        </p:txBody>
      </p:sp>
      <p:sp>
        <p:nvSpPr>
          <p:cNvPr id="30" name="Retângulo de cantos arredondados 29"/>
          <p:cNvSpPr/>
          <p:nvPr/>
        </p:nvSpPr>
        <p:spPr>
          <a:xfrm>
            <a:off x="415574" y="1425458"/>
            <a:ext cx="8332889" cy="437980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r>
              <a:rPr lang="pt-BR" dirty="0"/>
              <a:t>O prazo para as entidades executoras prestarem contas no SIGPC é até 28 de fevereiro do ano seguinte ao dos repasses</a:t>
            </a:r>
          </a:p>
          <a:p>
            <a:endParaRPr lang="pt-BR" dirty="0"/>
          </a:p>
          <a:p>
            <a:r>
              <a:rPr lang="pt-BR" dirty="0"/>
              <a:t>O prazo para os conselhos registrarem o parecer conclusivo no </a:t>
            </a:r>
            <a:r>
              <a:rPr lang="pt-BR" dirty="0" err="1"/>
              <a:t>SIGECOn</a:t>
            </a:r>
            <a:r>
              <a:rPr lang="pt-BR" dirty="0"/>
              <a:t> é 45 dias depois, ou seja, 15 de abril.</a:t>
            </a:r>
          </a:p>
        </p:txBody>
      </p:sp>
      <p:sp>
        <p:nvSpPr>
          <p:cNvPr id="4" name="AutoShape 2" descr="Inicia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3280" y="1728002"/>
            <a:ext cx="1253607" cy="1316574"/>
          </a:xfrm>
          <a:prstGeom prst="rect">
            <a:avLst/>
          </a:prstGeom>
        </p:spPr>
      </p:pic>
      <p:sp>
        <p:nvSpPr>
          <p:cNvPr id="7" name="AutoShape 6" descr="SIGECON - Portal do FND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3737" y="1946449"/>
            <a:ext cx="2495550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2860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riângulo isósceles 26">
            <a:extLst>
              <a:ext uri="{FF2B5EF4-FFF2-40B4-BE49-F238E27FC236}">
                <a16:creationId xmlns:a16="http://schemas.microsoft.com/office/drawing/2014/main" id="{75C21820-5039-4889-9428-795ED237259F}"/>
              </a:ext>
            </a:extLst>
          </p:cNvPr>
          <p:cNvSpPr/>
          <p:nvPr/>
        </p:nvSpPr>
        <p:spPr>
          <a:xfrm rot="5400000">
            <a:off x="159350" y="267785"/>
            <a:ext cx="408509" cy="352163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 </a:t>
            </a:r>
          </a:p>
        </p:txBody>
      </p:sp>
      <p:sp>
        <p:nvSpPr>
          <p:cNvPr id="28" name="CaixaDeTexto 27">
            <a:extLst>
              <a:ext uri="{FF2B5EF4-FFF2-40B4-BE49-F238E27FC236}">
                <a16:creationId xmlns:a16="http://schemas.microsoft.com/office/drawing/2014/main" id="{374EACCC-2312-4DE0-9DA0-ED43B15096D0}"/>
              </a:ext>
            </a:extLst>
          </p:cNvPr>
          <p:cNvSpPr txBox="1"/>
          <p:nvPr/>
        </p:nvSpPr>
        <p:spPr>
          <a:xfrm>
            <a:off x="623006" y="213035"/>
            <a:ext cx="81254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PNATE</a:t>
            </a:r>
          </a:p>
        </p:txBody>
      </p:sp>
      <p:sp>
        <p:nvSpPr>
          <p:cNvPr id="29" name="CaixaDeTexto 28">
            <a:extLst>
              <a:ext uri="{FF2B5EF4-FFF2-40B4-BE49-F238E27FC236}">
                <a16:creationId xmlns:a16="http://schemas.microsoft.com/office/drawing/2014/main" id="{889248C8-E796-4C00-9A68-7D862E2C30F4}"/>
              </a:ext>
            </a:extLst>
          </p:cNvPr>
          <p:cNvSpPr txBox="1"/>
          <p:nvPr/>
        </p:nvSpPr>
        <p:spPr>
          <a:xfrm>
            <a:off x="946010" y="4170209"/>
            <a:ext cx="23227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chemeClr val="bg1"/>
                </a:solidFill>
                <a:cs typeface="Arial" panose="020B0604020202020204" pitchFamily="34" charset="0"/>
              </a:rPr>
              <a:t>Gestão qualificada </a:t>
            </a:r>
            <a:endParaRPr lang="pt-BR" sz="14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31" name="CaixaDeTexto 30">
            <a:extLst>
              <a:ext uri="{FF2B5EF4-FFF2-40B4-BE49-F238E27FC236}">
                <a16:creationId xmlns:a16="http://schemas.microsoft.com/office/drawing/2014/main" id="{79177148-B680-416B-8F88-1D570E12B2A6}"/>
              </a:ext>
            </a:extLst>
          </p:cNvPr>
          <p:cNvSpPr txBox="1"/>
          <p:nvPr/>
        </p:nvSpPr>
        <p:spPr>
          <a:xfrm>
            <a:off x="964874" y="4257433"/>
            <a:ext cx="27171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chemeClr val="bg1"/>
                </a:solidFill>
                <a:cs typeface="Arial" panose="020B0604020202020204" pitchFamily="34" charset="0"/>
              </a:rPr>
              <a:t>Educação Especial</a:t>
            </a:r>
            <a:endParaRPr lang="pt-BR" sz="12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1C16B960-0CFB-4FCE-81BE-02315A6DCBF4}"/>
              </a:ext>
            </a:extLst>
          </p:cNvPr>
          <p:cNvSpPr txBox="1"/>
          <p:nvPr/>
        </p:nvSpPr>
        <p:spPr>
          <a:xfrm>
            <a:off x="467545" y="1484784"/>
            <a:ext cx="82809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  <a:p>
            <a:endParaRPr lang="pt-BR" dirty="0"/>
          </a:p>
          <a:p>
            <a:endParaRPr lang="pt-BR"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F2233386-C664-454F-8165-FF844499F0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5951" y="6016869"/>
            <a:ext cx="9144000" cy="832930"/>
          </a:xfrm>
          <a:prstGeom prst="rect">
            <a:avLst/>
          </a:prstGeom>
        </p:spPr>
      </p:pic>
      <p:sp>
        <p:nvSpPr>
          <p:cNvPr id="11" name="CaixaDeTexto 10"/>
          <p:cNvSpPr txBox="1"/>
          <p:nvPr/>
        </p:nvSpPr>
        <p:spPr>
          <a:xfrm>
            <a:off x="623006" y="610722"/>
            <a:ext cx="59045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Suspensão dos repasses</a:t>
            </a:r>
          </a:p>
        </p:txBody>
      </p:sp>
      <p:sp>
        <p:nvSpPr>
          <p:cNvPr id="30" name="Retângulo de cantos arredondados 29"/>
          <p:cNvSpPr/>
          <p:nvPr/>
        </p:nvSpPr>
        <p:spPr>
          <a:xfrm>
            <a:off x="415574" y="1275101"/>
            <a:ext cx="8384859" cy="437980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dirty="0"/>
              <a:t>I –Inadimplência referente a prestação de contas do Programa em qualquer ano, desde que não haja documentação ou situação que suspenda os efeitos da inadimplência, com o devido registro no sistema; </a:t>
            </a:r>
          </a:p>
          <a:p>
            <a:endParaRPr lang="pt-BR" dirty="0"/>
          </a:p>
          <a:p>
            <a:r>
              <a:rPr lang="pt-BR" dirty="0"/>
              <a:t>II – Utilização em desacordo com os critérios estabelecidos para a execução do PNATE</a:t>
            </a:r>
          </a:p>
          <a:p>
            <a:endParaRPr lang="pt-BR" dirty="0"/>
          </a:p>
          <a:p>
            <a:r>
              <a:rPr lang="pt-BR" dirty="0"/>
              <a:t>III – Determinação judicial, com prévia apreciação pela Procuradoria Federal no FNDE. </a:t>
            </a:r>
          </a:p>
        </p:txBody>
      </p:sp>
      <p:sp>
        <p:nvSpPr>
          <p:cNvPr id="4" name="AutoShape 2" descr="Inicia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7" name="AutoShape 6" descr="SIGECON - Portal do FND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5549071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126B7E36E40811469A2CF067628945BA" ma:contentTypeVersion="13" ma:contentTypeDescription="Crie um novo documento." ma:contentTypeScope="" ma:versionID="3538805af8aa4fc11d0391f6c082ac7a">
  <xsd:schema xmlns:xsd="http://www.w3.org/2001/XMLSchema" xmlns:xs="http://www.w3.org/2001/XMLSchema" xmlns:p="http://schemas.microsoft.com/office/2006/metadata/properties" xmlns:ns3="5ff2179e-0a5e-47a7-afb2-a096d89c7820" xmlns:ns4="21ada5f4-d856-4473-8cd8-21194a45c996" targetNamespace="http://schemas.microsoft.com/office/2006/metadata/properties" ma:root="true" ma:fieldsID="bd6cd3204994b5461db78481f851c511" ns3:_="" ns4:_="">
    <xsd:import namespace="5ff2179e-0a5e-47a7-afb2-a096d89c7820"/>
    <xsd:import namespace="21ada5f4-d856-4473-8cd8-21194a45c99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ff2179e-0a5e-47a7-afb2-a096d89c782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1ada5f4-d856-4473-8cd8-21194a45c996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Hash de Dica de Compartilhamento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CCA7CA7-F2CF-4D3D-B310-1BBDA87403C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C3C31C3-007B-45CD-AF32-54DCEA811EA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ff2179e-0a5e-47a7-afb2-a096d89c7820"/>
    <ds:schemaRef ds:uri="21ada5f4-d856-4473-8cd8-21194a45c99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0912543-1679-4962-99D9-19FC51AC7784}">
  <ds:schemaRefs>
    <ds:schemaRef ds:uri="http://purl.org/dc/elements/1.1/"/>
    <ds:schemaRef ds:uri="http://schemas.microsoft.com/office/2006/documentManagement/types"/>
    <ds:schemaRef ds:uri="http://www.w3.org/XML/1998/namespace"/>
    <ds:schemaRef ds:uri="5ff2179e-0a5e-47a7-afb2-a096d89c7820"/>
    <ds:schemaRef ds:uri="http://purl.org/dc/terms/"/>
    <ds:schemaRef ds:uri="http://purl.org/dc/dcmitype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21ada5f4-d856-4473-8cd8-21194a45c996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3975</TotalTime>
  <Words>1024</Words>
  <Application>Microsoft Office PowerPoint</Application>
  <PresentationFormat>Apresentação na tela (4:3)</PresentationFormat>
  <Paragraphs>147</Paragraphs>
  <Slides>19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19</vt:i4>
      </vt:variant>
    </vt:vector>
  </HeadingPairs>
  <TitlesOfParts>
    <vt:vector size="23" baseType="lpstr">
      <vt:lpstr>Arial</vt:lpstr>
      <vt:lpstr>Calibri</vt:lpstr>
      <vt:lpstr>Wingdings</vt:lpstr>
      <vt:lpstr>Tema do Office</vt:lpstr>
      <vt:lpstr>PROGRAMA NACIONAL DE APOIO AO TRANSPORTE DO ESCOLAR</vt:lpstr>
      <vt:lpstr>Apresentação do PowerPoint</vt:lpstr>
      <vt:lpstr>Apresentação do PowerPoint</vt:lpstr>
      <vt:lpstr>Apresentação do PowerPoint</vt:lpstr>
      <vt:lpstr>Importância do preenchimento correto do Censo Escolar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Liberações de repasses - FNDE</vt:lpstr>
      <vt:lpstr>Monitore o PNATE</vt:lpstr>
      <vt:lpstr>Monitore o PNATE – repasses  BRASIL – 2022</vt:lpstr>
      <vt:lpstr>Apresentação do PowerPoint</vt:lpstr>
    </vt:vector>
  </TitlesOfParts>
  <Company>Symanetc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LUIZ FELIPE DA PAIXAO CARVALHO</dc:creator>
  <cp:lastModifiedBy>MICHELE LESSA DE OLIVEIRA</cp:lastModifiedBy>
  <cp:revision>156</cp:revision>
  <dcterms:created xsi:type="dcterms:W3CDTF">2017-01-17T12:49:29Z</dcterms:created>
  <dcterms:modified xsi:type="dcterms:W3CDTF">2023-06-15T16:04:20Z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0x010100126B7E36E40811469A2CF067628945BA</vt:lpwstr>
  </property>
</Properties>
</file>