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5"/>
  </p:notesMasterIdLst>
  <p:handoutMasterIdLst>
    <p:handoutMasterId r:id="rId16"/>
  </p:handoutMasterIdLst>
  <p:sldIdLst>
    <p:sldId id="472" r:id="rId2"/>
    <p:sldId id="434" r:id="rId3"/>
    <p:sldId id="399" r:id="rId4"/>
    <p:sldId id="417" r:id="rId5"/>
    <p:sldId id="418" r:id="rId6"/>
    <p:sldId id="463" r:id="rId7"/>
    <p:sldId id="464" r:id="rId8"/>
    <p:sldId id="468" r:id="rId9"/>
    <p:sldId id="467" r:id="rId10"/>
    <p:sldId id="460" r:id="rId11"/>
    <p:sldId id="471" r:id="rId12"/>
    <p:sldId id="474" r:id="rId13"/>
    <p:sldId id="473" r:id="rId14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005828"/>
    <a:srgbClr val="325838"/>
    <a:srgbClr val="262727"/>
    <a:srgbClr val="0E4E87"/>
    <a:srgbClr val="142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6" autoAdjust="0"/>
    <p:restoredTop sz="98841" autoAdjust="0"/>
  </p:normalViewPr>
  <p:slideViewPr>
    <p:cSldViewPr>
      <p:cViewPr varScale="1">
        <p:scale>
          <a:sx n="115" d="100"/>
          <a:sy n="115" d="100"/>
        </p:scale>
        <p:origin x="17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3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754702537182957E-2"/>
          <c:y val="0.10119470852444988"/>
          <c:w val="0.8585739282589675"/>
          <c:h val="0.81338799657180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Livre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Plan1!$B$2:$B$13</c:f>
              <c:numCache>
                <c:formatCode>0</c:formatCode>
                <c:ptCount val="12"/>
                <c:pt idx="0">
                  <c:v>1055.664</c:v>
                </c:pt>
                <c:pt idx="1">
                  <c:v>1230.306</c:v>
                </c:pt>
                <c:pt idx="2">
                  <c:v>1396.0119999999999</c:v>
                </c:pt>
                <c:pt idx="3">
                  <c:v>1505.703</c:v>
                </c:pt>
                <c:pt idx="4">
                  <c:v>1575.8340000000001</c:v>
                </c:pt>
                <c:pt idx="5">
                  <c:v>1637.14</c:v>
                </c:pt>
                <c:pt idx="6">
                  <c:v>1555.9849999999999</c:v>
                </c:pt>
                <c:pt idx="7">
                  <c:v>1584.664</c:v>
                </c:pt>
                <c:pt idx="8">
                  <c:v>1757.8030000000001</c:v>
                </c:pt>
                <c:pt idx="9">
                  <c:v>1908.3409999999999</c:v>
                </c:pt>
                <c:pt idx="10">
                  <c:v>1945.0650000000001</c:v>
                </c:pt>
                <c:pt idx="11">
                  <c:v>2005.8440000000001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7-4CFF-891B-587831FD9488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Direcionado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0"/>
                  <c:y val="2.0494461149985318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F7-4CFF-891B-587831FD9488}"/>
                </c:ext>
              </c:extLst>
            </c:dLbl>
            <c:dLbl>
              <c:idx val="6"/>
              <c:layout>
                <c:manualLayout>
                  <c:x val="0"/>
                  <c:y val="2.305626879373349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F7-4CFF-891B-587831FD9488}"/>
                </c:ext>
              </c:extLst>
            </c:dLbl>
            <c:dLbl>
              <c:idx val="7"/>
              <c:layout>
                <c:manualLayout>
                  <c:x val="-2.8108240185134737E-3"/>
                  <c:y val="1.5370789532833003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F7-4CFF-891B-587831FD9488}"/>
                </c:ext>
              </c:extLst>
            </c:dLbl>
            <c:dLbl>
              <c:idx val="8"/>
              <c:layout>
                <c:manualLayout>
                  <c:x val="-1.0306235676035031E-16"/>
                  <c:y val="4.0988922299970774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9F7-4CFF-891B-587831FD9488}"/>
                </c:ext>
              </c:extLst>
            </c:dLbl>
            <c:dLbl>
              <c:idx val="9"/>
              <c:layout>
                <c:manualLayout>
                  <c:x val="0"/>
                  <c:y val="7.6854229312445121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9F7-4CFF-891B-587831FD9488}"/>
                </c:ext>
              </c:extLst>
            </c:dLbl>
            <c:dLbl>
              <c:idx val="10"/>
              <c:layout>
                <c:manualLayout>
                  <c:x val="4.2162360277701594E-3"/>
                  <c:y val="7.6854229312445163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9F7-4CFF-891B-587831FD9488}"/>
                </c:ext>
              </c:extLst>
            </c:dLbl>
            <c:dLbl>
              <c:idx val="11"/>
              <c:layout>
                <c:manualLayout>
                  <c:x val="0"/>
                  <c:y val="8.1977844599941507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9F7-4CFF-891B-587831FD94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Plan1!$C$2:$C$13</c:f>
              <c:numCache>
                <c:formatCode>0</c:formatCode>
                <c:ptCount val="12"/>
                <c:pt idx="0">
                  <c:v>657.04399999999998</c:v>
                </c:pt>
                <c:pt idx="1">
                  <c:v>803.64700000000005</c:v>
                </c:pt>
                <c:pt idx="2">
                  <c:v>972.32600000000002</c:v>
                </c:pt>
                <c:pt idx="3">
                  <c:v>1205.6669999999999</c:v>
                </c:pt>
                <c:pt idx="4">
                  <c:v>1441.6220000000001</c:v>
                </c:pt>
                <c:pt idx="5">
                  <c:v>1582.19</c:v>
                </c:pt>
                <c:pt idx="6">
                  <c:v>1549.5229999999999</c:v>
                </c:pt>
                <c:pt idx="7">
                  <c:v>1506.876</c:v>
                </c:pt>
                <c:pt idx="8">
                  <c:v>1499.8789999999999</c:v>
                </c:pt>
                <c:pt idx="9">
                  <c:v>1464.92</c:v>
                </c:pt>
                <c:pt idx="10">
                  <c:v>1469.9939999999999</c:v>
                </c:pt>
                <c:pt idx="11">
                  <c:v>1464.614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F7-4CFF-891B-587831FD9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3550808"/>
        <c:axId val="194905776"/>
      </c:bar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% do PIB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</c:spPr>
          </c:marker>
          <c:dLbls>
            <c:dLbl>
              <c:idx val="5"/>
              <c:layout>
                <c:manualLayout>
                  <c:x val="-4.2246684998255908E-2"/>
                  <c:y val="-3.6958563667042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CF-4808-8FC2-85E19F390D6F}"/>
                </c:ext>
              </c:extLst>
            </c:dLbl>
            <c:dLbl>
              <c:idx val="6"/>
              <c:layout>
                <c:manualLayout>
                  <c:x val="-2.6323477595740753E-2"/>
                  <c:y val="-4.766647176830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9F7-4CFF-891B-587831FD9488}"/>
                </c:ext>
              </c:extLst>
            </c:dLbl>
            <c:dLbl>
              <c:idx val="7"/>
              <c:layout>
                <c:manualLayout>
                  <c:x val="-3.8030448970485908E-2"/>
                  <c:y val="-5.2166546022862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9F7-4CFF-891B-587831FD9488}"/>
                </c:ext>
              </c:extLst>
            </c:dLbl>
            <c:dLbl>
              <c:idx val="8"/>
              <c:layout>
                <c:manualLayout>
                  <c:x val="-4.4544256977483307E-2"/>
                  <c:y val="-5.81532366314623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9F7-4CFF-891B-587831FD9488}"/>
                </c:ext>
              </c:extLst>
            </c:dLbl>
            <c:dLbl>
              <c:idx val="9"/>
              <c:layout>
                <c:manualLayout>
                  <c:x val="-4.1750032313409978E-2"/>
                  <c:y val="-8.0703174492118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9F7-4CFF-891B-587831FD9488}"/>
                </c:ext>
              </c:extLst>
            </c:dLbl>
            <c:dLbl>
              <c:idx val="10"/>
              <c:layout>
                <c:manualLayout>
                  <c:x val="-3.8972296341413755E-2"/>
                  <c:y val="-8.59110977493147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9F7-4CFF-891B-587831FD9488}"/>
                </c:ext>
              </c:extLst>
            </c:dLbl>
            <c:dLbl>
              <c:idx val="11"/>
              <c:layout>
                <c:manualLayout>
                  <c:x val="-4.108030369293595E-2"/>
                  <c:y val="-8.7072481030771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082640882040998E-2"/>
                      <c:h val="5.92852718047652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49F7-4CFF-891B-587831FD94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Plan1!$D$2:$D$13</c:f>
              <c:numCache>
                <c:formatCode>0.0%</c:formatCode>
                <c:ptCount val="12"/>
                <c:pt idx="0">
                  <c:v>0.44075538743548059</c:v>
                </c:pt>
                <c:pt idx="1">
                  <c:v>0.46475673284461916</c:v>
                </c:pt>
                <c:pt idx="2">
                  <c:v>0.49189118460733239</c:v>
                </c:pt>
                <c:pt idx="3">
                  <c:v>0.50854534054290079</c:v>
                </c:pt>
                <c:pt idx="4">
                  <c:v>0.52214579353734147</c:v>
                </c:pt>
                <c:pt idx="5">
                  <c:v>0.53650398741253025</c:v>
                </c:pt>
                <c:pt idx="6">
                  <c:v>0.49554175531304201</c:v>
                </c:pt>
                <c:pt idx="7">
                  <c:v>0.4712756303590141</c:v>
                </c:pt>
                <c:pt idx="8">
                  <c:v>0.47286960773146736</c:v>
                </c:pt>
                <c:pt idx="9">
                  <c:v>0.46974197550473296</c:v>
                </c:pt>
                <c:pt idx="10">
                  <c:v>0.47329773752344967</c:v>
                </c:pt>
                <c:pt idx="11">
                  <c:v>0.47811163827634656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9F7-4CFF-891B-587831FD9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582016"/>
        <c:axId val="234958400"/>
      </c:lineChart>
      <c:catAx>
        <c:axId val="193550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pt-BR"/>
          </a:p>
        </c:txPr>
        <c:crossAx val="194905776"/>
        <c:crosses val="autoZero"/>
        <c:auto val="1"/>
        <c:lblAlgn val="ctr"/>
        <c:lblOffset val="100"/>
        <c:noMultiLvlLbl val="0"/>
      </c:catAx>
      <c:valAx>
        <c:axId val="19490577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193550808"/>
        <c:crosses val="autoZero"/>
        <c:crossBetween val="between"/>
      </c:valAx>
      <c:valAx>
        <c:axId val="234958400"/>
        <c:scaling>
          <c:orientation val="minMax"/>
          <c:max val="0.55000000000000004"/>
          <c:min val="0.2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195582016"/>
        <c:crosses val="max"/>
        <c:crossBetween val="between"/>
        <c:majorUnit val="5.0000000000000114E-2"/>
      </c:valAx>
      <c:catAx>
        <c:axId val="195582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495840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5422486769207886"/>
          <c:y val="2.0271440428188689E-3"/>
          <c:w val="0.55771883260945398"/>
          <c:h val="6.9468074975797239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285761154855641E-2"/>
          <c:y val="2.8923195930137067E-2"/>
          <c:w val="0.90243646106736364"/>
          <c:h val="0.866040589188265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IF Pública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Plan1!$B$2:$B$13</c:f>
              <c:numCache>
                <c:formatCode>0</c:formatCode>
                <c:ptCount val="12"/>
                <c:pt idx="0">
                  <c:v>713.97299999999996</c:v>
                </c:pt>
                <c:pt idx="1">
                  <c:v>887.19</c:v>
                </c:pt>
                <c:pt idx="2">
                  <c:v>1134.3399999999999</c:v>
                </c:pt>
                <c:pt idx="3">
                  <c:v>1390.653</c:v>
                </c:pt>
                <c:pt idx="4">
                  <c:v>1623.1089999999999</c:v>
                </c:pt>
                <c:pt idx="5">
                  <c:v>1796.704</c:v>
                </c:pt>
                <c:pt idx="6">
                  <c:v>1729.7460000000001</c:v>
                </c:pt>
                <c:pt idx="7">
                  <c:v>1672.2570000000001</c:v>
                </c:pt>
                <c:pt idx="8">
                  <c:v>1670.837</c:v>
                </c:pt>
                <c:pt idx="9">
                  <c:v>1627.336</c:v>
                </c:pt>
                <c:pt idx="10">
                  <c:v>1631.5920000000001</c:v>
                </c:pt>
                <c:pt idx="11">
                  <c:v>1634.0419999999999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90-406A-81EE-C4A1B30F7937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IF Privada Nacional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Plan1!$C$2:$C$13</c:f>
              <c:numCache>
                <c:formatCode>0</c:formatCode>
                <c:ptCount val="12"/>
                <c:pt idx="0">
                  <c:v>702.39300000000003</c:v>
                </c:pt>
                <c:pt idx="1">
                  <c:v>793.048</c:v>
                </c:pt>
                <c:pt idx="2">
                  <c:v>846.88499999999999</c:v>
                </c:pt>
                <c:pt idx="3">
                  <c:v>898.81600000000003</c:v>
                </c:pt>
                <c:pt idx="4">
                  <c:v>953.18200000000002</c:v>
                </c:pt>
                <c:pt idx="5">
                  <c:v>947.89099999999996</c:v>
                </c:pt>
                <c:pt idx="6">
                  <c:v>976.19399999999996</c:v>
                </c:pt>
                <c:pt idx="7">
                  <c:v>994.81</c:v>
                </c:pt>
                <c:pt idx="8">
                  <c:v>1102.098</c:v>
                </c:pt>
                <c:pt idx="9">
                  <c:v>1226.539</c:v>
                </c:pt>
                <c:pt idx="10">
                  <c:v>1251.3869999999999</c:v>
                </c:pt>
                <c:pt idx="11">
                  <c:v>1282.3620000000001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90-406A-81EE-C4A1B30F7937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IF Estrangeira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Plan1!$D$2:$D$13</c:f>
              <c:numCache>
                <c:formatCode>0</c:formatCode>
                <c:ptCount val="12"/>
                <c:pt idx="0">
                  <c:v>296.34699999999998</c:v>
                </c:pt>
                <c:pt idx="1">
                  <c:v>353.71199999999999</c:v>
                </c:pt>
                <c:pt idx="2">
                  <c:v>387.11200000000002</c:v>
                </c:pt>
                <c:pt idx="3">
                  <c:v>421.90199999999999</c:v>
                </c:pt>
                <c:pt idx="4">
                  <c:v>441.166</c:v>
                </c:pt>
                <c:pt idx="5">
                  <c:v>474.73500000000001</c:v>
                </c:pt>
                <c:pt idx="6">
                  <c:v>399.56700000000001</c:v>
                </c:pt>
                <c:pt idx="7">
                  <c:v>424.47199999999998</c:v>
                </c:pt>
                <c:pt idx="8">
                  <c:v>484.745</c:v>
                </c:pt>
                <c:pt idx="9">
                  <c:v>519.38599999999997</c:v>
                </c:pt>
                <c:pt idx="10">
                  <c:v>532.08100000000002</c:v>
                </c:pt>
                <c:pt idx="11">
                  <c:v>554.05399999999997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90-406A-81EE-C4A1B30F7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35224504"/>
        <c:axId val="195137560"/>
      </c:barChart>
      <c:catAx>
        <c:axId val="235224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195137560"/>
        <c:crosses val="autoZero"/>
        <c:auto val="1"/>
        <c:lblAlgn val="ctr"/>
        <c:lblOffset val="100"/>
        <c:noMultiLvlLbl val="0"/>
      </c:catAx>
      <c:valAx>
        <c:axId val="19513756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352245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509242434439294"/>
          <c:y val="2.4043762964977381E-4"/>
          <c:w val="0.66234656605424302"/>
          <c:h val="7.3062155614550317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Rural!$B$1</c:f>
              <c:strCache>
                <c:ptCount val="1"/>
                <c:pt idx="0">
                  <c:v>Crédito Rural Direcionado PJ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Rural!$A$2:$A$13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Rural!$B$2:$B$13</c:f>
              <c:numCache>
                <c:formatCode>0.0</c:formatCode>
                <c:ptCount val="12"/>
                <c:pt idx="0">
                  <c:v>39.024999999999999</c:v>
                </c:pt>
                <c:pt idx="1">
                  <c:v>44.354999999999997</c:v>
                </c:pt>
                <c:pt idx="2">
                  <c:v>50.162999999999997</c:v>
                </c:pt>
                <c:pt idx="3">
                  <c:v>69.432000000000002</c:v>
                </c:pt>
                <c:pt idx="4">
                  <c:v>74.128</c:v>
                </c:pt>
                <c:pt idx="5">
                  <c:v>77.262</c:v>
                </c:pt>
                <c:pt idx="6">
                  <c:v>79.058999999999997</c:v>
                </c:pt>
                <c:pt idx="7">
                  <c:v>69.738</c:v>
                </c:pt>
                <c:pt idx="8">
                  <c:v>69.912000000000006</c:v>
                </c:pt>
                <c:pt idx="9">
                  <c:v>55.814</c:v>
                </c:pt>
                <c:pt idx="10">
                  <c:v>55.152999999999999</c:v>
                </c:pt>
                <c:pt idx="11">
                  <c:v>53.564999999999998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E-4976-BDC8-32E81A42CB26}"/>
            </c:ext>
          </c:extLst>
        </c:ser>
        <c:ser>
          <c:idx val="1"/>
          <c:order val="1"/>
          <c:tx>
            <c:strRef>
              <c:f>Rural!$C$1</c:f>
              <c:strCache>
                <c:ptCount val="1"/>
                <c:pt idx="0">
                  <c:v>Crédito Rural Direcionaldo PF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Rural!$A$2:$A$13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Rural!$C$2:$C$13</c:f>
              <c:numCache>
                <c:formatCode>0.0</c:formatCode>
                <c:ptCount val="12"/>
                <c:pt idx="0">
                  <c:v>64.704999999999998</c:v>
                </c:pt>
                <c:pt idx="1">
                  <c:v>76.16</c:v>
                </c:pt>
                <c:pt idx="2">
                  <c:v>94.634</c:v>
                </c:pt>
                <c:pt idx="3">
                  <c:v>119.56699999999999</c:v>
                </c:pt>
                <c:pt idx="4">
                  <c:v>146.09299999999999</c:v>
                </c:pt>
                <c:pt idx="5">
                  <c:v>153.745</c:v>
                </c:pt>
                <c:pt idx="6">
                  <c:v>162.495</c:v>
                </c:pt>
                <c:pt idx="7">
                  <c:v>176.184</c:v>
                </c:pt>
                <c:pt idx="8">
                  <c:v>190.83699999999999</c:v>
                </c:pt>
                <c:pt idx="9">
                  <c:v>199.11</c:v>
                </c:pt>
                <c:pt idx="10">
                  <c:v>201.102</c:v>
                </c:pt>
                <c:pt idx="11">
                  <c:v>204.71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7E-4976-BDC8-32E81A42C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"/>
        <c:overlap val="100"/>
        <c:axId val="1763322704"/>
        <c:axId val="1763323536"/>
      </c:barChart>
      <c:lineChart>
        <c:grouping val="standard"/>
        <c:varyColors val="0"/>
        <c:ser>
          <c:idx val="2"/>
          <c:order val="2"/>
          <c:tx>
            <c:strRef>
              <c:f>Rural!$D$1</c:f>
              <c:strCache>
                <c:ptCount val="1"/>
                <c:pt idx="0">
                  <c:v>Crédito Rural Direcionado / Crédito Total do SFN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Rural!$A$2:$A$13</c:f>
              <c:strCache>
                <c:ptCount val="12"/>
                <c:pt idx="0">
                  <c:v>dez/10</c:v>
                </c:pt>
                <c:pt idx="1">
                  <c:v>dez/11</c:v>
                </c:pt>
                <c:pt idx="2">
                  <c:v>dez/12</c:v>
                </c:pt>
                <c:pt idx="3">
                  <c:v>dez/13</c:v>
                </c:pt>
                <c:pt idx="4">
                  <c:v>dez/14</c:v>
                </c:pt>
                <c:pt idx="5">
                  <c:v>dez/15</c:v>
                </c:pt>
                <c:pt idx="6">
                  <c:v>dez/16</c:v>
                </c:pt>
                <c:pt idx="7">
                  <c:v>dez/17</c:v>
                </c:pt>
                <c:pt idx="8">
                  <c:v>dez/18</c:v>
                </c:pt>
                <c:pt idx="9">
                  <c:v>out/19</c:v>
                </c:pt>
                <c:pt idx="10">
                  <c:v>nov/19</c:v>
                </c:pt>
                <c:pt idx="11">
                  <c:v>dez/19</c:v>
                </c:pt>
              </c:strCache>
            </c:strRef>
          </c:cat>
          <c:val>
            <c:numRef>
              <c:f>Rural!$D$2:$D$13</c:f>
              <c:numCache>
                <c:formatCode>0.0%</c:formatCode>
                <c:ptCount val="12"/>
                <c:pt idx="0">
                  <c:v>6.0564906569012339E-2</c:v>
                </c:pt>
                <c:pt idx="1">
                  <c:v>5.92516149586544E-2</c:v>
                </c:pt>
                <c:pt idx="2">
                  <c:v>6.1138655039947837E-2</c:v>
                </c:pt>
                <c:pt idx="3">
                  <c:v>6.9706089541449523E-2</c:v>
                </c:pt>
                <c:pt idx="4">
                  <c:v>7.2982340090460313E-2</c:v>
                </c:pt>
                <c:pt idx="5">
                  <c:v>7.1756234992995438E-2</c:v>
                </c:pt>
                <c:pt idx="6">
                  <c:v>7.778244332328238E-2</c:v>
                </c:pt>
                <c:pt idx="7">
                  <c:v>7.9546763101884493E-2</c:v>
                </c:pt>
                <c:pt idx="8">
                  <c:v>8.0041268607555935E-2</c:v>
                </c:pt>
                <c:pt idx="9">
                  <c:v>7.5571976197513324E-2</c:v>
                </c:pt>
                <c:pt idx="10">
                  <c:v>7.5036770960618823E-2</c:v>
                </c:pt>
                <c:pt idx="11">
                  <c:v>7.442101301903091E-2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7E-4976-BDC8-32E81A42C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0794896"/>
        <c:axId val="2010796976"/>
      </c:lineChart>
      <c:catAx>
        <c:axId val="176332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63323536"/>
        <c:crosses val="autoZero"/>
        <c:auto val="1"/>
        <c:lblAlgn val="ctr"/>
        <c:lblOffset val="100"/>
        <c:noMultiLvlLbl val="0"/>
      </c:catAx>
      <c:valAx>
        <c:axId val="176332353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63322704"/>
        <c:crosses val="autoZero"/>
        <c:crossBetween val="between"/>
      </c:valAx>
      <c:valAx>
        <c:axId val="201079697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10794896"/>
        <c:crosses val="max"/>
        <c:crossBetween val="between"/>
      </c:valAx>
      <c:catAx>
        <c:axId val="2010794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107969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757585916483376"/>
          <c:w val="0.98814830765762696"/>
          <c:h val="6.9290836392775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r">
              <a:defRPr sz="1200"/>
            </a:lvl1pPr>
          </a:lstStyle>
          <a:p>
            <a:fld id="{0B095438-D976-405B-A03E-5584D9ED71F5}" type="datetimeFigureOut">
              <a:rPr lang="pt-BR" smtClean="0"/>
              <a:pPr/>
              <a:t>29/01/2020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r">
              <a:defRPr sz="1200"/>
            </a:lvl1pPr>
          </a:lstStyle>
          <a:p>
            <a:fld id="{4EB52CA4-307B-40ED-B298-7E6C363E950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2643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r">
              <a:defRPr sz="1200"/>
            </a:lvl1pPr>
          </a:lstStyle>
          <a:p>
            <a:fld id="{910A3EC5-2D50-45AE-9851-99AAA3F5979D}" type="datetimeFigureOut">
              <a:rPr lang="pt-BR" smtClean="0"/>
              <a:pPr/>
              <a:t>29/01/2020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8" rIns="94756" bIns="47378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40" cy="4605576"/>
          </a:xfrm>
          <a:prstGeom prst="rect">
            <a:avLst/>
          </a:prstGeom>
        </p:spPr>
        <p:txBody>
          <a:bodyPr vert="horz" lIns="94756" tIns="47378" rIns="94756" bIns="4737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r">
              <a:defRPr sz="1200"/>
            </a:lvl1pPr>
          </a:lstStyle>
          <a:p>
            <a:fld id="{A73C5ADE-3F10-40B8-9BA3-F76F5C38D70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1862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87376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99770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8328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47701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84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3583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7"/>
            <a:ext cx="5675742" cy="460286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53191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7"/>
            <a:ext cx="5675742" cy="460286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29087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7"/>
            <a:ext cx="5675742" cy="460286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98622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7"/>
            <a:ext cx="5675742" cy="460286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64945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781" y="4863476"/>
            <a:ext cx="5675742" cy="4602868"/>
          </a:xfrm>
          <a:noFill/>
          <a:ln/>
        </p:spPr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0418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1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xfrm>
            <a:off x="2936631" y="6529388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4A5E-21CA-4E95-8A19-76E3919895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57201" y="163262"/>
            <a:ext cx="5995772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smtClean="0">
                <a:ln>
                  <a:noFill/>
                </a:ln>
                <a:solidFill>
                  <a:srgbClr val="0B2543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Click to edit Master 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B2543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190009" y="693036"/>
            <a:ext cx="5860473" cy="190192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sz="800">
                <a:solidFill>
                  <a:srgbClr val="1F639E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1F639E"/>
                </a:solidFill>
                <a:effectLst/>
                <a:uLnTx/>
                <a:uFillTx/>
              </a:rPr>
              <a:t>TÍTULO DO CAPÍTULO</a:t>
            </a:r>
            <a:endParaRPr kumimoji="0" lang="pt-BR" sz="800" b="0" i="0" u="none" strike="noStrike" kern="0" cap="none" spc="0" normalizeH="0" baseline="0" noProof="0" dirty="0">
              <a:ln>
                <a:noFill/>
              </a:ln>
              <a:solidFill>
                <a:srgbClr val="1F639E"/>
              </a:solidFill>
              <a:effectLst/>
              <a:uLnTx/>
              <a:uFillTx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629" y="149771"/>
            <a:ext cx="2867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467544" y="889288"/>
            <a:ext cx="8280920" cy="45719"/>
          </a:xfrm>
          <a:prstGeom prst="rect">
            <a:avLst/>
          </a:prstGeom>
          <a:solidFill>
            <a:srgbClr val="1FB18A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Grande com sub.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>
          <a:xfrm>
            <a:off x="457200" y="2286000"/>
            <a:ext cx="83058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x-none" dirty="0" smtClean="0"/>
              <a:t>Loren Ipsum </a:t>
            </a:r>
            <a:r>
              <a:rPr lang="en-US" dirty="0" smtClean="0"/>
              <a:t>dolor sit</a:t>
            </a:r>
            <a:r>
              <a:rPr lang="x-none" dirty="0" smtClean="0"/>
              <a:t> 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657600"/>
            <a:ext cx="83058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pPr lvl="0"/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endParaRPr lang="x-none" dirty="0" smtClean="0"/>
          </a:p>
        </p:txBody>
      </p:sp>
      <p:sp>
        <p:nvSpPr>
          <p:cNvPr id="31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/>
          <a:lstStyle>
            <a:lvl1pPr algn="l">
              <a:defRPr sz="4000"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x-none" dirty="0" smtClean="0"/>
              <a:t>Loren Ipsun dolor sit amet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33600"/>
            <a:ext cx="8229600" cy="38862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262727"/>
                </a:solidFill>
                <a:latin typeface="Myriad Pro"/>
                <a:cs typeface="Myriad Pro"/>
              </a:defRPr>
            </a:lvl1pPr>
          </a:lstStyle>
          <a:p>
            <a:pPr lvl="0"/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endParaRPr lang="x-none" dirty="0" smtClean="0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31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25663"/>
            <a:ext cx="8305800" cy="38941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62727"/>
                </a:solidFill>
                <a:latin typeface="Myriad Pro"/>
                <a:cs typeface="Myriad Pro"/>
              </a:defRPr>
            </a:lvl1pPr>
            <a:lvl2pPr>
              <a:defRPr>
                <a:solidFill>
                  <a:srgbClr val="262727"/>
                </a:solidFill>
                <a:latin typeface="Myriad Pro"/>
                <a:cs typeface="Myriad Pro"/>
              </a:defRPr>
            </a:lvl2pPr>
            <a:lvl3pPr>
              <a:defRPr>
                <a:solidFill>
                  <a:srgbClr val="262727"/>
                </a:solidFill>
                <a:latin typeface="Myriad Pro"/>
                <a:cs typeface="Myriad Pro"/>
              </a:defRPr>
            </a:lvl3pPr>
            <a:lvl4pPr>
              <a:defRPr>
                <a:solidFill>
                  <a:srgbClr val="262727"/>
                </a:solidFill>
                <a:latin typeface="Myriad Pro"/>
                <a:cs typeface="Myriad Pro"/>
              </a:defRPr>
            </a:lvl4pPr>
            <a:lvl5pPr>
              <a:defRPr>
                <a:solidFill>
                  <a:srgbClr val="262727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8200"/>
            <a:ext cx="8305800" cy="990600"/>
          </a:xfrm>
          <a:prstGeom prst="rect">
            <a:avLst/>
          </a:prstGeom>
        </p:spPr>
        <p:txBody>
          <a:bodyPr vert="horz"/>
          <a:lstStyle>
            <a:lvl1pPr algn="l">
              <a:defRPr sz="4000"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x-none" dirty="0" smtClean="0"/>
              <a:t>Loren Ipsun dolor sit amet</a:t>
            </a:r>
            <a:endParaRPr lang="en-US" dirty="0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179637"/>
            <a:ext cx="4038600" cy="38401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62727"/>
                </a:solidFill>
                <a:latin typeface="Myriad Pro"/>
                <a:cs typeface="Myriad Pro"/>
              </a:defRPr>
            </a:lvl1pPr>
            <a:lvl2pPr>
              <a:defRPr sz="2400">
                <a:solidFill>
                  <a:srgbClr val="262727"/>
                </a:solidFill>
                <a:latin typeface="Myriad Pro"/>
                <a:cs typeface="Myriad Pro"/>
              </a:defRPr>
            </a:lvl2pPr>
            <a:lvl3pPr>
              <a:defRPr sz="2000">
                <a:solidFill>
                  <a:srgbClr val="262727"/>
                </a:solidFill>
                <a:latin typeface="Myriad Pro"/>
                <a:cs typeface="Myriad Pro"/>
              </a:defRPr>
            </a:lvl3pPr>
            <a:lvl4pPr>
              <a:defRPr sz="1800">
                <a:solidFill>
                  <a:srgbClr val="262727"/>
                </a:solidFill>
                <a:latin typeface="Myriad Pro"/>
                <a:cs typeface="Myriad Pro"/>
              </a:defRPr>
            </a:lvl4pPr>
            <a:lvl5pPr>
              <a:defRPr sz="1800">
                <a:solidFill>
                  <a:srgbClr val="262727"/>
                </a:solidFill>
                <a:latin typeface="Myriad Pro"/>
                <a:cs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179637"/>
            <a:ext cx="4114800" cy="38401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62727"/>
                </a:solidFill>
                <a:latin typeface="Myriad Pro"/>
                <a:cs typeface="Myriad Pro"/>
              </a:defRPr>
            </a:lvl1pPr>
            <a:lvl2pPr>
              <a:defRPr sz="2400">
                <a:solidFill>
                  <a:srgbClr val="262727"/>
                </a:solidFill>
                <a:latin typeface="Myriad Pro"/>
                <a:cs typeface="Myriad Pro"/>
              </a:defRPr>
            </a:lvl2pPr>
            <a:lvl3pPr>
              <a:defRPr sz="2000">
                <a:solidFill>
                  <a:srgbClr val="262727"/>
                </a:solidFill>
                <a:latin typeface="Myriad Pro"/>
                <a:cs typeface="Myriad Pro"/>
              </a:defRPr>
            </a:lvl3pPr>
            <a:lvl4pPr>
              <a:defRPr sz="1800">
                <a:solidFill>
                  <a:srgbClr val="262727"/>
                </a:solidFill>
                <a:latin typeface="Myriad Pro"/>
                <a:cs typeface="Myriad Pro"/>
              </a:defRPr>
            </a:lvl4pPr>
            <a:lvl5pPr>
              <a:defRPr sz="1800">
                <a:solidFill>
                  <a:srgbClr val="262727"/>
                </a:solidFill>
                <a:latin typeface="Myriad Pro"/>
                <a:cs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/>
          <a:lstStyle>
            <a:lvl1pPr algn="l">
              <a:defRPr sz="4000"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x-none" dirty="0" smtClean="0"/>
              <a:t>Loren Ipsun dolor sit amet</a:t>
            </a:r>
            <a:endParaRPr lang="en-US" dirty="0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fig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220980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38200"/>
            <a:ext cx="8305800" cy="990600"/>
          </a:xfrm>
          <a:prstGeom prst="rect">
            <a:avLst/>
          </a:prstGeom>
        </p:spPr>
        <p:txBody>
          <a:bodyPr vert="horz"/>
          <a:lstStyle>
            <a:lvl1pPr algn="l">
              <a:defRPr sz="4000" b="0" i="0">
                <a:solidFill>
                  <a:srgbClr val="262727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x-none" dirty="0" smtClean="0"/>
              <a:t>Loren Ipsun dolor sit amet</a:t>
            </a:r>
            <a:endParaRPr lang="en-US" dirty="0"/>
          </a:p>
        </p:txBody>
      </p:sp>
      <p:sp>
        <p:nvSpPr>
          <p:cNvPr id="1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371600"/>
            <a:ext cx="4495800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6" name="Espaço Reservado para Imagem 2"/>
          <p:cNvSpPr>
            <a:spLocks noGrp="1"/>
          </p:cNvSpPr>
          <p:nvPr>
            <p:ph type="pic" idx="11"/>
          </p:nvPr>
        </p:nvSpPr>
        <p:spPr>
          <a:xfrm>
            <a:off x="4876800" y="1371600"/>
            <a:ext cx="3886200" cy="236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7" name="Espaço Reservado para Imagem 2"/>
          <p:cNvSpPr>
            <a:spLocks noGrp="1"/>
          </p:cNvSpPr>
          <p:nvPr>
            <p:ph type="pic" idx="12"/>
          </p:nvPr>
        </p:nvSpPr>
        <p:spPr>
          <a:xfrm>
            <a:off x="4876800" y="3886200"/>
            <a:ext cx="3886200" cy="236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  <a:cs typeface="Myriad Pro"/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472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477000"/>
            <a:ext cx="685800" cy="2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9"/>
          <p:cNvSpPr/>
          <p:nvPr userDrawn="1"/>
        </p:nvSpPr>
        <p:spPr>
          <a:xfrm>
            <a:off x="2514600" y="6476301"/>
            <a:ext cx="2403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rgbClr val="0E4E87"/>
                </a:solidFill>
                <a:latin typeface="Myriad Pro"/>
                <a:cs typeface="Myriad Pro"/>
              </a:rPr>
              <a:t>Secretaria de Política Econômica </a:t>
            </a:r>
            <a:endParaRPr lang="pt-BR" sz="1200" dirty="0">
              <a:solidFill>
                <a:srgbClr val="0E4E87"/>
              </a:solidFill>
              <a:latin typeface="Myriad Pro"/>
              <a:cs typeface="Myriad Pro"/>
            </a:endParaRPr>
          </a:p>
        </p:txBody>
      </p:sp>
      <p:pic>
        <p:nvPicPr>
          <p:cNvPr id="7" name="Picture 6" descr="Marca Governo Federal e MFZDA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6457800"/>
            <a:ext cx="1676400" cy="313505"/>
          </a:xfrm>
          <a:prstGeom prst="rect">
            <a:avLst/>
          </a:prstGeom>
        </p:spPr>
      </p:pic>
      <p:pic>
        <p:nvPicPr>
          <p:cNvPr id="8" name="Picture 7" descr="fundo_clar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79418"/>
            <a:ext cx="9296399" cy="629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9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/>
        </p:nvSpPr>
        <p:spPr>
          <a:xfrm>
            <a:off x="0" y="2291996"/>
            <a:ext cx="9144000" cy="1746250"/>
          </a:xfrm>
          <a:prstGeom prst="rect">
            <a:avLst/>
          </a:prstGeom>
          <a:solidFill>
            <a:srgbClr val="0074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88891" y="2373507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4800" b="1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Indicador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558721" y="4483128"/>
            <a:ext cx="5585279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lang="x-none" sz="1600" b="0" i="1" kern="1200" dirty="0" smtClean="0">
                <a:solidFill>
                  <a:srgbClr val="6D706D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Data de divulgação</a:t>
            </a:r>
          </a:p>
        </p:txBody>
      </p:sp>
      <p:sp>
        <p:nvSpPr>
          <p:cNvPr id="18" name="Rectangle 9"/>
          <p:cNvSpPr/>
          <p:nvPr userDrawn="1"/>
        </p:nvSpPr>
        <p:spPr>
          <a:xfrm>
            <a:off x="0" y="4038246"/>
            <a:ext cx="9144000" cy="4668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88891" y="3955280"/>
            <a:ext cx="5850750" cy="466883"/>
          </a:xfrm>
          <a:prstGeom prst="rect">
            <a:avLst/>
          </a:prstGeom>
          <a:ln>
            <a:noFill/>
          </a:ln>
        </p:spPr>
        <p:txBody>
          <a:bodyPr vert="horz" anchor="t"/>
          <a:lstStyle>
            <a:lvl1pPr marL="0" indent="0">
              <a:buNone/>
              <a:defRPr lang="x-none" sz="2800" b="0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Data de Referência</a:t>
            </a:r>
          </a:p>
        </p:txBody>
      </p:sp>
    </p:spTree>
    <p:extLst>
      <p:ext uri="{BB962C8B-B14F-4D97-AF65-F5344CB8AC3E}">
        <p14:creationId xmlns:p14="http://schemas.microsoft.com/office/powerpoint/2010/main" val="287926083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D192-CB12-4502-8A83-447D835E0BC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13A6-E6EC-4524-9F2D-4454DD7CF2EE}" type="datetimeFigureOut">
              <a:rPr lang="pt-BR" smtClean="0"/>
              <a:pPr/>
              <a:t>29/01/2020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0B42D-DE44-2843-BEDB-A5E2C9C50F42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Picture 18" descr="linha.png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5358"/>
            <a:ext cx="9144000" cy="25330"/>
          </a:xfrm>
          <a:prstGeom prst="rect">
            <a:avLst/>
          </a:prstGeom>
        </p:spPr>
      </p:pic>
      <p:pic>
        <p:nvPicPr>
          <p:cNvPr id="8" name="Picture 22" descr="linha.png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70"/>
            <a:ext cx="9144000" cy="25330"/>
          </a:xfrm>
          <a:prstGeom prst="rect">
            <a:avLst/>
          </a:prstGeom>
        </p:spPr>
      </p:pic>
      <p:pic>
        <p:nvPicPr>
          <p:cNvPr id="9" name="Picture 5" descr="Marca-Ministério.png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8195"/>
            <a:ext cx="1539775" cy="467432"/>
          </a:xfrm>
          <a:prstGeom prst="rect">
            <a:avLst/>
          </a:prstGeom>
        </p:spPr>
      </p:pic>
      <p:pic>
        <p:nvPicPr>
          <p:cNvPr id="10" name="Picture 6" descr="Marca-SPE.png"/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051"/>
            <a:ext cx="1728192" cy="5246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  <p:sldLayoutId id="2147483802" r:id="rId18"/>
    <p:sldLayoutId id="2147483803" r:id="rId19"/>
    <p:sldLayoutId id="2147483804" r:id="rId20"/>
    <p:sldLayoutId id="2147483805" r:id="rId21"/>
    <p:sldLayoutId id="2147483733" r:id="rId22"/>
    <p:sldLayoutId id="2147483780" r:id="rId23"/>
    <p:sldLayoutId id="2147483734" r:id="rId24"/>
    <p:sldLayoutId id="2147483736" r:id="rId25"/>
    <p:sldLayoutId id="2147483738" r:id="rId26"/>
    <p:sldLayoutId id="2147483739" r:id="rId27"/>
    <p:sldLayoutId id="2147483781" r:id="rId28"/>
    <p:sldLayoutId id="2147483782" r:id="rId29"/>
    <p:sldLayoutId id="2147483806" r:id="rId3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body" sz="quarter" idx="10"/>
          </p:nvPr>
        </p:nvSpPr>
        <p:spPr>
          <a:xfrm>
            <a:off x="588890" y="2373507"/>
            <a:ext cx="7882223" cy="14938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4000" dirty="0" smtClean="0"/>
              <a:t>OPERAÇÕES DE CRÉDITO NO BRASIL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Dados de dezembro de 2019</a:t>
            </a:r>
            <a:endParaRPr lang="pt-B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88890" y="4077072"/>
            <a:ext cx="8345933" cy="406056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 smtClean="0"/>
              <a:t>Janeiro de </a:t>
            </a:r>
            <a:r>
              <a:rPr lang="pt-BR" b="1" dirty="0" smtClean="0"/>
              <a:t>2020</a:t>
            </a:r>
            <a:endParaRPr lang="pt-BR" b="1" dirty="0"/>
          </a:p>
        </p:txBody>
      </p:sp>
      <p:pic>
        <p:nvPicPr>
          <p:cNvPr id="6" name="Picture 8" descr="Marca-SPE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16442"/>
            <a:ext cx="4000500" cy="121443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1153" y="5363966"/>
            <a:ext cx="5963624" cy="820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8532440" cy="7200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b="1" dirty="0" smtClean="0">
                <a:solidFill>
                  <a:schemeClr val="tx1"/>
                </a:solidFill>
                <a:latin typeface="+mn-lt"/>
              </a:rPr>
              <a:t>INADIMPLÊNCIA CARTEIRAS - %</a:t>
            </a:r>
            <a:r>
              <a:rPr lang="pt-BR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1" dirty="0" smtClean="0">
                <a:solidFill>
                  <a:schemeClr val="tx1"/>
                </a:solidFill>
                <a:latin typeface="+mn-lt"/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(% com atraso superior a 90 dias)</a:t>
            </a:r>
            <a:endParaRPr lang="pt-BR" sz="18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6215082"/>
            <a:ext cx="320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46" y="2348066"/>
            <a:ext cx="7933107" cy="2161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6215082"/>
            <a:ext cx="320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11561" y="188641"/>
            <a:ext cx="8563612" cy="7200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pt-BR" sz="2000" b="1" dirty="0" smtClean="0">
                <a:latin typeface="+mn-lt"/>
              </a:rPr>
              <a:t>INADIMPLÊNCIA PRINCIPAIS OPERAÇÕES - %</a:t>
            </a:r>
            <a:r>
              <a:rPr lang="pt-BR" sz="2800" b="1" dirty="0" smtClean="0">
                <a:latin typeface="+mn-lt"/>
              </a:rPr>
              <a:t/>
            </a:r>
            <a:br>
              <a:rPr lang="pt-BR" sz="2800" b="1" dirty="0" smtClean="0">
                <a:latin typeface="+mn-lt"/>
              </a:rPr>
            </a:br>
            <a:r>
              <a:rPr lang="pt-BR" sz="1600" b="1" dirty="0" smtClean="0"/>
              <a:t>(% com atraso superior a 90 dias)</a:t>
            </a:r>
            <a:endParaRPr lang="pt-BR" sz="2000" b="1" dirty="0" smtClean="0">
              <a:latin typeface="+mn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31" y="1620000"/>
            <a:ext cx="8246138" cy="36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5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5076056" cy="8686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  <a:latin typeface="+mn-lt"/>
              </a:rPr>
              <a:t>CRÉDITO RURAL DIRECIONADO</a:t>
            </a:r>
            <a:r>
              <a:rPr lang="pt-BR" sz="18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t-BR" sz="18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  <a:latin typeface="+mn-lt"/>
              </a:rPr>
              <a:t>(saldo em valores nominais – R$ bilhões)</a:t>
            </a:r>
            <a:r>
              <a:rPr lang="pt-BR" sz="1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1600" b="1" dirty="0" smtClean="0">
                <a:solidFill>
                  <a:schemeClr val="tx1"/>
                </a:solidFill>
                <a:latin typeface="+mn-lt"/>
              </a:rPr>
            </a:br>
            <a:endParaRPr lang="pt-BR" sz="16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6215082"/>
            <a:ext cx="3349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939138"/>
              </p:ext>
            </p:extLst>
          </p:nvPr>
        </p:nvGraphicFramePr>
        <p:xfrm>
          <a:off x="467544" y="1057320"/>
          <a:ext cx="8219256" cy="489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4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6"/>
          <p:cNvSpPr txBox="1">
            <a:spLocks noChangeArrowheads="1"/>
          </p:cNvSpPr>
          <p:nvPr/>
        </p:nvSpPr>
        <p:spPr bwMode="auto">
          <a:xfrm>
            <a:off x="755576" y="2420888"/>
            <a:ext cx="756084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1400" dirty="0" smtClean="0">
                <a:solidFill>
                  <a:schemeClr val="bg1"/>
                </a:solidFill>
              </a:rPr>
              <a:t>A Secretaria de Política Econômica</a:t>
            </a:r>
            <a:r>
              <a:rPr lang="pt-BR" sz="140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pt-BR" sz="1400" dirty="0">
                <a:solidFill>
                  <a:schemeClr val="bg1"/>
                </a:solidFill>
                <a:latin typeface="+mn-lt"/>
                <a:cs typeface="+mn-cs"/>
              </a:rPr>
              <a:t>não é a fonte primária das informações disponibilizadas nesta apresentação. </a:t>
            </a:r>
            <a:r>
              <a:rPr lang="pt-BR" sz="1400" dirty="0" smtClean="0">
                <a:solidFill>
                  <a:schemeClr val="bg1"/>
                </a:solidFill>
                <a:latin typeface="+mn-lt"/>
                <a:cs typeface="+mn-cs"/>
              </a:rPr>
              <a:t>Esta Secretaria </a:t>
            </a:r>
            <a:r>
              <a:rPr lang="pt-BR" sz="1400" dirty="0">
                <a:solidFill>
                  <a:schemeClr val="bg1"/>
                </a:solidFill>
                <a:latin typeface="+mn-lt"/>
                <a:cs typeface="+mn-cs"/>
              </a:rPr>
              <a:t>apenas consolida e organiza as informações econômicas a partir de dados de conhecimento público, cujas fontes primárias são instituições autônomas, públicas ou privadas. </a:t>
            </a:r>
          </a:p>
          <a:p>
            <a:pPr algn="just"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1"/>
                </a:solidFill>
                <a:latin typeface="+mn-lt"/>
                <a:cs typeface="+mn-cs"/>
              </a:rPr>
              <a:t>Eventuais divergências entre dados e totais ou variações percentuais são provenientes de arredondamentos. </a:t>
            </a:r>
          </a:p>
        </p:txBody>
      </p:sp>
      <p:pic>
        <p:nvPicPr>
          <p:cNvPr id="6" name="Picture 8" descr="Marca-SP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788" y="404664"/>
            <a:ext cx="4000500" cy="1214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5076056" cy="8686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  <a:latin typeface="+mn-lt"/>
              </a:rPr>
              <a:t>EVOLUÇÃO DA COMPOSIÇÃO DO CRÉDITO</a:t>
            </a:r>
            <a:r>
              <a:rPr lang="pt-BR" sz="18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t-BR" sz="18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  <a:latin typeface="+mn-lt"/>
              </a:rPr>
              <a:t>(saldo em valores nominais – R$ bilhões e % do PIB)</a:t>
            </a:r>
            <a:r>
              <a:rPr lang="pt-BR" sz="1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1600" b="1" dirty="0" smtClean="0">
                <a:solidFill>
                  <a:schemeClr val="tx1"/>
                </a:solidFill>
                <a:latin typeface="+mn-lt"/>
              </a:rPr>
            </a:br>
            <a:endParaRPr lang="pt-BR" sz="1600" b="1" dirty="0" smtClean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350368243"/>
              </p:ext>
            </p:extLst>
          </p:nvPr>
        </p:nvGraphicFramePr>
        <p:xfrm>
          <a:off x="107504" y="1124744"/>
          <a:ext cx="9036496" cy="524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6"/>
          <p:cNvSpPr/>
          <p:nvPr/>
        </p:nvSpPr>
        <p:spPr>
          <a:xfrm>
            <a:off x="214282" y="6215082"/>
            <a:ext cx="3349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8532440" cy="15258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chemeClr val="tx1"/>
                </a:solidFill>
                <a:latin typeface="+mn-lt"/>
              </a:rPr>
              <a:t>TABELA RESUMO</a:t>
            </a:r>
            <a:br>
              <a:rPr lang="pt-BR" b="1" dirty="0" smtClean="0">
                <a:solidFill>
                  <a:schemeClr val="tx1"/>
                </a:solidFill>
                <a:latin typeface="+mn-lt"/>
              </a:rPr>
            </a:br>
            <a:r>
              <a:rPr lang="pt-BR" sz="1600" b="1" dirty="0" smtClean="0">
                <a:solidFill>
                  <a:schemeClr val="tx1"/>
                </a:solidFill>
                <a:latin typeface="+mn-lt"/>
              </a:rPr>
              <a:t>(variação nominal do saldo)</a:t>
            </a:r>
            <a:endParaRPr lang="pt-BR" sz="18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6215082"/>
            <a:ext cx="38536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56" y="2008600"/>
            <a:ext cx="8317688" cy="284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8532440" cy="7200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sz="2200" b="1" dirty="0" smtClean="0">
                <a:solidFill>
                  <a:schemeClr val="tx1"/>
                </a:solidFill>
                <a:latin typeface="+mn-lt"/>
              </a:rPr>
              <a:t>CRÉDITO LIVRE – Tabela Resumo</a:t>
            </a:r>
            <a:r>
              <a:rPr lang="pt-BR" sz="1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1600" b="1" dirty="0" smtClean="0">
                <a:solidFill>
                  <a:schemeClr val="tx1"/>
                </a:solidFill>
                <a:latin typeface="+mn-lt"/>
              </a:rPr>
            </a:br>
            <a:r>
              <a:rPr lang="pt-BR" sz="1800" b="1" dirty="0" smtClean="0">
                <a:solidFill>
                  <a:schemeClr val="tx1"/>
                </a:solidFill>
                <a:latin typeface="+mn-lt"/>
              </a:rPr>
              <a:t>(variação nominal do saldo)</a:t>
            </a:r>
            <a:r>
              <a:rPr lang="pt-BR" sz="16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t-BR" sz="1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t-BR" sz="1600" b="1" dirty="0" smtClean="0">
                <a:latin typeface="+mn-lt"/>
              </a:rPr>
              <a:t/>
            </a:r>
            <a:br>
              <a:rPr lang="pt-BR" sz="1600" b="1" dirty="0" smtClean="0">
                <a:latin typeface="+mn-lt"/>
              </a:rPr>
            </a:br>
            <a:r>
              <a:rPr lang="pt-BR" sz="1600" i="1" dirty="0" smtClean="0">
                <a:solidFill>
                  <a:srgbClr val="003399"/>
                </a:solidFill>
              </a:rPr>
              <a:t/>
            </a:r>
            <a:br>
              <a:rPr lang="pt-BR" sz="1600" i="1" dirty="0" smtClean="0">
                <a:solidFill>
                  <a:srgbClr val="003399"/>
                </a:solidFill>
              </a:rPr>
            </a:br>
            <a:endParaRPr lang="pt-BR" sz="1600" b="1" dirty="0" smtClean="0"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6215082"/>
            <a:ext cx="3133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112" y="1280533"/>
            <a:ext cx="8621776" cy="4296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88640"/>
            <a:ext cx="8532440" cy="7200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  <a:latin typeface="+mn-lt"/>
              </a:rPr>
              <a:t>CRÉDITO POR ORIGEM DE CAPITAL DA IF</a:t>
            </a:r>
            <a:r>
              <a:rPr lang="pt-BR" sz="32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b="1" dirty="0" smtClean="0">
                <a:solidFill>
                  <a:schemeClr val="tx1"/>
                </a:solidFill>
                <a:latin typeface="+mn-lt"/>
              </a:rPr>
            </a:br>
            <a:r>
              <a:rPr lang="pt-BR" sz="1800" b="1" dirty="0" smtClean="0">
                <a:solidFill>
                  <a:schemeClr val="tx1"/>
                </a:solidFill>
                <a:latin typeface="+mn-lt"/>
              </a:rPr>
              <a:t>(saldo em valores nominais – R$ bilhões)</a:t>
            </a:r>
            <a:r>
              <a:rPr lang="pt-BR" sz="2000" i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pt-BR" sz="2000" i="1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pt-BR" sz="20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t-BR" sz="2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+mn-lt"/>
              </a:rPr>
            </a:br>
            <a:r>
              <a:rPr lang="pt-BR" sz="2000" i="1" dirty="0" smtClean="0">
                <a:solidFill>
                  <a:schemeClr val="tx1"/>
                </a:solidFill>
              </a:rPr>
              <a:t/>
            </a:r>
            <a:br>
              <a:rPr lang="pt-BR" sz="2000" i="1" dirty="0" smtClean="0">
                <a:solidFill>
                  <a:schemeClr val="tx1"/>
                </a:solidFill>
              </a:rPr>
            </a:br>
            <a:endParaRPr lang="pt-BR" sz="2000" b="1" dirty="0" smtClean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898811558"/>
              </p:ext>
            </p:extLst>
          </p:nvPr>
        </p:nvGraphicFramePr>
        <p:xfrm>
          <a:off x="126813" y="1196752"/>
          <a:ext cx="8915400" cy="512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6"/>
          <p:cNvSpPr/>
          <p:nvPr/>
        </p:nvSpPr>
        <p:spPr>
          <a:xfrm>
            <a:off x="214282" y="6215082"/>
            <a:ext cx="3349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defRPr sz="1000"/>
            </a:pPr>
            <a:endParaRPr lang="pt-BR" sz="1400" dirty="0" smtClean="0">
              <a:latin typeface="+mj-lt"/>
              <a:cs typeface="Arial"/>
            </a:endParaRPr>
          </a:p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2844" y="6357958"/>
            <a:ext cx="3041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1560" y="188640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CONCESSÕES DE CRÉDITO</a:t>
            </a:r>
          </a:p>
          <a:p>
            <a:r>
              <a:rPr lang="pt-BR" sz="1600" b="1" dirty="0" smtClean="0"/>
              <a:t>(R$ Milhões)</a:t>
            </a:r>
          </a:p>
          <a:p>
            <a:endParaRPr lang="pt-BR" sz="1600" b="1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799" y="2348066"/>
            <a:ext cx="6296401" cy="2161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2844" y="6357958"/>
            <a:ext cx="3041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1560" y="1886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CONCESSÕES - PRINCIPAIS OPERAÇÕES </a:t>
            </a:r>
          </a:p>
          <a:p>
            <a:r>
              <a:rPr lang="pt-BR" sz="1600" b="1" dirty="0" smtClean="0"/>
              <a:t>(R$ Milhões)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734" y="1620000"/>
            <a:ext cx="6752532" cy="361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2844" y="6357958"/>
            <a:ext cx="3041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1560" y="1886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PRAZO MÉDIO OPERAÇÕES DE CRÉDITO</a:t>
            </a:r>
          </a:p>
          <a:p>
            <a:r>
              <a:rPr lang="pt-BR" sz="1600" b="1" dirty="0" smtClean="0"/>
              <a:t>(Meses)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106" y="1454733"/>
            <a:ext cx="7029788" cy="3948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54A5E-21CA-4E95-8A19-76E391989534}" type="slidenum">
              <a:rPr lang="en-US" sz="1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42844" y="6357958"/>
            <a:ext cx="3041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defRPr sz="1000"/>
            </a:pPr>
            <a:r>
              <a:rPr lang="pt-BR" sz="1400" dirty="0" smtClean="0">
                <a:latin typeface="+mj-lt"/>
                <a:cs typeface="Arial"/>
              </a:rPr>
              <a:t>Fonte: BCB               Elaboração: ME/SPE</a:t>
            </a:r>
            <a:endParaRPr lang="pt-BR" sz="1400" dirty="0">
              <a:latin typeface="+mj-lt"/>
              <a:cs typeface="Arial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1560" y="1886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TAXA DE JUROS E </a:t>
            </a:r>
            <a:r>
              <a:rPr lang="pt-BR" sz="2000" b="1" i="1" dirty="0" smtClean="0"/>
              <a:t>SPREAD</a:t>
            </a:r>
            <a:r>
              <a:rPr lang="pt-BR" sz="2000" b="1" dirty="0" smtClean="0"/>
              <a:t> OPERAÇÕES DE CRÉDITO </a:t>
            </a:r>
          </a:p>
          <a:p>
            <a:r>
              <a:rPr lang="pt-BR" sz="1600" b="1" dirty="0" smtClean="0"/>
              <a:t>(% a.a.)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49" y="1454733"/>
            <a:ext cx="7298101" cy="3948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14760</TotalTime>
  <Words>307</Words>
  <Application>Microsoft Office PowerPoint</Application>
  <PresentationFormat>Apresentação na tela (4:3)</PresentationFormat>
  <Paragraphs>63</Paragraphs>
  <Slides>13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Arial Black</vt:lpstr>
      <vt:lpstr>Calibri</vt:lpstr>
      <vt:lpstr>Myriad Pro</vt:lpstr>
      <vt:lpstr>Myriad Pro Semibold</vt:lpstr>
      <vt:lpstr>Times</vt:lpstr>
      <vt:lpstr>Tema do Office</vt:lpstr>
      <vt:lpstr>Apresentação do PowerPoint</vt:lpstr>
      <vt:lpstr>EVOLUÇÃO DA COMPOSIÇÃO DO CRÉDITO (saldo em valores nominais – R$ bilhões e % do PIB) </vt:lpstr>
      <vt:lpstr>TABELA RESUMO (variação nominal do saldo)</vt:lpstr>
      <vt:lpstr>CRÉDITO LIVRE – Tabela Resumo (variação nominal do saldo)   </vt:lpstr>
      <vt:lpstr>CRÉDITO POR ORIGEM DE CAPITAL DA IF (saldo em valores nominais – R$ bilhões)    </vt:lpstr>
      <vt:lpstr>Apresentação do PowerPoint</vt:lpstr>
      <vt:lpstr>Apresentação do PowerPoint</vt:lpstr>
      <vt:lpstr>Apresentação do PowerPoint</vt:lpstr>
      <vt:lpstr>Apresentação do PowerPoint</vt:lpstr>
      <vt:lpstr>INADIMPLÊNCIA CARTEIRAS - % (% com atraso superior a 90 dias)</vt:lpstr>
      <vt:lpstr>Apresentação do PowerPoint</vt:lpstr>
      <vt:lpstr>CRÉDITO RURAL DIRECIONADO (saldo em valores nominais – R$ bilhões)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Cleomar</dc:creator>
  <cp:lastModifiedBy>Ministério da Economia</cp:lastModifiedBy>
  <cp:revision>1795</cp:revision>
  <cp:lastPrinted>2018-11-30T16:58:04Z</cp:lastPrinted>
  <dcterms:created xsi:type="dcterms:W3CDTF">2011-09-23T01:22:16Z</dcterms:created>
  <dcterms:modified xsi:type="dcterms:W3CDTF">2020-01-29T20:08:38Z</dcterms:modified>
</cp:coreProperties>
</file>