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23" r:id="rId1"/>
  </p:sldMasterIdLst>
  <p:notesMasterIdLst>
    <p:notesMasterId r:id="rId9"/>
  </p:notesMasterIdLst>
  <p:handoutMasterIdLst>
    <p:handoutMasterId r:id="rId10"/>
  </p:handoutMasterIdLst>
  <p:sldIdLst>
    <p:sldId id="305" r:id="rId2"/>
    <p:sldId id="325" r:id="rId3"/>
    <p:sldId id="327" r:id="rId4"/>
    <p:sldId id="326" r:id="rId5"/>
    <p:sldId id="324" r:id="rId6"/>
    <p:sldId id="308" r:id="rId7"/>
    <p:sldId id="306" r:id="rId8"/>
  </p:sldIdLst>
  <p:sldSz cx="9144000" cy="6858000" type="screen4x3"/>
  <p:notesSz cx="9926638" cy="679767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  <a:srgbClr val="002060"/>
    <a:srgbClr val="8EB4E3"/>
    <a:srgbClr val="0070C0"/>
    <a:srgbClr val="558ED5"/>
    <a:srgbClr val="395F8D"/>
    <a:srgbClr val="376092"/>
    <a:srgbClr val="009900"/>
    <a:srgbClr val="178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3"/>
  </p:normalViewPr>
  <p:slideViewPr>
    <p:cSldViewPr snapToGrid="0" snapToObjects="1">
      <p:cViewPr varScale="1">
        <p:scale>
          <a:sx n="114" d="100"/>
          <a:sy n="114" d="100"/>
        </p:scale>
        <p:origin x="1386" y="102"/>
      </p:cViewPr>
      <p:guideLst>
        <p:guide orient="horz" pos="1952"/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39884"/>
          </a:xfrm>
          <a:prstGeom prst="rect">
            <a:avLst/>
          </a:prstGeom>
        </p:spPr>
        <p:txBody>
          <a:bodyPr vert="horz" lIns="95556" tIns="47777" rIns="95556" bIns="47777" rtlCol="0"/>
          <a:lstStyle>
            <a:lvl1pPr algn="l" eaLnBrk="1" hangingPunct="1">
              <a:defRPr sz="13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801" y="1"/>
            <a:ext cx="4301543" cy="339884"/>
          </a:xfrm>
          <a:prstGeom prst="rect">
            <a:avLst/>
          </a:prstGeom>
        </p:spPr>
        <p:txBody>
          <a:bodyPr vert="horz" wrap="square" lIns="95556" tIns="47777" rIns="95556" bIns="47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BC6B81B-3EB2-4A7C-AF35-6FAF21E7FC75}" type="datetimeFigureOut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5556" tIns="47777" rIns="95556" bIns="47777" rtlCol="0" anchor="b"/>
          <a:lstStyle>
            <a:lvl1pPr algn="l" eaLnBrk="1" hangingPunct="1">
              <a:defRPr sz="13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801" y="6456612"/>
            <a:ext cx="4301543" cy="339884"/>
          </a:xfrm>
          <a:prstGeom prst="rect">
            <a:avLst/>
          </a:prstGeom>
        </p:spPr>
        <p:txBody>
          <a:bodyPr vert="horz" wrap="square" lIns="95556" tIns="47777" rIns="95556" bIns="47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9D41E47E-DFB0-4268-AC73-C34D6B7D65B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6890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39884"/>
          </a:xfrm>
          <a:prstGeom prst="rect">
            <a:avLst/>
          </a:prstGeom>
        </p:spPr>
        <p:txBody>
          <a:bodyPr vert="horz" lIns="95556" tIns="47777" rIns="95556" bIns="477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1" y="1"/>
            <a:ext cx="4301543" cy="339884"/>
          </a:xfrm>
          <a:prstGeom prst="rect">
            <a:avLst/>
          </a:prstGeom>
        </p:spPr>
        <p:txBody>
          <a:bodyPr vert="horz" wrap="square" lIns="95556" tIns="47777" rIns="95556" bIns="47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1D0D0CE-8648-4886-9DC4-D0CA9380FE05}" type="datetimeFigureOut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11175"/>
            <a:ext cx="3398838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6" tIns="47777" rIns="95556" bIns="4777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28897"/>
            <a:ext cx="7941310" cy="3058953"/>
          </a:xfrm>
          <a:prstGeom prst="rect">
            <a:avLst/>
          </a:prstGeom>
        </p:spPr>
        <p:txBody>
          <a:bodyPr vert="horz" lIns="95556" tIns="47777" rIns="95556" bIns="47777" rtlCol="0"/>
          <a:lstStyle/>
          <a:p>
            <a:pPr lvl="0"/>
            <a:r>
              <a:rPr lang="x-none" noProof="0"/>
              <a:t>Click to edit Master text styles</a:t>
            </a:r>
          </a:p>
          <a:p>
            <a:pPr lvl="1"/>
            <a:r>
              <a:rPr lang="x-none" noProof="0"/>
              <a:t>Second level</a:t>
            </a:r>
          </a:p>
          <a:p>
            <a:pPr lvl="2"/>
            <a:r>
              <a:rPr lang="x-none" noProof="0"/>
              <a:t>Third level</a:t>
            </a:r>
          </a:p>
          <a:p>
            <a:pPr lvl="3"/>
            <a:r>
              <a:rPr lang="x-none" noProof="0"/>
              <a:t>Fourth level</a:t>
            </a:r>
          </a:p>
          <a:p>
            <a:pPr lvl="4"/>
            <a:r>
              <a:rPr lang="x-none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5556" tIns="47777" rIns="95556" bIns="477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1" y="6456612"/>
            <a:ext cx="4301543" cy="339884"/>
          </a:xfrm>
          <a:prstGeom prst="rect">
            <a:avLst/>
          </a:prstGeom>
        </p:spPr>
        <p:txBody>
          <a:bodyPr vert="horz" wrap="square" lIns="95556" tIns="47777" rIns="95556" bIns="47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48450559-6487-423E-9296-A3007207C49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44911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50559-6487-423E-9296-A3007207C49A}" type="slidenum">
              <a:rPr lang="en-US" altLang="pt-BR" smtClean="0"/>
              <a:pPr/>
              <a:t>2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707336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50559-6487-423E-9296-A3007207C49A}" type="slidenum">
              <a:rPr lang="en-US" altLang="pt-BR" smtClean="0"/>
              <a:pPr/>
              <a:t>3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8508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Tu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4606925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5420769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5796817" y="3357563"/>
            <a:ext cx="3347183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Content Placeholder 24"/>
          <p:cNvSpPr txBox="1">
            <a:spLocks/>
          </p:cNvSpPr>
          <p:nvPr/>
        </p:nvSpPr>
        <p:spPr>
          <a:xfrm>
            <a:off x="5924532" y="3470275"/>
            <a:ext cx="3118048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endParaRPr lang="en-US" sz="1600">
              <a:solidFill>
                <a:schemeClr val="bg2"/>
              </a:solidFill>
            </a:endParaRPr>
          </a:p>
        </p:txBody>
      </p:sp>
      <p:pic>
        <p:nvPicPr>
          <p:cNvPr id="11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747713"/>
            <a:ext cx="7604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4945235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  <a:endCxn id="7" idx="3"/>
          </p:cNvCxnSpPr>
          <p:nvPr userDrawn="1"/>
        </p:nvCxnSpPr>
        <p:spPr bwMode="auto">
          <a:xfrm>
            <a:off x="5981294" y="4230688"/>
            <a:ext cx="3162706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pic>
        <p:nvPicPr>
          <p:cNvPr id="12" name="Picture 11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6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 txBox="1">
            <a:spLocks/>
          </p:cNvSpPr>
          <p:nvPr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3F26E667-14EA-44D3-BDC4-C29F4105E525}" type="slidenum">
              <a:rPr lang="en-US" altLang="pt-BR" sz="1200" b="1">
                <a:solidFill>
                  <a:srgbClr val="2A84D3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2A84D3"/>
              </a:solidFill>
            </a:endParaRPr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A31292AA-EA83-44F0-ABCE-6290C738A5AE}" type="slidenum">
              <a:rPr lang="en-US" altLang="pt-BR" sz="1200" b="1">
                <a:solidFill>
                  <a:srgbClr val="131C26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131C26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auto">
          <a:xfrm>
            <a:off x="0" y="6591300"/>
            <a:ext cx="9144000" cy="2667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282575" y="239713"/>
            <a:ext cx="7316788" cy="6208712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pic>
        <p:nvPicPr>
          <p:cNvPr id="2" name="Picture 1" descr="Marca SPE - Vertical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083" y="728663"/>
            <a:ext cx="990243" cy="81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4505227-077C-4B9D-BA1E-5B385D8A66A3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graphicFrame>
        <p:nvGraphicFramePr>
          <p:cNvPr id="11" name="Tabela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59316850"/>
              </p:ext>
            </p:extLst>
          </p:nvPr>
        </p:nvGraphicFramePr>
        <p:xfrm>
          <a:off x="869951" y="2268770"/>
          <a:ext cx="7664449" cy="3616608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3568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276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8" marB="44158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27384B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88328" marR="88328" marT="44158" marB="44158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8" marB="44158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8" marB="44158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88328" marR="88328" marT="44158" marB="44158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768">
                <a:tc>
                  <a:txBody>
                    <a:bodyPr/>
                    <a:lstStyle/>
                    <a:p>
                      <a:pPr algn="ctr"/>
                      <a:r>
                        <a:rPr lang="pt-BR" sz="1700"/>
                        <a:t>Total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endParaRPr lang="pt-BR" sz="1700"/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pic>
        <p:nvPicPr>
          <p:cNvPr id="16" name="Picture 15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484" y="19986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251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Divers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F4505227-077C-4B9D-BA1E-5B385D8A66A3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3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460375" y="2389188"/>
            <a:ext cx="8494713" cy="344805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pic>
        <p:nvPicPr>
          <p:cNvPr id="15" name="Picture 14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484" y="19986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925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nd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541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o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234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37" y="2003425"/>
            <a:ext cx="7604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9" name="Content Placeholder 24"/>
          <p:cNvSpPr txBox="1">
            <a:spLocks/>
          </p:cNvSpPr>
          <p:nvPr userDrawn="1"/>
        </p:nvSpPr>
        <p:spPr>
          <a:xfrm>
            <a:off x="2743200" y="2613401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sz="1800" b="0" err="1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sz="1800" b="0">
                <a:solidFill>
                  <a:schemeClr val="bg2">
                    <a:lumMod val="25000"/>
                  </a:schemeClr>
                </a:solidFill>
              </a:rPr>
              <a:t> da Economia</a:t>
            </a:r>
          </a:p>
        </p:txBody>
      </p:sp>
    </p:spTree>
    <p:extLst>
      <p:ext uri="{BB962C8B-B14F-4D97-AF65-F5344CB8AC3E}">
        <p14:creationId xmlns:p14="http://schemas.microsoft.com/office/powerpoint/2010/main" val="563174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radecime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-4763" y="0"/>
            <a:ext cx="9144001" cy="6858000"/>
          </a:xfrm>
          <a:prstGeom prst="rect">
            <a:avLst/>
          </a:prstGeom>
          <a:solidFill>
            <a:srgbClr val="C7C8C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-176213" y="3348038"/>
            <a:ext cx="9485313" cy="127000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37" y="2003425"/>
            <a:ext cx="7604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90447" y="3474265"/>
            <a:ext cx="8753051" cy="1016194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 algn="ctr">
              <a:buNone/>
              <a:defRPr sz="5000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9" name="Content Placeholder 24"/>
          <p:cNvSpPr txBox="1">
            <a:spLocks/>
          </p:cNvSpPr>
          <p:nvPr userDrawn="1"/>
        </p:nvSpPr>
        <p:spPr>
          <a:xfrm>
            <a:off x="2743200" y="2613401"/>
            <a:ext cx="3648075" cy="714375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lang="en-US" sz="1800" b="0" err="1">
                <a:solidFill>
                  <a:schemeClr val="bg2">
                    <a:lumMod val="25000"/>
                  </a:schemeClr>
                </a:solidFill>
              </a:rPr>
              <a:t>Ministério</a:t>
            </a:r>
            <a:r>
              <a:rPr lang="en-US" sz="1800" b="0">
                <a:solidFill>
                  <a:schemeClr val="bg2">
                    <a:lumMod val="25000"/>
                  </a:schemeClr>
                </a:solidFill>
              </a:rPr>
              <a:t> da Economia</a:t>
            </a:r>
          </a:p>
        </p:txBody>
      </p:sp>
    </p:spTree>
    <p:extLst>
      <p:ext uri="{BB962C8B-B14F-4D97-AF65-F5344CB8AC3E}">
        <p14:creationId xmlns:p14="http://schemas.microsoft.com/office/powerpoint/2010/main" val="2095464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Me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sp>
        <p:nvSpPr>
          <p:cNvPr id="8" name="Rounded Rectangular Callout 10"/>
          <p:cNvSpPr>
            <a:spLocks noChangeArrowheads="1"/>
          </p:cNvSpPr>
          <p:nvPr userDrawn="1"/>
        </p:nvSpPr>
        <p:spPr bwMode="auto">
          <a:xfrm>
            <a:off x="581025" y="1316038"/>
            <a:ext cx="909638" cy="560387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Canadá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9" name="Rounded Rectangular Callout 12"/>
          <p:cNvSpPr>
            <a:spLocks noChangeArrowheads="1"/>
          </p:cNvSpPr>
          <p:nvPr userDrawn="1"/>
        </p:nvSpPr>
        <p:spPr bwMode="auto">
          <a:xfrm>
            <a:off x="128588" y="3132138"/>
            <a:ext cx="909637" cy="558800"/>
          </a:xfrm>
          <a:prstGeom prst="wedgeRoundRectCallout">
            <a:avLst>
              <a:gd name="adj1" fmla="val 83250"/>
              <a:gd name="adj2" fmla="val -27190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México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0" name="Rounded Rectangular Callout 12"/>
          <p:cNvSpPr>
            <a:spLocks noChangeArrowheads="1"/>
          </p:cNvSpPr>
          <p:nvPr userDrawn="1"/>
        </p:nvSpPr>
        <p:spPr bwMode="auto">
          <a:xfrm>
            <a:off x="2517775" y="3560763"/>
            <a:ext cx="909638" cy="558800"/>
          </a:xfrm>
          <a:prstGeom prst="wedgeRoundRectCallout">
            <a:avLst>
              <a:gd name="adj1" fmla="val -20833"/>
              <a:gd name="adj2" fmla="val 90407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Brasil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1" name="Rounded Rectangular Callout 13"/>
          <p:cNvSpPr>
            <a:spLocks noChangeArrowheads="1"/>
          </p:cNvSpPr>
          <p:nvPr userDrawn="1"/>
        </p:nvSpPr>
        <p:spPr bwMode="auto">
          <a:xfrm>
            <a:off x="942975" y="3698875"/>
            <a:ext cx="909638" cy="558800"/>
          </a:xfrm>
          <a:prstGeom prst="wedgeRoundRectCallout">
            <a:avLst>
              <a:gd name="adj1" fmla="val 76903"/>
              <a:gd name="adj2" fmla="val -31315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Colômbia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2" name="Rounded Rectangular Callout 14"/>
          <p:cNvSpPr>
            <a:spLocks noChangeArrowheads="1"/>
          </p:cNvSpPr>
          <p:nvPr userDrawn="1"/>
        </p:nvSpPr>
        <p:spPr bwMode="auto">
          <a:xfrm>
            <a:off x="1038225" y="4714875"/>
            <a:ext cx="909638" cy="558800"/>
          </a:xfrm>
          <a:prstGeom prst="wedgeRoundRectCallout">
            <a:avLst>
              <a:gd name="adj1" fmla="val 75634"/>
              <a:gd name="adj2" fmla="val -29250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Chile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3" name="Rounded Rectangular Callout 15"/>
          <p:cNvSpPr>
            <a:spLocks noChangeArrowheads="1"/>
          </p:cNvSpPr>
          <p:nvPr userDrawn="1"/>
        </p:nvSpPr>
        <p:spPr bwMode="auto">
          <a:xfrm>
            <a:off x="2216150" y="5329238"/>
            <a:ext cx="909638" cy="560387"/>
          </a:xfrm>
          <a:prstGeom prst="wedgeRoundRectCallout">
            <a:avLst>
              <a:gd name="adj1" fmla="val -29718"/>
              <a:gd name="adj2" fmla="val -9526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Argentina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4" name="Rounded Rectangular Callout 17"/>
          <p:cNvSpPr>
            <a:spLocks noChangeArrowheads="1"/>
          </p:cNvSpPr>
          <p:nvPr userDrawn="1"/>
        </p:nvSpPr>
        <p:spPr bwMode="auto">
          <a:xfrm>
            <a:off x="2774950" y="2125663"/>
            <a:ext cx="909638" cy="560387"/>
          </a:xfrm>
          <a:prstGeom prst="wedgeRoundRectCallout">
            <a:avLst>
              <a:gd name="adj1" fmla="val 88329"/>
              <a:gd name="adj2" fmla="val 5739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Espanha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5" name="Rounded Rectangular Callout 19"/>
          <p:cNvSpPr>
            <a:spLocks noChangeArrowheads="1"/>
          </p:cNvSpPr>
          <p:nvPr userDrawn="1"/>
        </p:nvSpPr>
        <p:spPr bwMode="auto">
          <a:xfrm>
            <a:off x="4937125" y="1751013"/>
            <a:ext cx="909638" cy="558800"/>
          </a:xfrm>
          <a:prstGeom prst="wedgeRoundRectCallout">
            <a:avLst>
              <a:gd name="adj1" fmla="val -90648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 err="1">
                <a:solidFill>
                  <a:srgbClr val="E6E9E9"/>
                </a:solidFill>
              </a:rPr>
              <a:t>Itália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6" name="Rounded Rectangular Callout 20"/>
          <p:cNvSpPr>
            <a:spLocks noChangeArrowheads="1"/>
          </p:cNvSpPr>
          <p:nvPr userDrawn="1"/>
        </p:nvSpPr>
        <p:spPr bwMode="auto">
          <a:xfrm>
            <a:off x="4594225" y="5308600"/>
            <a:ext cx="909638" cy="560388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África 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>
                <a:solidFill>
                  <a:srgbClr val="E6E9E9"/>
                </a:solidFill>
              </a:rPr>
              <a:t>do Sul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7" name="Rounded Rectangular Callout 21"/>
          <p:cNvSpPr>
            <a:spLocks noChangeArrowheads="1"/>
          </p:cNvSpPr>
          <p:nvPr userDrawn="1"/>
        </p:nvSpPr>
        <p:spPr bwMode="auto">
          <a:xfrm>
            <a:off x="5630863" y="2309813"/>
            <a:ext cx="909637" cy="560387"/>
          </a:xfrm>
          <a:prstGeom prst="wedgeRoundRectCallout">
            <a:avLst>
              <a:gd name="adj1" fmla="val -105880"/>
              <a:gd name="adj2" fmla="val 2232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Turquia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8" name="Rounded Rectangular Callout 20"/>
          <p:cNvSpPr>
            <a:spLocks noChangeArrowheads="1"/>
          </p:cNvSpPr>
          <p:nvPr userDrawn="1"/>
        </p:nvSpPr>
        <p:spPr bwMode="auto">
          <a:xfrm>
            <a:off x="4138613" y="3419475"/>
            <a:ext cx="909637" cy="558800"/>
          </a:xfrm>
          <a:prstGeom prst="wedgeRoundRectCallout">
            <a:avLst>
              <a:gd name="adj1" fmla="val 47713"/>
              <a:gd name="adj2" fmla="val -113838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Egito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19" name="Rounded Rectangular Callout 21"/>
          <p:cNvSpPr>
            <a:spLocks noChangeArrowheads="1"/>
          </p:cNvSpPr>
          <p:nvPr userDrawn="1"/>
        </p:nvSpPr>
        <p:spPr bwMode="auto">
          <a:xfrm>
            <a:off x="5175250" y="3560763"/>
            <a:ext cx="909638" cy="558800"/>
          </a:xfrm>
          <a:prstGeom prst="wedgeRoundRectCallout">
            <a:avLst>
              <a:gd name="adj1" fmla="val -23375"/>
              <a:gd name="adj2" fmla="val -12002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Arábia Saudita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0" name="Rounded Rectangular Callout 22"/>
          <p:cNvSpPr>
            <a:spLocks noChangeArrowheads="1"/>
          </p:cNvSpPr>
          <p:nvPr userDrawn="1"/>
        </p:nvSpPr>
        <p:spPr bwMode="auto">
          <a:xfrm>
            <a:off x="6200775" y="3702050"/>
            <a:ext cx="909638" cy="560388"/>
          </a:xfrm>
          <a:prstGeom prst="wedgeRoundRectCallout">
            <a:avLst>
              <a:gd name="adj1" fmla="val -20833"/>
              <a:gd name="adj2" fmla="val -126213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Índia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1" name="Rounded Rectangular Callout 23"/>
          <p:cNvSpPr>
            <a:spLocks noChangeArrowheads="1"/>
          </p:cNvSpPr>
          <p:nvPr userDrawn="1"/>
        </p:nvSpPr>
        <p:spPr bwMode="auto">
          <a:xfrm>
            <a:off x="6281738" y="1036638"/>
            <a:ext cx="909637" cy="558800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Rússia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2" name="Rounded Rectangular Callout 24"/>
          <p:cNvSpPr>
            <a:spLocks noChangeArrowheads="1"/>
          </p:cNvSpPr>
          <p:nvPr userDrawn="1"/>
        </p:nvSpPr>
        <p:spPr bwMode="auto">
          <a:xfrm>
            <a:off x="6735763" y="2020888"/>
            <a:ext cx="909637" cy="560387"/>
          </a:xfrm>
          <a:prstGeom prst="wedgeRoundRectCallout">
            <a:avLst>
              <a:gd name="adj1" fmla="val -8139"/>
              <a:gd name="adj2" fmla="val 100722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China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3" name="Rounded Rectangular Callout 25"/>
          <p:cNvSpPr>
            <a:spLocks noChangeArrowheads="1"/>
          </p:cNvSpPr>
          <p:nvPr userDrawn="1"/>
        </p:nvSpPr>
        <p:spPr bwMode="auto">
          <a:xfrm>
            <a:off x="7086600" y="3000375"/>
            <a:ext cx="909638" cy="560388"/>
          </a:xfrm>
          <a:prstGeom prst="wedgeRoundRectCallout">
            <a:avLst>
              <a:gd name="adj1" fmla="val 29940"/>
              <a:gd name="adj2" fmla="val -8907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Coréia 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>
                <a:solidFill>
                  <a:srgbClr val="E6E9E9"/>
                </a:solidFill>
              </a:rPr>
              <a:t>do Sul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4" name="Rounded Rectangular Callout 28"/>
          <p:cNvSpPr>
            <a:spLocks noChangeArrowheads="1"/>
          </p:cNvSpPr>
          <p:nvPr userDrawn="1"/>
        </p:nvSpPr>
        <p:spPr bwMode="auto">
          <a:xfrm>
            <a:off x="7542213" y="5224463"/>
            <a:ext cx="909637" cy="560387"/>
          </a:xfrm>
          <a:prstGeom prst="wedgeRoundRectCallout">
            <a:avLst>
              <a:gd name="adj1" fmla="val -18296"/>
              <a:gd name="adj2" fmla="val -111773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Austrália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5" name="Rounded Rectangular Callout 27"/>
          <p:cNvSpPr>
            <a:spLocks noChangeArrowheads="1"/>
          </p:cNvSpPr>
          <p:nvPr userDrawn="1"/>
        </p:nvSpPr>
        <p:spPr bwMode="auto">
          <a:xfrm>
            <a:off x="8158163" y="3143250"/>
            <a:ext cx="909637" cy="558800"/>
          </a:xfrm>
          <a:prstGeom prst="wedgeRoundRectCallout">
            <a:avLst>
              <a:gd name="adj1" fmla="val -33065"/>
              <a:gd name="adj2" fmla="val -8719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Japão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 b="1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6" name="Rounded Rectangular Callout 28"/>
          <p:cNvSpPr>
            <a:spLocks noChangeArrowheads="1"/>
          </p:cNvSpPr>
          <p:nvPr/>
        </p:nvSpPr>
        <p:spPr bwMode="auto">
          <a:xfrm>
            <a:off x="3286125" y="1444625"/>
            <a:ext cx="909638" cy="615950"/>
          </a:xfrm>
          <a:prstGeom prst="wedgeRoundRectCallout">
            <a:avLst>
              <a:gd name="adj1" fmla="val 48074"/>
              <a:gd name="adj2" fmla="val 96144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Alemanha</a:t>
            </a:r>
            <a:br>
              <a:rPr lang="en-US" altLang="pt-BR" sz="1300">
                <a:solidFill>
                  <a:srgbClr val="E6E9E9"/>
                </a:solidFill>
              </a:rPr>
            </a:br>
            <a:r>
              <a:rPr lang="en-US" altLang="pt-BR" sz="130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27" name="Rounded Rectangular Callout 29"/>
          <p:cNvSpPr>
            <a:spLocks noChangeArrowheads="1"/>
          </p:cNvSpPr>
          <p:nvPr userDrawn="1"/>
        </p:nvSpPr>
        <p:spPr bwMode="auto">
          <a:xfrm>
            <a:off x="119063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Legenda 1</a:t>
            </a:r>
          </a:p>
        </p:txBody>
      </p:sp>
      <p:sp>
        <p:nvSpPr>
          <p:cNvPr id="28" name="Rectangle 33"/>
          <p:cNvSpPr>
            <a:spLocks noChangeArrowheads="1"/>
          </p:cNvSpPr>
          <p:nvPr userDrawn="1"/>
        </p:nvSpPr>
        <p:spPr bwMode="auto">
          <a:xfrm>
            <a:off x="850900" y="6388100"/>
            <a:ext cx="184150" cy="3460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endParaRPr lang="pt-BR" altLang="pt-BR">
              <a:solidFill>
                <a:srgbClr val="E6E9E9"/>
              </a:solidFill>
            </a:endParaRPr>
          </a:p>
        </p:txBody>
      </p:sp>
      <p:sp>
        <p:nvSpPr>
          <p:cNvPr id="29" name="Rounded Rectangular Callout 34"/>
          <p:cNvSpPr>
            <a:spLocks noChangeArrowheads="1"/>
          </p:cNvSpPr>
          <p:nvPr userDrawn="1"/>
        </p:nvSpPr>
        <p:spPr bwMode="auto">
          <a:xfrm>
            <a:off x="1593850" y="6261100"/>
            <a:ext cx="1244600" cy="350838"/>
          </a:xfrm>
          <a:prstGeom prst="wedgeRoundRectCallout">
            <a:avLst>
              <a:gd name="adj1" fmla="val -22519"/>
              <a:gd name="adj2" fmla="val 98389"/>
              <a:gd name="adj3" fmla="val 16667"/>
            </a:avLst>
          </a:prstGeom>
          <a:solidFill>
            <a:srgbClr val="132B3B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9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Legenda 2</a:t>
            </a:r>
          </a:p>
        </p:txBody>
      </p:sp>
      <p:sp>
        <p:nvSpPr>
          <p:cNvPr id="30" name="Rounded Rectangular Callout 19"/>
          <p:cNvSpPr>
            <a:spLocks noChangeArrowheads="1"/>
          </p:cNvSpPr>
          <p:nvPr userDrawn="1"/>
        </p:nvSpPr>
        <p:spPr bwMode="auto">
          <a:xfrm>
            <a:off x="2216150" y="1165225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Reino Unido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1" name="Rounded Rectangular Callout 19"/>
          <p:cNvSpPr>
            <a:spLocks noChangeArrowheads="1"/>
          </p:cNvSpPr>
          <p:nvPr userDrawn="1"/>
        </p:nvSpPr>
        <p:spPr bwMode="auto">
          <a:xfrm>
            <a:off x="850900" y="2279650"/>
            <a:ext cx="909638" cy="558800"/>
          </a:xfrm>
          <a:prstGeom prst="wedgeRoundRectCallout">
            <a:avLst>
              <a:gd name="adj1" fmla="val 50116"/>
              <a:gd name="adj2" fmla="val 102787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Mexico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2" name="Rounded Rectangular Callout 19"/>
          <p:cNvSpPr>
            <a:spLocks noChangeArrowheads="1"/>
          </p:cNvSpPr>
          <p:nvPr userDrawn="1"/>
        </p:nvSpPr>
        <p:spPr bwMode="auto">
          <a:xfrm>
            <a:off x="3181350" y="2955925"/>
            <a:ext cx="909638" cy="558800"/>
          </a:xfrm>
          <a:prstGeom prst="wedgeRoundRectCallout">
            <a:avLst>
              <a:gd name="adj1" fmla="val 55884"/>
              <a:gd name="adj2" fmla="val -73778"/>
              <a:gd name="adj3" fmla="val 16667"/>
            </a:avLst>
          </a:prstGeom>
          <a:solidFill>
            <a:srgbClr val="7E160C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França</a:t>
            </a:r>
          </a:p>
          <a:p>
            <a:pPr algn="ctr" defTabSz="914400" eaLnBrk="1" hangingPunct="1">
              <a:lnSpc>
                <a:spcPct val="80000"/>
              </a:lnSpc>
              <a:defRPr/>
            </a:pPr>
            <a:r>
              <a:rPr lang="en-US" altLang="pt-BR" sz="1300">
                <a:solidFill>
                  <a:srgbClr val="E6E9E9"/>
                </a:solidFill>
              </a:rPr>
              <a:t>3,5</a:t>
            </a:r>
          </a:p>
        </p:txBody>
      </p:sp>
      <p:sp>
        <p:nvSpPr>
          <p:cNvPr id="33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34" name="Rectangle 30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36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E688459-15A3-4545-B0BB-D0FF6387DE7A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37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3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</p:txBody>
      </p:sp>
      <p:sp>
        <p:nvSpPr>
          <p:cNvPr id="44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36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a Lim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0"/>
            <a:ext cx="9150350" cy="6858000"/>
          </a:xfrm>
          <a:prstGeom prst="rect">
            <a:avLst/>
          </a:prstGeom>
          <a:solidFill>
            <a:srgbClr val="849090">
              <a:alpha val="90195"/>
            </a:srgb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792288"/>
            <a:ext cx="90043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350" y="6132513"/>
            <a:ext cx="9144000" cy="725487"/>
          </a:xfrm>
          <a:prstGeom prst="rect">
            <a:avLst/>
          </a:prstGeom>
          <a:solidFill>
            <a:srgbClr val="6D706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DED9C9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892175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7483475" y="0"/>
            <a:ext cx="1663700" cy="89217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1" name="Slide Number Placeholder 2"/>
          <p:cNvSpPr txBox="1">
            <a:spLocks/>
          </p:cNvSpPr>
          <p:nvPr userDrawn="1"/>
        </p:nvSpPr>
        <p:spPr bwMode="auto">
          <a:xfrm>
            <a:off x="7599363" y="279400"/>
            <a:ext cx="1355725" cy="365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ACD5D38-902B-41C8-89CF-B50558DA4C1B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2" name="Rectangle 2"/>
          <p:cNvSpPr/>
          <p:nvPr userDrawn="1"/>
        </p:nvSpPr>
        <p:spPr>
          <a:xfrm>
            <a:off x="9377363" y="677863"/>
            <a:ext cx="727075" cy="71913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4"/>
          <p:cNvSpPr/>
          <p:nvPr userDrawn="1"/>
        </p:nvSpPr>
        <p:spPr>
          <a:xfrm>
            <a:off x="9690100" y="688975"/>
            <a:ext cx="671513" cy="71913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3125788" y="6192838"/>
            <a:ext cx="3609975" cy="5572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</p:txBody>
      </p:sp>
      <p:sp>
        <p:nvSpPr>
          <p:cNvPr id="40" name="Text Placeholder 35"/>
          <p:cNvSpPr>
            <a:spLocks noGrp="1"/>
          </p:cNvSpPr>
          <p:nvPr>
            <p:ph type="body" sz="quarter" idx="14"/>
          </p:nvPr>
        </p:nvSpPr>
        <p:spPr>
          <a:xfrm>
            <a:off x="6832418" y="6203905"/>
            <a:ext cx="212266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000" b="1" kern="1200" baseline="0" dirty="0">
                <a:solidFill>
                  <a:schemeClr val="accent3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98778"/>
            <a:ext cx="6669085" cy="793397"/>
          </a:xfrm>
          <a:prstGeom prst="rect">
            <a:avLst/>
          </a:prstGeom>
        </p:spPr>
        <p:txBody>
          <a:bodyPr anchor="ctr"/>
          <a:lstStyle>
            <a:lvl1pPr algn="l"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14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-Brasão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  <a:endCxn id="7" idx="3"/>
          </p:cNvCxnSpPr>
          <p:nvPr userDrawn="1"/>
        </p:nvCxnSpPr>
        <p:spPr bwMode="auto">
          <a:xfrm flipV="1">
            <a:off x="6800850" y="4230688"/>
            <a:ext cx="2343150" cy="635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569" y="2457395"/>
            <a:ext cx="635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  <p:sp>
        <p:nvSpPr>
          <p:cNvPr id="21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850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87926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Brasão sem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569" y="2513811"/>
            <a:ext cx="635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pic>
        <p:nvPicPr>
          <p:cNvPr id="11" name="Picture 10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06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-Lim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/>
          <p:nvPr userDrawn="1"/>
        </p:nvSpPr>
        <p:spPr>
          <a:xfrm>
            <a:off x="5568950" y="3357563"/>
            <a:ext cx="2085975" cy="17462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/>
          <p:cNvSpPr/>
          <p:nvPr userDrawn="1"/>
        </p:nvSpPr>
        <p:spPr>
          <a:xfrm>
            <a:off x="0" y="3357563"/>
            <a:ext cx="6319838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4"/>
          <p:cNvSpPr/>
          <p:nvPr userDrawn="1"/>
        </p:nvSpPr>
        <p:spPr>
          <a:xfrm>
            <a:off x="6692900" y="3357563"/>
            <a:ext cx="2451100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800057" y="4324464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0" i="1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cxnSp>
        <p:nvCxnSpPr>
          <p:cNvPr id="17" name="Straight Connector 7"/>
          <p:cNvCxnSpPr>
            <a:cxnSpLocks noChangeShapeType="1"/>
          </p:cNvCxnSpPr>
          <p:nvPr userDrawn="1"/>
        </p:nvCxnSpPr>
        <p:spPr bwMode="auto">
          <a:xfrm>
            <a:off x="6800850" y="4237038"/>
            <a:ext cx="2343150" cy="0"/>
          </a:xfrm>
          <a:prstGeom prst="line">
            <a:avLst/>
          </a:prstGeom>
          <a:noFill/>
          <a:ln w="12700">
            <a:solidFill>
              <a:srgbClr val="F2F2F2"/>
            </a:solidFill>
            <a:round/>
            <a:headEnd/>
            <a:tailEnd/>
          </a:ln>
          <a:effectLst/>
        </p:spPr>
      </p:cxnSp>
      <p:sp>
        <p:nvSpPr>
          <p:cNvPr id="12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800057" y="3470275"/>
            <a:ext cx="2135981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>
              <a:buNone/>
              <a:defRPr lang="x-none" sz="1600" b="1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pic>
        <p:nvPicPr>
          <p:cNvPr id="10" name="Picture 9" descr="Marca SPE - Horizontal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86" y="5535706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3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363" y="3684588"/>
            <a:ext cx="1974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12" name="Rectangle 9"/>
          <p:cNvSpPr/>
          <p:nvPr userDrawn="1"/>
        </p:nvSpPr>
        <p:spPr>
          <a:xfrm>
            <a:off x="0" y="3334472"/>
            <a:ext cx="6390121" cy="17462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3470275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/>
              <a:t>Clique para editar os estilos do texto mestre</a:t>
            </a:r>
          </a:p>
        </p:txBody>
      </p:sp>
      <p:pic>
        <p:nvPicPr>
          <p:cNvPr id="7" name="Picture 6" descr="Marca SPE - Horizontal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845" y="3762535"/>
            <a:ext cx="2239424" cy="83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3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de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/>
          <p:nvPr userDrawn="1"/>
        </p:nvSpPr>
        <p:spPr>
          <a:xfrm>
            <a:off x="0" y="5111750"/>
            <a:ext cx="6327775" cy="1746250"/>
          </a:xfrm>
          <a:prstGeom prst="rect">
            <a:avLst/>
          </a:prstGeom>
          <a:solidFill>
            <a:srgbClr val="1F63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41391" y="5248013"/>
            <a:ext cx="585075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96212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3"/>
          <p:cNvCxnSpPr/>
          <p:nvPr userDrawn="1"/>
        </p:nvCxnSpPr>
        <p:spPr>
          <a:xfrm>
            <a:off x="477982" y="1584325"/>
            <a:ext cx="67643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655638"/>
            <a:ext cx="8048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1DC51EFF-3CC2-4796-B3CB-74FAD6FE9915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 userDrawn="1"/>
        </p:nvSpPr>
        <p:spPr bwMode="auto">
          <a:xfrm>
            <a:off x="7221538" y="-20548"/>
            <a:ext cx="1922462" cy="6858000"/>
          </a:xfrm>
          <a:prstGeom prst="rect">
            <a:avLst/>
          </a:prstGeom>
          <a:solidFill>
            <a:schemeClr val="accent3">
              <a:lumMod val="75000"/>
              <a:alpha val="90979"/>
            </a:schemeClr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pt-BR" altLang="pt-BR">
              <a:solidFill>
                <a:srgbClr val="FFFFFF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 userDrawn="1"/>
        </p:nvSpPr>
        <p:spPr bwMode="auto">
          <a:xfrm>
            <a:off x="7221539" y="-26988"/>
            <a:ext cx="1922462" cy="16113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4" name="Slide Number Placeholder 2"/>
          <p:cNvSpPr txBox="1">
            <a:spLocks/>
          </p:cNvSpPr>
          <p:nvPr userDrawn="1"/>
        </p:nvSpPr>
        <p:spPr>
          <a:xfrm>
            <a:off x="7599363" y="363538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25C727C8-71F2-4309-9BEC-053D0C085085}" type="slidenum">
              <a:rPr lang="en-US" altLang="pt-BR" sz="1200" b="1">
                <a:solidFill>
                  <a:srgbClr val="EAE8E8"/>
                </a:solidFill>
              </a:rPr>
              <a:pPr algn="r" eaLnBrk="1" hangingPunct="1"/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cxnSp>
        <p:nvCxnSpPr>
          <p:cNvPr id="15" name="Straight Connector 9"/>
          <p:cNvCxnSpPr/>
          <p:nvPr userDrawn="1"/>
        </p:nvCxnSpPr>
        <p:spPr>
          <a:xfrm>
            <a:off x="457200" y="1584325"/>
            <a:ext cx="67643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1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7"/>
          <p:cNvCxnSpPr/>
          <p:nvPr userDrawn="1"/>
        </p:nvCxnSpPr>
        <p:spPr>
          <a:xfrm>
            <a:off x="7410450" y="4678363"/>
            <a:ext cx="1544638" cy="0"/>
          </a:xfrm>
          <a:prstGeom prst="line">
            <a:avLst/>
          </a:prstGeom>
          <a:ln w="12700" cmpd="sng">
            <a:solidFill>
              <a:srgbClr val="FFFFFE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457200" y="379096"/>
            <a:ext cx="6669085" cy="1058893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16161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37" name="Subtitle 2"/>
          <p:cNvSpPr>
            <a:spLocks noGrp="1"/>
          </p:cNvSpPr>
          <p:nvPr>
            <p:ph type="subTitle" idx="1"/>
          </p:nvPr>
        </p:nvSpPr>
        <p:spPr>
          <a:xfrm>
            <a:off x="459681" y="1679403"/>
            <a:ext cx="6666604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3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7378965" y="1679403"/>
            <a:ext cx="1576123" cy="282349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39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7378964" y="4828285"/>
            <a:ext cx="1576123" cy="19217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b="1" kern="1200" baseline="0" dirty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40" name="Content Placeholder 2"/>
          <p:cNvSpPr>
            <a:spLocks noGrp="1"/>
          </p:cNvSpPr>
          <p:nvPr>
            <p:ph sz="quarter" idx="16"/>
          </p:nvPr>
        </p:nvSpPr>
        <p:spPr>
          <a:xfrm>
            <a:off x="457200" y="2455863"/>
            <a:ext cx="6669088" cy="429418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lnSpc>
                <a:spcPct val="80000"/>
              </a:lnSpc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pic>
        <p:nvPicPr>
          <p:cNvPr id="21" name="Picture 20" descr="Marca SPE - Vertical-Branca.w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845" y="728663"/>
            <a:ext cx="798512" cy="65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3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80000"/>
              </a:lnSpc>
            </a:pPr>
            <a:fld id="{2E697F94-608E-4EDE-B3E8-E94C6293AC33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6234784"/>
            <a:ext cx="5731832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6455380" y="6214418"/>
            <a:ext cx="2499707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8495406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800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3"/>
            <a:ext cx="8497888" cy="39744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pic>
        <p:nvPicPr>
          <p:cNvPr id="12" name="Picture 11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57" y="69318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1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-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3175" y="0"/>
            <a:ext cx="9144000" cy="1408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8029575" y="0"/>
            <a:ext cx="1117600" cy="1408113"/>
          </a:xfrm>
          <a:prstGeom prst="rect">
            <a:avLst/>
          </a:prstGeom>
          <a:solidFill>
            <a:srgbClr val="1542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7599363" y="279400"/>
            <a:ext cx="13557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80000"/>
              </a:lnSpc>
            </a:pPr>
            <a:fld id="{2E697F94-608E-4EDE-B3E8-E94C6293AC33}" type="slidenum">
              <a:rPr lang="en-US" altLang="pt-BR" sz="1200" b="1">
                <a:solidFill>
                  <a:srgbClr val="EAE8E8"/>
                </a:solidFill>
              </a:rPr>
              <a:pPr algn="r" eaLnBrk="1" hangingPunct="1">
                <a:lnSpc>
                  <a:spcPct val="80000"/>
                </a:lnSpc>
              </a:pPr>
              <a:t>‹nº›</a:t>
            </a:fld>
            <a:endParaRPr lang="en-US" altLang="pt-BR" sz="1200" b="1">
              <a:solidFill>
                <a:srgbClr val="EAE8E8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457200" y="274238"/>
            <a:ext cx="7414249" cy="105396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lang="en-US" sz="2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1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460375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19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59681" y="1492585"/>
            <a:ext cx="3824498" cy="56324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6"/>
          </p:nvPr>
        </p:nvSpPr>
        <p:spPr>
          <a:xfrm>
            <a:off x="457201" y="2155414"/>
            <a:ext cx="3826978" cy="3259808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7" hasCustomPrompt="1"/>
          </p:nvPr>
        </p:nvSpPr>
        <p:spPr>
          <a:xfrm>
            <a:off x="4741380" y="2155413"/>
            <a:ext cx="3826978" cy="3259809"/>
          </a:xfrm>
          <a:prstGeom prst="rect">
            <a:avLst/>
          </a:prstGeom>
        </p:spPr>
        <p:txBody>
          <a:bodyPr vert="horz"/>
          <a:lstStyle>
            <a:lvl1pPr>
              <a:lnSpc>
                <a:spcPct val="80000"/>
              </a:lnSpc>
              <a:defRPr sz="3200">
                <a:solidFill>
                  <a:srgbClr val="161616"/>
                </a:solidFill>
              </a:defRPr>
            </a:lvl1pPr>
            <a:lvl2pPr>
              <a:lnSpc>
                <a:spcPct val="80000"/>
              </a:lnSpc>
              <a:defRPr>
                <a:solidFill>
                  <a:srgbClr val="161616"/>
                </a:solidFill>
              </a:defRPr>
            </a:lvl2pPr>
            <a:lvl3pPr>
              <a:lnSpc>
                <a:spcPct val="80000"/>
              </a:lnSpc>
              <a:defRPr>
                <a:solidFill>
                  <a:srgbClr val="161616"/>
                </a:solidFill>
              </a:defRPr>
            </a:lvl3pPr>
            <a:lvl4pPr>
              <a:lnSpc>
                <a:spcPct val="80000"/>
              </a:lnSpc>
              <a:defRPr>
                <a:solidFill>
                  <a:srgbClr val="161616"/>
                </a:solidFill>
              </a:defRPr>
            </a:lvl4pPr>
            <a:lvl5pPr>
              <a:lnSpc>
                <a:spcPct val="80000"/>
              </a:lnSpc>
              <a:defRPr>
                <a:solidFill>
                  <a:srgbClr val="161616"/>
                </a:solidFill>
              </a:defRPr>
            </a:lvl5pPr>
          </a:lstStyle>
          <a:p>
            <a:pPr lvl="0"/>
            <a:r>
              <a:rPr lang="x-none" dirty="0"/>
              <a:t>Click to edit Master </a:t>
            </a:r>
            <a:r>
              <a:rPr lang="en-U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1_H-Conteúdo</a:t>
            </a:r>
            <a:r>
              <a:rPr lang="x-none" dirty="0"/>
              <a:t>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  <a:p>
            <a:pPr lvl="3"/>
            <a:r>
              <a:rPr lang="x-none" dirty="0"/>
              <a:t>Fourth level</a:t>
            </a:r>
          </a:p>
          <a:p>
            <a:pPr lvl="4"/>
            <a:r>
              <a:rPr lang="x-none" dirty="0"/>
              <a:t>Fifth level</a:t>
            </a:r>
            <a:endParaRPr lang="en-US" dirty="0"/>
          </a:p>
        </p:txBody>
      </p:sp>
      <p:sp>
        <p:nvSpPr>
          <p:cNvPr id="2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4744554" y="5611321"/>
            <a:ext cx="3823804" cy="48670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None/>
              <a:defRPr lang="x-none" sz="1200" kern="1200" dirty="0" smtClean="0">
                <a:solidFill>
                  <a:srgbClr val="161616"/>
                </a:solidFill>
                <a:latin typeface="Calibri" charset="0"/>
                <a:ea typeface="ＭＳ Ｐゴシック" charset="0"/>
                <a:cs typeface="Calibri" charset="0"/>
              </a:defRPr>
            </a:lvl1pPr>
            <a:lvl2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2pPr>
            <a:lvl3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3pPr>
            <a:lvl4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x-none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4pPr>
            <a:lvl5pPr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120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Calibri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</p:txBody>
      </p:sp>
      <p:sp>
        <p:nvSpPr>
          <p:cNvPr id="23" name="Text Placeholder 35"/>
          <p:cNvSpPr>
            <a:spLocks noGrp="1"/>
          </p:cNvSpPr>
          <p:nvPr>
            <p:ph type="body" sz="quarter" idx="19" hasCustomPrompt="1"/>
          </p:nvPr>
        </p:nvSpPr>
        <p:spPr>
          <a:xfrm>
            <a:off x="4741379" y="6214418"/>
            <a:ext cx="3826979" cy="5350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200" b="1" kern="1200" baseline="0" dirty="0">
                <a:solidFill>
                  <a:srgbClr val="161616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 lvl="0"/>
            <a:r>
              <a:rPr lang="x-none" dirty="0"/>
              <a:t>Fonte: </a:t>
            </a:r>
            <a:br>
              <a:rPr lang="x-none" dirty="0"/>
            </a:br>
            <a:r>
              <a:rPr lang="x-none" dirty="0"/>
              <a:t>Elaboração: Ministério da Fazenda</a:t>
            </a:r>
          </a:p>
        </p:txBody>
      </p:sp>
      <p:cxnSp>
        <p:nvCxnSpPr>
          <p:cNvPr id="24" name="Conector reto 35"/>
          <p:cNvCxnSpPr/>
          <p:nvPr userDrawn="1"/>
        </p:nvCxnSpPr>
        <p:spPr>
          <a:xfrm>
            <a:off x="4505326" y="1492585"/>
            <a:ext cx="0" cy="5256912"/>
          </a:xfrm>
          <a:prstGeom prst="line">
            <a:avLst/>
          </a:prstGeom>
          <a:ln w="22225">
            <a:solidFill>
              <a:schemeClr val="bg2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Subtitle 2"/>
          <p:cNvSpPr txBox="1">
            <a:spLocks/>
          </p:cNvSpPr>
          <p:nvPr userDrawn="1"/>
        </p:nvSpPr>
        <p:spPr>
          <a:xfrm>
            <a:off x="4741379" y="1492585"/>
            <a:ext cx="3824498" cy="563248"/>
          </a:xfrm>
          <a:prstGeom prst="rect">
            <a:avLst/>
          </a:prstGeom>
        </p:spPr>
        <p:txBody>
          <a:bodyPr anchor="t"/>
          <a:lstStyle>
            <a:lvl1pPr marL="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lang="en-US" sz="1600" b="1" i="1" kern="1200" dirty="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pic>
        <p:nvPicPr>
          <p:cNvPr id="26" name="Picture 25" descr="Marca SPE - Vertical-Branca.w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57" y="693188"/>
            <a:ext cx="647299" cy="5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2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170" r:id="rId1"/>
    <p:sldLayoutId id="2147486185" r:id="rId2"/>
    <p:sldLayoutId id="2147486186" r:id="rId3"/>
    <p:sldLayoutId id="2147486187" r:id="rId4"/>
    <p:sldLayoutId id="2147486171" r:id="rId5"/>
    <p:sldLayoutId id="2147486172" r:id="rId6"/>
    <p:sldLayoutId id="2147486173" r:id="rId7"/>
    <p:sldLayoutId id="2147486174" r:id="rId8"/>
    <p:sldLayoutId id="2147486183" r:id="rId9"/>
    <p:sldLayoutId id="2147486176" r:id="rId10"/>
    <p:sldLayoutId id="2147486177" r:id="rId11"/>
    <p:sldLayoutId id="2147486184" r:id="rId12"/>
    <p:sldLayoutId id="2147486178" r:id="rId13"/>
    <p:sldLayoutId id="2147486179" r:id="rId14"/>
    <p:sldLayoutId id="2147486180" r:id="rId15"/>
    <p:sldLayoutId id="2147486188" r:id="rId16"/>
    <p:sldLayoutId id="2147486181" r:id="rId17"/>
    <p:sldLayoutId id="2147486182" r:id="rId18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charset="0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charset="0"/>
          <a:cs typeface="MS PGothic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US" dirty="0" err="1"/>
              <a:t>Máquinas</a:t>
            </a:r>
            <a:r>
              <a:rPr lang="en-US" dirty="0"/>
              <a:t> </a:t>
            </a:r>
            <a:r>
              <a:rPr lang="en-US" dirty="0" err="1"/>
              <a:t>Agrícolas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800851" y="3681413"/>
            <a:ext cx="2135981" cy="501650"/>
          </a:xfrm>
        </p:spPr>
        <p:txBody>
          <a:bodyPr/>
          <a:lstStyle/>
          <a:p>
            <a:pPr algn="ctr"/>
            <a:r>
              <a:rPr lang="en-US" b="1" i="1" dirty="0" err="1"/>
              <a:t>Dezembro</a:t>
            </a:r>
            <a:r>
              <a:rPr lang="en-US" b="1" i="1" dirty="0"/>
              <a:t>/2021</a:t>
            </a:r>
          </a:p>
        </p:txBody>
      </p:sp>
      <p:sp>
        <p:nvSpPr>
          <p:cNvPr id="5" name="Content Placeholder 24"/>
          <p:cNvSpPr txBox="1">
            <a:spLocks/>
          </p:cNvSpPr>
          <p:nvPr/>
        </p:nvSpPr>
        <p:spPr>
          <a:xfrm>
            <a:off x="6800850" y="3470275"/>
            <a:ext cx="2135188" cy="71278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1800" b="1" kern="1200" baseline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 marL="0" indent="0" algn="ctr" defTabSz="457200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x-none" sz="25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defRPr/>
            </a:pPr>
            <a:endParaRPr lang="en-US" sz="2200">
              <a:solidFill>
                <a:schemeClr val="bg2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159890" y="5717894"/>
            <a:ext cx="577694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50" i="1" dirty="0">
                <a:solidFill>
                  <a:schemeClr val="bg1">
                    <a:lumMod val="65000"/>
                  </a:schemeClr>
                </a:solidFill>
              </a:rPr>
              <a:t>Os informativos econômicos da Secretaria de Política Econômica (SPE) são elaborados a partir de dados de conhecimento público , cujas fontes primárias são instituições autônomas, públicas ou privadas. O objetivo é organizar informações para ampliar o entendimento  sobre a economia brasileira. O conteúdo deste material é meramente informativo, não possuindo caráter prospectivo e nem delimitando as ações de política econômica adotadas pelo Ministério da Economia.</a:t>
            </a:r>
            <a:r>
              <a:rPr lang="pt-BR" sz="105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705935" y="4394201"/>
            <a:ext cx="2325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   (Dados divulgados em fevereiro/2022)</a:t>
            </a:r>
          </a:p>
        </p:txBody>
      </p:sp>
    </p:spTree>
    <p:extLst>
      <p:ext uri="{BB962C8B-B14F-4D97-AF65-F5344CB8AC3E}">
        <p14:creationId xmlns:p14="http://schemas.microsoft.com/office/powerpoint/2010/main" val="1082238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pt-BR" sz="2400" dirty="0"/>
            </a:b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Tratores de roda e colheitadeiras, colhedeiras</a:t>
            </a:r>
            <a:br>
              <a:rPr lang="pt-BR" sz="2400" dirty="0"/>
            </a:br>
            <a:r>
              <a:rPr lang="pt-BR" sz="2400" dirty="0"/>
              <a:t>e arrancadeiras: evolução do valor financiado</a:t>
            </a:r>
            <a:br>
              <a:rPr lang="pt-BR" sz="2400" dirty="0"/>
            </a:br>
            <a:r>
              <a:rPr lang="pt-BR" sz="2400" dirty="0"/>
              <a:t>pelo crédito rural</a:t>
            </a:r>
            <a:br>
              <a:rPr lang="pt-BR" sz="2400" dirty="0"/>
            </a:br>
            <a:br>
              <a:rPr lang="pt-BR" sz="2800" dirty="0"/>
            </a:br>
            <a:br>
              <a:rPr lang="pt-BR" sz="4400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14804C-FD97-414B-9611-C5A83A94F2CB}"/>
              </a:ext>
            </a:extLst>
          </p:cNvPr>
          <p:cNvSpPr/>
          <p:nvPr/>
        </p:nvSpPr>
        <p:spPr>
          <a:xfrm>
            <a:off x="843379" y="6141063"/>
            <a:ext cx="756254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Fonte: Sicor-BCB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Elaboração: Ministério da Economia</a:t>
            </a:r>
          </a:p>
          <a:p>
            <a:r>
              <a:rPr lang="en-US" sz="700" noProof="1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2DB5124-8971-4653-AA7E-258F38E984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477" y="1686187"/>
            <a:ext cx="7081479" cy="419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98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pt-BR" sz="2400" dirty="0"/>
            </a:b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Tratores de roda e colheitadeiras, colhedeiras</a:t>
            </a:r>
            <a:br>
              <a:rPr lang="pt-BR" sz="2400" dirty="0"/>
            </a:br>
            <a:r>
              <a:rPr lang="pt-BR" sz="2400" dirty="0"/>
              <a:t>e arrancadeiras: evolução da quantidade de</a:t>
            </a:r>
            <a:br>
              <a:rPr lang="pt-BR" sz="2400" dirty="0"/>
            </a:br>
            <a:r>
              <a:rPr lang="pt-BR" sz="2400" dirty="0"/>
              <a:t>contratos de financiamento pelo crédito rural</a:t>
            </a:r>
            <a:br>
              <a:rPr lang="pt-BR" sz="2400" dirty="0"/>
            </a:br>
            <a:br>
              <a:rPr lang="pt-BR" sz="4400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14804C-FD97-414B-9611-C5A83A94F2CB}"/>
              </a:ext>
            </a:extLst>
          </p:cNvPr>
          <p:cNvSpPr/>
          <p:nvPr/>
        </p:nvSpPr>
        <p:spPr>
          <a:xfrm>
            <a:off x="843379" y="6141063"/>
            <a:ext cx="7562544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Fonte: Sicor-BCB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Elaboração: Ministério da Economia</a:t>
            </a:r>
          </a:p>
          <a:p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700" noProof="1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D2E936D-E3A1-466D-9F7F-564A8D560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236" y="1429972"/>
            <a:ext cx="6924213" cy="433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3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8403"/>
            <a:ext cx="7414249" cy="1053962"/>
          </a:xfrm>
        </p:spPr>
        <p:txBody>
          <a:bodyPr/>
          <a:lstStyle/>
          <a:p>
            <a:pPr algn="ctr"/>
            <a:br>
              <a:rPr lang="pt-BR" sz="2400" dirty="0"/>
            </a:b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Tratores de roda: evolução da quantidade de contratos de financiamento pelo crédito rural nos meses de dezembro (2015 a 2021) </a:t>
            </a:r>
            <a:br>
              <a:rPr lang="pt-BR" sz="2800" dirty="0"/>
            </a:br>
            <a:br>
              <a:rPr lang="pt-BR" sz="4400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14804C-FD97-414B-9611-C5A83A94F2CB}"/>
              </a:ext>
            </a:extLst>
          </p:cNvPr>
          <p:cNvSpPr/>
          <p:nvPr/>
        </p:nvSpPr>
        <p:spPr>
          <a:xfrm>
            <a:off x="843379" y="6141063"/>
            <a:ext cx="756254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Fonte: 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</a:rPr>
              <a:t>Sicor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-BCB</a:t>
            </a:r>
          </a:p>
          <a:p>
            <a:r>
              <a:rPr lang="en-US" sz="1000" dirty="0" err="1">
                <a:solidFill>
                  <a:schemeClr val="bg2">
                    <a:lumMod val="10000"/>
                  </a:schemeClr>
                </a:solidFill>
              </a:rPr>
              <a:t>Elaboração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1000" dirty="0" err="1">
                <a:solidFill>
                  <a:schemeClr val="bg2">
                    <a:lumMod val="10000"/>
                  </a:schemeClr>
                </a:solidFill>
              </a:rPr>
              <a:t>Ministério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 da Economia</a:t>
            </a:r>
          </a:p>
          <a:p>
            <a:r>
              <a:rPr lang="en-US" sz="700" noProof="1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1D5BF60-DAF5-4D9C-889E-9B5308B8F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392" y="1452561"/>
            <a:ext cx="7097777" cy="440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98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pt-BR" sz="2400" dirty="0"/>
            </a:b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Evolução dos contratos de financiamento</a:t>
            </a:r>
            <a:br>
              <a:rPr lang="pt-BR" sz="2400" dirty="0"/>
            </a:br>
            <a:r>
              <a:rPr lang="pt-BR" sz="2400" dirty="0"/>
              <a:t>pelo Crédito Rural e tíquete médio</a:t>
            </a:r>
            <a:br>
              <a:rPr lang="pt-BR" sz="2400" dirty="0"/>
            </a:br>
            <a:r>
              <a:rPr lang="pt-BR" sz="2400" dirty="0"/>
              <a:t>(dezembro/20 a dezembro/21)</a:t>
            </a:r>
            <a:br>
              <a:rPr lang="pt-BR" sz="2800" dirty="0"/>
            </a:br>
            <a:br>
              <a:rPr lang="pt-BR" sz="4400" dirty="0"/>
            </a:b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14804C-FD97-414B-9611-C5A83A94F2CB}"/>
              </a:ext>
            </a:extLst>
          </p:cNvPr>
          <p:cNvSpPr/>
          <p:nvPr/>
        </p:nvSpPr>
        <p:spPr>
          <a:xfrm>
            <a:off x="786708" y="6364602"/>
            <a:ext cx="74878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Fonte: </a:t>
            </a:r>
            <a:r>
              <a:rPr lang="en-US" sz="1000" dirty="0" err="1"/>
              <a:t>Sicor</a:t>
            </a:r>
            <a:r>
              <a:rPr lang="en-US" sz="1000" dirty="0"/>
              <a:t>-BCB</a:t>
            </a:r>
          </a:p>
          <a:p>
            <a:r>
              <a:rPr lang="en-US" sz="1000" dirty="0"/>
              <a:t>Elaboração: Ministério da Economia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E892E44-73F9-42A6-9D84-729CF9F04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359" y="1590369"/>
            <a:ext cx="7648575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2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defRPr/>
            </a:pPr>
            <a:r>
              <a:rPr lang="pt-BR" sz="1400" b="1" dirty="0"/>
              <a:t>Volume de Recursos (em RS bilhões – eixo esquerdo) e Crescimento Anual (em % - eixo direito)</a:t>
            </a: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53683" y="146649"/>
            <a:ext cx="7414249" cy="1053962"/>
          </a:xfrm>
        </p:spPr>
        <p:txBody>
          <a:bodyPr/>
          <a:lstStyle/>
          <a:p>
            <a:pPr algn="ctr"/>
            <a:br>
              <a:rPr lang="pt-BR" sz="2400" dirty="0"/>
            </a:b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Máquinas agrícolas:</a:t>
            </a:r>
            <a:br>
              <a:rPr lang="pt-BR" sz="2400" dirty="0"/>
            </a:br>
            <a:r>
              <a:rPr lang="pt-BR" sz="2400" dirty="0"/>
              <a:t>financiamento pelo crédito rural</a:t>
            </a:r>
            <a:br>
              <a:rPr lang="pt-BR" sz="2800" dirty="0"/>
            </a:br>
            <a:br>
              <a:rPr lang="pt-BR" sz="4400" dirty="0"/>
            </a:br>
            <a:endParaRPr lang="en-US" dirty="0"/>
          </a:p>
        </p:txBody>
      </p:sp>
      <p:sp>
        <p:nvSpPr>
          <p:cNvPr id="12" name="Espaço Reservado para Texto 11">
            <a:extLst>
              <a:ext uri="{FF2B5EF4-FFF2-40B4-BE49-F238E27FC236}">
                <a16:creationId xmlns:a16="http://schemas.microsoft.com/office/drawing/2014/main" id="{5094F41C-4385-434F-8F50-87A646463A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2143" y="6274964"/>
            <a:ext cx="3653354" cy="470969"/>
          </a:xfrm>
        </p:spPr>
        <p:txBody>
          <a:bodyPr/>
          <a:lstStyle/>
          <a:p>
            <a:r>
              <a:rPr lang="en-US" sz="1000" b="0" dirty="0"/>
              <a:t>Fonte: </a:t>
            </a:r>
            <a:r>
              <a:rPr lang="en-US" sz="1000" b="0" dirty="0" err="1"/>
              <a:t>Sicor</a:t>
            </a:r>
            <a:r>
              <a:rPr lang="en-US" sz="1000" b="0" dirty="0"/>
              <a:t>-BCB</a:t>
            </a:r>
          </a:p>
          <a:p>
            <a:r>
              <a:rPr lang="en-US" sz="1000" b="0" dirty="0" err="1"/>
              <a:t>Elaboração</a:t>
            </a:r>
            <a:r>
              <a:rPr lang="en-US" sz="1000" b="0" dirty="0"/>
              <a:t>: </a:t>
            </a:r>
            <a:r>
              <a:rPr lang="en-US" sz="1000" b="0" dirty="0" err="1"/>
              <a:t>Ministério</a:t>
            </a:r>
            <a:r>
              <a:rPr lang="en-US" sz="1000" b="0" dirty="0"/>
              <a:t> da Economia</a:t>
            </a:r>
          </a:p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E60827D-4E13-420B-8BA7-1DB09ACDB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446" y="1971673"/>
            <a:ext cx="7118470" cy="382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00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CCFC13-8D37-F744-B581-69488F339A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sz="1200"/>
              <a:t>Para maiores informações acesse o site da Secretaria de Política Econômica:</a:t>
            </a:r>
          </a:p>
          <a:p>
            <a:r>
              <a:rPr lang="pt-BR" sz="1500"/>
              <a:t>www.fazenda.gov.br/orgaos/spe</a:t>
            </a:r>
          </a:p>
        </p:txBody>
      </p:sp>
    </p:spTree>
    <p:extLst>
      <p:ext uri="{BB962C8B-B14F-4D97-AF65-F5344CB8AC3E}">
        <p14:creationId xmlns:p14="http://schemas.microsoft.com/office/powerpoint/2010/main" val="374516634"/>
      </p:ext>
    </p:extLst>
  </p:cSld>
  <p:clrMapOvr>
    <a:masterClrMapping/>
  </p:clrMapOvr>
</p:sld>
</file>

<file path=ppt/theme/theme1.xml><?xml version="1.0" encoding="utf-8"?>
<a:theme xmlns:a="http://schemas.openxmlformats.org/drawingml/2006/main" name="CoresMinistro Levy">
  <a:themeElements>
    <a:clrScheme name="Custom 40">
      <a:dk1>
        <a:srgbClr val="27384B"/>
      </a:dk1>
      <a:lt1>
        <a:srgbClr val="FFFFFF"/>
      </a:lt1>
      <a:dk2>
        <a:srgbClr val="7DA419"/>
      </a:dk2>
      <a:lt2>
        <a:srgbClr val="DDDEDD"/>
      </a:lt2>
      <a:accent1>
        <a:srgbClr val="D1502A"/>
      </a:accent1>
      <a:accent2>
        <a:srgbClr val="F1A608"/>
      </a:accent2>
      <a:accent3>
        <a:srgbClr val="2A84D3"/>
      </a:accent3>
      <a:accent4>
        <a:srgbClr val="1FB18A"/>
      </a:accent4>
      <a:accent5>
        <a:srgbClr val="27384B"/>
      </a:accent5>
      <a:accent6>
        <a:srgbClr val="274E32"/>
      </a:accent6>
      <a:hlink>
        <a:srgbClr val="27384B"/>
      </a:hlink>
      <a:folHlink>
        <a:srgbClr val="27384B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44187</TotalTime>
  <Words>295</Words>
  <Application>Microsoft Office PowerPoint</Application>
  <PresentationFormat>Apresentação na tela (4:3)</PresentationFormat>
  <Paragraphs>28</Paragraphs>
  <Slides>7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Lucida Grande</vt:lpstr>
      <vt:lpstr>CoresMinistro Levy</vt:lpstr>
      <vt:lpstr>Apresentação do PowerPoint</vt:lpstr>
      <vt:lpstr>   Tratores de roda e colheitadeiras, colhedeiras e arrancadeiras: evolução do valor financiado pelo crédito rural   </vt:lpstr>
      <vt:lpstr>   Tratores de roda e colheitadeiras, colhedeiras e arrancadeiras: evolução da quantidade de contratos de financiamento pelo crédito rural  </vt:lpstr>
      <vt:lpstr>   Tratores de roda: evolução da quantidade de contratos de financiamento pelo crédito rural nos meses de dezembro (2015 a 2021)   </vt:lpstr>
      <vt:lpstr>   Evolução dos contratos de financiamento pelo Crédito Rural e tíquete médio (dezembro/20 a dezembro/21)  </vt:lpstr>
      <vt:lpstr>   Máquinas agrícolas: financiamento pelo crédito rural  </vt:lpstr>
      <vt:lpstr>Apresentação do PowerPoint</vt:lpstr>
    </vt:vector>
  </TitlesOfParts>
  <Company>MF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Gabinete Ministro</dc:creator>
  <cp:lastModifiedBy>Joel Rocha</cp:lastModifiedBy>
  <cp:revision>2059</cp:revision>
  <cp:lastPrinted>2020-10-16T19:10:00Z</cp:lastPrinted>
  <dcterms:created xsi:type="dcterms:W3CDTF">2014-09-09T13:21:46Z</dcterms:created>
  <dcterms:modified xsi:type="dcterms:W3CDTF">2022-02-10T14:56:42Z</dcterms:modified>
</cp:coreProperties>
</file>