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23" r:id="rId1"/>
  </p:sldMasterIdLst>
  <p:sldIdLst>
    <p:sldId id="256" r:id="rId2"/>
    <p:sldId id="257" r:id="rId3"/>
    <p:sldId id="260" r:id="rId4"/>
    <p:sldId id="264" r:id="rId5"/>
    <p:sldId id="265" r:id="rId6"/>
    <p:sldId id="263" r:id="rId7"/>
    <p:sldId id="261" r:id="rId8"/>
    <p:sldId id="259" r:id="rId9"/>
  </p:sldIdLst>
  <p:sldSz cx="9144000" cy="6858000" type="screen4x3"/>
  <p:notesSz cx="7023100" cy="93091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952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B954"/>
    <a:srgbClr val="4F81BD"/>
    <a:srgbClr val="3366CC"/>
    <a:srgbClr val="8EB4E3"/>
    <a:srgbClr val="BE4B48"/>
    <a:srgbClr val="4A7EBB"/>
    <a:srgbClr val="4995DB"/>
    <a:srgbClr val="9966FF"/>
    <a:srgbClr val="D96709"/>
    <a:srgbClr val="8690B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07" d="100"/>
          <a:sy n="107" d="100"/>
        </p:scale>
        <p:origin x="-84" y="-108"/>
      </p:cViewPr>
      <p:guideLst>
        <p:guide orient="horz" pos="1952"/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10.75\grupos\Area%20Tecnica\Agricola\SAMPA\COAPA%20-%20Coordena&#231;&#227;o-Geral%20de%20Acompanhamento%20da%20Produ&#231;&#227;o%20Agropecu&#225;ria\Acompanhamento%20de%20Mercado%20-%20PIB,%20VBP,%20LSPA%20(Broadcast,%20CMA%20etc)\Dados\VBP_Graf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10.75\grupos\Area%20Tecnica\Agricola\SAMPA\COAPA%20-%20Coordena&#231;&#227;o-Geral%20de%20Acompanhamento%20da%20Produ&#231;&#227;o%20Agropecu&#225;ria\Acompanhamento%20de%20Mercado%20-%20PIB,%20VBP,%20LSPA%20(Broadcast,%20CMA%20etc)\Dados\VBP_Graf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10.75\grupos\Area%20Tecnica\Agricola\SAMPA\COAPA%20-%20Coordena&#231;&#227;o-Geral%20de%20Acompanhamento%20da%20Produ&#231;&#227;o%20Agropecu&#225;ria\Acompanhamento%20de%20Mercado%20-%20PIB,%20VBP,%20LSPA%20(Broadcast,%20CMA%20etc)\Dados\VBP_Graf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10.75\grupos\Area%20Tecnica\Agricola\SAMPA\COAPA%20-%20Coordena&#231;&#227;o-Geral%20de%20Acompanhamento%20da%20Produ&#231;&#227;o%20Agropecu&#225;ria\Acompanhamento%20de%20Mercado%20-%20PIB,%20VBP,%20LSPA%20(Broadcast,%20CMA%20etc)\Dados\VBP_Graf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10.75\grupos\Area%20Tecnica\Agricola\SAMPA\COAPA%20-%20Coordena&#231;&#227;o-Geral%20de%20Acompanhamento%20da%20Produ&#231;&#227;o%20Agropecu&#225;ria\Acompanhamento%20de%20Mercado%20-%20PIB,%20VBP,%20LSPA%20(Broadcast,%20CMA%20etc)\Dados\VBP_Graf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3"/>
  <c:chart>
    <c:plotArea>
      <c:layout>
        <c:manualLayout>
          <c:layoutTarget val="inner"/>
          <c:xMode val="edge"/>
          <c:yMode val="edge"/>
          <c:x val="8.6558856437766146E-2"/>
          <c:y val="7.1511957419665165E-2"/>
          <c:w val="0.89471167412077224"/>
          <c:h val="0.74721460614235968"/>
        </c:manualLayout>
      </c:layout>
      <c:barChart>
        <c:barDir val="col"/>
        <c:grouping val="stacked"/>
        <c:ser>
          <c:idx val="0"/>
          <c:order val="0"/>
          <c:tx>
            <c:strRef>
              <c:f>renda!$F$43</c:f>
              <c:strCache>
                <c:ptCount val="1"/>
                <c:pt idx="0">
                  <c:v>Agricultura</c:v>
                </c:pt>
              </c:strCache>
            </c:strRef>
          </c:tx>
          <c:spPr>
            <a:solidFill>
              <a:srgbClr val="4F81BD"/>
            </a:solidFill>
            <a:ln>
              <a:solidFill>
                <a:srgbClr val="4F81BD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renda!$E$44:$E$58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2019*</c:v>
                </c:pt>
              </c:strCache>
            </c:strRef>
          </c:cat>
          <c:val>
            <c:numRef>
              <c:f>renda!$F$44:$F$58</c:f>
              <c:numCache>
                <c:formatCode>0.00</c:formatCode>
                <c:ptCount val="15"/>
                <c:pt idx="0">
                  <c:v>212.65266115716463</c:v>
                </c:pt>
                <c:pt idx="1">
                  <c:v>213.95176942112241</c:v>
                </c:pt>
                <c:pt idx="2">
                  <c:v>241.61953005894529</c:v>
                </c:pt>
                <c:pt idx="3">
                  <c:v>277.43888077949032</c:v>
                </c:pt>
                <c:pt idx="4">
                  <c:v>263.53019108680081</c:v>
                </c:pt>
                <c:pt idx="5">
                  <c:v>273.30993308169514</c:v>
                </c:pt>
                <c:pt idx="6">
                  <c:v>317.41570138183329</c:v>
                </c:pt>
                <c:pt idx="7">
                  <c:v>334.67644325626327</c:v>
                </c:pt>
                <c:pt idx="8">
                  <c:v>364.13010712865548</c:v>
                </c:pt>
                <c:pt idx="9">
                  <c:v>368.81493907437851</c:v>
                </c:pt>
                <c:pt idx="10">
                  <c:v>370.15313711938711</c:v>
                </c:pt>
                <c:pt idx="11">
                  <c:v>374.83381260512277</c:v>
                </c:pt>
                <c:pt idx="12">
                  <c:v>390.40749857300943</c:v>
                </c:pt>
                <c:pt idx="13">
                  <c:v>383.87550690303038</c:v>
                </c:pt>
                <c:pt idx="14">
                  <c:v>381.30985499839443</c:v>
                </c:pt>
              </c:numCache>
            </c:numRef>
          </c:val>
        </c:ser>
        <c:ser>
          <c:idx val="1"/>
          <c:order val="1"/>
          <c:tx>
            <c:strRef>
              <c:f>renda!$G$43</c:f>
              <c:strCache>
                <c:ptCount val="1"/>
                <c:pt idx="0">
                  <c:v>Pecuária</c:v>
                </c:pt>
              </c:strCache>
            </c:strRef>
          </c:tx>
          <c:spPr>
            <a:solidFill>
              <a:srgbClr val="8EB4E3"/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renda!$E$44:$E$58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2019*</c:v>
                </c:pt>
              </c:strCache>
            </c:strRef>
          </c:cat>
          <c:val>
            <c:numRef>
              <c:f>renda!$G$44:$G$58</c:f>
              <c:numCache>
                <c:formatCode>0.00</c:formatCode>
                <c:ptCount val="15"/>
                <c:pt idx="0">
                  <c:v>116.16448428119359</c:v>
                </c:pt>
                <c:pt idx="1">
                  <c:v>112.50653499000916</c:v>
                </c:pt>
                <c:pt idx="2">
                  <c:v>132.35775083597878</c:v>
                </c:pt>
                <c:pt idx="3">
                  <c:v>148.13989649524456</c:v>
                </c:pt>
                <c:pt idx="4">
                  <c:v>146.2131334257698</c:v>
                </c:pt>
                <c:pt idx="5">
                  <c:v>152.76437471480358</c:v>
                </c:pt>
                <c:pt idx="6">
                  <c:v>162.04389560342221</c:v>
                </c:pt>
                <c:pt idx="7">
                  <c:v>165.76118489126259</c:v>
                </c:pt>
                <c:pt idx="8">
                  <c:v>185.05237314885869</c:v>
                </c:pt>
                <c:pt idx="9">
                  <c:v>199.16902235281208</c:v>
                </c:pt>
                <c:pt idx="10">
                  <c:v>202.89889668454458</c:v>
                </c:pt>
                <c:pt idx="11">
                  <c:v>196.15242430503923</c:v>
                </c:pt>
                <c:pt idx="12">
                  <c:v>191.93769387968405</c:v>
                </c:pt>
                <c:pt idx="13">
                  <c:v>185.96638763727779</c:v>
                </c:pt>
                <c:pt idx="14">
                  <c:v>200.26028051697401</c:v>
                </c:pt>
              </c:numCache>
            </c:numRef>
          </c:val>
        </c:ser>
        <c:gapWidth val="36"/>
        <c:overlap val="100"/>
        <c:axId val="49653248"/>
        <c:axId val="49654784"/>
      </c:barChart>
      <c:lineChart>
        <c:grouping val="standard"/>
        <c:ser>
          <c:idx val="2"/>
          <c:order val="2"/>
          <c:tx>
            <c:strRef>
              <c:f>renda!$H$43</c:f>
              <c:strCache>
                <c:ptCount val="1"/>
                <c:pt idx="0">
                  <c:v>VBP Total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rgbClr val="002060"/>
              </a:solidFill>
            </c:spPr>
          </c:marker>
          <c:dLbls>
            <c:numFmt formatCode="#,##0" sourceLinked="0"/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t"/>
            <c:showVal val="1"/>
          </c:dLbls>
          <c:cat>
            <c:numRef>
              <c:f>'\\10.10.10.75\grupos\Area Tecnica\Agricola\SAMPA\COAPA - Coordenação-Geral de Acompanhamento de Produtos Agropecuário\Valor Bruto Produção\[VBP_01_15.xlsx]Plan3'!$A$19:$A$29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renda!$H$44:$H$58</c:f>
              <c:numCache>
                <c:formatCode>0</c:formatCode>
                <c:ptCount val="15"/>
                <c:pt idx="0">
                  <c:v>330.3045983649763</c:v>
                </c:pt>
                <c:pt idx="1">
                  <c:v>327.93508677194092</c:v>
                </c:pt>
                <c:pt idx="2">
                  <c:v>375.66902236483497</c:v>
                </c:pt>
                <c:pt idx="3">
                  <c:v>427.50394573552143</c:v>
                </c:pt>
                <c:pt idx="4">
                  <c:v>411.59685896374992</c:v>
                </c:pt>
                <c:pt idx="5">
                  <c:v>428.00171786279486</c:v>
                </c:pt>
                <c:pt idx="6">
                  <c:v>481.6285032926807</c:v>
                </c:pt>
                <c:pt idx="7">
                  <c:v>502.701431677556</c:v>
                </c:pt>
                <c:pt idx="8">
                  <c:v>551.66678834620404</c:v>
                </c:pt>
                <c:pt idx="9">
                  <c:v>570.55332077300773</c:v>
                </c:pt>
                <c:pt idx="10">
                  <c:v>575.64431932374453</c:v>
                </c:pt>
                <c:pt idx="11">
                  <c:v>573.56917749258923</c:v>
                </c:pt>
                <c:pt idx="12">
                  <c:v>584.9795169483366</c:v>
                </c:pt>
                <c:pt idx="13">
                  <c:v>573.86889711911761</c:v>
                </c:pt>
                <c:pt idx="14">
                  <c:v>584.65611376256402</c:v>
                </c:pt>
              </c:numCache>
            </c:numRef>
          </c:val>
        </c:ser>
        <c:marker val="1"/>
        <c:axId val="49653248"/>
        <c:axId val="49654784"/>
      </c:lineChart>
      <c:catAx>
        <c:axId val="4965324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9654784"/>
        <c:crosses val="autoZero"/>
        <c:auto val="1"/>
        <c:lblAlgn val="ctr"/>
        <c:lblOffset val="100"/>
      </c:catAx>
      <c:valAx>
        <c:axId val="49654784"/>
        <c:scaling>
          <c:orientation val="minMax"/>
          <c:max val="595"/>
          <c:min val="35"/>
        </c:scaling>
        <c:axPos val="l"/>
        <c:numFmt formatCode="0.00" sourceLinked="1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9653248"/>
        <c:crosses val="autoZero"/>
        <c:crossBetween val="between"/>
        <c:majorUnit val="55"/>
      </c:valAx>
    </c:plotArea>
    <c:legend>
      <c:legendPos val="b"/>
      <c:layout/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3"/>
  <c:chart>
    <c:plotArea>
      <c:layout>
        <c:manualLayout>
          <c:layoutTarget val="inner"/>
          <c:xMode val="edge"/>
          <c:yMode val="edge"/>
          <c:x val="8.6558856437766341E-2"/>
          <c:y val="2.2266701956373189E-2"/>
          <c:w val="0.89471167412077335"/>
          <c:h val="0.79645986855208162"/>
        </c:manualLayout>
      </c:layout>
      <c:barChart>
        <c:barDir val="col"/>
        <c:grouping val="clustered"/>
        <c:ser>
          <c:idx val="0"/>
          <c:order val="0"/>
          <c:tx>
            <c:strRef>
              <c:f>'Mensal Daiane'!$B$44</c:f>
              <c:strCache>
                <c:ptCount val="1"/>
                <c:pt idx="0">
                  <c:v>Agricultura</c:v>
                </c:pt>
              </c:strCache>
            </c:strRef>
          </c:tx>
          <c:spPr>
            <a:solidFill>
              <a:srgbClr val="4F81BD"/>
            </a:solidFill>
            <a:ln>
              <a:solidFill>
                <a:srgbClr val="4F81BD"/>
              </a:solidFill>
            </a:ln>
          </c:spPr>
          <c:dLbls>
            <c:dLbl>
              <c:idx val="0"/>
              <c:layout>
                <c:manualLayout>
                  <c:x val="7.5757575757575812E-3"/>
                  <c:y val="-2.911208151382824E-3"/>
                </c:manualLayout>
              </c:layout>
              <c:dLblPos val="outEnd"/>
              <c:showVal val="1"/>
            </c:dLbl>
            <c:numFmt formatCode="#,##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 algn="ctr">
                  <a:defRPr lang="pt-BR" sz="1400" b="1" i="0" u="none" strike="noStrike" kern="1200" baseline="0">
                    <a:solidFill>
                      <a:srgbClr val="4F81BD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Val val="1"/>
          </c:dLbls>
          <c:cat>
            <c:numRef>
              <c:f>'Mensal Daiane'!$A$45:$A$56</c:f>
              <c:numCache>
                <c:formatCode>mmm/yy</c:formatCode>
                <c:ptCount val="12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</c:numCache>
            </c:numRef>
          </c:cat>
          <c:val>
            <c:numRef>
              <c:f>'Mensal Daiane'!$B$45:$B$56</c:f>
              <c:numCache>
                <c:formatCode>_-* #,##0.00_-;\-* #,##0.00_-;_-* "-"??_-;_-@_-</c:formatCode>
                <c:ptCount val="12"/>
                <c:pt idx="0">
                  <c:v>388.81906550151143</c:v>
                </c:pt>
                <c:pt idx="1">
                  <c:v>388.58788938166697</c:v>
                </c:pt>
                <c:pt idx="2">
                  <c:v>388.35685070981089</c:v>
                </c:pt>
                <c:pt idx="3">
                  <c:v>388.12594940422218</c:v>
                </c:pt>
                <c:pt idx="4">
                  <c:v>387.89518538322835</c:v>
                </c:pt>
                <c:pt idx="5">
                  <c:v>387.66455856520548</c:v>
                </c:pt>
                <c:pt idx="6">
                  <c:v>388.09213127826121</c:v>
                </c:pt>
                <c:pt idx="7">
                  <c:v>385.9107444749074</c:v>
                </c:pt>
                <c:pt idx="8">
                  <c:v>384.04362481389427</c:v>
                </c:pt>
                <c:pt idx="9">
                  <c:v>385.6208658707489</c:v>
                </c:pt>
                <c:pt idx="10">
                  <c:v>386.32353798549838</c:v>
                </c:pt>
                <c:pt idx="11">
                  <c:v>383.87550690303044</c:v>
                </c:pt>
              </c:numCache>
            </c:numRef>
          </c:val>
        </c:ser>
        <c:ser>
          <c:idx val="1"/>
          <c:order val="1"/>
          <c:tx>
            <c:strRef>
              <c:f>'Mensal Daiane'!$C$44</c:f>
              <c:strCache>
                <c:ptCount val="1"/>
                <c:pt idx="0">
                  <c:v>Pecuária</c:v>
                </c:pt>
              </c:strCache>
            </c:strRef>
          </c:tx>
          <c:spPr>
            <a:solidFill>
              <a:srgbClr val="8EB4E3"/>
            </a:solidFill>
          </c:spPr>
          <c:dLbls>
            <c:numFmt formatCode="#,##0" sourceLinked="0"/>
            <c:spPr>
              <a:solidFill>
                <a:srgbClr val="FFFFFF"/>
              </a:solidFill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8EB4E3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Val val="1"/>
          </c:dLbls>
          <c:cat>
            <c:numRef>
              <c:f>'Mensal Daiane'!$A$45:$A$56</c:f>
              <c:numCache>
                <c:formatCode>mmm/yy</c:formatCode>
                <c:ptCount val="12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</c:numCache>
            </c:numRef>
          </c:cat>
          <c:val>
            <c:numRef>
              <c:f>'Mensal Daiane'!$C$45:$C$56</c:f>
              <c:numCache>
                <c:formatCode>_-* #,##0.00_-;\-* #,##0.00_-;_-* "-"??_-;_-@_-</c:formatCode>
                <c:ptCount val="12"/>
                <c:pt idx="0">
                  <c:v>185.63767644539436</c:v>
                </c:pt>
                <c:pt idx="1">
                  <c:v>182.29944725917755</c:v>
                </c:pt>
                <c:pt idx="2">
                  <c:v>183.28482827403099</c:v>
                </c:pt>
                <c:pt idx="3">
                  <c:v>186.03474539589482</c:v>
                </c:pt>
                <c:pt idx="4">
                  <c:v>182.15026914142811</c:v>
                </c:pt>
                <c:pt idx="5">
                  <c:v>183.44423026732443</c:v>
                </c:pt>
                <c:pt idx="6">
                  <c:v>181.69090670538958</c:v>
                </c:pt>
                <c:pt idx="7">
                  <c:v>182.11400207706617</c:v>
                </c:pt>
                <c:pt idx="8">
                  <c:v>182.70413882240476</c:v>
                </c:pt>
                <c:pt idx="9">
                  <c:v>183.37765936085009</c:v>
                </c:pt>
                <c:pt idx="10">
                  <c:v>184.96106883084946</c:v>
                </c:pt>
                <c:pt idx="11">
                  <c:v>185.96638763727782</c:v>
                </c:pt>
              </c:numCache>
            </c:numRef>
          </c:val>
        </c:ser>
        <c:ser>
          <c:idx val="2"/>
          <c:order val="2"/>
          <c:tx>
            <c:strRef>
              <c:f>'Mensal Daiane'!$D$44</c:f>
              <c:strCache>
                <c:ptCount val="1"/>
                <c:pt idx="0">
                  <c:v>VBP Total</c:v>
                </c:pt>
              </c:strCache>
            </c:strRef>
          </c:tx>
          <c:spPr>
            <a:solidFill>
              <a:srgbClr val="8690B8"/>
            </a:solidFill>
            <a:ln>
              <a:solidFill>
                <a:srgbClr val="8690B8"/>
              </a:solidFill>
            </a:ln>
          </c:spPr>
          <c:dLbls>
            <c:numFmt formatCode="#,##0" sourceLinked="0"/>
            <c:spPr>
              <a:solidFill>
                <a:srgbClr val="FFFFFF"/>
              </a:solidFill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8690B8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Val val="1"/>
          </c:dLbls>
          <c:cat>
            <c:numRef>
              <c:f>'Mensal Daiane'!$A$45:$A$56</c:f>
              <c:numCache>
                <c:formatCode>mmm/yy</c:formatCode>
                <c:ptCount val="12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</c:numCache>
            </c:numRef>
          </c:cat>
          <c:val>
            <c:numRef>
              <c:f>'Mensal Daiane'!$D$45:$D$56</c:f>
              <c:numCache>
                <c:formatCode>_-* #,##0.00_-;\-* #,##0.00_-;_-* "-"??_-;_-@_-</c:formatCode>
                <c:ptCount val="12"/>
                <c:pt idx="0">
                  <c:v>573.00601881561215</c:v>
                </c:pt>
                <c:pt idx="1">
                  <c:v>569.44562762404269</c:v>
                </c:pt>
                <c:pt idx="2">
                  <c:v>570.19806496391982</c:v>
                </c:pt>
                <c:pt idx="3">
                  <c:v>572.71071930117307</c:v>
                </c:pt>
                <c:pt idx="4">
                  <c:v>568.60587158240594</c:v>
                </c:pt>
                <c:pt idx="5">
                  <c:v>569.66652056418923</c:v>
                </c:pt>
                <c:pt idx="6">
                  <c:v>569.78303798365084</c:v>
                </c:pt>
                <c:pt idx="7">
                  <c:v>568.02474655197364</c:v>
                </c:pt>
                <c:pt idx="8">
                  <c:v>566.74776363629906</c:v>
                </c:pt>
                <c:pt idx="9">
                  <c:v>568.99852523159905</c:v>
                </c:pt>
                <c:pt idx="10">
                  <c:v>571.28460681634783</c:v>
                </c:pt>
                <c:pt idx="11">
                  <c:v>569.84189454030832</c:v>
                </c:pt>
              </c:numCache>
            </c:numRef>
          </c:val>
        </c:ser>
        <c:gapWidth val="34"/>
        <c:axId val="47975424"/>
        <c:axId val="49152384"/>
      </c:barChart>
      <c:dateAx>
        <c:axId val="47975424"/>
        <c:scaling>
          <c:orientation val="minMax"/>
        </c:scaling>
        <c:axPos val="b"/>
        <c:numFmt formatCode="mmm/yy" sourceLinked="0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9152384"/>
        <c:crosses val="autoZero"/>
        <c:auto val="1"/>
        <c:lblOffset val="100"/>
      </c:dateAx>
      <c:valAx>
        <c:axId val="49152384"/>
        <c:scaling>
          <c:orientation val="minMax"/>
          <c:max val="600"/>
          <c:min val="0"/>
        </c:scaling>
        <c:axPos val="l"/>
        <c:numFmt formatCode="0" sourceLinked="0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7975424"/>
        <c:crosses val="autoZero"/>
        <c:crossBetween val="between"/>
        <c:majorUnit val="50"/>
      </c:valAx>
    </c:plotArea>
    <c:legend>
      <c:legendPos val="b"/>
      <c:layout/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>
        <c:manualLayout>
          <c:layoutTarget val="inner"/>
          <c:xMode val="edge"/>
          <c:yMode val="edge"/>
          <c:x val="5.3905701047068912E-2"/>
          <c:y val="3.5698337451427899E-2"/>
          <c:w val="0.92313713175890311"/>
          <c:h val="0.80421550869680469"/>
        </c:manualLayout>
      </c:layout>
      <c:lineChart>
        <c:grouping val="standard"/>
        <c:ser>
          <c:idx val="0"/>
          <c:order val="0"/>
          <c:tx>
            <c:strRef>
              <c:f>'Mensal Daiane'!$B$72</c:f>
              <c:strCache>
                <c:ptCount val="1"/>
                <c:pt idx="0">
                  <c:v>Agricultura</c:v>
                </c:pt>
              </c:strCache>
            </c:strRef>
          </c:tx>
          <c:spPr>
            <a:ln w="38100">
              <a:solidFill>
                <a:srgbClr val="4A7EBB"/>
              </a:solidFill>
            </a:ln>
          </c:spPr>
          <c:marker>
            <c:symbol val="none"/>
          </c:marker>
          <c:dLbls>
            <c:dLbl>
              <c:idx val="11"/>
              <c:layout/>
              <c:showVal val="1"/>
            </c:dLbl>
            <c:delete val="1"/>
            <c:txPr>
              <a:bodyPr/>
              <a:lstStyle/>
              <a:p>
                <a:pPr>
                  <a:defRPr b="1">
                    <a:solidFill>
                      <a:srgbClr val="4A7EBB"/>
                    </a:solidFill>
                  </a:defRPr>
                </a:pPr>
                <a:endParaRPr lang="pt-BR"/>
              </a:p>
            </c:txPr>
          </c:dLbls>
          <c:cat>
            <c:numRef>
              <c:f>'Mensal Daiane'!$A$73:$A$84</c:f>
              <c:numCache>
                <c:formatCode>mmm/yy</c:formatCode>
                <c:ptCount val="12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</c:numCache>
            </c:numRef>
          </c:cat>
          <c:val>
            <c:numRef>
              <c:f>'Mensal Daiane'!$B$73:$B$84</c:f>
              <c:numCache>
                <c:formatCode>0.0</c:formatCode>
                <c:ptCount val="12"/>
                <c:pt idx="0">
                  <c:v>100</c:v>
                </c:pt>
                <c:pt idx="1">
                  <c:v>99.940544036968376</c:v>
                </c:pt>
                <c:pt idx="2">
                  <c:v>99.881123424052177</c:v>
                </c:pt>
                <c:pt idx="3">
                  <c:v>99.82173814023362</c:v>
                </c:pt>
                <c:pt idx="4">
                  <c:v>99.76238816450747</c:v>
                </c:pt>
                <c:pt idx="5">
                  <c:v>99.703073475880927</c:v>
                </c:pt>
                <c:pt idx="6">
                  <c:v>99.8130404890736</c:v>
                </c:pt>
                <c:pt idx="7">
                  <c:v>99.252011723537066</c:v>
                </c:pt>
                <c:pt idx="8">
                  <c:v>98.771809020872567</c:v>
                </c:pt>
                <c:pt idx="9">
                  <c:v>99.177458125249743</c:v>
                </c:pt>
                <c:pt idx="10">
                  <c:v>99.358177687919138</c:v>
                </c:pt>
                <c:pt idx="11">
                  <c:v>98.72857093771762</c:v>
                </c:pt>
              </c:numCache>
            </c:numRef>
          </c:val>
        </c:ser>
        <c:ser>
          <c:idx val="1"/>
          <c:order val="1"/>
          <c:tx>
            <c:strRef>
              <c:f>'Mensal Daiane'!$C$72</c:f>
              <c:strCache>
                <c:ptCount val="1"/>
                <c:pt idx="0">
                  <c:v>Pecuária</c:v>
                </c:pt>
              </c:strCache>
            </c:strRef>
          </c:tx>
          <c:spPr>
            <a:ln w="38100">
              <a:solidFill>
                <a:srgbClr val="BE4B48"/>
              </a:solidFill>
            </a:ln>
          </c:spPr>
          <c:marker>
            <c:symbol val="none"/>
          </c:marker>
          <c:dLbls>
            <c:dLbl>
              <c:idx val="11"/>
              <c:layout>
                <c:manualLayout>
                  <c:x val="0"/>
                  <c:y val="-2.6086956521739115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pt-BR"/>
              </a:p>
            </c:txPr>
          </c:dLbls>
          <c:cat>
            <c:numRef>
              <c:f>'Mensal Daiane'!$A$73:$A$84</c:f>
              <c:numCache>
                <c:formatCode>mmm/yy</c:formatCode>
                <c:ptCount val="12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</c:numCache>
            </c:numRef>
          </c:cat>
          <c:val>
            <c:numRef>
              <c:f>'Mensal Daiane'!$C$73:$C$84</c:f>
              <c:numCache>
                <c:formatCode>0.0</c:formatCode>
                <c:ptCount val="12"/>
                <c:pt idx="0">
                  <c:v>100</c:v>
                </c:pt>
                <c:pt idx="1">
                  <c:v>98.201750178014777</c:v>
                </c:pt>
                <c:pt idx="2">
                  <c:v>98.73255891992622</c:v>
                </c:pt>
                <c:pt idx="3">
                  <c:v>100.2138945919296</c:v>
                </c:pt>
                <c:pt idx="4">
                  <c:v>98.121390349877558</c:v>
                </c:pt>
                <c:pt idx="5">
                  <c:v>98.818426183698136</c:v>
                </c:pt>
                <c:pt idx="6">
                  <c:v>97.873939269453345</c:v>
                </c:pt>
                <c:pt idx="7">
                  <c:v>98.101853871584808</c:v>
                </c:pt>
                <c:pt idx="8">
                  <c:v>98.419750947565589</c:v>
                </c:pt>
                <c:pt idx="9">
                  <c:v>98.782565518046084</c:v>
                </c:pt>
                <c:pt idx="10">
                  <c:v>99.635522471784483</c:v>
                </c:pt>
                <c:pt idx="11">
                  <c:v>100.17707137806163</c:v>
                </c:pt>
              </c:numCache>
            </c:numRef>
          </c:val>
        </c:ser>
        <c:ser>
          <c:idx val="2"/>
          <c:order val="2"/>
          <c:tx>
            <c:strRef>
              <c:f>'Mensal Daiane'!$D$72</c:f>
              <c:strCache>
                <c:ptCount val="1"/>
                <c:pt idx="0">
                  <c:v>VBP Total</c:v>
                </c:pt>
              </c:strCache>
            </c:strRef>
          </c:tx>
          <c:spPr>
            <a:ln w="38100">
              <a:solidFill>
                <a:schemeClr val="tx2"/>
              </a:solidFill>
            </a:ln>
          </c:spPr>
          <c:marker>
            <c:symbol val="none"/>
          </c:marker>
          <c:dLbls>
            <c:dLbl>
              <c:idx val="11"/>
              <c:layout/>
              <c:showVal val="1"/>
            </c:dLbl>
            <c:delete val="1"/>
            <c:txPr>
              <a:bodyPr/>
              <a:lstStyle/>
              <a:p>
                <a:pPr>
                  <a:defRPr b="1">
                    <a:solidFill>
                      <a:srgbClr val="98B954"/>
                    </a:solidFill>
                  </a:defRPr>
                </a:pPr>
                <a:endParaRPr lang="pt-BR"/>
              </a:p>
            </c:txPr>
          </c:dLbls>
          <c:cat>
            <c:numRef>
              <c:f>'Mensal Daiane'!$A$73:$A$84</c:f>
              <c:numCache>
                <c:formatCode>mmm/yy</c:formatCode>
                <c:ptCount val="12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</c:numCache>
            </c:numRef>
          </c:cat>
          <c:val>
            <c:numRef>
              <c:f>'Mensal Daiane'!$D$73:$D$84</c:f>
              <c:numCache>
                <c:formatCode>0.0</c:formatCode>
                <c:ptCount val="12"/>
                <c:pt idx="0">
                  <c:v>100</c:v>
                </c:pt>
                <c:pt idx="1">
                  <c:v>99.378646807422953</c:v>
                </c:pt>
                <c:pt idx="2">
                  <c:v>99.509960845176408</c:v>
                </c:pt>
                <c:pt idx="3">
                  <c:v>99.94846484945316</c:v>
                </c:pt>
                <c:pt idx="4">
                  <c:v>99.232094063810848</c:v>
                </c:pt>
                <c:pt idx="5">
                  <c:v>99.417196653828242</c:v>
                </c:pt>
                <c:pt idx="6">
                  <c:v>99.437531068413023</c:v>
                </c:pt>
                <c:pt idx="7">
                  <c:v>99.130677148220073</c:v>
                </c:pt>
                <c:pt idx="8">
                  <c:v>98.90782034152997</c:v>
                </c:pt>
                <c:pt idx="9">
                  <c:v>99.300619286286647</c:v>
                </c:pt>
                <c:pt idx="10">
                  <c:v>99.699582213320824</c:v>
                </c:pt>
                <c:pt idx="11">
                  <c:v>99.447802610896829</c:v>
                </c:pt>
              </c:numCache>
            </c:numRef>
          </c:val>
        </c:ser>
        <c:ser>
          <c:idx val="3"/>
          <c:order val="3"/>
          <c:tx>
            <c:strRef>
              <c:f>'Mensal Daiane'!$E$72</c:f>
              <c:strCache>
                <c:ptCount val="1"/>
              </c:strCache>
            </c:strRef>
          </c:tx>
          <c:spPr>
            <a:ln w="12700">
              <a:solidFill>
                <a:srgbClr val="C00000"/>
              </a:solidFill>
              <a:prstDash val="sysDash"/>
            </a:ln>
          </c:spPr>
          <c:marker>
            <c:symbol val="none"/>
          </c:marker>
          <c:cat>
            <c:numRef>
              <c:f>'Mensal Daiane'!$A$73:$A$84</c:f>
              <c:numCache>
                <c:formatCode>mmm/yy</c:formatCode>
                <c:ptCount val="12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</c:numCache>
            </c:numRef>
          </c:cat>
          <c:val>
            <c:numRef>
              <c:f>'Mensal Daiane'!$E$73:$E$84</c:f>
              <c:numCache>
                <c:formatCode>General</c:formatCode>
                <c:ptCount val="12"/>
                <c:pt idx="0">
                  <c:v>100.2</c:v>
                </c:pt>
                <c:pt idx="1">
                  <c:v>100.2</c:v>
                </c:pt>
                <c:pt idx="2">
                  <c:v>100.2</c:v>
                </c:pt>
                <c:pt idx="3">
                  <c:v>100.2</c:v>
                </c:pt>
                <c:pt idx="4">
                  <c:v>100.2</c:v>
                </c:pt>
                <c:pt idx="5">
                  <c:v>100.2</c:v>
                </c:pt>
                <c:pt idx="6">
                  <c:v>100.2</c:v>
                </c:pt>
                <c:pt idx="7">
                  <c:v>100.2</c:v>
                </c:pt>
                <c:pt idx="8">
                  <c:v>100.2</c:v>
                </c:pt>
                <c:pt idx="9">
                  <c:v>100.2</c:v>
                </c:pt>
                <c:pt idx="10">
                  <c:v>100.2</c:v>
                </c:pt>
                <c:pt idx="11">
                  <c:v>100.2</c:v>
                </c:pt>
              </c:numCache>
            </c:numRef>
          </c:val>
        </c:ser>
        <c:ser>
          <c:idx val="4"/>
          <c:order val="4"/>
          <c:tx>
            <c:strRef>
              <c:f>'Mensal Daiane'!$F$72</c:f>
              <c:strCache>
                <c:ptCount val="1"/>
              </c:strCache>
            </c:strRef>
          </c:tx>
          <c:spPr>
            <a:ln w="12700">
              <a:solidFill>
                <a:srgbClr val="98B954"/>
              </a:solidFill>
              <a:prstDash val="sysDash"/>
            </a:ln>
          </c:spPr>
          <c:marker>
            <c:symbol val="none"/>
          </c:marker>
          <c:cat>
            <c:numRef>
              <c:f>'Mensal Daiane'!$A$73:$A$84</c:f>
              <c:numCache>
                <c:formatCode>mmm/yy</c:formatCode>
                <c:ptCount val="12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</c:numCache>
            </c:numRef>
          </c:cat>
          <c:val>
            <c:numRef>
              <c:f>'Mensal Daiane'!$F$73:$F$84</c:f>
              <c:numCache>
                <c:formatCode>General</c:formatCode>
                <c:ptCount val="12"/>
                <c:pt idx="0">
                  <c:v>99.4</c:v>
                </c:pt>
                <c:pt idx="1">
                  <c:v>99.4</c:v>
                </c:pt>
                <c:pt idx="2">
                  <c:v>99.4</c:v>
                </c:pt>
                <c:pt idx="3">
                  <c:v>99.4</c:v>
                </c:pt>
                <c:pt idx="4">
                  <c:v>99.4</c:v>
                </c:pt>
                <c:pt idx="5">
                  <c:v>99.4</c:v>
                </c:pt>
                <c:pt idx="6">
                  <c:v>99.4</c:v>
                </c:pt>
                <c:pt idx="7">
                  <c:v>99.4</c:v>
                </c:pt>
                <c:pt idx="8">
                  <c:v>99.4</c:v>
                </c:pt>
                <c:pt idx="9">
                  <c:v>99.4</c:v>
                </c:pt>
                <c:pt idx="10">
                  <c:v>99.4</c:v>
                </c:pt>
                <c:pt idx="11">
                  <c:v>99.4</c:v>
                </c:pt>
              </c:numCache>
            </c:numRef>
          </c:val>
        </c:ser>
        <c:ser>
          <c:idx val="5"/>
          <c:order val="5"/>
          <c:tx>
            <c:strRef>
              <c:f>'Mensal Daiane'!$G$72</c:f>
              <c:strCache>
                <c:ptCount val="1"/>
              </c:strCache>
            </c:strRef>
          </c:tx>
          <c:spPr>
            <a:ln w="12700">
              <a:solidFill>
                <a:srgbClr val="4A7EBB"/>
              </a:solidFill>
              <a:prstDash val="sysDash"/>
            </a:ln>
          </c:spPr>
          <c:marker>
            <c:symbol val="none"/>
          </c:marker>
          <c:cat>
            <c:numRef>
              <c:f>'Mensal Daiane'!$A$73:$A$84</c:f>
              <c:numCache>
                <c:formatCode>mmm/yy</c:formatCode>
                <c:ptCount val="12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</c:numCache>
            </c:numRef>
          </c:cat>
          <c:val>
            <c:numRef>
              <c:f>'Mensal Daiane'!$G$73:$G$84</c:f>
              <c:numCache>
                <c:formatCode>General</c:formatCode>
                <c:ptCount val="12"/>
                <c:pt idx="0">
                  <c:v>98.7</c:v>
                </c:pt>
                <c:pt idx="1">
                  <c:v>98.7</c:v>
                </c:pt>
                <c:pt idx="2">
                  <c:v>98.7</c:v>
                </c:pt>
                <c:pt idx="3">
                  <c:v>98.7</c:v>
                </c:pt>
                <c:pt idx="4">
                  <c:v>98.7</c:v>
                </c:pt>
                <c:pt idx="5">
                  <c:v>98.7</c:v>
                </c:pt>
                <c:pt idx="6">
                  <c:v>98.7</c:v>
                </c:pt>
                <c:pt idx="7">
                  <c:v>98.7</c:v>
                </c:pt>
                <c:pt idx="8">
                  <c:v>98.7</c:v>
                </c:pt>
                <c:pt idx="9">
                  <c:v>98.7</c:v>
                </c:pt>
                <c:pt idx="10">
                  <c:v>98.7</c:v>
                </c:pt>
                <c:pt idx="11">
                  <c:v>98.7</c:v>
                </c:pt>
              </c:numCache>
            </c:numRef>
          </c:val>
        </c:ser>
        <c:marker val="1"/>
        <c:axId val="49296128"/>
        <c:axId val="49299456"/>
      </c:lineChart>
      <c:dateAx>
        <c:axId val="49296128"/>
        <c:scaling>
          <c:orientation val="minMax"/>
        </c:scaling>
        <c:axPos val="b"/>
        <c:numFmt formatCode="mmm/yy" sourceLinked="0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49299456"/>
        <c:crosses val="autoZero"/>
        <c:auto val="1"/>
        <c:lblOffset val="100"/>
        <c:baseTimeUnit val="months"/>
      </c:dateAx>
      <c:valAx>
        <c:axId val="49299456"/>
        <c:scaling>
          <c:orientation val="minMax"/>
          <c:max val="101.5"/>
          <c:min val="97"/>
        </c:scaling>
        <c:axPos val="l"/>
        <c:numFmt formatCode="0.0" sourceLinked="0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49296128"/>
        <c:crossesAt val="43101"/>
        <c:crossBetween val="midCat"/>
        <c:majorUnit val="0.5"/>
      </c:valAx>
    </c:plotArea>
    <c:legend>
      <c:legendPos val="b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>
        <c:manualLayout>
          <c:layoutTarget val="inner"/>
          <c:xMode val="edge"/>
          <c:yMode val="edge"/>
          <c:x val="5.7754931886082876E-2"/>
          <c:y val="9.3854421214589631E-2"/>
          <c:w val="0.93766054116911213"/>
          <c:h val="0.69533781337677636"/>
        </c:manualLayout>
      </c:layout>
      <c:barChart>
        <c:barDir val="col"/>
        <c:grouping val="clustered"/>
        <c:ser>
          <c:idx val="1"/>
          <c:order val="0"/>
          <c:tx>
            <c:strRef>
              <c:f>'Participação 2'!$N$3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4BACC6">
                <a:lumMod val="50000"/>
                <a:alpha val="55000"/>
              </a:srgbClr>
            </a:solidFill>
            <a:scene3d>
              <a:camera prst="orthographicFront"/>
              <a:lightRig rig="freezing" dir="t"/>
            </a:scene3d>
            <a:sp3d>
              <a:bevelT w="101600" prst="riblet"/>
              <a:bevelB prst="convex"/>
            </a:sp3d>
          </c:spPr>
          <c:cat>
            <c:strRef>
              <c:f>'Participação 2'!$A$59:$A$77</c:f>
              <c:strCache>
                <c:ptCount val="19"/>
                <c:pt idx="0">
                  <c:v>Soja </c:v>
                </c:pt>
                <c:pt idx="1">
                  <c:v>Bovinos</c:v>
                </c:pt>
                <c:pt idx="2">
                  <c:v>Frango</c:v>
                </c:pt>
                <c:pt idx="3">
                  <c:v>Cana-de-açúcar</c:v>
                </c:pt>
                <c:pt idx="4">
                  <c:v>Milho </c:v>
                </c:pt>
                <c:pt idx="5">
                  <c:v>Algodão</c:v>
                </c:pt>
                <c:pt idx="6">
                  <c:v>Leite</c:v>
                </c:pt>
                <c:pt idx="7">
                  <c:v>Café </c:v>
                </c:pt>
                <c:pt idx="8">
                  <c:v>Suínos</c:v>
                </c:pt>
                <c:pt idx="9">
                  <c:v>Laranja</c:v>
                </c:pt>
                <c:pt idx="10">
                  <c:v>Tomate</c:v>
                </c:pt>
                <c:pt idx="11">
                  <c:v>Ovos</c:v>
                </c:pt>
                <c:pt idx="12">
                  <c:v>Arroz </c:v>
                </c:pt>
                <c:pt idx="13">
                  <c:v>Banana</c:v>
                </c:pt>
                <c:pt idx="14">
                  <c:v>Mandioca</c:v>
                </c:pt>
                <c:pt idx="15">
                  <c:v>Feijão </c:v>
                </c:pt>
                <c:pt idx="16">
                  <c:v>Batata - inglesa</c:v>
                </c:pt>
                <c:pt idx="17">
                  <c:v>Trigo</c:v>
                </c:pt>
                <c:pt idx="18">
                  <c:v>Demais</c:v>
                </c:pt>
              </c:strCache>
            </c:strRef>
          </c:cat>
          <c:val>
            <c:numRef>
              <c:f>'Participação 2'!$N$59:$N$77</c:f>
              <c:numCache>
                <c:formatCode>0.0</c:formatCode>
                <c:ptCount val="19"/>
                <c:pt idx="0">
                  <c:v>21.809654149595882</c:v>
                </c:pt>
                <c:pt idx="1">
                  <c:v>13.135360153764749</c:v>
                </c:pt>
                <c:pt idx="2">
                  <c:v>9.1765494118520685</c:v>
                </c:pt>
                <c:pt idx="3">
                  <c:v>12.572247741549683</c:v>
                </c:pt>
                <c:pt idx="4">
                  <c:v>8.8395577509922258</c:v>
                </c:pt>
                <c:pt idx="5">
                  <c:v>4.001326784001388</c:v>
                </c:pt>
                <c:pt idx="6">
                  <c:v>5.6048887064637141</c:v>
                </c:pt>
                <c:pt idx="7">
                  <c:v>3.8873752823158871</c:v>
                </c:pt>
                <c:pt idx="8">
                  <c:v>2.9618334712279681</c:v>
                </c:pt>
                <c:pt idx="9">
                  <c:v>2.6361862780762766</c:v>
                </c:pt>
                <c:pt idx="10">
                  <c:v>1.524055769337775</c:v>
                </c:pt>
                <c:pt idx="11">
                  <c:v>2.0808047502409872</c:v>
                </c:pt>
                <c:pt idx="12">
                  <c:v>2.035951760137789</c:v>
                </c:pt>
                <c:pt idx="13">
                  <c:v>2.0105671716827098</c:v>
                </c:pt>
                <c:pt idx="14">
                  <c:v>2.2227284157198306</c:v>
                </c:pt>
                <c:pt idx="15">
                  <c:v>1.531521443715717</c:v>
                </c:pt>
                <c:pt idx="16">
                  <c:v>0.72910684512420576</c:v>
                </c:pt>
                <c:pt idx="17">
                  <c:v>0.46781917654626864</c:v>
                </c:pt>
                <c:pt idx="18">
                  <c:v>2.7724649376548647</c:v>
                </c:pt>
              </c:numCache>
            </c:numRef>
          </c:val>
        </c:ser>
        <c:ser>
          <c:idx val="0"/>
          <c:order val="1"/>
          <c:tx>
            <c:strRef>
              <c:f>'Participação 2'!$O$3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BBB59">
                <a:lumMod val="50000"/>
                <a:alpha val="75000"/>
              </a:srgbClr>
            </a:solidFill>
            <a:scene3d>
              <a:camera prst="orthographicFront"/>
              <a:lightRig rig="freezing" dir="t"/>
            </a:scene3d>
            <a:sp3d prstMaterial="softEdge">
              <a:bevelT prst="convex"/>
              <a:bevelB prst="convex"/>
            </a:sp3d>
          </c:spPr>
          <c:cat>
            <c:strRef>
              <c:f>'Participação 2'!$A$59:$A$77</c:f>
              <c:strCache>
                <c:ptCount val="19"/>
                <c:pt idx="0">
                  <c:v>Soja </c:v>
                </c:pt>
                <c:pt idx="1">
                  <c:v>Bovinos</c:v>
                </c:pt>
                <c:pt idx="2">
                  <c:v>Frango</c:v>
                </c:pt>
                <c:pt idx="3">
                  <c:v>Cana-de-açúcar</c:v>
                </c:pt>
                <c:pt idx="4">
                  <c:v>Milho </c:v>
                </c:pt>
                <c:pt idx="5">
                  <c:v>Algodão</c:v>
                </c:pt>
                <c:pt idx="6">
                  <c:v>Leite</c:v>
                </c:pt>
                <c:pt idx="7">
                  <c:v>Café </c:v>
                </c:pt>
                <c:pt idx="8">
                  <c:v>Suínos</c:v>
                </c:pt>
                <c:pt idx="9">
                  <c:v>Laranja</c:v>
                </c:pt>
                <c:pt idx="10">
                  <c:v>Tomate</c:v>
                </c:pt>
                <c:pt idx="11">
                  <c:v>Ovos</c:v>
                </c:pt>
                <c:pt idx="12">
                  <c:v>Arroz </c:v>
                </c:pt>
                <c:pt idx="13">
                  <c:v>Banana</c:v>
                </c:pt>
                <c:pt idx="14">
                  <c:v>Mandioca</c:v>
                </c:pt>
                <c:pt idx="15">
                  <c:v>Feijão </c:v>
                </c:pt>
                <c:pt idx="16">
                  <c:v>Batata - inglesa</c:v>
                </c:pt>
                <c:pt idx="17">
                  <c:v>Trigo</c:v>
                </c:pt>
                <c:pt idx="18">
                  <c:v>Demais</c:v>
                </c:pt>
              </c:strCache>
            </c:strRef>
          </c:cat>
          <c:val>
            <c:numRef>
              <c:f>'Participação 2'!$O$59:$O$77</c:f>
              <c:numCache>
                <c:formatCode>0.0</c:formatCode>
                <c:ptCount val="19"/>
                <c:pt idx="0">
                  <c:v>24.982185766645284</c:v>
                </c:pt>
                <c:pt idx="1">
                  <c:v>13.400908417672785</c:v>
                </c:pt>
                <c:pt idx="2">
                  <c:v>9.3376503959223243</c:v>
                </c:pt>
                <c:pt idx="3">
                  <c:v>10.719489945533082</c:v>
                </c:pt>
                <c:pt idx="4">
                  <c:v>8.2687009620001515</c:v>
                </c:pt>
                <c:pt idx="5">
                  <c:v>5.9645178727721762</c:v>
                </c:pt>
                <c:pt idx="6">
                  <c:v>5.6058538532868356</c:v>
                </c:pt>
                <c:pt idx="7">
                  <c:v>4.3740844282329867</c:v>
                </c:pt>
                <c:pt idx="8">
                  <c:v>2.4517003156138317</c:v>
                </c:pt>
                <c:pt idx="9">
                  <c:v>2.1853300650073373</c:v>
                </c:pt>
                <c:pt idx="10">
                  <c:v>1.6456022607586465</c:v>
                </c:pt>
                <c:pt idx="11">
                  <c:v>1.8386212164168847</c:v>
                </c:pt>
                <c:pt idx="12">
                  <c:v>1.7336472388030582</c:v>
                </c:pt>
                <c:pt idx="13">
                  <c:v>1.7904118748829598</c:v>
                </c:pt>
                <c:pt idx="14">
                  <c:v>1.7149646627425166</c:v>
                </c:pt>
                <c:pt idx="15">
                  <c:v>1.0117673997549474</c:v>
                </c:pt>
                <c:pt idx="16">
                  <c:v>0.71173354420179291</c:v>
                </c:pt>
                <c:pt idx="17">
                  <c:v>0.77017111835455809</c:v>
                </c:pt>
                <c:pt idx="18">
                  <c:v>1.4926586613978423</c:v>
                </c:pt>
              </c:numCache>
            </c:numRef>
          </c:val>
        </c:ser>
        <c:ser>
          <c:idx val="2"/>
          <c:order val="2"/>
          <c:tx>
            <c:strRef>
              <c:f>'Participação 2'!$P$3</c:f>
              <c:strCache>
                <c:ptCount val="1"/>
                <c:pt idx="0">
                  <c:v>2019</c:v>
                </c:pt>
              </c:strCache>
            </c:strRef>
          </c:tx>
          <c:spPr>
            <a:scene3d>
              <a:camera prst="orthographicFront"/>
              <a:lightRig rig="freezing" dir="t"/>
            </a:scene3d>
            <a:sp3d prstMaterial="softEdge">
              <a:bevelT prst="convex"/>
              <a:bevelB prst="convex"/>
            </a:sp3d>
          </c:spPr>
          <c:cat>
            <c:strRef>
              <c:f>'Participação 2'!$A$59:$A$77</c:f>
              <c:strCache>
                <c:ptCount val="19"/>
                <c:pt idx="0">
                  <c:v>Soja </c:v>
                </c:pt>
                <c:pt idx="1">
                  <c:v>Bovinos</c:v>
                </c:pt>
                <c:pt idx="2">
                  <c:v>Frango</c:v>
                </c:pt>
                <c:pt idx="3">
                  <c:v>Cana-de-açúcar</c:v>
                </c:pt>
                <c:pt idx="4">
                  <c:v>Milho </c:v>
                </c:pt>
                <c:pt idx="5">
                  <c:v>Algodão</c:v>
                </c:pt>
                <c:pt idx="6">
                  <c:v>Leite</c:v>
                </c:pt>
                <c:pt idx="7">
                  <c:v>Café </c:v>
                </c:pt>
                <c:pt idx="8">
                  <c:v>Suínos</c:v>
                </c:pt>
                <c:pt idx="9">
                  <c:v>Laranja</c:v>
                </c:pt>
                <c:pt idx="10">
                  <c:v>Tomate</c:v>
                </c:pt>
                <c:pt idx="11">
                  <c:v>Ovos</c:v>
                </c:pt>
                <c:pt idx="12">
                  <c:v>Arroz </c:v>
                </c:pt>
                <c:pt idx="13">
                  <c:v>Banana</c:v>
                </c:pt>
                <c:pt idx="14">
                  <c:v>Mandioca</c:v>
                </c:pt>
                <c:pt idx="15">
                  <c:v>Feijão </c:v>
                </c:pt>
                <c:pt idx="16">
                  <c:v>Batata - inglesa</c:v>
                </c:pt>
                <c:pt idx="17">
                  <c:v>Trigo</c:v>
                </c:pt>
                <c:pt idx="18">
                  <c:v>Demais</c:v>
                </c:pt>
              </c:strCache>
            </c:strRef>
          </c:cat>
          <c:val>
            <c:numRef>
              <c:f>'Participação 2'!$P$59:$P$77</c:f>
              <c:numCache>
                <c:formatCode>0.0</c:formatCode>
                <c:ptCount val="19"/>
                <c:pt idx="0">
                  <c:v>23.931661525340154</c:v>
                </c:pt>
                <c:pt idx="1">
                  <c:v>13.703553472319014</c:v>
                </c:pt>
                <c:pt idx="2">
                  <c:v>10.851478721774496</c:v>
                </c:pt>
                <c:pt idx="3">
                  <c:v>9.9093523709909945</c:v>
                </c:pt>
                <c:pt idx="4">
                  <c:v>9.1942545114870864</c:v>
                </c:pt>
                <c:pt idx="5">
                  <c:v>5.8090011114715026</c:v>
                </c:pt>
                <c:pt idx="6">
                  <c:v>5.6890336574690368</c:v>
                </c:pt>
                <c:pt idx="7">
                  <c:v>3.5711823328612771</c:v>
                </c:pt>
                <c:pt idx="8">
                  <c:v>2.5111275526751324</c:v>
                </c:pt>
                <c:pt idx="9">
                  <c:v>2.2384400746188629</c:v>
                </c:pt>
                <c:pt idx="10">
                  <c:v>1.7847691145383402</c:v>
                </c:pt>
                <c:pt idx="11">
                  <c:v>1.6792227198829155</c:v>
                </c:pt>
                <c:pt idx="12">
                  <c:v>1.6631157642588723</c:v>
                </c:pt>
                <c:pt idx="13">
                  <c:v>1.5767320336433002</c:v>
                </c:pt>
                <c:pt idx="14">
                  <c:v>1.4552932665543992</c:v>
                </c:pt>
                <c:pt idx="15">
                  <c:v>1.1291439554372489</c:v>
                </c:pt>
                <c:pt idx="16">
                  <c:v>0.95978636374920623</c:v>
                </c:pt>
                <c:pt idx="17">
                  <c:v>0.70768704972278274</c:v>
                </c:pt>
                <c:pt idx="18">
                  <c:v>1.6351644012053943</c:v>
                </c:pt>
              </c:numCache>
            </c:numRef>
          </c:val>
        </c:ser>
        <c:gapWidth val="44"/>
        <c:axId val="59972992"/>
        <c:axId val="59999744"/>
      </c:barChart>
      <c:catAx>
        <c:axId val="59972992"/>
        <c:scaling>
          <c:orientation val="minMax"/>
        </c:scaling>
        <c:axPos val="b"/>
        <c:numFmt formatCode="General" sourceLinked="1"/>
        <c:tickLblPos val="nextTo"/>
        <c:txPr>
          <a:bodyPr rot="-27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999744"/>
        <c:crosses val="autoZero"/>
        <c:auto val="1"/>
        <c:lblAlgn val="ctr"/>
        <c:lblOffset val="100"/>
      </c:catAx>
      <c:valAx>
        <c:axId val="59999744"/>
        <c:scaling>
          <c:orientation val="minMax"/>
          <c:max val="26"/>
          <c:min val="0"/>
        </c:scaling>
        <c:axPos val="l"/>
        <c:majorGridlines>
          <c:spPr>
            <a:ln>
              <a:solidFill>
                <a:schemeClr val="accent3">
                  <a:lumMod val="75000"/>
                </a:schemeClr>
              </a:solidFill>
              <a:prstDash val="sysDot"/>
            </a:ln>
          </c:spPr>
        </c:majorGridlines>
        <c:numFmt formatCode="0" sourceLinked="0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972992"/>
        <c:crosses val="autoZero"/>
        <c:crossBetween val="between"/>
        <c:majorUnit val="2.5"/>
        <c:minorUnit val="1"/>
      </c:valAx>
    </c:plotArea>
    <c:legend>
      <c:legendPos val="b"/>
      <c:layout/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barChart>
        <c:barDir val="col"/>
        <c:grouping val="percentStacked"/>
        <c:ser>
          <c:idx val="0"/>
          <c:order val="0"/>
          <c:tx>
            <c:strRef>
              <c:f>'Participação 1'!$A$20</c:f>
              <c:strCache>
                <c:ptCount val="1"/>
                <c:pt idx="0">
                  <c:v>Soja </c:v>
                </c:pt>
              </c:strCache>
            </c:strRef>
          </c:tx>
          <c:spPr>
            <a:solidFill>
              <a:srgbClr val="3366CC"/>
            </a:solidFill>
          </c:spPr>
          <c:dLbls>
            <c:spPr>
              <a:noFill/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numRef>
              <c:f>'Participação 1'!$C$3:$P$3</c:f>
              <c:numCache>
                <c:formatCode>General</c:formatCod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numCache>
            </c:numRef>
          </c:cat>
          <c:val>
            <c:numRef>
              <c:f>'Participação 1'!$C$20:$P$20</c:f>
              <c:numCache>
                <c:formatCode>0.0</c:formatCode>
                <c:ptCount val="14"/>
                <c:pt idx="0">
                  <c:v>14.003120591828102</c:v>
                </c:pt>
                <c:pt idx="1">
                  <c:v>15.50092064697588</c:v>
                </c:pt>
                <c:pt idx="2">
                  <c:v>17.779805996177377</c:v>
                </c:pt>
                <c:pt idx="3">
                  <c:v>17.916403013211664</c:v>
                </c:pt>
                <c:pt idx="4">
                  <c:v>16.879429320444611</c:v>
                </c:pt>
                <c:pt idx="5">
                  <c:v>16.742079582833952</c:v>
                </c:pt>
                <c:pt idx="6">
                  <c:v>18.738225696804378</c:v>
                </c:pt>
                <c:pt idx="7">
                  <c:v>20.211724407548225</c:v>
                </c:pt>
                <c:pt idx="8">
                  <c:v>19.789396239587447</c:v>
                </c:pt>
                <c:pt idx="9">
                  <c:v>21.565880311079418</c:v>
                </c:pt>
                <c:pt idx="10">
                  <c:v>21.782878894915331</c:v>
                </c:pt>
                <c:pt idx="11">
                  <c:v>21.809654149595882</c:v>
                </c:pt>
                <c:pt idx="12">
                  <c:v>24.982185766645284</c:v>
                </c:pt>
                <c:pt idx="13">
                  <c:v>23.931661525340154</c:v>
                </c:pt>
              </c:numCache>
            </c:numRef>
          </c:val>
        </c:ser>
        <c:ser>
          <c:idx val="3"/>
          <c:order val="1"/>
          <c:tx>
            <c:strRef>
              <c:f>'Participação 1'!$A$26</c:f>
              <c:strCache>
                <c:ptCount val="1"/>
                <c:pt idx="0">
                  <c:v>Bovinos</c:v>
                </c:pt>
              </c:strCache>
            </c:strRef>
          </c:tx>
          <c:spPr>
            <a:solidFill>
              <a:srgbClr val="7030A0"/>
            </a:solidFill>
          </c:spPr>
          <c:dLbls>
            <c:spPr>
              <a:noFill/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numRef>
              <c:f>'Participação 1'!$C$3:$P$3</c:f>
              <c:numCache>
                <c:formatCode>General</c:formatCod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numCache>
            </c:numRef>
          </c:cat>
          <c:val>
            <c:numRef>
              <c:f>'Participação 1'!$C$26:$P$26</c:f>
              <c:numCache>
                <c:formatCode>0.0</c:formatCode>
                <c:ptCount val="14"/>
                <c:pt idx="0">
                  <c:v>14.747590057142116</c:v>
                </c:pt>
                <c:pt idx="1">
                  <c:v>13.99074264133243</c:v>
                </c:pt>
                <c:pt idx="2">
                  <c:v>13.574422631979235</c:v>
                </c:pt>
                <c:pt idx="3">
                  <c:v>13.951981224502999</c:v>
                </c:pt>
                <c:pt idx="4">
                  <c:v>14.145784719621252</c:v>
                </c:pt>
                <c:pt idx="5">
                  <c:v>13.289217037976583</c:v>
                </c:pt>
                <c:pt idx="6">
                  <c:v>12.921916386089528</c:v>
                </c:pt>
                <c:pt idx="7">
                  <c:v>12.759914416159827</c:v>
                </c:pt>
                <c:pt idx="8">
                  <c:v>14.173579119012777</c:v>
                </c:pt>
                <c:pt idx="9">
                  <c:v>14.531713937209156</c:v>
                </c:pt>
                <c:pt idx="10">
                  <c:v>13.651581785203856</c:v>
                </c:pt>
                <c:pt idx="11">
                  <c:v>13.135360153764749</c:v>
                </c:pt>
                <c:pt idx="12">
                  <c:v>13.400908417672785</c:v>
                </c:pt>
                <c:pt idx="13">
                  <c:v>13.703553472319014</c:v>
                </c:pt>
              </c:numCache>
            </c:numRef>
          </c:val>
        </c:ser>
        <c:ser>
          <c:idx val="1"/>
          <c:order val="2"/>
          <c:tx>
            <c:strRef>
              <c:f>'Participação 1'!$A$11</c:f>
              <c:strCache>
                <c:ptCount val="1"/>
                <c:pt idx="0">
                  <c:v>Cana-de-açúcar</c:v>
                </c:pt>
              </c:strCache>
            </c:strRef>
          </c:tx>
          <c:spPr>
            <a:solidFill>
              <a:srgbClr val="BE4B48"/>
            </a:solidFill>
          </c:spPr>
          <c:dLbls>
            <c:spPr>
              <a:noFill/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numRef>
              <c:f>'Participação 1'!$C$3:$P$3</c:f>
              <c:numCache>
                <c:formatCode>General</c:formatCod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numCache>
            </c:numRef>
          </c:cat>
          <c:val>
            <c:numRef>
              <c:f>'Participação 1'!$C$11:$P$11</c:f>
              <c:numCache>
                <c:formatCode>0.0</c:formatCode>
                <c:ptCount val="14"/>
                <c:pt idx="0">
                  <c:v>11.896418971639026</c:v>
                </c:pt>
                <c:pt idx="1">
                  <c:v>10.754045686373942</c:v>
                </c:pt>
                <c:pt idx="2">
                  <c:v>8.5495928763436009</c:v>
                </c:pt>
                <c:pt idx="3">
                  <c:v>10.864987517249755</c:v>
                </c:pt>
                <c:pt idx="4">
                  <c:v>11.725242115417888</c:v>
                </c:pt>
                <c:pt idx="5">
                  <c:v>12.531700701404239</c:v>
                </c:pt>
                <c:pt idx="6">
                  <c:v>12.870759205404262</c:v>
                </c:pt>
                <c:pt idx="7">
                  <c:v>12.199447766469323</c:v>
                </c:pt>
                <c:pt idx="8">
                  <c:v>10.591396201942821</c:v>
                </c:pt>
                <c:pt idx="9">
                  <c:v>9.9371258989166957</c:v>
                </c:pt>
                <c:pt idx="10">
                  <c:v>10.477312828162765</c:v>
                </c:pt>
                <c:pt idx="11">
                  <c:v>12.572247741549683</c:v>
                </c:pt>
                <c:pt idx="12">
                  <c:v>10.719489945533082</c:v>
                </c:pt>
                <c:pt idx="13">
                  <c:v>9.9093523709909945</c:v>
                </c:pt>
              </c:numCache>
            </c:numRef>
          </c:val>
        </c:ser>
        <c:ser>
          <c:idx val="4"/>
          <c:order val="3"/>
          <c:tx>
            <c:strRef>
              <c:f>'Participação 1'!$A$28</c:f>
              <c:strCache>
                <c:ptCount val="1"/>
                <c:pt idx="0">
                  <c:v>Frango</c:v>
                </c:pt>
              </c:strCache>
            </c:strRef>
          </c:tx>
          <c:spPr>
            <a:solidFill>
              <a:srgbClr val="4995DB"/>
            </a:solidFill>
          </c:spPr>
          <c:dLbls>
            <c:spPr>
              <a:noFill/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numRef>
              <c:f>'Participação 1'!$C$3:$P$3</c:f>
              <c:numCache>
                <c:formatCode>General</c:formatCod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numCache>
            </c:numRef>
          </c:cat>
          <c:val>
            <c:numRef>
              <c:f>'Participação 1'!$C$28:$P$28</c:f>
              <c:numCache>
                <c:formatCode>0.0</c:formatCode>
                <c:ptCount val="14"/>
                <c:pt idx="0">
                  <c:v>9.5878323134972963</c:v>
                </c:pt>
                <c:pt idx="1">
                  <c:v>11.245343382010779</c:v>
                </c:pt>
                <c:pt idx="2">
                  <c:v>11.123738414985009</c:v>
                </c:pt>
                <c:pt idx="3">
                  <c:v>11.093126176160116</c:v>
                </c:pt>
                <c:pt idx="4">
                  <c:v>10.655048143215016</c:v>
                </c:pt>
                <c:pt idx="5">
                  <c:v>10.24082082770056</c:v>
                </c:pt>
                <c:pt idx="6">
                  <c:v>9.9946559122472127</c:v>
                </c:pt>
                <c:pt idx="7">
                  <c:v>10.136790452413852</c:v>
                </c:pt>
                <c:pt idx="8">
                  <c:v>9.603009479119418</c:v>
                </c:pt>
                <c:pt idx="9">
                  <c:v>10.048135984443487</c:v>
                </c:pt>
                <c:pt idx="10">
                  <c:v>10.275399832043403</c:v>
                </c:pt>
                <c:pt idx="11">
                  <c:v>9.1765494118520685</c:v>
                </c:pt>
                <c:pt idx="12">
                  <c:v>9.3376503959223243</c:v>
                </c:pt>
                <c:pt idx="13">
                  <c:v>10.851478721774496</c:v>
                </c:pt>
              </c:numCache>
            </c:numRef>
          </c:val>
        </c:ser>
        <c:ser>
          <c:idx val="2"/>
          <c:order val="4"/>
          <c:tx>
            <c:strRef>
              <c:f>'Participação 1'!$A$18</c:f>
              <c:strCache>
                <c:ptCount val="1"/>
                <c:pt idx="0">
                  <c:v>Milho 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Lbls>
            <c:spPr>
              <a:noFill/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numRef>
              <c:f>'Participação 1'!$C$3:$P$3</c:f>
              <c:numCache>
                <c:formatCode>General</c:formatCod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numCache>
            </c:numRef>
          </c:cat>
          <c:val>
            <c:numRef>
              <c:f>'Participação 1'!$C$18:$P$18</c:f>
              <c:numCache>
                <c:formatCode>0.0</c:formatCode>
                <c:ptCount val="14"/>
                <c:pt idx="0">
                  <c:v>7.1166576154984948</c:v>
                </c:pt>
                <c:pt idx="1">
                  <c:v>9.1932044944361184</c:v>
                </c:pt>
                <c:pt idx="2">
                  <c:v>9.7291316159563248</c:v>
                </c:pt>
                <c:pt idx="3">
                  <c:v>6.8349883991534757</c:v>
                </c:pt>
                <c:pt idx="4">
                  <c:v>6.4203016306448148</c:v>
                </c:pt>
                <c:pt idx="5">
                  <c:v>7.6117294360805481</c:v>
                </c:pt>
                <c:pt idx="6">
                  <c:v>9.0246687649168358</c:v>
                </c:pt>
                <c:pt idx="7">
                  <c:v>8.6237636296656852</c:v>
                </c:pt>
                <c:pt idx="8">
                  <c:v>7.9051471517999126</c:v>
                </c:pt>
                <c:pt idx="9">
                  <c:v>8.2280147720316172</c:v>
                </c:pt>
                <c:pt idx="10">
                  <c:v>7.8521419568538251</c:v>
                </c:pt>
                <c:pt idx="11">
                  <c:v>8.8395577509922258</c:v>
                </c:pt>
                <c:pt idx="12">
                  <c:v>8.2687009620001515</c:v>
                </c:pt>
                <c:pt idx="13">
                  <c:v>9.1942545114870864</c:v>
                </c:pt>
              </c:numCache>
            </c:numRef>
          </c:val>
        </c:ser>
        <c:ser>
          <c:idx val="6"/>
          <c:order val="5"/>
          <c:tx>
            <c:strRef>
              <c:f>'Participação 1'!$A$29</c:f>
              <c:strCache>
                <c:ptCount val="1"/>
                <c:pt idx="0">
                  <c:v>Leite</c:v>
                </c:pt>
              </c:strCache>
            </c:strRef>
          </c:tx>
          <c:spPr>
            <a:solidFill>
              <a:srgbClr val="CBDCA8"/>
            </a:solidFill>
          </c:spPr>
          <c:dLbls>
            <c:spPr>
              <a:noFill/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numRef>
              <c:f>'Participação 1'!$C$3:$P$3</c:f>
              <c:numCache>
                <c:formatCode>General</c:formatCod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numCache>
            </c:numRef>
          </c:cat>
          <c:val>
            <c:numRef>
              <c:f>'Participação 1'!$C$29:$P$29</c:f>
              <c:numCache>
                <c:formatCode>0.0</c:formatCode>
                <c:ptCount val="14"/>
                <c:pt idx="0">
                  <c:v>5.1113434439923076</c:v>
                </c:pt>
                <c:pt idx="1">
                  <c:v>5.4852092261481342</c:v>
                </c:pt>
                <c:pt idx="2">
                  <c:v>5.4223714035412849</c:v>
                </c:pt>
                <c:pt idx="3">
                  <c:v>5.7418157582156066</c:v>
                </c:pt>
                <c:pt idx="4">
                  <c:v>6.0979841508920565</c:v>
                </c:pt>
                <c:pt idx="5">
                  <c:v>5.5863535033620142</c:v>
                </c:pt>
                <c:pt idx="6">
                  <c:v>5.5928182426810098</c:v>
                </c:pt>
                <c:pt idx="7">
                  <c:v>5.8975486756513718</c:v>
                </c:pt>
                <c:pt idx="8">
                  <c:v>6.1577518614745834</c:v>
                </c:pt>
                <c:pt idx="9">
                  <c:v>5.5092649661273088</c:v>
                </c:pt>
                <c:pt idx="10">
                  <c:v>5.1304612263100529</c:v>
                </c:pt>
                <c:pt idx="11">
                  <c:v>5.6048887064637141</c:v>
                </c:pt>
                <c:pt idx="12">
                  <c:v>5.6058538532868356</c:v>
                </c:pt>
                <c:pt idx="13">
                  <c:v>5.6890336574690368</c:v>
                </c:pt>
              </c:numCache>
            </c:numRef>
          </c:val>
        </c:ser>
        <c:ser>
          <c:idx val="5"/>
          <c:order val="6"/>
          <c:tx>
            <c:strRef>
              <c:f>'Participação 1'!$A$34</c:f>
              <c:strCache>
                <c:ptCount val="1"/>
                <c:pt idx="0">
                  <c:v>Demais</c:v>
                </c:pt>
              </c:strCache>
            </c:strRef>
          </c:tx>
          <c:spPr>
            <a:solidFill>
              <a:srgbClr val="D96709"/>
            </a:solidFill>
          </c:spPr>
          <c:dLbls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numRef>
              <c:f>'Participação 1'!$C$3:$P$3</c:f>
              <c:numCache>
                <c:formatCode>General</c:formatCod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numCache>
            </c:numRef>
          </c:cat>
          <c:val>
            <c:numRef>
              <c:f>'Participação 1'!$C$34:$P$34</c:f>
              <c:numCache>
                <c:formatCode>0.0</c:formatCode>
                <c:ptCount val="14"/>
                <c:pt idx="0">
                  <c:v>37.537037006402649</c:v>
                </c:pt>
                <c:pt idx="1">
                  <c:v>33.830533922722701</c:v>
                </c:pt>
                <c:pt idx="2">
                  <c:v>33.820937061017162</c:v>
                </c:pt>
                <c:pt idx="3">
                  <c:v>33.596697911506396</c:v>
                </c:pt>
                <c:pt idx="4">
                  <c:v>34.076209919764352</c:v>
                </c:pt>
                <c:pt idx="5">
                  <c:v>33.998098910642106</c:v>
                </c:pt>
                <c:pt idx="6">
                  <c:v>30.856955791856766</c:v>
                </c:pt>
                <c:pt idx="7">
                  <c:v>30.170810652091724</c:v>
                </c:pt>
                <c:pt idx="8">
                  <c:v>31.779719947063036</c:v>
                </c:pt>
                <c:pt idx="9">
                  <c:v>30.179864130192318</c:v>
                </c:pt>
                <c:pt idx="10">
                  <c:v>30.830223476510767</c:v>
                </c:pt>
                <c:pt idx="11">
                  <c:v>28.861742085781671</c:v>
                </c:pt>
                <c:pt idx="12">
                  <c:v>27.685210658939528</c:v>
                </c:pt>
                <c:pt idx="13">
                  <c:v>26.720665740619225</c:v>
                </c:pt>
              </c:numCache>
            </c:numRef>
          </c:val>
        </c:ser>
        <c:gapWidth val="34"/>
        <c:overlap val="100"/>
        <c:axId val="52959488"/>
        <c:axId val="52986240"/>
      </c:barChart>
      <c:catAx>
        <c:axId val="5295948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2986240"/>
        <c:crosses val="autoZero"/>
        <c:auto val="1"/>
        <c:lblAlgn val="ctr"/>
        <c:lblOffset val="100"/>
      </c:catAx>
      <c:valAx>
        <c:axId val="52986240"/>
        <c:scaling>
          <c:orientation val="minMax"/>
          <c:max val="1.08"/>
          <c:min val="0.05"/>
        </c:scaling>
        <c:delete val="1"/>
        <c:axPos val="l"/>
        <c:numFmt formatCode="0%" sourceLinked="1"/>
        <c:tickLblPos val="none"/>
        <c:crossAx val="52959488"/>
        <c:crosses val="autoZero"/>
        <c:crossBetween val="between"/>
        <c:majorUnit val="0.2"/>
      </c:valAx>
      <c:spPr>
        <a:solidFill>
          <a:schemeClr val="bg2"/>
        </a:solidFill>
      </c:spPr>
    </c:plotArea>
    <c:legend>
      <c:legendPos val="b"/>
      <c:layout/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2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-Brasão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 userDrawn="1"/>
        </p:nvSpPr>
        <p:spPr>
          <a:xfrm>
            <a:off x="0" y="2291996"/>
            <a:ext cx="9144000" cy="1746250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88891" y="2373507"/>
            <a:ext cx="5850750" cy="1493838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 sz="4800" b="1">
                <a:solidFill>
                  <a:srgbClr val="E6E9E9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pt-BR" dirty="0"/>
              <a:t>Indicador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418141" y="4720521"/>
            <a:ext cx="5585279" cy="63965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 algn="r">
              <a:buNone/>
              <a:defRPr lang="x-none" sz="1600" b="0" i="1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>
              <a:defRPr lang="en-US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5pPr>
          </a:lstStyle>
          <a:p>
            <a:pPr lvl="0"/>
            <a:r>
              <a:rPr lang="pt-BR" dirty="0"/>
              <a:t>Data de divulgação</a:t>
            </a:r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623" y="843790"/>
            <a:ext cx="874759" cy="89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2894" y="6017972"/>
            <a:ext cx="2806700" cy="6477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078364" y="1800788"/>
            <a:ext cx="3361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MINISTÉRIO DA ECONOMIA</a:t>
            </a:r>
          </a:p>
        </p:txBody>
      </p:sp>
      <p:sp>
        <p:nvSpPr>
          <p:cNvPr id="18" name="Rectangle 9"/>
          <p:cNvSpPr/>
          <p:nvPr userDrawn="1"/>
        </p:nvSpPr>
        <p:spPr>
          <a:xfrm>
            <a:off x="0" y="4038246"/>
            <a:ext cx="9144000" cy="46688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88891" y="3955280"/>
            <a:ext cx="5850750" cy="466883"/>
          </a:xfrm>
          <a:prstGeom prst="rect">
            <a:avLst/>
          </a:prstGeom>
          <a:ln>
            <a:noFill/>
          </a:ln>
        </p:spPr>
        <p:txBody>
          <a:bodyPr vert="horz" anchor="t"/>
          <a:lstStyle>
            <a:lvl1pPr marL="0" indent="0">
              <a:buNone/>
              <a:defRPr lang="x-none" sz="2800" b="0" i="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>
              <a:defRPr lang="en-US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5pPr>
          </a:lstStyle>
          <a:p>
            <a:pPr lvl="0"/>
            <a:r>
              <a:rPr lang="pt-BR" dirty="0"/>
              <a:t>Data de Referência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46789" y="6049567"/>
            <a:ext cx="59661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noProof="0" dirty="0">
                <a:solidFill>
                  <a:schemeClr val="bg2">
                    <a:lumMod val="50000"/>
                  </a:schemeClr>
                </a:solidFill>
              </a:rPr>
              <a:t>Os informativos</a:t>
            </a:r>
            <a:r>
              <a:rPr lang="pt-BR" sz="800" baseline="0" noProof="0" dirty="0">
                <a:solidFill>
                  <a:schemeClr val="bg2">
                    <a:lumMod val="50000"/>
                  </a:schemeClr>
                </a:solidFill>
              </a:rPr>
              <a:t> econômicos da Secretaria de Política Econômica (SPE) são elaborados a partir de dados de conhecimento público, cujas fontes primárias são instituições autônomas, públicas ou privadas. O objetivo é organizar informações de conhecimento público para ampliar o entendimento sobre a economia brasileira. O conteúdo deste material é meramente informativo, não possuindo caráter prospectivo, nem delimitando as ações de política econômica adotadas pelo Ministério da Economia  </a:t>
            </a:r>
            <a:endParaRPr lang="pt-BR" sz="800" noProof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9260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Cap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/>
          <p:nvPr userDrawn="1"/>
        </p:nvSpPr>
        <p:spPr>
          <a:xfrm>
            <a:off x="0" y="2963402"/>
            <a:ext cx="6092141" cy="1694761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" name="Rectangle 9"/>
          <p:cNvSpPr/>
          <p:nvPr userDrawn="1"/>
        </p:nvSpPr>
        <p:spPr>
          <a:xfrm flipV="1">
            <a:off x="0" y="4607610"/>
            <a:ext cx="6092141" cy="1895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41392" y="3061612"/>
            <a:ext cx="5583980" cy="1493838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>
                <a:solidFill>
                  <a:srgbClr val="E6E9E9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22343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-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8295783" y="6394413"/>
            <a:ext cx="55680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</a:pPr>
            <a:fld id="{2E697F94-608E-4EDE-B3E8-E94C6293AC33}" type="slidenum">
              <a:rPr lang="en-US" altLang="pt-BR" sz="1200" b="0">
                <a:solidFill>
                  <a:schemeClr val="bg2">
                    <a:lumMod val="50000"/>
                  </a:schemeClr>
                </a:solidFill>
              </a:rPr>
              <a:pPr algn="r" eaLnBrk="1" hangingPunct="1">
                <a:lnSpc>
                  <a:spcPct val="80000"/>
                </a:lnSpc>
              </a:pPr>
              <a:t>‹nº›</a:t>
            </a:fld>
            <a:endParaRPr lang="en-US" altLang="pt-BR" sz="12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57201" y="163262"/>
            <a:ext cx="5995772" cy="42361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lang="en-US" sz="2000" b="0" kern="1200" dirty="0">
                <a:solidFill>
                  <a:srgbClr val="0B254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460376" y="6243561"/>
            <a:ext cx="1716087" cy="333415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lang="x-none" sz="1000" i="0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2pPr>
            <a:lvl3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3pPr>
            <a:lvl4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4pPr>
            <a:lvl5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5pPr>
          </a:lstStyle>
          <a:p>
            <a:pPr lvl="0"/>
            <a:r>
              <a:rPr lang="x-none" dirty="0"/>
              <a:t>Fonte: </a:t>
            </a:r>
            <a:endParaRPr lang="pt-BR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459681" y="738160"/>
            <a:ext cx="6825039" cy="28283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0000"/>
              </a:lnSpc>
              <a:buNone/>
              <a:defRPr lang="en-US" sz="1400" b="1" i="1" kern="1200" dirty="0">
                <a:solidFill>
                  <a:srgbClr val="1F639E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quarter" idx="16"/>
          </p:nvPr>
        </p:nvSpPr>
        <p:spPr>
          <a:xfrm>
            <a:off x="457201" y="1318054"/>
            <a:ext cx="8310879" cy="4549995"/>
          </a:xfrm>
          <a:prstGeom prst="rect">
            <a:avLst/>
          </a:prstGeom>
        </p:spPr>
        <p:txBody>
          <a:bodyPr vert="horz"/>
          <a:lstStyle>
            <a:lvl1pPr>
              <a:lnSpc>
                <a:spcPct val="80000"/>
              </a:lnSpc>
              <a:defRPr>
                <a:solidFill>
                  <a:srgbClr val="161616"/>
                </a:solidFill>
              </a:defRPr>
            </a:lvl1pPr>
            <a:lvl2pPr>
              <a:lnSpc>
                <a:spcPct val="80000"/>
              </a:lnSpc>
              <a:defRPr>
                <a:solidFill>
                  <a:srgbClr val="161616"/>
                </a:solidFill>
              </a:defRPr>
            </a:lvl2pPr>
            <a:lvl3pPr>
              <a:lnSpc>
                <a:spcPct val="80000"/>
              </a:lnSpc>
              <a:defRPr>
                <a:solidFill>
                  <a:srgbClr val="161616"/>
                </a:solidFill>
              </a:defRPr>
            </a:lvl3pPr>
            <a:lvl4pPr>
              <a:lnSpc>
                <a:spcPct val="80000"/>
              </a:lnSpc>
              <a:defRPr>
                <a:solidFill>
                  <a:srgbClr val="161616"/>
                </a:solidFill>
              </a:defRPr>
            </a:lvl4pPr>
            <a:lvl5pPr>
              <a:lnSpc>
                <a:spcPct val="80000"/>
              </a:lnSpc>
              <a:defRPr>
                <a:solidFill>
                  <a:srgbClr val="161616"/>
                </a:solidFill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13" name="Rectangle 9"/>
          <p:cNvSpPr/>
          <p:nvPr userDrawn="1"/>
        </p:nvSpPr>
        <p:spPr>
          <a:xfrm flipV="1">
            <a:off x="460376" y="645367"/>
            <a:ext cx="7835407" cy="5055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20244" y="6290273"/>
            <a:ext cx="2089631" cy="482222"/>
          </a:xfrm>
          <a:prstGeom prst="rect">
            <a:avLst/>
          </a:prstGeom>
        </p:spPr>
      </p:pic>
      <p:sp>
        <p:nvSpPr>
          <p:cNvPr id="14" name="Rectangle 9"/>
          <p:cNvSpPr/>
          <p:nvPr userDrawn="1"/>
        </p:nvSpPr>
        <p:spPr>
          <a:xfrm flipV="1">
            <a:off x="6854824" y="645364"/>
            <a:ext cx="1913255" cy="45719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466712" y="381310"/>
            <a:ext cx="4385876" cy="19785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 algn="r">
              <a:buNone/>
              <a:defRPr sz="800">
                <a:solidFill>
                  <a:srgbClr val="1F639E"/>
                </a:solidFill>
              </a:defRPr>
            </a:lvl1pPr>
          </a:lstStyle>
          <a:p>
            <a:pPr lvl="0"/>
            <a:r>
              <a:rPr lang="pt-BR" noProof="0" dirty="0"/>
              <a:t>TÍTULO DO CAPÍTULO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457201" y="6201465"/>
            <a:ext cx="8310879" cy="40996"/>
          </a:xfrm>
          <a:prstGeom prst="line">
            <a:avLst/>
          </a:prstGeom>
          <a:ln w="3175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460376" y="5868050"/>
            <a:ext cx="3624993" cy="333415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lang="x-none" sz="1000" i="1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2pPr>
            <a:lvl3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3pPr>
            <a:lvl4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4pPr>
            <a:lvl5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5pPr>
          </a:lstStyle>
          <a:p>
            <a:pPr lvl="0"/>
            <a:r>
              <a:rPr lang="x-none" dirty="0"/>
              <a:t>*Nota de Rodapé</a:t>
            </a:r>
          </a:p>
        </p:txBody>
      </p:sp>
    </p:spTree>
    <p:extLst>
      <p:ext uri="{BB962C8B-B14F-4D97-AF65-F5344CB8AC3E}">
        <p14:creationId xmlns="" xmlns:p14="http://schemas.microsoft.com/office/powerpoint/2010/main" val="3435219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ento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/>
          <p:nvPr userDrawn="1"/>
        </p:nvSpPr>
        <p:spPr>
          <a:xfrm>
            <a:off x="0" y="2976019"/>
            <a:ext cx="9144000" cy="1358490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Rectangle 9"/>
          <p:cNvSpPr/>
          <p:nvPr userDrawn="1"/>
        </p:nvSpPr>
        <p:spPr>
          <a:xfrm flipV="1">
            <a:off x="0" y="4283956"/>
            <a:ext cx="9144000" cy="1895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7" y="1731708"/>
            <a:ext cx="7604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4"/>
          <p:cNvSpPr txBox="1">
            <a:spLocks/>
          </p:cNvSpPr>
          <p:nvPr userDrawn="1"/>
        </p:nvSpPr>
        <p:spPr>
          <a:xfrm>
            <a:off x="2743200" y="2341684"/>
            <a:ext cx="3648075" cy="71437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1800" b="1" kern="1200" baseline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2500" kern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2500" kern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2500" kern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defRPr/>
            </a:pPr>
            <a:r>
              <a:rPr lang="en-US" sz="1800" b="0" dirty="0" err="1">
                <a:solidFill>
                  <a:schemeClr val="bg2">
                    <a:lumMod val="25000"/>
                  </a:schemeClr>
                </a:solidFill>
              </a:rPr>
              <a:t>Ministério</a:t>
            </a:r>
            <a:r>
              <a:rPr lang="en-US" sz="1800" b="0" dirty="0">
                <a:solidFill>
                  <a:schemeClr val="bg2">
                    <a:lumMod val="25000"/>
                  </a:schemeClr>
                </a:solidFill>
              </a:rPr>
              <a:t> da Economia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129229" y="3067582"/>
            <a:ext cx="47990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noProof="0" dirty="0">
                <a:solidFill>
                  <a:srgbClr val="FFFFFF"/>
                </a:solidFill>
              </a:rPr>
              <a:t>Para maiores informações acesse o site da Secretaria de Política Econômica:</a:t>
            </a:r>
          </a:p>
          <a:p>
            <a:pPr algn="ctr"/>
            <a:r>
              <a:rPr lang="pt-BR" sz="1600" noProof="0" dirty="0" err="1">
                <a:solidFill>
                  <a:srgbClr val="FFFFFF"/>
                </a:solidFill>
              </a:rPr>
              <a:t>www.spe.fazenda.gov.br</a:t>
            </a:r>
            <a:endParaRPr lang="pt-BR" sz="1600" noProof="0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65975" y="3671315"/>
            <a:ext cx="2305432" cy="5320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317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185" r:id="rId1"/>
    <p:sldLayoutId id="2147486171" r:id="rId2"/>
    <p:sldLayoutId id="2147486174" r:id="rId3"/>
    <p:sldLayoutId id="2147486180" r:id="rId4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charset="0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88891" y="2373507"/>
            <a:ext cx="7222068" cy="1493838"/>
          </a:xfrm>
        </p:spPr>
        <p:txBody>
          <a:bodyPr/>
          <a:lstStyle/>
          <a:p>
            <a:pPr algn="ctr"/>
            <a:r>
              <a:rPr lang="en-US" sz="3200" dirty="0"/>
              <a:t>VBP – Valor </a:t>
            </a:r>
            <a:r>
              <a:rPr lang="en-US" sz="3200" dirty="0" err="1"/>
              <a:t>Bruto</a:t>
            </a:r>
            <a:r>
              <a:rPr lang="en-US" sz="3200" dirty="0"/>
              <a:t> </a:t>
            </a:r>
            <a:r>
              <a:rPr lang="en-US" sz="3200" dirty="0" err="1"/>
              <a:t>da</a:t>
            </a:r>
            <a:r>
              <a:rPr lang="en-US" sz="3200" dirty="0"/>
              <a:t> </a:t>
            </a:r>
            <a:r>
              <a:rPr lang="en-US" sz="3200" dirty="0" err="1"/>
              <a:t>P</a:t>
            </a:r>
            <a:r>
              <a:rPr lang="en-US" sz="3200" dirty="0" err="1" smtClean="0"/>
              <a:t>rodução</a:t>
            </a:r>
            <a:r>
              <a:rPr lang="en-US" sz="3200" dirty="0" smtClean="0"/>
              <a:t> </a:t>
            </a:r>
            <a:r>
              <a:rPr lang="en-US" sz="3200" dirty="0" err="1"/>
              <a:t>Agropecuária</a:t>
            </a:r>
            <a:r>
              <a:rPr lang="en-US" dirty="0"/>
              <a:t>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Dados </a:t>
            </a:r>
            <a:r>
              <a:rPr lang="en-US" dirty="0" err="1"/>
              <a:t>divulgados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smtClean="0"/>
              <a:t>15/01/2019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Dezembro</a:t>
            </a:r>
            <a:r>
              <a:rPr lang="en-US" dirty="0" smtClean="0"/>
              <a:t>/2018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56288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790220" y="771181"/>
            <a:ext cx="7488832" cy="15225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t-BR" sz="240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VBP – Valor Bruto da Produção</a:t>
            </a:r>
          </a:p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pt-BR" sz="2400" noProof="0" dirty="0">
                <a:latin typeface="+mj-lt"/>
                <a:ea typeface="+mj-ea"/>
                <a:cs typeface="+mj-cs"/>
              </a:rPr>
              <a:t> </a:t>
            </a:r>
            <a:r>
              <a:rPr lang="pt-BR" sz="2000" noProof="0" dirty="0">
                <a:latin typeface="+mj-lt"/>
                <a:ea typeface="+mj-ea"/>
                <a:cs typeface="+mj-cs"/>
              </a:rPr>
              <a:t>Fonte: MAPA – Ministério da Agricultura Pecuária e Abastecimento</a:t>
            </a:r>
            <a:endParaRPr kumimoji="0" lang="pt-BR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2400" b="1" dirty="0"/>
              <a:t>Valor Bruto da Produção Agropecuária – VBP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3"/>
          </p:nvPr>
        </p:nvSpPr>
        <p:spPr>
          <a:xfrm>
            <a:off x="460376" y="6243561"/>
            <a:ext cx="6273799" cy="333415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Fonte</a:t>
            </a:r>
            <a:r>
              <a:rPr lang="pt-BR" dirty="0">
                <a:solidFill>
                  <a:schemeClr val="tx1"/>
                </a:solidFill>
              </a:rPr>
              <a:t>: MAPA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pt-BR" dirty="0">
                <a:solidFill>
                  <a:schemeClr val="tx1"/>
                </a:solidFill>
              </a:rPr>
              <a:t>Em R$ bilhões (a preços de </a:t>
            </a:r>
            <a:r>
              <a:rPr lang="pt-BR" dirty="0" smtClean="0">
                <a:solidFill>
                  <a:schemeClr val="tx1"/>
                </a:solidFill>
              </a:rPr>
              <a:t>dezembro</a:t>
            </a:r>
            <a:r>
              <a:rPr lang="pt-BR" dirty="0" smtClean="0">
                <a:solidFill>
                  <a:schemeClr val="tx1"/>
                </a:solidFill>
              </a:rPr>
              <a:t>/2018**)</a:t>
            </a:r>
            <a:endParaRPr lang="pt-BR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9"/>
          </p:nvPr>
        </p:nvSpPr>
        <p:spPr>
          <a:xfrm>
            <a:off x="451498" y="5461820"/>
            <a:ext cx="8419220" cy="684088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*Prognóstico da safra de 2019 (Algodão, amendoim, arroz, café, feijão, mamona, milho, soja e trigo e para os demais produtos repetiu-se a safra de 2018). Pecuária considerou-se a produção dos últimos 4 trimestres.</a:t>
            </a:r>
          </a:p>
          <a:p>
            <a:endParaRPr lang="pt-BR" b="1" dirty="0">
              <a:solidFill>
                <a:schemeClr val="tx1"/>
              </a:solidFill>
            </a:endParaRPr>
          </a:p>
          <a:p>
            <a:r>
              <a:rPr lang="pt-BR" b="1" dirty="0" smtClean="0">
                <a:solidFill>
                  <a:schemeClr val="tx1"/>
                </a:solidFill>
              </a:rPr>
              <a:t>**Valores </a:t>
            </a:r>
            <a:r>
              <a:rPr lang="pt-BR" b="1" dirty="0">
                <a:solidFill>
                  <a:schemeClr val="tx1"/>
                </a:solidFill>
              </a:rPr>
              <a:t>deflacionados pelo </a:t>
            </a:r>
            <a:r>
              <a:rPr lang="pt-BR" b="1" dirty="0" smtClean="0">
                <a:solidFill>
                  <a:schemeClr val="tx1"/>
                </a:solidFill>
              </a:rPr>
              <a:t>IGP-DI da FGV – dezembro/2018. </a:t>
            </a:r>
            <a:endParaRPr lang="pt-BR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Espaço Reservado para Imagem 6"/>
          <p:cNvGraphicFramePr>
            <a:graphicFrameLocks noGrp="1"/>
          </p:cNvGraphicFramePr>
          <p:nvPr/>
        </p:nvGraphicFramePr>
        <p:xfrm>
          <a:off x="363430" y="1020996"/>
          <a:ext cx="8265665" cy="4440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2400" b="1" dirty="0"/>
              <a:t>VBP – Estimativa mensal para 2018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Fonte: MAPA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pt-BR" dirty="0">
                <a:solidFill>
                  <a:schemeClr val="tx1"/>
                </a:solidFill>
              </a:rPr>
              <a:t>Em R$ bilhões (a preços de  outubro/2018)</a:t>
            </a:r>
            <a:endParaRPr lang="pt-BR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9"/>
          </p:nvPr>
        </p:nvSpPr>
        <p:spPr>
          <a:xfrm>
            <a:off x="459681" y="5910146"/>
            <a:ext cx="8181416" cy="33341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Nas estimativas mensais para o VBP </a:t>
            </a:r>
            <a:r>
              <a:rPr lang="pt-BR" b="1" dirty="0" smtClean="0">
                <a:solidFill>
                  <a:schemeClr val="tx1"/>
                </a:solidFill>
              </a:rPr>
              <a:t>no ano de</a:t>
            </a:r>
            <a:r>
              <a:rPr lang="pt-BR" b="1" dirty="0" smtClean="0">
                <a:solidFill>
                  <a:schemeClr val="tx1"/>
                </a:solidFill>
              </a:rPr>
              <a:t> </a:t>
            </a:r>
            <a:r>
              <a:rPr lang="pt-BR" b="1" dirty="0">
                <a:solidFill>
                  <a:schemeClr val="tx1"/>
                </a:solidFill>
              </a:rPr>
              <a:t>2018, verifica-se uma pequena queda no </a:t>
            </a:r>
            <a:r>
              <a:rPr lang="pt-BR" b="1" dirty="0" smtClean="0">
                <a:solidFill>
                  <a:schemeClr val="tx1"/>
                </a:solidFill>
              </a:rPr>
              <a:t>VBP, </a:t>
            </a:r>
            <a:r>
              <a:rPr lang="pt-BR" b="1" dirty="0">
                <a:solidFill>
                  <a:schemeClr val="tx1"/>
                </a:solidFill>
              </a:rPr>
              <a:t>Influenciado pela desvalorização dos produtos da agricultura. </a:t>
            </a:r>
            <a:r>
              <a:rPr lang="pt-BR" b="1" dirty="0" smtClean="0">
                <a:solidFill>
                  <a:schemeClr val="tx1"/>
                </a:solidFill>
              </a:rPr>
              <a:t>Já </a:t>
            </a:r>
            <a:r>
              <a:rPr lang="pt-BR" b="1" dirty="0">
                <a:solidFill>
                  <a:schemeClr val="tx1"/>
                </a:solidFill>
              </a:rPr>
              <a:t>p</a:t>
            </a:r>
            <a:r>
              <a:rPr lang="pt-BR" b="1" dirty="0" smtClean="0">
                <a:solidFill>
                  <a:schemeClr val="tx1"/>
                </a:solidFill>
              </a:rPr>
              <a:t>ara </a:t>
            </a:r>
            <a:r>
              <a:rPr lang="pt-BR" b="1" dirty="0">
                <a:solidFill>
                  <a:schemeClr val="tx1"/>
                </a:solidFill>
              </a:rPr>
              <a:t>os produtos da </a:t>
            </a:r>
            <a:r>
              <a:rPr lang="pt-BR" b="1" dirty="0" smtClean="0">
                <a:solidFill>
                  <a:schemeClr val="tx1"/>
                </a:solidFill>
              </a:rPr>
              <a:t>pecuária, </a:t>
            </a:r>
            <a:r>
              <a:rPr lang="pt-BR" b="1" dirty="0" smtClean="0">
                <a:solidFill>
                  <a:schemeClr val="tx1"/>
                </a:solidFill>
              </a:rPr>
              <a:t>verificou-se relativa</a:t>
            </a:r>
            <a:r>
              <a:rPr lang="pt-BR" b="1" dirty="0" smtClean="0">
                <a:solidFill>
                  <a:schemeClr val="tx1"/>
                </a:solidFill>
              </a:rPr>
              <a:t> estabilidade no VBP.</a:t>
            </a:r>
            <a:endParaRPr lang="pt-BR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Espaço Reservado para Imagem 6"/>
          <p:cNvGraphicFramePr>
            <a:graphicFrameLocks noGrp="1"/>
          </p:cNvGraphicFramePr>
          <p:nvPr/>
        </p:nvGraphicFramePr>
        <p:xfrm>
          <a:off x="460376" y="1019311"/>
          <a:ext cx="8026153" cy="4910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457201" y="163262"/>
            <a:ext cx="6241054" cy="423610"/>
          </a:xfrm>
        </p:spPr>
        <p:txBody>
          <a:bodyPr/>
          <a:lstStyle/>
          <a:p>
            <a:r>
              <a:rPr lang="pt-BR" sz="2400" b="1" dirty="0"/>
              <a:t>VBP – Variação da estimativa mensal  para 2018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Fonte: MAPA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pt-BR" dirty="0">
                <a:solidFill>
                  <a:schemeClr val="tx1"/>
                </a:solidFill>
              </a:rPr>
              <a:t>Em número índice (jan = 100)</a:t>
            </a:r>
            <a:endParaRPr lang="pt-BR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/>
        </p:nvGraphicFramePr>
        <p:xfrm>
          <a:off x="723900" y="1238250"/>
          <a:ext cx="7696200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/>
              <a:t>VBP – Diversas Culturas 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Fonte: MAPA</a:t>
            </a:r>
          </a:p>
          <a:p>
            <a:endParaRPr lang="pt-BR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pt-BR" dirty="0"/>
              <a:t>Em percentual do valor total </a:t>
            </a:r>
            <a:r>
              <a:rPr lang="pt-BR" dirty="0" smtClean="0"/>
              <a:t>nos anos </a:t>
            </a:r>
            <a:r>
              <a:rPr lang="pt-BR" dirty="0"/>
              <a:t>2017 e </a:t>
            </a:r>
            <a:r>
              <a:rPr lang="pt-BR" dirty="0" smtClean="0"/>
              <a:t>2018 </a:t>
            </a:r>
            <a:r>
              <a:rPr lang="pt-BR" dirty="0"/>
              <a:t>e </a:t>
            </a:r>
            <a:r>
              <a:rPr lang="pt-BR" dirty="0" smtClean="0"/>
              <a:t>estimativa para 2019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9"/>
          </p:nvPr>
        </p:nvSpPr>
        <p:spPr>
          <a:xfrm>
            <a:off x="460376" y="5629276"/>
            <a:ext cx="8245474" cy="572190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Apesar da soja manter a liderança no VBP em </a:t>
            </a:r>
            <a:r>
              <a:rPr lang="pt-BR" dirty="0" smtClean="0">
                <a:solidFill>
                  <a:schemeClr val="tx1"/>
                </a:solidFill>
              </a:rPr>
              <a:t>2019, </a:t>
            </a:r>
            <a:r>
              <a:rPr lang="pt-BR" dirty="0">
                <a:solidFill>
                  <a:schemeClr val="tx1"/>
                </a:solidFill>
              </a:rPr>
              <a:t>verifica-se expectativa de queda de </a:t>
            </a:r>
            <a:r>
              <a:rPr lang="pt-BR" dirty="0" smtClean="0">
                <a:solidFill>
                  <a:schemeClr val="tx1"/>
                </a:solidFill>
              </a:rPr>
              <a:t>4,21% </a:t>
            </a:r>
            <a:r>
              <a:rPr lang="pt-BR" dirty="0">
                <a:solidFill>
                  <a:schemeClr val="tx1"/>
                </a:solidFill>
              </a:rPr>
              <a:t>no seu valor bruto </a:t>
            </a:r>
            <a:r>
              <a:rPr lang="pt-BR" dirty="0" smtClean="0">
                <a:solidFill>
                  <a:schemeClr val="tx1"/>
                </a:solidFill>
              </a:rPr>
              <a:t>de produção. </a:t>
            </a:r>
            <a:r>
              <a:rPr lang="pt-BR" dirty="0">
                <a:solidFill>
                  <a:schemeClr val="tx1"/>
                </a:solidFill>
              </a:rPr>
              <a:t>Já </a:t>
            </a:r>
            <a:r>
              <a:rPr lang="pt-BR" dirty="0" smtClean="0">
                <a:solidFill>
                  <a:schemeClr val="tx1"/>
                </a:solidFill>
              </a:rPr>
              <a:t>Bovinos, Frango e </a:t>
            </a:r>
            <a:r>
              <a:rPr lang="pt-BR" dirty="0">
                <a:solidFill>
                  <a:schemeClr val="tx1"/>
                </a:solidFill>
              </a:rPr>
              <a:t>M</a:t>
            </a:r>
            <a:r>
              <a:rPr lang="pt-BR" dirty="0" smtClean="0">
                <a:solidFill>
                  <a:schemeClr val="tx1"/>
                </a:solidFill>
              </a:rPr>
              <a:t>ilho deverão apresentar  </a:t>
            </a:r>
            <a:r>
              <a:rPr lang="pt-BR" dirty="0">
                <a:solidFill>
                  <a:schemeClr val="tx1"/>
                </a:solidFill>
              </a:rPr>
              <a:t>alta de </a:t>
            </a:r>
            <a:r>
              <a:rPr lang="pt-BR" dirty="0" smtClean="0">
                <a:solidFill>
                  <a:schemeClr val="tx1"/>
                </a:solidFill>
              </a:rPr>
              <a:t>2,26%, 16,21% e 11,19%, respectivamente, segundo estimativa para 2019</a:t>
            </a:r>
            <a:r>
              <a:rPr lang="pt-BR" dirty="0">
                <a:solidFill>
                  <a:schemeClr val="tx1"/>
                </a:solidFill>
              </a:rPr>
              <a:t>. Os números para Cana-de-açúcar </a:t>
            </a:r>
            <a:r>
              <a:rPr lang="pt-BR" dirty="0" smtClean="0">
                <a:solidFill>
                  <a:schemeClr val="tx1"/>
                </a:solidFill>
              </a:rPr>
              <a:t>apontam queda </a:t>
            </a:r>
            <a:r>
              <a:rPr lang="pt-BR" dirty="0">
                <a:solidFill>
                  <a:schemeClr val="tx1"/>
                </a:solidFill>
              </a:rPr>
              <a:t>de </a:t>
            </a:r>
            <a:r>
              <a:rPr lang="pt-BR" dirty="0" smtClean="0">
                <a:solidFill>
                  <a:schemeClr val="tx1"/>
                </a:solidFill>
              </a:rPr>
              <a:t>14,7% no VBP em 2018 (em relação a 2017) e estimativa de queda de </a:t>
            </a:r>
            <a:r>
              <a:rPr lang="pt-BR" dirty="0" smtClean="0">
                <a:solidFill>
                  <a:schemeClr val="tx1"/>
                </a:solidFill>
              </a:rPr>
              <a:t>7</a:t>
            </a:r>
            <a:r>
              <a:rPr lang="pt-BR" dirty="0" smtClean="0">
                <a:solidFill>
                  <a:schemeClr val="tx1"/>
                </a:solidFill>
              </a:rPr>
              <a:t>,56% </a:t>
            </a:r>
            <a:r>
              <a:rPr lang="pt-BR" dirty="0">
                <a:solidFill>
                  <a:schemeClr val="tx1"/>
                </a:solidFill>
              </a:rPr>
              <a:t>no VBP em </a:t>
            </a:r>
            <a:r>
              <a:rPr lang="pt-BR" dirty="0" smtClean="0">
                <a:solidFill>
                  <a:schemeClr val="tx1"/>
                </a:solidFill>
              </a:rPr>
              <a:t>2019, relativamente a 2018.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8" name="Espaço Reservado para Imagem 13"/>
          <p:cNvGraphicFramePr>
            <a:graphicFrameLocks noGrp="1"/>
          </p:cNvGraphicFramePr>
          <p:nvPr/>
        </p:nvGraphicFramePr>
        <p:xfrm>
          <a:off x="154011" y="1020995"/>
          <a:ext cx="8625401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460376" y="163262"/>
            <a:ext cx="8395892" cy="423610"/>
          </a:xfrm>
        </p:spPr>
        <p:txBody>
          <a:bodyPr/>
          <a:lstStyle/>
          <a:p>
            <a:pPr algn="ctr"/>
            <a:r>
              <a:rPr lang="pt-BR" sz="2400" b="1" dirty="0"/>
              <a:t>VBP – Maiores Culturas 2005-2018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Fonte: MAPA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Em percentual do valor total </a:t>
            </a:r>
            <a:endParaRPr lang="pt-BR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graphicFrame>
        <p:nvGraphicFramePr>
          <p:cNvPr id="6" name="Espaço Reservado para Imagem 6"/>
          <p:cNvGraphicFramePr>
            <a:graphicFrameLocks noGrp="1"/>
          </p:cNvGraphicFramePr>
          <p:nvPr/>
        </p:nvGraphicFramePr>
        <p:xfrm>
          <a:off x="280064" y="1020995"/>
          <a:ext cx="8674816" cy="4856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ustom 40">
      <a:dk1>
        <a:srgbClr val="27384B"/>
      </a:dk1>
      <a:lt1>
        <a:srgbClr val="FFFFFF"/>
      </a:lt1>
      <a:dk2>
        <a:srgbClr val="7DA419"/>
      </a:dk2>
      <a:lt2>
        <a:srgbClr val="DDDEDD"/>
      </a:lt2>
      <a:accent1>
        <a:srgbClr val="D1502A"/>
      </a:accent1>
      <a:accent2>
        <a:srgbClr val="F1A608"/>
      </a:accent2>
      <a:accent3>
        <a:srgbClr val="2A84D3"/>
      </a:accent3>
      <a:accent4>
        <a:srgbClr val="1FB18A"/>
      </a:accent4>
      <a:accent5>
        <a:srgbClr val="27384B"/>
      </a:accent5>
      <a:accent6>
        <a:srgbClr val="274E32"/>
      </a:accent6>
      <a:hlink>
        <a:srgbClr val="27384B"/>
      </a:hlink>
      <a:folHlink>
        <a:srgbClr val="27384B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10421</TotalTime>
  <Words>302</Words>
  <Application>Microsoft Office PowerPoint</Application>
  <PresentationFormat>Apresentação na tela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Default Theme</vt:lpstr>
      <vt:lpstr>Slide 1</vt:lpstr>
      <vt:lpstr>Slide 2</vt:lpstr>
      <vt:lpstr>Valor Bruto da Produção Agropecuária – VBP</vt:lpstr>
      <vt:lpstr>VBP – Estimativa mensal para 2018</vt:lpstr>
      <vt:lpstr>VBP – Variação da estimativa mensal  para 2018</vt:lpstr>
      <vt:lpstr>VBP – Diversas Culturas </vt:lpstr>
      <vt:lpstr>VBP – Maiores Culturas 2005-2018</vt:lpstr>
      <vt:lpstr>Slide 8</vt:lpstr>
    </vt:vector>
  </TitlesOfParts>
  <Company>Sem Empresa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Oliveira Nobrega</dc:creator>
  <cp:lastModifiedBy>22424135894</cp:lastModifiedBy>
  <cp:revision>613</cp:revision>
  <dcterms:created xsi:type="dcterms:W3CDTF">2018-03-09T20:31:31Z</dcterms:created>
  <dcterms:modified xsi:type="dcterms:W3CDTF">2019-01-17T17:56:22Z</dcterms:modified>
</cp:coreProperties>
</file>