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23" r:id="rId1"/>
  </p:sldMasterIdLst>
  <p:notesMasterIdLst>
    <p:notesMasterId r:id="rId7"/>
  </p:notesMasterIdLst>
  <p:handoutMasterIdLst>
    <p:handoutMasterId r:id="rId8"/>
  </p:handoutMasterIdLst>
  <p:sldIdLst>
    <p:sldId id="305" r:id="rId2"/>
    <p:sldId id="310" r:id="rId3"/>
    <p:sldId id="307" r:id="rId4"/>
    <p:sldId id="308" r:id="rId5"/>
    <p:sldId id="306" r:id="rId6"/>
  </p:sldIdLst>
  <p:sldSz cx="9144000" cy="6858000" type="screen4x3"/>
  <p:notesSz cx="7023100" cy="93091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52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1F639E"/>
    <a:srgbClr val="ECF7FF"/>
    <a:srgbClr val="D4E6F6"/>
    <a:srgbClr val="154269"/>
    <a:srgbClr val="ECF8FF"/>
    <a:srgbClr val="F2FBFF"/>
    <a:srgbClr val="F3F3F3"/>
    <a:srgbClr val="9954CC"/>
    <a:srgbClr val="F6AE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75" autoAdjust="0"/>
    <p:restoredTop sz="94694"/>
  </p:normalViewPr>
  <p:slideViewPr>
    <p:cSldViewPr snapToGrid="0" snapToObjects="1">
      <p:cViewPr>
        <p:scale>
          <a:sx n="110" d="100"/>
          <a:sy n="110" d="100"/>
        </p:scale>
        <p:origin x="-798" y="954"/>
      </p:cViewPr>
      <p:guideLst>
        <p:guide orient="horz" pos="1952"/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0.10.75\grupos\Area%20Tecnica\Agricola\SAMPA\COAPA%20-%20Coordena&#231;&#227;o-Geral%20de%20Acompanhamento%20da%20Produ&#231;&#227;o%20Agropecu&#225;ria\Acompanhamento%20de%20Mercado%20-%20PIB,%20VBP,%20LSPA%20(Broadcast,%20CMA%20etc)\M&#225;quinas%20Agr&#237;colas%20-%20Anfavea\M&#225;quinas_Grafico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10.10.10.75\grupos\Area%20Tecnica\Agricola\SAMPA\COAPA%20-%20Coordena&#231;&#227;o-Geral%20de%20Acompanhamento%20da%20Produ&#231;&#227;o%20Agropecu&#225;ria\Acompanhamento%20de%20Mercado%20-%20PIB,%20VBP,%20LSPA%20(Broadcast,%20CMA%20etc)\M&#225;quinas%20Agr&#237;colas%20-%20Anfavea\M&#225;quinas_Graficos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10.10.10.75\grupos\Area%20Tecnica\Agricola\SAMPA\COAPA%20-%20Coordena&#231;&#227;o-Geral%20de%20Acompanhamento%20da%20Produ&#231;&#227;o%20Agropecu&#225;ria\Acompanhamento%20de%20Mercado%20-%20PIB,%20VBP,%20LSPA%20(Broadcast,%20CMA%20etc)\M&#225;quinas%20Agr&#237;colas%20-%20Anfavea\M&#225;quinas_Grafic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plotArea>
      <c:layout>
        <c:manualLayout>
          <c:layoutTarget val="inner"/>
          <c:xMode val="edge"/>
          <c:yMode val="edge"/>
          <c:x val="6.418482736386924E-2"/>
          <c:y val="5.5080578695778946E-2"/>
          <c:w val="0.91623350819465121"/>
          <c:h val="0.78372246947392443"/>
        </c:manualLayout>
      </c:layout>
      <c:barChart>
        <c:barDir val="col"/>
        <c:grouping val="clustered"/>
        <c:ser>
          <c:idx val="0"/>
          <c:order val="0"/>
          <c:tx>
            <c:strRef>
              <c:f>Vendas_ano!$D$270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70C0"/>
            </a:solidFill>
          </c:spPr>
          <c:dPt>
            <c:idx val="11"/>
            <c:spPr>
              <a:solidFill>
                <a:srgbClr val="0070C0"/>
              </a:solidFill>
            </c:spPr>
          </c:dPt>
          <c:dPt>
            <c:idx val="12"/>
            <c:spPr>
              <a:solidFill>
                <a:srgbClr val="FF0000"/>
              </a:solidFill>
            </c:spPr>
          </c:dPt>
          <c:dPt>
            <c:idx val="13"/>
            <c:spPr>
              <a:solidFill>
                <a:srgbClr val="0070C0"/>
              </a:solidFill>
            </c:spPr>
          </c:dPt>
          <c:dPt>
            <c:idx val="14"/>
            <c:spPr>
              <a:solidFill>
                <a:srgbClr val="0070C0"/>
              </a:solidFill>
            </c:spPr>
          </c:dPt>
          <c:dPt>
            <c:idx val="15"/>
            <c:spPr>
              <a:solidFill>
                <a:srgbClr val="0070C0"/>
              </a:solidFill>
            </c:spPr>
          </c:dPt>
          <c:dPt>
            <c:idx val="16"/>
            <c:spPr>
              <a:solidFill>
                <a:srgbClr val="0070C0"/>
              </a:solidFill>
            </c:spPr>
          </c:dPt>
          <c:dPt>
            <c:idx val="17"/>
            <c:spPr>
              <a:solidFill>
                <a:srgbClr val="0070C0"/>
              </a:solidFill>
            </c:spPr>
          </c:dPt>
          <c:dPt>
            <c:idx val="18"/>
            <c:spPr>
              <a:solidFill>
                <a:srgbClr val="0070C0"/>
              </a:solidFill>
            </c:spPr>
          </c:dPt>
          <c:dLbls>
            <c:dLbl>
              <c:idx val="12"/>
              <c:numFmt formatCode="#,##0_ ;\-#,##0\ " sourceLinked="0"/>
              <c:spPr>
                <a:solidFill>
                  <a:srgbClr val="FF0000"/>
                </a:solidFill>
              </c:spPr>
              <c:txPr>
                <a:bodyPr/>
                <a:lstStyle/>
                <a:p>
                  <a:pPr>
                    <a:defRPr sz="1000" b="1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</c:dLbl>
            <c:numFmt formatCode="#,##0_ ;\-#,##0\ " sourceLinked="0"/>
            <c:spPr>
              <a:solidFill>
                <a:srgbClr val="0070C0"/>
              </a:solidFill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inEnd"/>
            <c:showVal val="1"/>
          </c:dLbls>
          <c:cat>
            <c:numRef>
              <c:f>Vendas_ano!$A$277:$A$289</c:f>
              <c:numCache>
                <c:formatCode>mmm/yy</c:formatCode>
                <c:ptCount val="13"/>
                <c:pt idx="0">
                  <c:v>43101</c:v>
                </c:pt>
                <c:pt idx="1">
                  <c:v>43132</c:v>
                </c:pt>
                <c:pt idx="2">
                  <c:v>43160</c:v>
                </c:pt>
                <c:pt idx="3">
                  <c:v>43191</c:v>
                </c:pt>
                <c:pt idx="4">
                  <c:v>43221</c:v>
                </c:pt>
                <c:pt idx="5">
                  <c:v>43252</c:v>
                </c:pt>
                <c:pt idx="6">
                  <c:v>43282</c:v>
                </c:pt>
                <c:pt idx="7">
                  <c:v>43313</c:v>
                </c:pt>
                <c:pt idx="8">
                  <c:v>43344</c:v>
                </c:pt>
                <c:pt idx="9">
                  <c:v>43374</c:v>
                </c:pt>
                <c:pt idx="10">
                  <c:v>43405</c:v>
                </c:pt>
                <c:pt idx="11">
                  <c:v>43435</c:v>
                </c:pt>
                <c:pt idx="12">
                  <c:v>43466</c:v>
                </c:pt>
              </c:numCache>
            </c:numRef>
          </c:cat>
          <c:val>
            <c:numRef>
              <c:f>Vendas_ano!$B$277:$B$289</c:f>
              <c:numCache>
                <c:formatCode>_-* #,##0_-;\-* #,##0_-;_-* "-"??_-;_-@_-</c:formatCode>
                <c:ptCount val="13"/>
                <c:pt idx="0">
                  <c:v>1602</c:v>
                </c:pt>
                <c:pt idx="1">
                  <c:v>2399</c:v>
                </c:pt>
                <c:pt idx="2">
                  <c:v>3522</c:v>
                </c:pt>
                <c:pt idx="3">
                  <c:v>4137</c:v>
                </c:pt>
                <c:pt idx="4">
                  <c:v>3278</c:v>
                </c:pt>
                <c:pt idx="5">
                  <c:v>4925</c:v>
                </c:pt>
                <c:pt idx="6">
                  <c:v>4738</c:v>
                </c:pt>
                <c:pt idx="7">
                  <c:v>5037</c:v>
                </c:pt>
                <c:pt idx="8">
                  <c:v>4913</c:v>
                </c:pt>
                <c:pt idx="9">
                  <c:v>5030</c:v>
                </c:pt>
                <c:pt idx="10">
                  <c:v>3747</c:v>
                </c:pt>
                <c:pt idx="11">
                  <c:v>4403</c:v>
                </c:pt>
                <c:pt idx="12">
                  <c:v>2636</c:v>
                </c:pt>
              </c:numCache>
            </c:numRef>
          </c:val>
        </c:ser>
        <c:gapWidth val="48"/>
        <c:axId val="82217216"/>
        <c:axId val="82219008"/>
      </c:barChart>
      <c:dateAx>
        <c:axId val="82217216"/>
        <c:scaling>
          <c:orientation val="minMax"/>
        </c:scaling>
        <c:axPos val="b"/>
        <c:numFmt formatCode="mmm/yy" sourceLinked="1"/>
        <c:tickLblPos val="nextTo"/>
        <c:txPr>
          <a:bodyPr rot="-2700000"/>
          <a:lstStyle/>
          <a:p>
            <a:pPr>
              <a:defRPr/>
            </a:pPr>
            <a:endParaRPr lang="pt-BR"/>
          </a:p>
        </c:txPr>
        <c:crossAx val="82219008"/>
        <c:crosses val="autoZero"/>
        <c:auto val="1"/>
        <c:lblOffset val="100"/>
      </c:dateAx>
      <c:valAx>
        <c:axId val="82219008"/>
        <c:scaling>
          <c:orientation val="minMax"/>
        </c:scaling>
        <c:axPos val="l"/>
        <c:majorGridlines>
          <c:spPr>
            <a:ln w="0">
              <a:solidFill>
                <a:schemeClr val="bg1"/>
              </a:solidFill>
            </a:ln>
          </c:spPr>
        </c:majorGridlines>
        <c:numFmt formatCode="_-* #,##0_-;\-* #,##0_-;_-* &quot;-&quot;??_-;_-@_-" sourceLinked="1"/>
        <c:tickLblPos val="nextTo"/>
        <c:crossAx val="82217216"/>
        <c:crosses val="autoZero"/>
        <c:crossBetween val="between"/>
      </c:valAx>
      <c:spPr>
        <a:solidFill>
          <a:schemeClr val="bg1"/>
        </a:solidFill>
      </c:spPr>
    </c:plotArea>
    <c:plotVisOnly val="1"/>
  </c:chart>
  <c:spPr>
    <a:solidFill>
      <a:schemeClr val="bg1"/>
    </a:solidFill>
    <a:ln>
      <a:noFill/>
    </a:ln>
    <a:effectLst/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 sz="1000"/>
            </a:pPr>
            <a:r>
              <a:rPr lang="pt-BR" sz="1000"/>
              <a:t>Máquinas</a:t>
            </a:r>
            <a:r>
              <a:rPr lang="pt-BR" sz="1000" baseline="0"/>
              <a:t> Totais</a:t>
            </a:r>
            <a:endParaRPr lang="pt-BR" sz="1000"/>
          </a:p>
        </c:rich>
      </c:tx>
      <c:layout>
        <c:manualLayout>
          <c:xMode val="edge"/>
          <c:yMode val="edge"/>
          <c:x val="0.40860294117647494"/>
          <c:y val="1.3888888888889169E-2"/>
        </c:manualLayout>
      </c:layout>
      <c:overlay val="1"/>
    </c:title>
    <c:plotArea>
      <c:layout/>
      <c:barChart>
        <c:barDir val="col"/>
        <c:grouping val="clustered"/>
        <c:ser>
          <c:idx val="0"/>
          <c:order val="0"/>
          <c:tx>
            <c:strRef>
              <c:f>'Venda_crescimento Anual'!$A$4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bg2">
                <a:lumMod val="25000"/>
              </a:schemeClr>
            </a:solidFill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inEnd"/>
            <c:showVal val="1"/>
          </c:dLbls>
          <c:cat>
            <c:strRef>
              <c:f>'Venda_crescimento Anual'!$B$2</c:f>
              <c:strCache>
                <c:ptCount val="1"/>
                <c:pt idx="0">
                  <c:v>Janeiro</c:v>
                </c:pt>
              </c:strCache>
            </c:strRef>
          </c:cat>
          <c:val>
            <c:numRef>
              <c:f>'Venda_crescimento Anual'!$B$4</c:f>
              <c:numCache>
                <c:formatCode>_-* #,##0.0_-;\-* #,##0.0_-;_-* "-"??_-;_-@_-</c:formatCode>
                <c:ptCount val="1"/>
                <c:pt idx="0">
                  <c:v>4.4000000000000004</c:v>
                </c:pt>
              </c:numCache>
            </c:numRef>
          </c:val>
        </c:ser>
        <c:ser>
          <c:idx val="1"/>
          <c:order val="1"/>
          <c:tx>
            <c:strRef>
              <c:f>'Venda_crescimento Anual'!$A$5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 w="0">
              <a:noFill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dLblPos val="inEnd"/>
              <c:showVal val="1"/>
            </c:dLbl>
            <c:delete val="1"/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</c:dLbls>
          <c:cat>
            <c:strRef>
              <c:f>'Venda_crescimento Anual'!$B$2</c:f>
              <c:strCache>
                <c:ptCount val="1"/>
                <c:pt idx="0">
                  <c:v>Janeiro</c:v>
                </c:pt>
              </c:strCache>
            </c:strRef>
          </c:cat>
          <c:val>
            <c:numRef>
              <c:f>'Venda_crescimento Anual'!$B$5</c:f>
              <c:numCache>
                <c:formatCode>_-* #,##0.0_-;\-* #,##0.0_-;_-* "-"??_-;_-@_-</c:formatCode>
                <c:ptCount val="1"/>
                <c:pt idx="0">
                  <c:v>5.4</c:v>
                </c:pt>
              </c:numCache>
            </c:numRef>
          </c:val>
        </c:ser>
        <c:ser>
          <c:idx val="2"/>
          <c:order val="2"/>
          <c:tx>
            <c:strRef>
              <c:f>'Venda_crescimento Anual'!$A$6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Pt>
            <c:idx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inEnd"/>
            <c:showVal val="1"/>
          </c:dLbls>
          <c:cat>
            <c:strRef>
              <c:f>'Venda_crescimento Anual'!$B$2</c:f>
              <c:strCache>
                <c:ptCount val="1"/>
                <c:pt idx="0">
                  <c:v>Janeiro</c:v>
                </c:pt>
              </c:strCache>
            </c:strRef>
          </c:cat>
          <c:val>
            <c:numRef>
              <c:f>'Venda_crescimento Anual'!$B$6</c:f>
              <c:numCache>
                <c:formatCode>_-* #,##0.0_-;\-* #,##0.0_-;_-* "-"??_-;_-@_-</c:formatCode>
                <c:ptCount val="1"/>
                <c:pt idx="0">
                  <c:v>3.8</c:v>
                </c:pt>
              </c:numCache>
            </c:numRef>
          </c:val>
        </c:ser>
        <c:ser>
          <c:idx val="3"/>
          <c:order val="3"/>
          <c:tx>
            <c:strRef>
              <c:f>'Venda_crescimento Anual'!$A$7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inEnd"/>
            <c:showVal val="1"/>
          </c:dLbls>
          <c:cat>
            <c:strRef>
              <c:f>'Venda_crescimento Anual'!$B$2</c:f>
              <c:strCache>
                <c:ptCount val="1"/>
                <c:pt idx="0">
                  <c:v>Janeiro</c:v>
                </c:pt>
              </c:strCache>
            </c:strRef>
          </c:cat>
          <c:val>
            <c:numRef>
              <c:f>'Venda_crescimento Anual'!$B$7</c:f>
              <c:numCache>
                <c:formatCode>_-* #,##0.0_-;\-* #,##0.0_-;_-* "-"??_-;_-@_-</c:formatCode>
                <c:ptCount val="1"/>
                <c:pt idx="0">
                  <c:v>3.3450000000000002</c:v>
                </c:pt>
              </c:numCache>
            </c:numRef>
          </c:val>
        </c:ser>
        <c:ser>
          <c:idx val="4"/>
          <c:order val="4"/>
          <c:tx>
            <c:strRef>
              <c:f>'Venda_crescimento Anual'!$A$8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</c:spPr>
          <c:dLbls>
            <c:dLbl>
              <c:idx val="0"/>
              <c:layout/>
              <c:dLblPos val="inEnd"/>
              <c:showVal val="1"/>
            </c:dLbl>
            <c:dLbl>
              <c:idx val="10"/>
              <c:tx>
                <c:rich>
                  <a:bodyPr/>
                  <a:lstStyle/>
                  <a:p>
                    <a:r>
                      <a:rPr lang="en-US" sz="1200" b="1">
                        <a:solidFill>
                          <a:schemeClr val="bg1"/>
                        </a:solidFill>
                      </a:rPr>
                      <a:t>2</a:t>
                    </a:r>
                    <a:r>
                      <a:rPr lang="en-US" sz="120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,2</a:t>
                    </a:r>
                  </a:p>
                </c:rich>
              </c:tx>
              <c:dLblPos val="inEnd"/>
              <c:showVal val="1"/>
            </c:dLbl>
            <c:delete val="1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inEnd"/>
          </c:dLbls>
          <c:cat>
            <c:strRef>
              <c:f>'Venda_crescimento Anual'!$B$2</c:f>
              <c:strCache>
                <c:ptCount val="1"/>
                <c:pt idx="0">
                  <c:v>Janeiro</c:v>
                </c:pt>
              </c:strCache>
            </c:strRef>
          </c:cat>
          <c:val>
            <c:numRef>
              <c:f>'Venda_crescimento Anual'!$B$8</c:f>
              <c:numCache>
                <c:formatCode>_-* #,##0.0_-;\-* #,##0.0_-;_-* "-"??_-;_-@_-</c:formatCode>
                <c:ptCount val="1"/>
                <c:pt idx="0">
                  <c:v>2.4</c:v>
                </c:pt>
              </c:numCache>
            </c:numRef>
          </c:val>
        </c:ser>
        <c:ser>
          <c:idx val="5"/>
          <c:order val="5"/>
          <c:tx>
            <c:strRef>
              <c:f>'Venda_crescimento Anual'!$A$9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</c:spPr>
          <c:dLbls>
            <c:numFmt formatCode="#,##0.0" sourceLinked="0"/>
            <c:spPr>
              <a:solidFill>
                <a:srgbClr val="0070C0"/>
              </a:solidFill>
            </c:spPr>
            <c:txPr>
              <a:bodyPr/>
              <a:lstStyle/>
              <a:p>
                <a:pPr algn="ctr">
                  <a:defRPr lang="pt-BR" sz="1200" b="1" i="0" u="none" strike="noStrike" kern="1200" baseline="0">
                    <a:solidFill>
                      <a:sysClr val="window" lastClr="FFFFFF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Val val="1"/>
          </c:dLbls>
          <c:cat>
            <c:strRef>
              <c:f>'Venda_crescimento Anual'!$B$2</c:f>
              <c:strCache>
                <c:ptCount val="1"/>
                <c:pt idx="0">
                  <c:v>Janeiro</c:v>
                </c:pt>
              </c:strCache>
            </c:strRef>
          </c:cat>
          <c:val>
            <c:numRef>
              <c:f>'Venda_crescimento Anual'!$B$9</c:f>
              <c:numCache>
                <c:formatCode>_-* #,##0.0_-;\-* #,##0.0_-;_-* "-"??_-;_-@_-</c:formatCode>
                <c:ptCount val="1"/>
                <c:pt idx="0">
                  <c:v>2.8</c:v>
                </c:pt>
              </c:numCache>
            </c:numRef>
          </c:val>
        </c:ser>
        <c:ser>
          <c:idx val="6"/>
          <c:order val="6"/>
          <c:tx>
            <c:strRef>
              <c:f>'Venda_crescimento Anual'!$A$10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B0F0"/>
            </a:solidFill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inEnd"/>
            <c:showVal val="1"/>
          </c:dLbls>
          <c:cat>
            <c:strRef>
              <c:f>'Venda_crescimento Anual'!$B$2</c:f>
              <c:strCache>
                <c:ptCount val="1"/>
                <c:pt idx="0">
                  <c:v>Janeiro</c:v>
                </c:pt>
              </c:strCache>
            </c:strRef>
          </c:cat>
          <c:val>
            <c:numRef>
              <c:f>'Venda_crescimento Anual'!$B$10</c:f>
              <c:numCache>
                <c:formatCode>_-* #,##0.0_-;\-* #,##0.0_-;_-* "-"??_-;_-@_-</c:formatCode>
                <c:ptCount val="1"/>
                <c:pt idx="0">
                  <c:v>1.6020000000000001</c:v>
                </c:pt>
              </c:numCache>
            </c:numRef>
          </c:val>
        </c:ser>
        <c:ser>
          <c:idx val="7"/>
          <c:order val="7"/>
          <c:tx>
            <c:strRef>
              <c:f>'Venda_crescimento Anual'!$A$11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0"/>
                  <c:y val="8.9430894308943243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Val val="1"/>
          </c:dLbls>
          <c:cat>
            <c:strRef>
              <c:f>'Venda_crescimento Anual'!$B$2</c:f>
              <c:strCache>
                <c:ptCount val="1"/>
                <c:pt idx="0">
                  <c:v>Janeiro</c:v>
                </c:pt>
              </c:strCache>
            </c:strRef>
          </c:cat>
          <c:val>
            <c:numRef>
              <c:f>'Venda_crescimento Anual'!$B$11</c:f>
              <c:numCache>
                <c:formatCode>_-* #,##0.0_-;\-* #,##0.0_-;_-* "-"??_-;_-@_-</c:formatCode>
                <c:ptCount val="1"/>
                <c:pt idx="0">
                  <c:v>2.6360000000000001</c:v>
                </c:pt>
              </c:numCache>
            </c:numRef>
          </c:val>
        </c:ser>
        <c:gapWidth val="214"/>
        <c:overlap val="-60"/>
        <c:axId val="76759040"/>
        <c:axId val="76760576"/>
      </c:barChart>
      <c:catAx>
        <c:axId val="76759040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76760576"/>
        <c:crosses val="autoZero"/>
        <c:auto val="1"/>
        <c:lblAlgn val="ctr"/>
        <c:lblOffset val="100"/>
      </c:catAx>
      <c:valAx>
        <c:axId val="76760576"/>
        <c:scaling>
          <c:orientation val="minMax"/>
          <c:max val="8"/>
        </c:scaling>
        <c:axPos val="l"/>
        <c:majorGridlines>
          <c:spPr>
            <a:ln>
              <a:solidFill>
                <a:schemeClr val="accent1"/>
              </a:solidFill>
              <a:prstDash val="sysDot"/>
            </a:ln>
          </c:spPr>
        </c:majorGridlines>
        <c:numFmt formatCode="_-* #,##0.0_-;\-* #,##0.0_-;_-* &quot;-&quot;??_-;_-@_-" sourceLinked="1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7675904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b="1"/>
          </a:pPr>
          <a:endParaRPr lang="pt-BR"/>
        </a:p>
      </c:txPr>
    </c:legend>
    <c:plotVisOnly val="1"/>
    <c:dispBlanksAs val="gap"/>
  </c:chart>
  <c:spPr>
    <a:solidFill>
      <a:schemeClr val="bg1"/>
    </a:solidFill>
  </c:sp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plotArea>
      <c:layout/>
      <c:barChart>
        <c:barDir val="col"/>
        <c:grouping val="clustered"/>
        <c:ser>
          <c:idx val="0"/>
          <c:order val="1"/>
          <c:tx>
            <c:strRef>
              <c:f>'Venda_crescimento Anual'!$D$36</c:f>
              <c:strCache>
                <c:ptCount val="1"/>
                <c:pt idx="0">
                  <c:v>Vendas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6283AA"/>
              </a:solidFill>
            </a:ln>
          </c:spPr>
          <c:cat>
            <c:numRef>
              <c:f>'Venda_crescimento Anual'!$A$60:$A$133</c:f>
              <c:numCache>
                <c:formatCode>mmm/yy</c:formatCode>
                <c:ptCount val="74"/>
                <c:pt idx="0">
                  <c:v>41244</c:v>
                </c:pt>
                <c:pt idx="1">
                  <c:v>41275</c:v>
                </c:pt>
                <c:pt idx="2">
                  <c:v>41306</c:v>
                </c:pt>
                <c:pt idx="3">
                  <c:v>41334</c:v>
                </c:pt>
                <c:pt idx="4">
                  <c:v>41365</c:v>
                </c:pt>
                <c:pt idx="5">
                  <c:v>41395</c:v>
                </c:pt>
                <c:pt idx="6">
                  <c:v>41426</c:v>
                </c:pt>
                <c:pt idx="7">
                  <c:v>41456</c:v>
                </c:pt>
                <c:pt idx="8">
                  <c:v>41487</c:v>
                </c:pt>
                <c:pt idx="9">
                  <c:v>41518</c:v>
                </c:pt>
                <c:pt idx="10">
                  <c:v>41548</c:v>
                </c:pt>
                <c:pt idx="11">
                  <c:v>41579</c:v>
                </c:pt>
                <c:pt idx="12">
                  <c:v>41609</c:v>
                </c:pt>
                <c:pt idx="13">
                  <c:v>41640</c:v>
                </c:pt>
                <c:pt idx="14">
                  <c:v>41671</c:v>
                </c:pt>
                <c:pt idx="15">
                  <c:v>41699</c:v>
                </c:pt>
                <c:pt idx="16">
                  <c:v>41730</c:v>
                </c:pt>
                <c:pt idx="17">
                  <c:v>41760</c:v>
                </c:pt>
                <c:pt idx="18">
                  <c:v>41791</c:v>
                </c:pt>
                <c:pt idx="19">
                  <c:v>41821</c:v>
                </c:pt>
                <c:pt idx="20">
                  <c:v>41852</c:v>
                </c:pt>
                <c:pt idx="21">
                  <c:v>41883</c:v>
                </c:pt>
                <c:pt idx="22">
                  <c:v>41913</c:v>
                </c:pt>
                <c:pt idx="23">
                  <c:v>41944</c:v>
                </c:pt>
                <c:pt idx="24">
                  <c:v>41974</c:v>
                </c:pt>
                <c:pt idx="25">
                  <c:v>42005</c:v>
                </c:pt>
                <c:pt idx="26">
                  <c:v>42036</c:v>
                </c:pt>
                <c:pt idx="27">
                  <c:v>42064</c:v>
                </c:pt>
                <c:pt idx="28">
                  <c:v>42095</c:v>
                </c:pt>
                <c:pt idx="29">
                  <c:v>42125</c:v>
                </c:pt>
                <c:pt idx="30">
                  <c:v>42156</c:v>
                </c:pt>
                <c:pt idx="31">
                  <c:v>42186</c:v>
                </c:pt>
                <c:pt idx="32">
                  <c:v>42217</c:v>
                </c:pt>
                <c:pt idx="33">
                  <c:v>42248</c:v>
                </c:pt>
                <c:pt idx="34">
                  <c:v>42278</c:v>
                </c:pt>
                <c:pt idx="35">
                  <c:v>42309</c:v>
                </c:pt>
                <c:pt idx="36">
                  <c:v>42339</c:v>
                </c:pt>
                <c:pt idx="37">
                  <c:v>42370</c:v>
                </c:pt>
                <c:pt idx="38">
                  <c:v>42401</c:v>
                </c:pt>
                <c:pt idx="39">
                  <c:v>42430</c:v>
                </c:pt>
                <c:pt idx="40">
                  <c:v>42461</c:v>
                </c:pt>
                <c:pt idx="41">
                  <c:v>42491</c:v>
                </c:pt>
                <c:pt idx="42">
                  <c:v>42522</c:v>
                </c:pt>
                <c:pt idx="43">
                  <c:v>42552</c:v>
                </c:pt>
                <c:pt idx="44">
                  <c:v>42583</c:v>
                </c:pt>
                <c:pt idx="45">
                  <c:v>42614</c:v>
                </c:pt>
                <c:pt idx="46">
                  <c:v>42644</c:v>
                </c:pt>
                <c:pt idx="47">
                  <c:v>42675</c:v>
                </c:pt>
                <c:pt idx="48">
                  <c:v>42705</c:v>
                </c:pt>
                <c:pt idx="49">
                  <c:v>42736</c:v>
                </c:pt>
                <c:pt idx="50">
                  <c:v>42767</c:v>
                </c:pt>
                <c:pt idx="51">
                  <c:v>42795</c:v>
                </c:pt>
                <c:pt idx="52">
                  <c:v>42826</c:v>
                </c:pt>
                <c:pt idx="53">
                  <c:v>42856</c:v>
                </c:pt>
                <c:pt idx="54">
                  <c:v>42887</c:v>
                </c:pt>
                <c:pt idx="55">
                  <c:v>42917</c:v>
                </c:pt>
                <c:pt idx="56">
                  <c:v>42948</c:v>
                </c:pt>
                <c:pt idx="57">
                  <c:v>42979</c:v>
                </c:pt>
                <c:pt idx="58">
                  <c:v>43009</c:v>
                </c:pt>
                <c:pt idx="59">
                  <c:v>43040</c:v>
                </c:pt>
                <c:pt idx="60">
                  <c:v>43070</c:v>
                </c:pt>
                <c:pt idx="61">
                  <c:v>43101</c:v>
                </c:pt>
                <c:pt idx="62">
                  <c:v>43132</c:v>
                </c:pt>
                <c:pt idx="63">
                  <c:v>43160</c:v>
                </c:pt>
                <c:pt idx="64">
                  <c:v>43191</c:v>
                </c:pt>
                <c:pt idx="65">
                  <c:v>43221</c:v>
                </c:pt>
                <c:pt idx="66">
                  <c:v>43252</c:v>
                </c:pt>
                <c:pt idx="67">
                  <c:v>43282</c:v>
                </c:pt>
                <c:pt idx="68">
                  <c:v>43313</c:v>
                </c:pt>
                <c:pt idx="69">
                  <c:v>43344</c:v>
                </c:pt>
                <c:pt idx="70">
                  <c:v>43374</c:v>
                </c:pt>
                <c:pt idx="71">
                  <c:v>43405</c:v>
                </c:pt>
                <c:pt idx="72">
                  <c:v>43435</c:v>
                </c:pt>
                <c:pt idx="73">
                  <c:v>43466</c:v>
                </c:pt>
              </c:numCache>
            </c:numRef>
          </c:cat>
          <c:val>
            <c:numRef>
              <c:f>'Venda_crescimento Anual'!$B$60:$B$133</c:f>
              <c:numCache>
                <c:formatCode>0.0</c:formatCode>
                <c:ptCount val="74"/>
                <c:pt idx="0">
                  <c:v>5.7290000000000001</c:v>
                </c:pt>
                <c:pt idx="1">
                  <c:v>5.399</c:v>
                </c:pt>
                <c:pt idx="2">
                  <c:v>6.2080000000000002</c:v>
                </c:pt>
                <c:pt idx="3">
                  <c:v>7.3230000000000004</c:v>
                </c:pt>
                <c:pt idx="4">
                  <c:v>7.3609999999999998</c:v>
                </c:pt>
                <c:pt idx="5">
                  <c:v>7.4779999999999998</c:v>
                </c:pt>
                <c:pt idx="6">
                  <c:v>7.3650000000000002</c:v>
                </c:pt>
                <c:pt idx="7">
                  <c:v>7.61</c:v>
                </c:pt>
                <c:pt idx="8">
                  <c:v>7.8019999999999996</c:v>
                </c:pt>
                <c:pt idx="9">
                  <c:v>7.38</c:v>
                </c:pt>
                <c:pt idx="10">
                  <c:v>7.2839999999999998</c:v>
                </c:pt>
                <c:pt idx="11">
                  <c:v>6.0039999999999996</c:v>
                </c:pt>
                <c:pt idx="12">
                  <c:v>5.7779999999999996</c:v>
                </c:pt>
                <c:pt idx="13">
                  <c:v>3.7690000000000001</c:v>
                </c:pt>
                <c:pt idx="14">
                  <c:v>5.6</c:v>
                </c:pt>
                <c:pt idx="15">
                  <c:v>5.5250000000000004</c:v>
                </c:pt>
                <c:pt idx="16">
                  <c:v>6.0640000000000001</c:v>
                </c:pt>
                <c:pt idx="17">
                  <c:v>6.1520000000000001</c:v>
                </c:pt>
                <c:pt idx="18">
                  <c:v>5.8929999999999998</c:v>
                </c:pt>
                <c:pt idx="19">
                  <c:v>6.415</c:v>
                </c:pt>
                <c:pt idx="20">
                  <c:v>6.5010000000000003</c:v>
                </c:pt>
                <c:pt idx="21">
                  <c:v>6.6390000000000002</c:v>
                </c:pt>
                <c:pt idx="22">
                  <c:v>6.6539999999999999</c:v>
                </c:pt>
                <c:pt idx="23">
                  <c:v>5.26</c:v>
                </c:pt>
                <c:pt idx="24">
                  <c:v>4.1369999999999996</c:v>
                </c:pt>
                <c:pt idx="25">
                  <c:v>3.3450000000000002</c:v>
                </c:pt>
                <c:pt idx="26">
                  <c:v>3.6930000000000001</c:v>
                </c:pt>
                <c:pt idx="27">
                  <c:v>4.8369999999999997</c:v>
                </c:pt>
                <c:pt idx="28">
                  <c:v>4.2590000000000003</c:v>
                </c:pt>
                <c:pt idx="29">
                  <c:v>4.1429999999999998</c:v>
                </c:pt>
                <c:pt idx="30">
                  <c:v>4.41</c:v>
                </c:pt>
                <c:pt idx="31">
                  <c:v>4.0069999999999997</c:v>
                </c:pt>
                <c:pt idx="32">
                  <c:v>4.2009999999999996</c:v>
                </c:pt>
                <c:pt idx="33">
                  <c:v>3.9420000000000002</c:v>
                </c:pt>
                <c:pt idx="34">
                  <c:v>3.766</c:v>
                </c:pt>
                <c:pt idx="35">
                  <c:v>2.2370000000000001</c:v>
                </c:pt>
                <c:pt idx="36">
                  <c:v>2.2370000000000001</c:v>
                </c:pt>
                <c:pt idx="37">
                  <c:v>2.3460000000000001</c:v>
                </c:pt>
                <c:pt idx="38">
                  <c:v>1.56</c:v>
                </c:pt>
                <c:pt idx="39">
                  <c:v>2.7519999999999998</c:v>
                </c:pt>
                <c:pt idx="40">
                  <c:v>2.887</c:v>
                </c:pt>
                <c:pt idx="41">
                  <c:v>3.444</c:v>
                </c:pt>
                <c:pt idx="42">
                  <c:v>4.0670000000000002</c:v>
                </c:pt>
                <c:pt idx="43">
                  <c:v>4.016</c:v>
                </c:pt>
                <c:pt idx="44">
                  <c:v>4.5179999999999998</c:v>
                </c:pt>
                <c:pt idx="45">
                  <c:v>4.7949999999999999</c:v>
                </c:pt>
                <c:pt idx="46">
                  <c:v>4.8140000000000001</c:v>
                </c:pt>
                <c:pt idx="47">
                  <c:v>3.6030000000000002</c:v>
                </c:pt>
                <c:pt idx="48">
                  <c:v>4.093</c:v>
                </c:pt>
                <c:pt idx="49">
                  <c:v>2.778</c:v>
                </c:pt>
                <c:pt idx="50">
                  <c:v>3.25</c:v>
                </c:pt>
                <c:pt idx="51">
                  <c:v>3.7269999999999999</c:v>
                </c:pt>
                <c:pt idx="52">
                  <c:v>3.399</c:v>
                </c:pt>
                <c:pt idx="53">
                  <c:v>4.0330000000000004</c:v>
                </c:pt>
                <c:pt idx="54">
                  <c:v>4.0179999999999998</c:v>
                </c:pt>
                <c:pt idx="55">
                  <c:v>3.9140000000000001</c:v>
                </c:pt>
                <c:pt idx="56">
                  <c:v>4.0259999999999998</c:v>
                </c:pt>
                <c:pt idx="57">
                  <c:v>4.3310000000000004</c:v>
                </c:pt>
                <c:pt idx="58">
                  <c:v>3.8839999999999999</c:v>
                </c:pt>
                <c:pt idx="59">
                  <c:v>3.0529999999999999</c:v>
                </c:pt>
                <c:pt idx="60">
                  <c:v>3.798</c:v>
                </c:pt>
                <c:pt idx="61">
                  <c:v>1.6020000000000001</c:v>
                </c:pt>
                <c:pt idx="62">
                  <c:v>2.399</c:v>
                </c:pt>
                <c:pt idx="63">
                  <c:v>3.5219999999999998</c:v>
                </c:pt>
                <c:pt idx="64">
                  <c:v>4.1369999999999996</c:v>
                </c:pt>
                <c:pt idx="65">
                  <c:v>3.278</c:v>
                </c:pt>
                <c:pt idx="66">
                  <c:v>4.9249999999999998</c:v>
                </c:pt>
                <c:pt idx="67">
                  <c:v>4.7380000000000004</c:v>
                </c:pt>
                <c:pt idx="68">
                  <c:v>5.0369999999999999</c:v>
                </c:pt>
                <c:pt idx="69">
                  <c:v>4.9130000000000003</c:v>
                </c:pt>
                <c:pt idx="70">
                  <c:v>5.03</c:v>
                </c:pt>
                <c:pt idx="71">
                  <c:v>3.7469999999999999</c:v>
                </c:pt>
                <c:pt idx="72">
                  <c:v>4.4029999999999996</c:v>
                </c:pt>
                <c:pt idx="73">
                  <c:v>2.6360000000000001</c:v>
                </c:pt>
              </c:numCache>
            </c:numRef>
          </c:val>
        </c:ser>
        <c:gapWidth val="30"/>
        <c:overlap val="-18"/>
        <c:axId val="76228096"/>
        <c:axId val="76229632"/>
      </c:barChart>
      <c:lineChart>
        <c:grouping val="standard"/>
        <c:ser>
          <c:idx val="1"/>
          <c:order val="0"/>
          <c:tx>
            <c:strRef>
              <c:f>'Venda_crescimento Anual'!$E$36</c:f>
              <c:strCache>
                <c:ptCount val="1"/>
                <c:pt idx="0">
                  <c:v>Crescimento Anual 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'Venda_crescimento Anual'!$A$60:$A$133</c:f>
              <c:numCache>
                <c:formatCode>mmm/yy</c:formatCode>
                <c:ptCount val="74"/>
                <c:pt idx="0">
                  <c:v>41244</c:v>
                </c:pt>
                <c:pt idx="1">
                  <c:v>41275</c:v>
                </c:pt>
                <c:pt idx="2">
                  <c:v>41306</c:v>
                </c:pt>
                <c:pt idx="3">
                  <c:v>41334</c:v>
                </c:pt>
                <c:pt idx="4">
                  <c:v>41365</c:v>
                </c:pt>
                <c:pt idx="5">
                  <c:v>41395</c:v>
                </c:pt>
                <c:pt idx="6">
                  <c:v>41426</c:v>
                </c:pt>
                <c:pt idx="7">
                  <c:v>41456</c:v>
                </c:pt>
                <c:pt idx="8">
                  <c:v>41487</c:v>
                </c:pt>
                <c:pt idx="9">
                  <c:v>41518</c:v>
                </c:pt>
                <c:pt idx="10">
                  <c:v>41548</c:v>
                </c:pt>
                <c:pt idx="11">
                  <c:v>41579</c:v>
                </c:pt>
                <c:pt idx="12">
                  <c:v>41609</c:v>
                </c:pt>
                <c:pt idx="13">
                  <c:v>41640</c:v>
                </c:pt>
                <c:pt idx="14">
                  <c:v>41671</c:v>
                </c:pt>
                <c:pt idx="15">
                  <c:v>41699</c:v>
                </c:pt>
                <c:pt idx="16">
                  <c:v>41730</c:v>
                </c:pt>
                <c:pt idx="17">
                  <c:v>41760</c:v>
                </c:pt>
                <c:pt idx="18">
                  <c:v>41791</c:v>
                </c:pt>
                <c:pt idx="19">
                  <c:v>41821</c:v>
                </c:pt>
                <c:pt idx="20">
                  <c:v>41852</c:v>
                </c:pt>
                <c:pt idx="21">
                  <c:v>41883</c:v>
                </c:pt>
                <c:pt idx="22">
                  <c:v>41913</c:v>
                </c:pt>
                <c:pt idx="23">
                  <c:v>41944</c:v>
                </c:pt>
                <c:pt idx="24">
                  <c:v>41974</c:v>
                </c:pt>
                <c:pt idx="25">
                  <c:v>42005</c:v>
                </c:pt>
                <c:pt idx="26">
                  <c:v>42036</c:v>
                </c:pt>
                <c:pt idx="27">
                  <c:v>42064</c:v>
                </c:pt>
                <c:pt idx="28">
                  <c:v>42095</c:v>
                </c:pt>
                <c:pt idx="29">
                  <c:v>42125</c:v>
                </c:pt>
                <c:pt idx="30">
                  <c:v>42156</c:v>
                </c:pt>
                <c:pt idx="31">
                  <c:v>42186</c:v>
                </c:pt>
                <c:pt idx="32">
                  <c:v>42217</c:v>
                </c:pt>
                <c:pt idx="33">
                  <c:v>42248</c:v>
                </c:pt>
                <c:pt idx="34">
                  <c:v>42278</c:v>
                </c:pt>
                <c:pt idx="35">
                  <c:v>42309</c:v>
                </c:pt>
                <c:pt idx="36">
                  <c:v>42339</c:v>
                </c:pt>
                <c:pt idx="37">
                  <c:v>42370</c:v>
                </c:pt>
                <c:pt idx="38">
                  <c:v>42401</c:v>
                </c:pt>
                <c:pt idx="39">
                  <c:v>42430</c:v>
                </c:pt>
                <c:pt idx="40">
                  <c:v>42461</c:v>
                </c:pt>
                <c:pt idx="41">
                  <c:v>42491</c:v>
                </c:pt>
                <c:pt idx="42">
                  <c:v>42522</c:v>
                </c:pt>
                <c:pt idx="43">
                  <c:v>42552</c:v>
                </c:pt>
                <c:pt idx="44">
                  <c:v>42583</c:v>
                </c:pt>
                <c:pt idx="45">
                  <c:v>42614</c:v>
                </c:pt>
                <c:pt idx="46">
                  <c:v>42644</c:v>
                </c:pt>
                <c:pt idx="47">
                  <c:v>42675</c:v>
                </c:pt>
                <c:pt idx="48">
                  <c:v>42705</c:v>
                </c:pt>
                <c:pt idx="49">
                  <c:v>42736</c:v>
                </c:pt>
                <c:pt idx="50">
                  <c:v>42767</c:v>
                </c:pt>
                <c:pt idx="51">
                  <c:v>42795</c:v>
                </c:pt>
                <c:pt idx="52">
                  <c:v>42826</c:v>
                </c:pt>
                <c:pt idx="53">
                  <c:v>42856</c:v>
                </c:pt>
                <c:pt idx="54">
                  <c:v>42887</c:v>
                </c:pt>
                <c:pt idx="55">
                  <c:v>42917</c:v>
                </c:pt>
                <c:pt idx="56">
                  <c:v>42948</c:v>
                </c:pt>
                <c:pt idx="57">
                  <c:v>42979</c:v>
                </c:pt>
                <c:pt idx="58">
                  <c:v>43009</c:v>
                </c:pt>
                <c:pt idx="59">
                  <c:v>43040</c:v>
                </c:pt>
                <c:pt idx="60">
                  <c:v>43070</c:v>
                </c:pt>
                <c:pt idx="61">
                  <c:v>43101</c:v>
                </c:pt>
                <c:pt idx="62">
                  <c:v>43132</c:v>
                </c:pt>
                <c:pt idx="63">
                  <c:v>43160</c:v>
                </c:pt>
                <c:pt idx="64">
                  <c:v>43191</c:v>
                </c:pt>
                <c:pt idx="65">
                  <c:v>43221</c:v>
                </c:pt>
                <c:pt idx="66">
                  <c:v>43252</c:v>
                </c:pt>
                <c:pt idx="67">
                  <c:v>43282</c:v>
                </c:pt>
                <c:pt idx="68">
                  <c:v>43313</c:v>
                </c:pt>
                <c:pt idx="69">
                  <c:v>43344</c:v>
                </c:pt>
                <c:pt idx="70">
                  <c:v>43374</c:v>
                </c:pt>
                <c:pt idx="71">
                  <c:v>43405</c:v>
                </c:pt>
                <c:pt idx="72">
                  <c:v>43435</c:v>
                </c:pt>
                <c:pt idx="73">
                  <c:v>43466</c:v>
                </c:pt>
              </c:numCache>
            </c:numRef>
          </c:cat>
          <c:val>
            <c:numRef>
              <c:f>'Venda_crescimento Anual'!$C$60:$C$133</c:f>
              <c:numCache>
                <c:formatCode>0%</c:formatCode>
                <c:ptCount val="74"/>
                <c:pt idx="0">
                  <c:v>0.41806930693069311</c:v>
                </c:pt>
                <c:pt idx="1">
                  <c:v>0.21846084405326116</c:v>
                </c:pt>
                <c:pt idx="2">
                  <c:v>0.25515568135867372</c:v>
                </c:pt>
                <c:pt idx="3">
                  <c:v>0.36827354260089695</c:v>
                </c:pt>
                <c:pt idx="4">
                  <c:v>0.32439726520331047</c:v>
                </c:pt>
                <c:pt idx="5">
                  <c:v>0.3275341736197408</c:v>
                </c:pt>
                <c:pt idx="6">
                  <c:v>0.26242715118272208</c:v>
                </c:pt>
                <c:pt idx="7">
                  <c:v>0.19993692841374977</c:v>
                </c:pt>
                <c:pt idx="8">
                  <c:v>0.17429259482239612</c:v>
                </c:pt>
                <c:pt idx="9">
                  <c:v>0.16975748930099854</c:v>
                </c:pt>
                <c:pt idx="10">
                  <c:v>-2.8540944251800537E-2</c:v>
                </c:pt>
                <c:pt idx="11">
                  <c:v>2.4049121610097091E-2</c:v>
                </c:pt>
                <c:pt idx="12">
                  <c:v>8.5529760865770132E-3</c:v>
                </c:pt>
                <c:pt idx="13">
                  <c:v>-0.30190776069642522</c:v>
                </c:pt>
                <c:pt idx="14">
                  <c:v>-9.7938144329897003E-2</c:v>
                </c:pt>
                <c:pt idx="15">
                  <c:v>-0.24552778915744911</c:v>
                </c:pt>
                <c:pt idx="16">
                  <c:v>-0.17619888602092104</c:v>
                </c:pt>
                <c:pt idx="17">
                  <c:v>-0.17732013907461885</c:v>
                </c:pt>
                <c:pt idx="18">
                  <c:v>-0.19986422267481341</c:v>
                </c:pt>
                <c:pt idx="19">
                  <c:v>-0.15703022339027595</c:v>
                </c:pt>
                <c:pt idx="20">
                  <c:v>-0.16675211484234798</c:v>
                </c:pt>
                <c:pt idx="21">
                  <c:v>-0.10040650406504059</c:v>
                </c:pt>
                <c:pt idx="22">
                  <c:v>-8.6490939044481019E-2</c:v>
                </c:pt>
                <c:pt idx="23">
                  <c:v>-0.12391738840772815</c:v>
                </c:pt>
                <c:pt idx="24">
                  <c:v>-0.28400830737279337</c:v>
                </c:pt>
                <c:pt idx="25">
                  <c:v>-0.11249668347041653</c:v>
                </c:pt>
                <c:pt idx="26">
                  <c:v>-0.34053571428571427</c:v>
                </c:pt>
                <c:pt idx="27">
                  <c:v>-0.12452488687782814</c:v>
                </c:pt>
                <c:pt idx="28">
                  <c:v>-0.29765831134564635</c:v>
                </c:pt>
                <c:pt idx="29">
                  <c:v>-0.32656046814044215</c:v>
                </c:pt>
                <c:pt idx="30">
                  <c:v>-0.25165450534532496</c:v>
                </c:pt>
                <c:pt idx="31">
                  <c:v>-0.37537022603273584</c:v>
                </c:pt>
                <c:pt idx="32">
                  <c:v>-0.35379172435010009</c:v>
                </c:pt>
                <c:pt idx="33">
                  <c:v>-0.4062358788974243</c:v>
                </c:pt>
                <c:pt idx="34">
                  <c:v>-0.43402464682897501</c:v>
                </c:pt>
                <c:pt idx="35">
                  <c:v>-0.57471482889733838</c:v>
                </c:pt>
                <c:pt idx="36">
                  <c:v>-0.4592700024172105</c:v>
                </c:pt>
                <c:pt idx="37">
                  <c:v>-0.29865470852017939</c:v>
                </c:pt>
                <c:pt idx="38">
                  <c:v>-0.57757920389926887</c:v>
                </c:pt>
                <c:pt idx="39">
                  <c:v>-0.43105230514781889</c:v>
                </c:pt>
                <c:pt idx="40">
                  <c:v>-0.32214134773420999</c:v>
                </c:pt>
                <c:pt idx="41">
                  <c:v>-0.16871832005792897</c:v>
                </c:pt>
                <c:pt idx="42">
                  <c:v>-7.7777777777777724E-2</c:v>
                </c:pt>
                <c:pt idx="43">
                  <c:v>2.2460693785875119E-3</c:v>
                </c:pt>
                <c:pt idx="44">
                  <c:v>7.5458224232325621E-2</c:v>
                </c:pt>
                <c:pt idx="45">
                  <c:v>0.2163876204972095</c:v>
                </c:pt>
                <c:pt idx="46">
                  <c:v>0.27827934147636757</c:v>
                </c:pt>
                <c:pt idx="47">
                  <c:v>0.61063924899418875</c:v>
                </c:pt>
                <c:pt idx="48">
                  <c:v>0.82968261063924897</c:v>
                </c:pt>
                <c:pt idx="49">
                  <c:v>0.18414322250639392</c:v>
                </c:pt>
                <c:pt idx="50">
                  <c:v>1.0833333333333335</c:v>
                </c:pt>
                <c:pt idx="51">
                  <c:v>0.35428779069767447</c:v>
                </c:pt>
                <c:pt idx="52">
                  <c:v>0.177346726705923</c:v>
                </c:pt>
                <c:pt idx="53">
                  <c:v>0.17102206736353098</c:v>
                </c:pt>
                <c:pt idx="54" formatCode="0.0%">
                  <c:v>-1.2048192771084376E-2</c:v>
                </c:pt>
                <c:pt idx="55">
                  <c:v>-2.5398406374501969E-2</c:v>
                </c:pt>
                <c:pt idx="56">
                  <c:v>-0.10889774236387784</c:v>
                </c:pt>
                <c:pt idx="57">
                  <c:v>-9.6767466110531664E-2</c:v>
                </c:pt>
                <c:pt idx="58">
                  <c:v>-0.19318653926049023</c:v>
                </c:pt>
                <c:pt idx="59">
                  <c:v>-0.1526505689703026</c:v>
                </c:pt>
                <c:pt idx="60">
                  <c:v>-7.2074273149279278E-2</c:v>
                </c:pt>
                <c:pt idx="61">
                  <c:v>-0.42332613390928719</c:v>
                </c:pt>
                <c:pt idx="62">
                  <c:v>-0.26184615384615384</c:v>
                </c:pt>
                <c:pt idx="63">
                  <c:v>-5.5004024684733088E-2</c:v>
                </c:pt>
                <c:pt idx="64">
                  <c:v>0.21712268314210048</c:v>
                </c:pt>
                <c:pt idx="65">
                  <c:v>-0.18720555417803131</c:v>
                </c:pt>
                <c:pt idx="66">
                  <c:v>0.22573419611747148</c:v>
                </c:pt>
                <c:pt idx="67">
                  <c:v>0.21052631578947367</c:v>
                </c:pt>
                <c:pt idx="68">
                  <c:v>0.25111773472429211</c:v>
                </c:pt>
                <c:pt idx="69">
                  <c:v>0.13438005079658266</c:v>
                </c:pt>
                <c:pt idx="70">
                  <c:v>0.29505664263645737</c:v>
                </c:pt>
                <c:pt idx="71">
                  <c:v>0.22731739272846374</c:v>
                </c:pt>
                <c:pt idx="72">
                  <c:v>0.1592943654555028</c:v>
                </c:pt>
                <c:pt idx="73">
                  <c:v>0.64544319600499378</c:v>
                </c:pt>
              </c:numCache>
            </c:numRef>
          </c:val>
        </c:ser>
        <c:marker val="1"/>
        <c:axId val="76445952"/>
        <c:axId val="76444416"/>
      </c:lineChart>
      <c:dateAx>
        <c:axId val="76228096"/>
        <c:scaling>
          <c:orientation val="minMax"/>
          <c:max val="43466"/>
          <c:min val="41275"/>
        </c:scaling>
        <c:axPos val="b"/>
        <c:numFmt formatCode="mmm/yy" sourceLinked="1"/>
        <c:tickLblPos val="nextTo"/>
        <c:txPr>
          <a:bodyPr rot="-2700000" vert="horz"/>
          <a:lstStyle/>
          <a:p>
            <a:pPr>
              <a:defRPr/>
            </a:pPr>
            <a:endParaRPr lang="pt-BR"/>
          </a:p>
        </c:txPr>
        <c:crossAx val="76229632"/>
        <c:crosses val="autoZero"/>
        <c:auto val="1"/>
        <c:lblOffset val="100"/>
        <c:majorUnit val="4"/>
        <c:majorTimeUnit val="months"/>
      </c:dateAx>
      <c:valAx>
        <c:axId val="76229632"/>
        <c:scaling>
          <c:orientation val="minMax"/>
          <c:max val="8"/>
          <c:min val="0"/>
        </c:scaling>
        <c:axPos val="l"/>
        <c:majorGridlines>
          <c:spPr>
            <a:ln>
              <a:prstDash val="sysDot"/>
            </a:ln>
          </c:spPr>
        </c:majorGridlines>
        <c:numFmt formatCode="0.0" sourceLinked="1"/>
        <c:tickLblPos val="nextTo"/>
        <c:spPr>
          <a:ln>
            <a:solidFill>
              <a:srgbClr val="0070C0"/>
            </a:solidFill>
          </a:ln>
        </c:spPr>
        <c:txPr>
          <a:bodyPr/>
          <a:lstStyle/>
          <a:p>
            <a:pPr>
              <a:defRPr b="1">
                <a:solidFill>
                  <a:srgbClr val="0070C0"/>
                </a:solidFill>
              </a:defRPr>
            </a:pPr>
            <a:endParaRPr lang="pt-BR"/>
          </a:p>
        </c:txPr>
        <c:crossAx val="76228096"/>
        <c:crosses val="autoZero"/>
        <c:crossBetween val="between"/>
        <c:majorUnit val="1"/>
      </c:valAx>
      <c:valAx>
        <c:axId val="76444416"/>
        <c:scaling>
          <c:orientation val="minMax"/>
          <c:max val="1.2"/>
          <c:min val="-0.80000000000001104"/>
        </c:scaling>
        <c:axPos val="r"/>
        <c:numFmt formatCode="0%" sourceLinked="0"/>
        <c:tickLblPos val="nextTo"/>
        <c:spPr>
          <a:noFill/>
          <a:ln>
            <a:solidFill>
              <a:srgbClr val="9D4023"/>
            </a:solidFill>
          </a:ln>
        </c:spPr>
        <c:txPr>
          <a:bodyPr/>
          <a:lstStyle/>
          <a:p>
            <a:pPr>
              <a:defRPr b="1">
                <a:solidFill>
                  <a:srgbClr val="FF0000"/>
                </a:solidFill>
              </a:defRPr>
            </a:pPr>
            <a:endParaRPr lang="pt-BR"/>
          </a:p>
        </c:txPr>
        <c:crossAx val="76445952"/>
        <c:crosses val="max"/>
        <c:crossBetween val="between"/>
        <c:majorUnit val="0.2"/>
      </c:valAx>
      <c:dateAx>
        <c:axId val="76445952"/>
        <c:scaling>
          <c:orientation val="minMax"/>
        </c:scaling>
        <c:delete val="1"/>
        <c:axPos val="b"/>
        <c:numFmt formatCode="mmm/yy" sourceLinked="1"/>
        <c:tickLblPos val="none"/>
        <c:crossAx val="76444416"/>
        <c:crosses val="autoZero"/>
        <c:auto val="1"/>
        <c:lblOffset val="100"/>
      </c:dateAx>
    </c:plotArea>
    <c:legend>
      <c:legendPos val="b"/>
      <c:layout/>
    </c:legend>
    <c:plotVisOnly val="1"/>
    <c:dispBlanksAs val="gap"/>
  </c:chart>
  <c:spPr>
    <a:solidFill>
      <a:schemeClr val="bg1"/>
    </a:solidFill>
  </c:sp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0.84791</cdr:x>
      <cdr:y>0.60172</cdr:y>
    </cdr:from>
    <cdr:to>
      <cdr:x>0.89999</cdr:x>
      <cdr:y>0.67101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4370015" y="1879889"/>
          <a:ext cx="268432" cy="2164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t-BR" sz="1100"/>
        </a:p>
      </cdr:txBody>
    </cdr:sp>
  </cdr:relSizeAnchor>
  <cdr:relSizeAnchor xmlns:cdr="http://schemas.openxmlformats.org/drawingml/2006/chartDrawing">
    <cdr:from>
      <cdr:x>0.84791</cdr:x>
      <cdr:y>0.61558</cdr:y>
    </cdr:from>
    <cdr:to>
      <cdr:x>0.90167</cdr:x>
      <cdr:y>0.67655</cdr:y>
    </cdr:to>
    <cdr:sp macro="" textlink="">
      <cdr:nvSpPr>
        <cdr:cNvPr id="4" name="CaixaDeTexto 3"/>
        <cdr:cNvSpPr txBox="1"/>
      </cdr:nvSpPr>
      <cdr:spPr>
        <a:xfrm xmlns:a="http://schemas.openxmlformats.org/drawingml/2006/main">
          <a:off x="4370015" y="1923184"/>
          <a:ext cx="277091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t-BR" sz="12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0.83088</cdr:x>
      <cdr:y>0.63542</cdr:y>
    </cdr:from>
    <cdr:to>
      <cdr:x>0.90625</cdr:x>
      <cdr:y>0.70834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4305301" y="1743075"/>
          <a:ext cx="390510" cy="200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t-BR" sz="1100" b="1">
            <a:solidFill>
              <a:srgbClr val="C0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BC6B81B-3EB2-4A7C-AF35-6FAF21E7FC75}" type="datetimeFigureOut">
              <a:rPr lang="en-US"/>
              <a:pPr>
                <a:defRPr/>
              </a:pPr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D41E47E-DFB0-4268-AC73-C34D6B7D65B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xmlns="" val="196890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1D0D0CE-8648-4886-9DC4-D0CA9380FE05}" type="datetimeFigureOut">
              <a:rPr lang="en-US"/>
              <a:pPr>
                <a:defRPr/>
              </a:pPr>
              <a:t>2/11/2019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x-none" noProof="0"/>
              <a:t>Click to edit Master text styles</a:t>
            </a:r>
          </a:p>
          <a:p>
            <a:pPr lvl="1"/>
            <a:r>
              <a:rPr lang="x-none" noProof="0"/>
              <a:t>Second level</a:t>
            </a:r>
          </a:p>
          <a:p>
            <a:pPr lvl="2"/>
            <a:r>
              <a:rPr lang="x-none" noProof="0"/>
              <a:t>Third level</a:t>
            </a:r>
          </a:p>
          <a:p>
            <a:pPr lvl="3"/>
            <a:r>
              <a:rPr lang="x-none" noProof="0"/>
              <a:t>Fourth level</a:t>
            </a:r>
          </a:p>
          <a:p>
            <a:pPr lvl="4"/>
            <a:r>
              <a:rPr lang="x-none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8450559-6487-423E-9296-A3007207C49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xmlns="" val="3644911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a-Tu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/>
          <p:nvPr userDrawn="1"/>
        </p:nvSpPr>
        <p:spPr>
          <a:xfrm>
            <a:off x="4606925" y="3357563"/>
            <a:ext cx="2085975" cy="17462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3"/>
          <p:cNvSpPr/>
          <p:nvPr userDrawn="1"/>
        </p:nvSpPr>
        <p:spPr>
          <a:xfrm>
            <a:off x="0" y="3357563"/>
            <a:ext cx="5420769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4"/>
          <p:cNvSpPr/>
          <p:nvPr userDrawn="1"/>
        </p:nvSpPr>
        <p:spPr>
          <a:xfrm>
            <a:off x="5796817" y="3357563"/>
            <a:ext cx="3347183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Content Placeholder 24"/>
          <p:cNvSpPr txBox="1">
            <a:spLocks/>
          </p:cNvSpPr>
          <p:nvPr/>
        </p:nvSpPr>
        <p:spPr>
          <a:xfrm>
            <a:off x="5924532" y="3470275"/>
            <a:ext cx="3118048" cy="712788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defRPr/>
            </a:pPr>
            <a:endParaRPr lang="en-US" sz="1600" dirty="0">
              <a:solidFill>
                <a:schemeClr val="bg2"/>
              </a:solidFill>
            </a:endParaRPr>
          </a:p>
        </p:txBody>
      </p:sp>
      <p:pic>
        <p:nvPicPr>
          <p:cNvPr id="11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56438" y="747713"/>
            <a:ext cx="7604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4945235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800057" y="4324464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0" i="1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cxnSp>
        <p:nvCxnSpPr>
          <p:cNvPr id="17" name="Straight Connector 7"/>
          <p:cNvCxnSpPr>
            <a:cxnSpLocks noChangeShapeType="1"/>
            <a:endCxn id="7" idx="3"/>
          </p:cNvCxnSpPr>
          <p:nvPr userDrawn="1"/>
        </p:nvCxnSpPr>
        <p:spPr bwMode="auto">
          <a:xfrm>
            <a:off x="5981294" y="4230688"/>
            <a:ext cx="3162706" cy="0"/>
          </a:xfrm>
          <a:prstGeom prst="line">
            <a:avLst/>
          </a:prstGeom>
          <a:noFill/>
          <a:ln w="12700">
            <a:solidFill>
              <a:srgbClr val="F2F2F2"/>
            </a:solidFill>
            <a:round/>
            <a:headEnd/>
            <a:tailEnd/>
          </a:ln>
          <a:effectLst/>
        </p:spPr>
      </p:cxnSp>
      <p:pic>
        <p:nvPicPr>
          <p:cNvPr id="12" name="Picture 11" descr="Marca SPE - Horizontal.wm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3686" y="5535706"/>
            <a:ext cx="2239424" cy="83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06624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Diver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 txBox="1">
            <a:spLocks/>
          </p:cNvSpPr>
          <p:nvPr/>
        </p:nvSpPr>
        <p:spPr>
          <a:xfrm>
            <a:off x="7599363" y="363538"/>
            <a:ext cx="13557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3F26E667-14EA-44D3-BDC4-C29F4105E525}" type="slidenum">
              <a:rPr lang="en-US" altLang="pt-BR" sz="1200" b="1">
                <a:solidFill>
                  <a:srgbClr val="2A84D3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2A84D3"/>
              </a:solidFill>
            </a:endParaRPr>
          </a:p>
        </p:txBody>
      </p:sp>
      <p:sp>
        <p:nvSpPr>
          <p:cNvPr id="6" name="Slide Number Placeholder 2"/>
          <p:cNvSpPr txBox="1">
            <a:spLocks/>
          </p:cNvSpPr>
          <p:nvPr userDrawn="1"/>
        </p:nvSpPr>
        <p:spPr>
          <a:xfrm>
            <a:off x="7599363" y="363538"/>
            <a:ext cx="13557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A31292AA-EA83-44F0-ABCE-6290C738A5AE}" type="slidenum">
              <a:rPr lang="en-US" altLang="pt-BR" sz="1200" b="1">
                <a:solidFill>
                  <a:srgbClr val="131C26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131C26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 userDrawn="1"/>
        </p:nvSpPr>
        <p:spPr bwMode="auto">
          <a:xfrm>
            <a:off x="0" y="6591300"/>
            <a:ext cx="9144000" cy="2667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282575" y="239713"/>
            <a:ext cx="7316788" cy="6208712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pic>
        <p:nvPicPr>
          <p:cNvPr id="2" name="Picture 1" descr="Marca SPE - Vertical.w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73083" y="728663"/>
            <a:ext cx="990243" cy="817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7230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Divers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89217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7483475" y="0"/>
            <a:ext cx="1663700" cy="89217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6" name="Slide Number Placeholder 2"/>
          <p:cNvSpPr txBox="1">
            <a:spLocks/>
          </p:cNvSpPr>
          <p:nvPr userDrawn="1"/>
        </p:nvSpPr>
        <p:spPr bwMode="auto">
          <a:xfrm>
            <a:off x="7599363" y="279400"/>
            <a:ext cx="1355725" cy="365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F4505227-077C-4B9D-BA1E-5B385D8A66A3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 dirty="0">
              <a:solidFill>
                <a:srgbClr val="EAE8E8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98778"/>
            <a:ext cx="6669085" cy="793397"/>
          </a:xfrm>
          <a:prstGeom prst="rect">
            <a:avLst/>
          </a:prstGeom>
        </p:spPr>
        <p:txBody>
          <a:bodyPr anchor="ctr"/>
          <a:lstStyle>
            <a:lvl1pPr algn="l"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Clique para editar o estilo do título mestre</a:t>
            </a:r>
            <a:endParaRPr lang="en-US" dirty="0"/>
          </a:p>
        </p:txBody>
      </p:sp>
      <p:graphicFrame>
        <p:nvGraphicFramePr>
          <p:cNvPr id="11" name="Tabela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xmlns="" val="3559316850"/>
              </p:ext>
            </p:extLst>
          </p:nvPr>
        </p:nvGraphicFramePr>
        <p:xfrm>
          <a:off x="869951" y="2268770"/>
          <a:ext cx="7664449" cy="3616608"/>
        </p:xfrm>
        <a:graphic>
          <a:graphicData uri="http://schemas.openxmlformats.org/drawingml/2006/table">
            <a:tbl>
              <a:tblPr firstRow="1" lastRow="1" bandRow="1">
                <a:tableStyleId>{7DF18680-E054-41AD-8BC1-D1AEF772440D}</a:tableStyleId>
              </a:tblPr>
              <a:tblGrid>
                <a:gridCol w="35681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94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94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574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0276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</a:txBody>
                  <a:tcPr marL="88328" marR="88328" marT="44158" marB="44158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276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27384B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</a:txBody>
                  <a:tcPr marL="88328" marR="88328" marT="44158" marB="44158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88328" marR="88328" marT="44158" marB="44158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88328" marR="88328" marT="44158" marB="44158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88328" marR="88328" marT="44158" marB="44158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2768"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2768"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2768"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2768">
                <a:tc>
                  <a:txBody>
                    <a:bodyPr/>
                    <a:lstStyle/>
                    <a:p>
                      <a:pPr algn="ctr"/>
                      <a:r>
                        <a:rPr lang="pt-BR" sz="1700" dirty="0"/>
                        <a:t>Total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 dirty="0"/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2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460375" y="6234784"/>
            <a:ext cx="5731832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13" name="Text Placeholder 35"/>
          <p:cNvSpPr>
            <a:spLocks noGrp="1"/>
          </p:cNvSpPr>
          <p:nvPr>
            <p:ph type="body" sz="quarter" idx="14" hasCustomPrompt="1"/>
          </p:nvPr>
        </p:nvSpPr>
        <p:spPr>
          <a:xfrm>
            <a:off x="6455380" y="6214418"/>
            <a:ext cx="2499707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dirty="0"/>
              <a:t>Fonte: </a:t>
            </a:r>
            <a:br>
              <a:rPr lang="x-none" dirty="0"/>
            </a:br>
            <a:r>
              <a:rPr lang="x-none" dirty="0"/>
              <a:t>Elaboração: Ministério da Fazenda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459681" y="1492585"/>
            <a:ext cx="8495406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800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pic>
        <p:nvPicPr>
          <p:cNvPr id="16" name="Picture 15" descr="Marca SPE - Vertical-Branca.w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83484" y="199868"/>
            <a:ext cx="647299" cy="53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96251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údo Divers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89217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7483475" y="0"/>
            <a:ext cx="1663700" cy="89217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6" name="Slide Number Placeholder 2"/>
          <p:cNvSpPr txBox="1">
            <a:spLocks/>
          </p:cNvSpPr>
          <p:nvPr userDrawn="1"/>
        </p:nvSpPr>
        <p:spPr bwMode="auto">
          <a:xfrm>
            <a:off x="7599363" y="279400"/>
            <a:ext cx="1355725" cy="365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F4505227-077C-4B9D-BA1E-5B385D8A66A3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98778"/>
            <a:ext cx="6669085" cy="793397"/>
          </a:xfrm>
          <a:prstGeom prst="rect">
            <a:avLst/>
          </a:prstGeom>
        </p:spPr>
        <p:txBody>
          <a:bodyPr anchor="ctr"/>
          <a:lstStyle>
            <a:lvl1pPr algn="l"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Clique para editar o estilo do título mestre</a:t>
            </a:r>
            <a:endParaRPr lang="en-US" dirty="0"/>
          </a:p>
        </p:txBody>
      </p:sp>
      <p:sp>
        <p:nvSpPr>
          <p:cNvPr id="12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460375" y="6234784"/>
            <a:ext cx="5731832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13" name="Text Placeholder 35"/>
          <p:cNvSpPr>
            <a:spLocks noGrp="1"/>
          </p:cNvSpPr>
          <p:nvPr>
            <p:ph type="body" sz="quarter" idx="14" hasCustomPrompt="1"/>
          </p:nvPr>
        </p:nvSpPr>
        <p:spPr>
          <a:xfrm>
            <a:off x="6455380" y="6214418"/>
            <a:ext cx="2499707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dirty="0"/>
              <a:t>Fonte: </a:t>
            </a:r>
            <a:br>
              <a:rPr lang="x-none" dirty="0"/>
            </a:br>
            <a:r>
              <a:rPr lang="x-none" dirty="0"/>
              <a:t>Elaboração: Ministério da Fazenda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459681" y="1492585"/>
            <a:ext cx="8495406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800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460375" y="2389188"/>
            <a:ext cx="8494713" cy="344805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pic>
        <p:nvPicPr>
          <p:cNvPr id="15" name="Picture 14" descr="Marca SPE - Vertical-Branca.w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83484" y="199868"/>
            <a:ext cx="647299" cy="53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46925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ndo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69541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do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pt-BR" alt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4234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radecime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 userDrawn="1"/>
        </p:nvSpPr>
        <p:spPr bwMode="auto">
          <a:xfrm>
            <a:off x="-4763" y="0"/>
            <a:ext cx="9144001" cy="6858000"/>
          </a:xfrm>
          <a:prstGeom prst="rect">
            <a:avLst/>
          </a:prstGeom>
          <a:solidFill>
            <a:srgbClr val="C7C8C7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DED9C9"/>
              </a:solidFill>
            </a:endParaRPr>
          </a:p>
        </p:txBody>
      </p:sp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-176213" y="3348038"/>
            <a:ext cx="9485313" cy="127000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pic>
        <p:nvPicPr>
          <p:cNvPr id="6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86237" y="2003425"/>
            <a:ext cx="7604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90447" y="3474265"/>
            <a:ext cx="8753051" cy="1016194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 algn="ctr">
              <a:buNone/>
              <a:defRPr sz="5000"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9" name="Content Placeholder 24"/>
          <p:cNvSpPr txBox="1">
            <a:spLocks/>
          </p:cNvSpPr>
          <p:nvPr userDrawn="1"/>
        </p:nvSpPr>
        <p:spPr>
          <a:xfrm>
            <a:off x="2743200" y="2613401"/>
            <a:ext cx="3648075" cy="714375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  <a:defRPr/>
            </a:pPr>
            <a:r>
              <a:rPr lang="en-US" sz="1800" b="0" dirty="0" err="1">
                <a:solidFill>
                  <a:schemeClr val="bg2">
                    <a:lumMod val="25000"/>
                  </a:schemeClr>
                </a:solidFill>
              </a:rPr>
              <a:t>Ministério</a:t>
            </a:r>
            <a:r>
              <a:rPr lang="en-US" sz="1800" b="0" dirty="0">
                <a:solidFill>
                  <a:schemeClr val="bg2">
                    <a:lumMod val="25000"/>
                  </a:schemeClr>
                </a:solidFill>
              </a:rPr>
              <a:t> da Economia</a:t>
            </a:r>
          </a:p>
        </p:txBody>
      </p:sp>
    </p:spTree>
    <p:extLst>
      <p:ext uri="{BB962C8B-B14F-4D97-AF65-F5344CB8AC3E}">
        <p14:creationId xmlns:p14="http://schemas.microsoft.com/office/powerpoint/2010/main" xmlns="" val="563174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radecime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 userDrawn="1"/>
        </p:nvSpPr>
        <p:spPr bwMode="auto">
          <a:xfrm>
            <a:off x="-4763" y="0"/>
            <a:ext cx="9144001" cy="6858000"/>
          </a:xfrm>
          <a:prstGeom prst="rect">
            <a:avLst/>
          </a:prstGeom>
          <a:solidFill>
            <a:srgbClr val="C7C8C7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DED9C9"/>
              </a:solidFill>
            </a:endParaRPr>
          </a:p>
        </p:txBody>
      </p:sp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-176213" y="3348038"/>
            <a:ext cx="9485313" cy="127000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pic>
        <p:nvPicPr>
          <p:cNvPr id="6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86237" y="2003425"/>
            <a:ext cx="7604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90447" y="3474265"/>
            <a:ext cx="8753051" cy="1016194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 algn="ctr">
              <a:buNone/>
              <a:defRPr sz="5000"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9" name="Content Placeholder 24"/>
          <p:cNvSpPr txBox="1">
            <a:spLocks/>
          </p:cNvSpPr>
          <p:nvPr userDrawn="1"/>
        </p:nvSpPr>
        <p:spPr>
          <a:xfrm>
            <a:off x="2743200" y="2613401"/>
            <a:ext cx="3648075" cy="714375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  <a:defRPr/>
            </a:pPr>
            <a:r>
              <a:rPr lang="en-US" sz="1800" b="0" dirty="0" err="1">
                <a:solidFill>
                  <a:schemeClr val="bg2">
                    <a:lumMod val="25000"/>
                  </a:schemeClr>
                </a:solidFill>
              </a:rPr>
              <a:t>Ministério</a:t>
            </a:r>
            <a:r>
              <a:rPr lang="en-US" sz="1800" b="0" dirty="0">
                <a:solidFill>
                  <a:schemeClr val="bg2">
                    <a:lumMod val="25000"/>
                  </a:schemeClr>
                </a:solidFill>
              </a:rPr>
              <a:t> da Economia</a:t>
            </a:r>
          </a:p>
        </p:txBody>
      </p:sp>
    </p:spTree>
    <p:extLst>
      <p:ext uri="{BB962C8B-B14F-4D97-AF65-F5344CB8AC3E}">
        <p14:creationId xmlns:p14="http://schemas.microsoft.com/office/powerpoint/2010/main" xmlns="" val="20954644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a Me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0" y="0"/>
            <a:ext cx="9150350" cy="6858000"/>
          </a:xfrm>
          <a:prstGeom prst="rect">
            <a:avLst/>
          </a:prstGeom>
          <a:solidFill>
            <a:srgbClr val="849090">
              <a:alpha val="90195"/>
            </a:srgb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DED9C9"/>
              </a:solidFill>
            </a:endParaRPr>
          </a:p>
        </p:txBody>
      </p:sp>
      <p:pic>
        <p:nvPicPr>
          <p:cNvPr id="6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00" y="1792288"/>
            <a:ext cx="90043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6350" y="6132513"/>
            <a:ext cx="9144000" cy="725487"/>
          </a:xfrm>
          <a:prstGeom prst="rect">
            <a:avLst/>
          </a:prstGeom>
          <a:solidFill>
            <a:srgbClr val="6D706D"/>
          </a:solidFill>
          <a:ln>
            <a:noFill/>
          </a:ln>
          <a:effectLst>
            <a:outerShdw dist="38100" dir="5400000" algn="t" rotWithShape="0">
              <a:srgbClr val="808080">
                <a:alpha val="39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DED9C9"/>
              </a:solidFill>
            </a:endParaRPr>
          </a:p>
        </p:txBody>
      </p:sp>
      <p:sp>
        <p:nvSpPr>
          <p:cNvPr id="8" name="Rounded Rectangular Callout 10"/>
          <p:cNvSpPr>
            <a:spLocks noChangeArrowheads="1"/>
          </p:cNvSpPr>
          <p:nvPr userDrawn="1"/>
        </p:nvSpPr>
        <p:spPr bwMode="auto">
          <a:xfrm>
            <a:off x="581025" y="1316038"/>
            <a:ext cx="909638" cy="560387"/>
          </a:xfrm>
          <a:prstGeom prst="wedgeRoundRectCallout">
            <a:avLst>
              <a:gd name="adj1" fmla="val -20833"/>
              <a:gd name="adj2" fmla="val 90407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Canadá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9" name="Rounded Rectangular Callout 12"/>
          <p:cNvSpPr>
            <a:spLocks noChangeArrowheads="1"/>
          </p:cNvSpPr>
          <p:nvPr userDrawn="1"/>
        </p:nvSpPr>
        <p:spPr bwMode="auto">
          <a:xfrm>
            <a:off x="128588" y="3132138"/>
            <a:ext cx="909637" cy="558800"/>
          </a:xfrm>
          <a:prstGeom prst="wedgeRoundRectCallout">
            <a:avLst>
              <a:gd name="adj1" fmla="val 83250"/>
              <a:gd name="adj2" fmla="val -27190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México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0" name="Rounded Rectangular Callout 12"/>
          <p:cNvSpPr>
            <a:spLocks noChangeArrowheads="1"/>
          </p:cNvSpPr>
          <p:nvPr userDrawn="1"/>
        </p:nvSpPr>
        <p:spPr bwMode="auto">
          <a:xfrm>
            <a:off x="2517775" y="3560763"/>
            <a:ext cx="909638" cy="558800"/>
          </a:xfrm>
          <a:prstGeom prst="wedgeRoundRectCallout">
            <a:avLst>
              <a:gd name="adj1" fmla="val -20833"/>
              <a:gd name="adj2" fmla="val 90407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Brasil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1" name="Rounded Rectangular Callout 13"/>
          <p:cNvSpPr>
            <a:spLocks noChangeArrowheads="1"/>
          </p:cNvSpPr>
          <p:nvPr userDrawn="1"/>
        </p:nvSpPr>
        <p:spPr bwMode="auto">
          <a:xfrm>
            <a:off x="942975" y="3698875"/>
            <a:ext cx="909638" cy="558800"/>
          </a:xfrm>
          <a:prstGeom prst="wedgeRoundRectCallout">
            <a:avLst>
              <a:gd name="adj1" fmla="val 76903"/>
              <a:gd name="adj2" fmla="val -31315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Colômbia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2" name="Rounded Rectangular Callout 14"/>
          <p:cNvSpPr>
            <a:spLocks noChangeArrowheads="1"/>
          </p:cNvSpPr>
          <p:nvPr userDrawn="1"/>
        </p:nvSpPr>
        <p:spPr bwMode="auto">
          <a:xfrm>
            <a:off x="1038225" y="4714875"/>
            <a:ext cx="909638" cy="558800"/>
          </a:xfrm>
          <a:prstGeom prst="wedgeRoundRectCallout">
            <a:avLst>
              <a:gd name="adj1" fmla="val 75634"/>
              <a:gd name="adj2" fmla="val -29250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Chile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3" name="Rounded Rectangular Callout 15"/>
          <p:cNvSpPr>
            <a:spLocks noChangeArrowheads="1"/>
          </p:cNvSpPr>
          <p:nvPr userDrawn="1"/>
        </p:nvSpPr>
        <p:spPr bwMode="auto">
          <a:xfrm>
            <a:off x="2216150" y="5329238"/>
            <a:ext cx="909638" cy="560387"/>
          </a:xfrm>
          <a:prstGeom prst="wedgeRoundRectCallout">
            <a:avLst>
              <a:gd name="adj1" fmla="val -29718"/>
              <a:gd name="adj2" fmla="val -95269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Argentina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4" name="Rounded Rectangular Callout 17"/>
          <p:cNvSpPr>
            <a:spLocks noChangeArrowheads="1"/>
          </p:cNvSpPr>
          <p:nvPr userDrawn="1"/>
        </p:nvSpPr>
        <p:spPr bwMode="auto">
          <a:xfrm>
            <a:off x="2774950" y="2125663"/>
            <a:ext cx="909638" cy="560387"/>
          </a:xfrm>
          <a:prstGeom prst="wedgeRoundRectCallout">
            <a:avLst>
              <a:gd name="adj1" fmla="val 88329"/>
              <a:gd name="adj2" fmla="val 57398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Espanha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5" name="Rounded Rectangular Callout 19"/>
          <p:cNvSpPr>
            <a:spLocks noChangeArrowheads="1"/>
          </p:cNvSpPr>
          <p:nvPr userDrawn="1"/>
        </p:nvSpPr>
        <p:spPr bwMode="auto">
          <a:xfrm>
            <a:off x="4937125" y="1751013"/>
            <a:ext cx="909638" cy="558800"/>
          </a:xfrm>
          <a:prstGeom prst="wedgeRoundRectCallout">
            <a:avLst>
              <a:gd name="adj1" fmla="val -90648"/>
              <a:gd name="adj2" fmla="val 102787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dirty="0" err="1">
                <a:solidFill>
                  <a:srgbClr val="E6E9E9"/>
                </a:solidFill>
              </a:rPr>
              <a:t>Itália</a:t>
            </a:r>
            <a:r>
              <a:rPr lang="en-US" altLang="pt-BR" sz="1300" dirty="0">
                <a:solidFill>
                  <a:srgbClr val="E6E9E9"/>
                </a:solidFill>
              </a:rPr>
              <a:t/>
            </a:r>
            <a:br>
              <a:rPr lang="en-US" altLang="pt-BR" sz="1300" dirty="0">
                <a:solidFill>
                  <a:srgbClr val="E6E9E9"/>
                </a:solidFill>
              </a:rPr>
            </a:br>
            <a:r>
              <a:rPr lang="en-US" altLang="pt-BR" sz="1300" b="1" dirty="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6" name="Rounded Rectangular Callout 20"/>
          <p:cNvSpPr>
            <a:spLocks noChangeArrowheads="1"/>
          </p:cNvSpPr>
          <p:nvPr userDrawn="1"/>
        </p:nvSpPr>
        <p:spPr bwMode="auto">
          <a:xfrm>
            <a:off x="4594225" y="5308600"/>
            <a:ext cx="909638" cy="560388"/>
          </a:xfrm>
          <a:prstGeom prst="wedgeRoundRectCallout">
            <a:avLst>
              <a:gd name="adj1" fmla="val -18296"/>
              <a:gd name="adj2" fmla="val -111773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África 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>
                <a:solidFill>
                  <a:srgbClr val="E6E9E9"/>
                </a:solidFill>
              </a:rPr>
              <a:t>do Sul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7" name="Rounded Rectangular Callout 21"/>
          <p:cNvSpPr>
            <a:spLocks noChangeArrowheads="1"/>
          </p:cNvSpPr>
          <p:nvPr userDrawn="1"/>
        </p:nvSpPr>
        <p:spPr bwMode="auto">
          <a:xfrm>
            <a:off x="5630863" y="2309813"/>
            <a:ext cx="909637" cy="560387"/>
          </a:xfrm>
          <a:prstGeom prst="wedgeRoundRectCallout">
            <a:avLst>
              <a:gd name="adj1" fmla="val -105880"/>
              <a:gd name="adj2" fmla="val 22329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Turquia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8" name="Rounded Rectangular Callout 20"/>
          <p:cNvSpPr>
            <a:spLocks noChangeArrowheads="1"/>
          </p:cNvSpPr>
          <p:nvPr userDrawn="1"/>
        </p:nvSpPr>
        <p:spPr bwMode="auto">
          <a:xfrm>
            <a:off x="4138613" y="3419475"/>
            <a:ext cx="909637" cy="558800"/>
          </a:xfrm>
          <a:prstGeom prst="wedgeRoundRectCallout">
            <a:avLst>
              <a:gd name="adj1" fmla="val 47713"/>
              <a:gd name="adj2" fmla="val -113838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Egito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9" name="Rounded Rectangular Callout 21"/>
          <p:cNvSpPr>
            <a:spLocks noChangeArrowheads="1"/>
          </p:cNvSpPr>
          <p:nvPr userDrawn="1"/>
        </p:nvSpPr>
        <p:spPr bwMode="auto">
          <a:xfrm>
            <a:off x="5175250" y="3560763"/>
            <a:ext cx="909638" cy="558800"/>
          </a:xfrm>
          <a:prstGeom prst="wedgeRoundRectCallout">
            <a:avLst>
              <a:gd name="adj1" fmla="val -23375"/>
              <a:gd name="adj2" fmla="val -120023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Arábia Saudita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0" name="Rounded Rectangular Callout 22"/>
          <p:cNvSpPr>
            <a:spLocks noChangeArrowheads="1"/>
          </p:cNvSpPr>
          <p:nvPr userDrawn="1"/>
        </p:nvSpPr>
        <p:spPr bwMode="auto">
          <a:xfrm>
            <a:off x="6200775" y="3702050"/>
            <a:ext cx="909638" cy="560388"/>
          </a:xfrm>
          <a:prstGeom prst="wedgeRoundRectCallout">
            <a:avLst>
              <a:gd name="adj1" fmla="val -20833"/>
              <a:gd name="adj2" fmla="val -126213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Índia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1" name="Rounded Rectangular Callout 23"/>
          <p:cNvSpPr>
            <a:spLocks noChangeArrowheads="1"/>
          </p:cNvSpPr>
          <p:nvPr userDrawn="1"/>
        </p:nvSpPr>
        <p:spPr bwMode="auto">
          <a:xfrm>
            <a:off x="6281738" y="1036638"/>
            <a:ext cx="909637" cy="558800"/>
          </a:xfrm>
          <a:prstGeom prst="wedgeRoundRectCallout">
            <a:avLst>
              <a:gd name="adj1" fmla="val -8139"/>
              <a:gd name="adj2" fmla="val 100722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Rússia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2" name="Rounded Rectangular Callout 24"/>
          <p:cNvSpPr>
            <a:spLocks noChangeArrowheads="1"/>
          </p:cNvSpPr>
          <p:nvPr userDrawn="1"/>
        </p:nvSpPr>
        <p:spPr bwMode="auto">
          <a:xfrm>
            <a:off x="6735763" y="2020888"/>
            <a:ext cx="909637" cy="560387"/>
          </a:xfrm>
          <a:prstGeom prst="wedgeRoundRectCallout">
            <a:avLst>
              <a:gd name="adj1" fmla="val -8139"/>
              <a:gd name="adj2" fmla="val 100722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China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3" name="Rounded Rectangular Callout 25"/>
          <p:cNvSpPr>
            <a:spLocks noChangeArrowheads="1"/>
          </p:cNvSpPr>
          <p:nvPr userDrawn="1"/>
        </p:nvSpPr>
        <p:spPr bwMode="auto">
          <a:xfrm>
            <a:off x="7086600" y="3000375"/>
            <a:ext cx="909638" cy="560388"/>
          </a:xfrm>
          <a:prstGeom prst="wedgeRoundRectCallout">
            <a:avLst>
              <a:gd name="adj1" fmla="val 29940"/>
              <a:gd name="adj2" fmla="val -89079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Coréia 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>
                <a:solidFill>
                  <a:srgbClr val="E6E9E9"/>
                </a:solidFill>
              </a:rPr>
              <a:t>do Sul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4" name="Rounded Rectangular Callout 28"/>
          <p:cNvSpPr>
            <a:spLocks noChangeArrowheads="1"/>
          </p:cNvSpPr>
          <p:nvPr userDrawn="1"/>
        </p:nvSpPr>
        <p:spPr bwMode="auto">
          <a:xfrm>
            <a:off x="7542213" y="5224463"/>
            <a:ext cx="909637" cy="560387"/>
          </a:xfrm>
          <a:prstGeom prst="wedgeRoundRectCallout">
            <a:avLst>
              <a:gd name="adj1" fmla="val -18296"/>
              <a:gd name="adj2" fmla="val -111773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Austrália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5" name="Rounded Rectangular Callout 27"/>
          <p:cNvSpPr>
            <a:spLocks noChangeArrowheads="1"/>
          </p:cNvSpPr>
          <p:nvPr userDrawn="1"/>
        </p:nvSpPr>
        <p:spPr bwMode="auto">
          <a:xfrm>
            <a:off x="8158163" y="3143250"/>
            <a:ext cx="909637" cy="558800"/>
          </a:xfrm>
          <a:prstGeom prst="wedgeRoundRectCallout">
            <a:avLst>
              <a:gd name="adj1" fmla="val -33065"/>
              <a:gd name="adj2" fmla="val -87199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Japão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6" name="Rounded Rectangular Callout 28"/>
          <p:cNvSpPr>
            <a:spLocks noChangeArrowheads="1"/>
          </p:cNvSpPr>
          <p:nvPr/>
        </p:nvSpPr>
        <p:spPr bwMode="auto">
          <a:xfrm>
            <a:off x="3286125" y="1444625"/>
            <a:ext cx="909638" cy="615950"/>
          </a:xfrm>
          <a:prstGeom prst="wedgeRoundRectCallout">
            <a:avLst>
              <a:gd name="adj1" fmla="val 48074"/>
              <a:gd name="adj2" fmla="val 96144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Alemanha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7" name="Rounded Rectangular Callout 29"/>
          <p:cNvSpPr>
            <a:spLocks noChangeArrowheads="1"/>
          </p:cNvSpPr>
          <p:nvPr userDrawn="1"/>
        </p:nvSpPr>
        <p:spPr bwMode="auto">
          <a:xfrm>
            <a:off x="119063" y="6261100"/>
            <a:ext cx="1244600" cy="350838"/>
          </a:xfrm>
          <a:prstGeom prst="wedgeRoundRectCallout">
            <a:avLst>
              <a:gd name="adj1" fmla="val -22519"/>
              <a:gd name="adj2" fmla="val 98389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Legenda 1</a:t>
            </a:r>
          </a:p>
        </p:txBody>
      </p:sp>
      <p:sp>
        <p:nvSpPr>
          <p:cNvPr id="28" name="Rectangle 33"/>
          <p:cNvSpPr>
            <a:spLocks noChangeArrowheads="1"/>
          </p:cNvSpPr>
          <p:nvPr userDrawn="1"/>
        </p:nvSpPr>
        <p:spPr bwMode="auto">
          <a:xfrm>
            <a:off x="850900" y="6388100"/>
            <a:ext cx="184150" cy="3460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endParaRPr lang="pt-BR" altLang="pt-BR">
              <a:solidFill>
                <a:srgbClr val="E6E9E9"/>
              </a:solidFill>
            </a:endParaRPr>
          </a:p>
        </p:txBody>
      </p:sp>
      <p:sp>
        <p:nvSpPr>
          <p:cNvPr id="29" name="Rounded Rectangular Callout 34"/>
          <p:cNvSpPr>
            <a:spLocks noChangeArrowheads="1"/>
          </p:cNvSpPr>
          <p:nvPr userDrawn="1"/>
        </p:nvSpPr>
        <p:spPr bwMode="auto">
          <a:xfrm>
            <a:off x="1593850" y="6261100"/>
            <a:ext cx="1244600" cy="350838"/>
          </a:xfrm>
          <a:prstGeom prst="wedgeRoundRectCallout">
            <a:avLst>
              <a:gd name="adj1" fmla="val -22519"/>
              <a:gd name="adj2" fmla="val 98389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Legenda 2</a:t>
            </a:r>
          </a:p>
        </p:txBody>
      </p:sp>
      <p:sp>
        <p:nvSpPr>
          <p:cNvPr id="30" name="Rounded Rectangular Callout 19"/>
          <p:cNvSpPr>
            <a:spLocks noChangeArrowheads="1"/>
          </p:cNvSpPr>
          <p:nvPr userDrawn="1"/>
        </p:nvSpPr>
        <p:spPr bwMode="auto">
          <a:xfrm>
            <a:off x="2216150" y="1165225"/>
            <a:ext cx="909638" cy="558800"/>
          </a:xfrm>
          <a:prstGeom prst="wedgeRoundRectCallout">
            <a:avLst>
              <a:gd name="adj1" fmla="val 50116"/>
              <a:gd name="adj2" fmla="val 102787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Reino Unido</a:t>
            </a:r>
          </a:p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31" name="Rounded Rectangular Callout 19"/>
          <p:cNvSpPr>
            <a:spLocks noChangeArrowheads="1"/>
          </p:cNvSpPr>
          <p:nvPr userDrawn="1"/>
        </p:nvSpPr>
        <p:spPr bwMode="auto">
          <a:xfrm>
            <a:off x="850900" y="2279650"/>
            <a:ext cx="909638" cy="558800"/>
          </a:xfrm>
          <a:prstGeom prst="wedgeRoundRectCallout">
            <a:avLst>
              <a:gd name="adj1" fmla="val 50116"/>
              <a:gd name="adj2" fmla="val 102787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Mexico</a:t>
            </a:r>
          </a:p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32" name="Rounded Rectangular Callout 19"/>
          <p:cNvSpPr>
            <a:spLocks noChangeArrowheads="1"/>
          </p:cNvSpPr>
          <p:nvPr userDrawn="1"/>
        </p:nvSpPr>
        <p:spPr bwMode="auto">
          <a:xfrm>
            <a:off x="3181350" y="2955925"/>
            <a:ext cx="909638" cy="558800"/>
          </a:xfrm>
          <a:prstGeom prst="wedgeRoundRectCallout">
            <a:avLst>
              <a:gd name="adj1" fmla="val 55884"/>
              <a:gd name="adj2" fmla="val -73778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França</a:t>
            </a:r>
          </a:p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33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892175"/>
          </a:xfrm>
          <a:prstGeom prst="rect">
            <a:avLst/>
          </a:prstGeom>
          <a:solidFill>
            <a:schemeClr val="accent3">
              <a:lumMod val="75000"/>
              <a:alpha val="90979"/>
            </a:scheme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FFFFFF"/>
              </a:solidFill>
            </a:endParaRPr>
          </a:p>
        </p:txBody>
      </p:sp>
      <p:sp>
        <p:nvSpPr>
          <p:cNvPr id="34" name="Rectangle 30"/>
          <p:cNvSpPr>
            <a:spLocks noChangeArrowheads="1"/>
          </p:cNvSpPr>
          <p:nvPr userDrawn="1"/>
        </p:nvSpPr>
        <p:spPr bwMode="auto">
          <a:xfrm>
            <a:off x="7483475" y="0"/>
            <a:ext cx="1663700" cy="89217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36" name="Slide Number Placeholder 2"/>
          <p:cNvSpPr txBox="1">
            <a:spLocks/>
          </p:cNvSpPr>
          <p:nvPr userDrawn="1"/>
        </p:nvSpPr>
        <p:spPr bwMode="auto">
          <a:xfrm>
            <a:off x="7599363" y="279400"/>
            <a:ext cx="1355725" cy="365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9E688459-15A3-4545-B0BB-D0FF6387DE7A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37" name="Rectangle 2"/>
          <p:cNvSpPr/>
          <p:nvPr userDrawn="1"/>
        </p:nvSpPr>
        <p:spPr>
          <a:xfrm>
            <a:off x="9377363" y="677863"/>
            <a:ext cx="727075" cy="7191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8" name="Rectangle 4"/>
          <p:cNvSpPr/>
          <p:nvPr userDrawn="1"/>
        </p:nvSpPr>
        <p:spPr>
          <a:xfrm>
            <a:off x="9690100" y="688975"/>
            <a:ext cx="671513" cy="719138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3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3125788" y="6192838"/>
            <a:ext cx="3609975" cy="55721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chemeClr val="accent3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</p:txBody>
      </p:sp>
      <p:sp>
        <p:nvSpPr>
          <p:cNvPr id="44" name="Text Placeholder 35"/>
          <p:cNvSpPr>
            <a:spLocks noGrp="1"/>
          </p:cNvSpPr>
          <p:nvPr>
            <p:ph type="body" sz="quarter" idx="14"/>
          </p:nvPr>
        </p:nvSpPr>
        <p:spPr>
          <a:xfrm>
            <a:off x="6832418" y="6203905"/>
            <a:ext cx="2122669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000" b="1" kern="1200" baseline="0" dirty="0">
                <a:solidFill>
                  <a:schemeClr val="accent3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2" name="Title 1"/>
          <p:cNvSpPr>
            <a:spLocks noGrp="1"/>
          </p:cNvSpPr>
          <p:nvPr>
            <p:ph type="ctrTitle"/>
          </p:nvPr>
        </p:nvSpPr>
        <p:spPr>
          <a:xfrm>
            <a:off x="457200" y="98778"/>
            <a:ext cx="6669085" cy="793397"/>
          </a:xfrm>
          <a:prstGeom prst="rect">
            <a:avLst/>
          </a:prstGeom>
        </p:spPr>
        <p:txBody>
          <a:bodyPr anchor="ctr"/>
          <a:lstStyle>
            <a:lvl1pPr algn="l"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66367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a Lim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0" y="0"/>
            <a:ext cx="9150350" cy="6858000"/>
          </a:xfrm>
          <a:prstGeom prst="rect">
            <a:avLst/>
          </a:prstGeom>
          <a:solidFill>
            <a:srgbClr val="849090">
              <a:alpha val="90195"/>
            </a:srgb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DED9C9"/>
              </a:solidFill>
            </a:endParaRPr>
          </a:p>
        </p:txBody>
      </p:sp>
      <p:pic>
        <p:nvPicPr>
          <p:cNvPr id="6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00" y="1792288"/>
            <a:ext cx="90043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6350" y="6132513"/>
            <a:ext cx="9144000" cy="725487"/>
          </a:xfrm>
          <a:prstGeom prst="rect">
            <a:avLst/>
          </a:prstGeom>
          <a:solidFill>
            <a:srgbClr val="6D706D"/>
          </a:solidFill>
          <a:ln>
            <a:noFill/>
          </a:ln>
          <a:effectLst>
            <a:outerShdw dist="38100" dir="5400000" algn="t" rotWithShape="0">
              <a:srgbClr val="808080">
                <a:alpha val="39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DED9C9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892175"/>
          </a:xfrm>
          <a:prstGeom prst="rect">
            <a:avLst/>
          </a:prstGeom>
          <a:solidFill>
            <a:schemeClr val="accent3">
              <a:lumMod val="75000"/>
              <a:alpha val="90979"/>
            </a:scheme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FFFFFF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7483475" y="0"/>
            <a:ext cx="1663700" cy="89217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1" name="Slide Number Placeholder 2"/>
          <p:cNvSpPr txBox="1">
            <a:spLocks/>
          </p:cNvSpPr>
          <p:nvPr userDrawn="1"/>
        </p:nvSpPr>
        <p:spPr bwMode="auto">
          <a:xfrm>
            <a:off x="7599363" y="279400"/>
            <a:ext cx="1355725" cy="365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9ACD5D38-902B-41C8-89CF-B50558DA4C1B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12" name="Rectangle 2"/>
          <p:cNvSpPr/>
          <p:nvPr userDrawn="1"/>
        </p:nvSpPr>
        <p:spPr>
          <a:xfrm>
            <a:off x="9377363" y="677863"/>
            <a:ext cx="727075" cy="7191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4"/>
          <p:cNvSpPr/>
          <p:nvPr userDrawn="1"/>
        </p:nvSpPr>
        <p:spPr>
          <a:xfrm>
            <a:off x="9690100" y="688975"/>
            <a:ext cx="671513" cy="719138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3125788" y="6192838"/>
            <a:ext cx="3609975" cy="55721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chemeClr val="accent3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</p:txBody>
      </p:sp>
      <p:sp>
        <p:nvSpPr>
          <p:cNvPr id="40" name="Text Placeholder 35"/>
          <p:cNvSpPr>
            <a:spLocks noGrp="1"/>
          </p:cNvSpPr>
          <p:nvPr>
            <p:ph type="body" sz="quarter" idx="14"/>
          </p:nvPr>
        </p:nvSpPr>
        <p:spPr>
          <a:xfrm>
            <a:off x="6832418" y="6203905"/>
            <a:ext cx="2122669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000" b="1" kern="1200" baseline="0" dirty="0">
                <a:solidFill>
                  <a:schemeClr val="accent3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57200" y="98778"/>
            <a:ext cx="6669085" cy="793397"/>
          </a:xfrm>
          <a:prstGeom prst="rect">
            <a:avLst/>
          </a:prstGeom>
        </p:spPr>
        <p:txBody>
          <a:bodyPr anchor="ctr"/>
          <a:lstStyle>
            <a:lvl1pPr algn="l"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2148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a-Brasão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/>
          <p:nvPr userDrawn="1"/>
        </p:nvSpPr>
        <p:spPr>
          <a:xfrm>
            <a:off x="5568950" y="3357563"/>
            <a:ext cx="2085975" cy="17462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3"/>
          <p:cNvSpPr/>
          <p:nvPr userDrawn="1"/>
        </p:nvSpPr>
        <p:spPr>
          <a:xfrm>
            <a:off x="0" y="3357563"/>
            <a:ext cx="6319838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4"/>
          <p:cNvSpPr/>
          <p:nvPr userDrawn="1"/>
        </p:nvSpPr>
        <p:spPr>
          <a:xfrm>
            <a:off x="6692900" y="3357563"/>
            <a:ext cx="2451100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800057" y="4324464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0" i="1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</p:txBody>
      </p:sp>
      <p:cxnSp>
        <p:nvCxnSpPr>
          <p:cNvPr id="17" name="Straight Connector 7"/>
          <p:cNvCxnSpPr>
            <a:cxnSpLocks noChangeShapeType="1"/>
            <a:endCxn id="7" idx="3"/>
          </p:cNvCxnSpPr>
          <p:nvPr userDrawn="1"/>
        </p:nvCxnSpPr>
        <p:spPr bwMode="auto">
          <a:xfrm flipV="1">
            <a:off x="6800850" y="4230688"/>
            <a:ext cx="2343150" cy="6350"/>
          </a:xfrm>
          <a:prstGeom prst="line">
            <a:avLst/>
          </a:prstGeom>
          <a:noFill/>
          <a:ln w="12700">
            <a:solidFill>
              <a:srgbClr val="F2F2F2"/>
            </a:solidFill>
            <a:round/>
            <a:headEnd/>
            <a:tailEnd/>
          </a:ln>
          <a:effectLst/>
        </p:spPr>
      </p:cxnSp>
      <p:pic>
        <p:nvPicPr>
          <p:cNvPr id="1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71569" y="2457395"/>
            <a:ext cx="635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Marca SPE - Horizontal.wm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3686" y="5535706"/>
            <a:ext cx="2239424" cy="837148"/>
          </a:xfrm>
          <a:prstGeom prst="rect">
            <a:avLst/>
          </a:prstGeom>
        </p:spPr>
      </p:pic>
      <p:sp>
        <p:nvSpPr>
          <p:cNvPr id="21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800850" y="3470275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0" i="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2879260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a-Brasão sem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/>
          <p:nvPr userDrawn="1"/>
        </p:nvSpPr>
        <p:spPr>
          <a:xfrm>
            <a:off x="5568950" y="3357563"/>
            <a:ext cx="2085975" cy="17462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3"/>
          <p:cNvSpPr/>
          <p:nvPr userDrawn="1"/>
        </p:nvSpPr>
        <p:spPr>
          <a:xfrm>
            <a:off x="0" y="3357563"/>
            <a:ext cx="6319838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4"/>
          <p:cNvSpPr/>
          <p:nvPr userDrawn="1"/>
        </p:nvSpPr>
        <p:spPr>
          <a:xfrm>
            <a:off x="6692900" y="3357563"/>
            <a:ext cx="2451100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800057" y="4324464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0" i="1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cxnSp>
        <p:nvCxnSpPr>
          <p:cNvPr id="17" name="Straight Connector 7"/>
          <p:cNvCxnSpPr>
            <a:cxnSpLocks noChangeShapeType="1"/>
          </p:cNvCxnSpPr>
          <p:nvPr userDrawn="1"/>
        </p:nvCxnSpPr>
        <p:spPr bwMode="auto">
          <a:xfrm>
            <a:off x="6800850" y="4237038"/>
            <a:ext cx="2343150" cy="0"/>
          </a:xfrm>
          <a:prstGeom prst="line">
            <a:avLst/>
          </a:prstGeom>
          <a:noFill/>
          <a:ln w="12700">
            <a:solidFill>
              <a:srgbClr val="F2F2F2"/>
            </a:solidFill>
            <a:round/>
            <a:headEnd/>
            <a:tailEnd/>
          </a:ln>
          <a:effectLst/>
        </p:spPr>
      </p:cxnSp>
      <p:pic>
        <p:nvPicPr>
          <p:cNvPr id="1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71569" y="2513811"/>
            <a:ext cx="635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800057" y="3470275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1" i="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</p:txBody>
      </p:sp>
      <p:pic>
        <p:nvPicPr>
          <p:cNvPr id="11" name="Picture 10" descr="Marca SPE - Horizontal.wm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3686" y="5535706"/>
            <a:ext cx="2239424" cy="83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706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a-Lim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/>
          <p:nvPr userDrawn="1"/>
        </p:nvSpPr>
        <p:spPr>
          <a:xfrm>
            <a:off x="5568950" y="3357563"/>
            <a:ext cx="2085975" cy="17462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3"/>
          <p:cNvSpPr/>
          <p:nvPr userDrawn="1"/>
        </p:nvSpPr>
        <p:spPr>
          <a:xfrm>
            <a:off x="0" y="3357563"/>
            <a:ext cx="6319838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4"/>
          <p:cNvSpPr/>
          <p:nvPr userDrawn="1"/>
        </p:nvSpPr>
        <p:spPr>
          <a:xfrm>
            <a:off x="6692900" y="3357563"/>
            <a:ext cx="2451100" cy="174625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800057" y="4324464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0" i="1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cxnSp>
        <p:nvCxnSpPr>
          <p:cNvPr id="17" name="Straight Connector 7"/>
          <p:cNvCxnSpPr>
            <a:cxnSpLocks noChangeShapeType="1"/>
          </p:cNvCxnSpPr>
          <p:nvPr userDrawn="1"/>
        </p:nvCxnSpPr>
        <p:spPr bwMode="auto">
          <a:xfrm>
            <a:off x="6800850" y="4237038"/>
            <a:ext cx="2343150" cy="0"/>
          </a:xfrm>
          <a:prstGeom prst="line">
            <a:avLst/>
          </a:prstGeom>
          <a:noFill/>
          <a:ln w="12700">
            <a:solidFill>
              <a:srgbClr val="F2F2F2"/>
            </a:solidFill>
            <a:round/>
            <a:headEnd/>
            <a:tailEnd/>
          </a:ln>
          <a:effectLst/>
        </p:spPr>
      </p:cxnSp>
      <p:sp>
        <p:nvSpPr>
          <p:cNvPr id="12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800057" y="3470275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1" i="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pic>
        <p:nvPicPr>
          <p:cNvPr id="10" name="Picture 9" descr="Marca SPE - Horizontal.w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3686" y="5535706"/>
            <a:ext cx="2239424" cy="83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7873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Cap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10363" y="3684588"/>
            <a:ext cx="19748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FFFFFF"/>
              </a:solidFill>
            </a:endParaRPr>
          </a:p>
        </p:txBody>
      </p:sp>
      <p:sp>
        <p:nvSpPr>
          <p:cNvPr id="12" name="Rectangle 9"/>
          <p:cNvSpPr/>
          <p:nvPr userDrawn="1"/>
        </p:nvSpPr>
        <p:spPr>
          <a:xfrm>
            <a:off x="0" y="3334472"/>
            <a:ext cx="6390121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/>
              <a:t>Clique para editar os estilos do texto mestre</a:t>
            </a:r>
          </a:p>
        </p:txBody>
      </p:sp>
      <p:pic>
        <p:nvPicPr>
          <p:cNvPr id="7" name="Picture 6" descr="Marca SPE - Horizontal.wm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00845" y="3762535"/>
            <a:ext cx="2239424" cy="83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23434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de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/>
          <p:nvPr userDrawn="1"/>
        </p:nvSpPr>
        <p:spPr>
          <a:xfrm>
            <a:off x="0" y="5111750"/>
            <a:ext cx="6327775" cy="174625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5248013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296212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-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3"/>
          <p:cNvCxnSpPr/>
          <p:nvPr userDrawn="1"/>
        </p:nvCxnSpPr>
        <p:spPr>
          <a:xfrm>
            <a:off x="477982" y="1584325"/>
            <a:ext cx="676433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43875" y="655638"/>
            <a:ext cx="804863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2"/>
          <p:cNvSpPr txBox="1">
            <a:spLocks/>
          </p:cNvSpPr>
          <p:nvPr userDrawn="1"/>
        </p:nvSpPr>
        <p:spPr>
          <a:xfrm>
            <a:off x="7599363" y="363538"/>
            <a:ext cx="13557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1DC51EFF-3CC2-4796-B3CB-74FAD6FE9915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 userDrawn="1"/>
        </p:nvSpPr>
        <p:spPr bwMode="auto">
          <a:xfrm>
            <a:off x="7221538" y="-20548"/>
            <a:ext cx="1922462" cy="6858000"/>
          </a:xfrm>
          <a:prstGeom prst="rect">
            <a:avLst/>
          </a:prstGeom>
          <a:solidFill>
            <a:schemeClr val="accent3">
              <a:lumMod val="75000"/>
              <a:alpha val="90979"/>
            </a:scheme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FFFFFF"/>
              </a:solidFill>
            </a:endParaRPr>
          </a:p>
        </p:txBody>
      </p:sp>
      <p:sp>
        <p:nvSpPr>
          <p:cNvPr id="12" name="Rectangle 5"/>
          <p:cNvSpPr>
            <a:spLocks noChangeArrowheads="1"/>
          </p:cNvSpPr>
          <p:nvPr userDrawn="1"/>
        </p:nvSpPr>
        <p:spPr bwMode="auto">
          <a:xfrm>
            <a:off x="7221539" y="-26988"/>
            <a:ext cx="1922462" cy="161131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4" name="Slide Number Placeholder 2"/>
          <p:cNvSpPr txBox="1">
            <a:spLocks/>
          </p:cNvSpPr>
          <p:nvPr userDrawn="1"/>
        </p:nvSpPr>
        <p:spPr>
          <a:xfrm>
            <a:off x="7599363" y="363538"/>
            <a:ext cx="13557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25C727C8-71F2-4309-9BEC-053D0C085085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cxnSp>
        <p:nvCxnSpPr>
          <p:cNvPr id="15" name="Straight Connector 9"/>
          <p:cNvCxnSpPr/>
          <p:nvPr userDrawn="1"/>
        </p:nvCxnSpPr>
        <p:spPr>
          <a:xfrm>
            <a:off x="457200" y="1584325"/>
            <a:ext cx="676433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1"/>
          <p:cNvCxnSpPr/>
          <p:nvPr userDrawn="1"/>
        </p:nvCxnSpPr>
        <p:spPr>
          <a:xfrm>
            <a:off x="7410450" y="4678363"/>
            <a:ext cx="1544638" cy="0"/>
          </a:xfrm>
          <a:prstGeom prst="line">
            <a:avLst/>
          </a:prstGeom>
          <a:ln w="12700" cmpd="sng">
            <a:solidFill>
              <a:srgbClr val="FFFFFE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7"/>
          <p:cNvCxnSpPr/>
          <p:nvPr userDrawn="1"/>
        </p:nvCxnSpPr>
        <p:spPr>
          <a:xfrm>
            <a:off x="7410450" y="4678363"/>
            <a:ext cx="1544638" cy="0"/>
          </a:xfrm>
          <a:prstGeom prst="line">
            <a:avLst/>
          </a:prstGeom>
          <a:ln w="12700" cmpd="sng">
            <a:solidFill>
              <a:srgbClr val="FFFFFE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itle 1"/>
          <p:cNvSpPr>
            <a:spLocks noGrp="1"/>
          </p:cNvSpPr>
          <p:nvPr>
            <p:ph type="ctrTitle"/>
          </p:nvPr>
        </p:nvSpPr>
        <p:spPr>
          <a:xfrm>
            <a:off x="457200" y="379096"/>
            <a:ext cx="6669085" cy="1058893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80000"/>
              </a:lnSpc>
              <a:defRPr lang="en-US" sz="2500" b="1" kern="1200" dirty="0">
                <a:solidFill>
                  <a:srgbClr val="16161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Clique para editar o estilo do título mestre</a:t>
            </a:r>
            <a:endParaRPr lang="en-US" dirty="0"/>
          </a:p>
        </p:txBody>
      </p:sp>
      <p:sp>
        <p:nvSpPr>
          <p:cNvPr id="37" name="Subtitle 2"/>
          <p:cNvSpPr>
            <a:spLocks noGrp="1"/>
          </p:cNvSpPr>
          <p:nvPr>
            <p:ph type="subTitle" idx="1"/>
          </p:nvPr>
        </p:nvSpPr>
        <p:spPr>
          <a:xfrm>
            <a:off x="459681" y="1679403"/>
            <a:ext cx="6666604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800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38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7378965" y="1679403"/>
            <a:ext cx="1576123" cy="2823497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</p:txBody>
      </p:sp>
      <p:sp>
        <p:nvSpPr>
          <p:cNvPr id="39" name="Text Placeholder 35"/>
          <p:cNvSpPr>
            <a:spLocks noGrp="1"/>
          </p:cNvSpPr>
          <p:nvPr>
            <p:ph type="body" sz="quarter" idx="14" hasCustomPrompt="1"/>
          </p:nvPr>
        </p:nvSpPr>
        <p:spPr>
          <a:xfrm>
            <a:off x="7378964" y="4828285"/>
            <a:ext cx="1576123" cy="19217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200" b="1" kern="1200" baseline="0" dirty="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dirty="0"/>
              <a:t>Fonte: </a:t>
            </a:r>
            <a:br>
              <a:rPr lang="x-none" dirty="0"/>
            </a:br>
            <a:r>
              <a:rPr lang="x-none" dirty="0"/>
              <a:t>Elaboração: Ministério da Fazenda</a:t>
            </a:r>
          </a:p>
        </p:txBody>
      </p:sp>
      <p:sp>
        <p:nvSpPr>
          <p:cNvPr id="40" name="Content Placeholder 2"/>
          <p:cNvSpPr>
            <a:spLocks noGrp="1"/>
          </p:cNvSpPr>
          <p:nvPr>
            <p:ph sz="quarter" idx="16"/>
          </p:nvPr>
        </p:nvSpPr>
        <p:spPr>
          <a:xfrm>
            <a:off x="457200" y="2455863"/>
            <a:ext cx="6669088" cy="4294188"/>
          </a:xfrm>
          <a:prstGeom prst="rect">
            <a:avLst/>
          </a:prstGeom>
        </p:spPr>
        <p:txBody>
          <a:bodyPr vert="horz"/>
          <a:lstStyle>
            <a:lvl1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pic>
        <p:nvPicPr>
          <p:cNvPr id="21" name="Picture 20" descr="Marca SPE - Vertical-Branca.wm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21845" y="728663"/>
            <a:ext cx="798512" cy="65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631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-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140811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8029575" y="0"/>
            <a:ext cx="1117600" cy="140811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0" name="Slide Number Placeholder 2"/>
          <p:cNvSpPr txBox="1">
            <a:spLocks/>
          </p:cNvSpPr>
          <p:nvPr userDrawn="1"/>
        </p:nvSpPr>
        <p:spPr>
          <a:xfrm>
            <a:off x="7599363" y="279400"/>
            <a:ext cx="13557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80000"/>
              </a:lnSpc>
            </a:pPr>
            <a:fld id="{2E697F94-608E-4EDE-B3E8-E94C6293AC33}" type="slidenum">
              <a:rPr lang="en-US" altLang="pt-BR" sz="1200" b="1">
                <a:solidFill>
                  <a:srgbClr val="EAE8E8"/>
                </a:solidFill>
              </a:rPr>
              <a:pPr algn="r" eaLnBrk="1" hangingPunct="1">
                <a:lnSpc>
                  <a:spcPct val="80000"/>
                </a:lnSpc>
              </a:pPr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457200" y="274238"/>
            <a:ext cx="7414249" cy="1053962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80000"/>
              </a:lnSpc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Clique para editar o estilo do título mestre</a:t>
            </a:r>
            <a:endParaRPr lang="en-US" dirty="0"/>
          </a:p>
        </p:txBody>
      </p:sp>
      <p:sp>
        <p:nvSpPr>
          <p:cNvPr id="18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460375" y="6234784"/>
            <a:ext cx="5731832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19" name="Text Placeholder 35"/>
          <p:cNvSpPr>
            <a:spLocks noGrp="1"/>
          </p:cNvSpPr>
          <p:nvPr>
            <p:ph type="body" sz="quarter" idx="14" hasCustomPrompt="1"/>
          </p:nvPr>
        </p:nvSpPr>
        <p:spPr>
          <a:xfrm>
            <a:off x="6455380" y="6214418"/>
            <a:ext cx="2499707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dirty="0"/>
              <a:t>Fonte: </a:t>
            </a:r>
            <a:br>
              <a:rPr lang="x-none" dirty="0"/>
            </a:br>
            <a:r>
              <a:rPr lang="x-none" dirty="0"/>
              <a:t>Elaboração: Ministério da Fazenda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459681" y="1492585"/>
            <a:ext cx="8495406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800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sz="quarter" idx="16"/>
          </p:nvPr>
        </p:nvSpPr>
        <p:spPr>
          <a:xfrm>
            <a:off x="457201" y="2155413"/>
            <a:ext cx="8497888" cy="3974409"/>
          </a:xfrm>
          <a:prstGeom prst="rect">
            <a:avLst/>
          </a:prstGeom>
        </p:spPr>
        <p:txBody>
          <a:bodyPr vert="horz"/>
          <a:lstStyle>
            <a:lvl1pPr>
              <a:lnSpc>
                <a:spcPct val="80000"/>
              </a:lnSpc>
              <a:defRPr>
                <a:solidFill>
                  <a:srgbClr val="161616"/>
                </a:solidFill>
              </a:defRPr>
            </a:lvl1pPr>
            <a:lvl2pPr>
              <a:lnSpc>
                <a:spcPct val="80000"/>
              </a:lnSpc>
              <a:defRPr>
                <a:solidFill>
                  <a:srgbClr val="161616"/>
                </a:solidFill>
              </a:defRPr>
            </a:lvl2pPr>
            <a:lvl3pPr>
              <a:lnSpc>
                <a:spcPct val="80000"/>
              </a:lnSpc>
              <a:defRPr>
                <a:solidFill>
                  <a:srgbClr val="161616"/>
                </a:solidFill>
              </a:defRPr>
            </a:lvl3pPr>
            <a:lvl4pPr>
              <a:lnSpc>
                <a:spcPct val="80000"/>
              </a:lnSpc>
              <a:defRPr>
                <a:solidFill>
                  <a:srgbClr val="161616"/>
                </a:solidFill>
              </a:defRPr>
            </a:lvl4pPr>
            <a:lvl5pPr>
              <a:lnSpc>
                <a:spcPct val="80000"/>
              </a:lnSpc>
              <a:defRPr>
                <a:solidFill>
                  <a:srgbClr val="161616"/>
                </a:solidFill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pic>
        <p:nvPicPr>
          <p:cNvPr id="12" name="Picture 11" descr="Marca SPE - Vertical-Branca.w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3057" y="693188"/>
            <a:ext cx="647299" cy="53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3521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-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140811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8029575" y="0"/>
            <a:ext cx="1117600" cy="1408113"/>
          </a:xfrm>
          <a:prstGeom prst="rect">
            <a:avLst/>
          </a:prstGeom>
          <a:solidFill>
            <a:srgbClr val="1542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0" name="Slide Number Placeholder 2"/>
          <p:cNvSpPr txBox="1">
            <a:spLocks/>
          </p:cNvSpPr>
          <p:nvPr userDrawn="1"/>
        </p:nvSpPr>
        <p:spPr>
          <a:xfrm>
            <a:off x="7599363" y="279400"/>
            <a:ext cx="13557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80000"/>
              </a:lnSpc>
            </a:pPr>
            <a:fld id="{2E697F94-608E-4EDE-B3E8-E94C6293AC33}" type="slidenum">
              <a:rPr lang="en-US" altLang="pt-BR" sz="1200" b="1">
                <a:solidFill>
                  <a:srgbClr val="EAE8E8"/>
                </a:solidFill>
              </a:rPr>
              <a:pPr algn="r" eaLnBrk="1" hangingPunct="1">
                <a:lnSpc>
                  <a:spcPct val="80000"/>
                </a:lnSpc>
              </a:pPr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457200" y="274238"/>
            <a:ext cx="7414249" cy="1053962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80000"/>
              </a:lnSpc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Clique para editar o estilo do título mestre</a:t>
            </a:r>
            <a:endParaRPr lang="en-US" dirty="0"/>
          </a:p>
        </p:txBody>
      </p:sp>
      <p:sp>
        <p:nvSpPr>
          <p:cNvPr id="18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460375" y="5611321"/>
            <a:ext cx="3823804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</p:txBody>
      </p:sp>
      <p:sp>
        <p:nvSpPr>
          <p:cNvPr id="19" name="Text Placeholder 35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214418"/>
            <a:ext cx="3826979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dirty="0"/>
              <a:t>Fonte: </a:t>
            </a:r>
            <a:br>
              <a:rPr lang="x-none" dirty="0"/>
            </a:br>
            <a:r>
              <a:rPr lang="x-none" dirty="0"/>
              <a:t>Elaboração: Ministério da Fazenda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459681" y="1492585"/>
            <a:ext cx="3824498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600" b="1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sz="quarter" idx="16"/>
          </p:nvPr>
        </p:nvSpPr>
        <p:spPr>
          <a:xfrm>
            <a:off x="457201" y="2155414"/>
            <a:ext cx="3826978" cy="3259808"/>
          </a:xfrm>
          <a:prstGeom prst="rect">
            <a:avLst/>
          </a:prstGeom>
        </p:spPr>
        <p:txBody>
          <a:bodyPr vert="horz"/>
          <a:lstStyle>
            <a:lvl1pPr>
              <a:lnSpc>
                <a:spcPct val="80000"/>
              </a:lnSpc>
              <a:defRPr>
                <a:solidFill>
                  <a:srgbClr val="161616"/>
                </a:solidFill>
              </a:defRPr>
            </a:lvl1pPr>
            <a:lvl2pPr>
              <a:lnSpc>
                <a:spcPct val="80000"/>
              </a:lnSpc>
              <a:defRPr>
                <a:solidFill>
                  <a:srgbClr val="161616"/>
                </a:solidFill>
              </a:defRPr>
            </a:lvl2pPr>
            <a:lvl3pPr>
              <a:lnSpc>
                <a:spcPct val="80000"/>
              </a:lnSpc>
              <a:defRPr>
                <a:solidFill>
                  <a:srgbClr val="161616"/>
                </a:solidFill>
              </a:defRPr>
            </a:lvl3pPr>
            <a:lvl4pPr>
              <a:lnSpc>
                <a:spcPct val="80000"/>
              </a:lnSpc>
              <a:defRPr>
                <a:solidFill>
                  <a:srgbClr val="161616"/>
                </a:solidFill>
              </a:defRPr>
            </a:lvl4pPr>
            <a:lvl5pPr>
              <a:lnSpc>
                <a:spcPct val="80000"/>
              </a:lnSpc>
              <a:defRPr>
                <a:solidFill>
                  <a:srgbClr val="161616"/>
                </a:solidFill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7" hasCustomPrompt="1"/>
          </p:nvPr>
        </p:nvSpPr>
        <p:spPr>
          <a:xfrm>
            <a:off x="4741380" y="2155413"/>
            <a:ext cx="3826978" cy="3259809"/>
          </a:xfrm>
          <a:prstGeom prst="rect">
            <a:avLst/>
          </a:prstGeom>
        </p:spPr>
        <p:txBody>
          <a:bodyPr vert="horz"/>
          <a:lstStyle>
            <a:lvl1pPr>
              <a:lnSpc>
                <a:spcPct val="80000"/>
              </a:lnSpc>
              <a:defRPr sz="3200">
                <a:solidFill>
                  <a:srgbClr val="161616"/>
                </a:solidFill>
              </a:defRPr>
            </a:lvl1pPr>
            <a:lvl2pPr>
              <a:lnSpc>
                <a:spcPct val="80000"/>
              </a:lnSpc>
              <a:defRPr>
                <a:solidFill>
                  <a:srgbClr val="161616"/>
                </a:solidFill>
              </a:defRPr>
            </a:lvl2pPr>
            <a:lvl3pPr>
              <a:lnSpc>
                <a:spcPct val="80000"/>
              </a:lnSpc>
              <a:defRPr>
                <a:solidFill>
                  <a:srgbClr val="161616"/>
                </a:solidFill>
              </a:defRPr>
            </a:lvl3pPr>
            <a:lvl4pPr>
              <a:lnSpc>
                <a:spcPct val="80000"/>
              </a:lnSpc>
              <a:defRPr>
                <a:solidFill>
                  <a:srgbClr val="161616"/>
                </a:solidFill>
              </a:defRPr>
            </a:lvl4pPr>
            <a:lvl5pPr>
              <a:lnSpc>
                <a:spcPct val="80000"/>
              </a:lnSpc>
              <a:defRPr>
                <a:solidFill>
                  <a:srgbClr val="161616"/>
                </a:solidFill>
              </a:defRPr>
            </a:lvl5pPr>
          </a:lstStyle>
          <a:p>
            <a:pPr lvl="0"/>
            <a:r>
              <a:rPr lang="x-none" dirty="0"/>
              <a:t>Click to edit Master </a:t>
            </a:r>
            <a:r>
              <a:rPr lang="en-U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1_H-Conteúdo</a:t>
            </a:r>
            <a:r>
              <a:rPr lang="x-none" dirty="0"/>
              <a:t>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22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4744554" y="5611321"/>
            <a:ext cx="3823804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</p:txBody>
      </p:sp>
      <p:sp>
        <p:nvSpPr>
          <p:cNvPr id="23" name="Text Placeholder 35"/>
          <p:cNvSpPr>
            <a:spLocks noGrp="1"/>
          </p:cNvSpPr>
          <p:nvPr>
            <p:ph type="body" sz="quarter" idx="19" hasCustomPrompt="1"/>
          </p:nvPr>
        </p:nvSpPr>
        <p:spPr>
          <a:xfrm>
            <a:off x="4741379" y="6214418"/>
            <a:ext cx="3826979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dirty="0"/>
              <a:t>Fonte: </a:t>
            </a:r>
            <a:br>
              <a:rPr lang="x-none" dirty="0"/>
            </a:br>
            <a:r>
              <a:rPr lang="x-none" dirty="0"/>
              <a:t>Elaboração: Ministério da Fazenda</a:t>
            </a:r>
          </a:p>
        </p:txBody>
      </p:sp>
      <p:cxnSp>
        <p:nvCxnSpPr>
          <p:cNvPr id="24" name="Conector reto 35"/>
          <p:cNvCxnSpPr/>
          <p:nvPr userDrawn="1"/>
        </p:nvCxnSpPr>
        <p:spPr>
          <a:xfrm>
            <a:off x="4505326" y="1492585"/>
            <a:ext cx="0" cy="5256912"/>
          </a:xfrm>
          <a:prstGeom prst="line">
            <a:avLst/>
          </a:prstGeom>
          <a:ln w="22225">
            <a:solidFill>
              <a:schemeClr val="bg2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Subtitle 2"/>
          <p:cNvSpPr txBox="1">
            <a:spLocks/>
          </p:cNvSpPr>
          <p:nvPr userDrawn="1"/>
        </p:nvSpPr>
        <p:spPr>
          <a:xfrm>
            <a:off x="4741379" y="1492585"/>
            <a:ext cx="3824498" cy="563248"/>
          </a:xfrm>
          <a:prstGeom prst="rect">
            <a:avLst/>
          </a:prstGeom>
        </p:spPr>
        <p:txBody>
          <a:bodyPr anchor="t"/>
          <a:lstStyle>
            <a:lvl1pPr marL="0" indent="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lang="en-US" sz="1600" b="1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pic>
        <p:nvPicPr>
          <p:cNvPr id="26" name="Picture 25" descr="Marca SPE - Vertical-Branca.w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3057" y="693188"/>
            <a:ext cx="647299" cy="53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95320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170" r:id="rId1"/>
    <p:sldLayoutId id="2147486185" r:id="rId2"/>
    <p:sldLayoutId id="2147486186" r:id="rId3"/>
    <p:sldLayoutId id="2147486187" r:id="rId4"/>
    <p:sldLayoutId id="2147486171" r:id="rId5"/>
    <p:sldLayoutId id="2147486172" r:id="rId6"/>
    <p:sldLayoutId id="2147486173" r:id="rId7"/>
    <p:sldLayoutId id="2147486174" r:id="rId8"/>
    <p:sldLayoutId id="2147486183" r:id="rId9"/>
    <p:sldLayoutId id="2147486176" r:id="rId10"/>
    <p:sldLayoutId id="2147486177" r:id="rId11"/>
    <p:sldLayoutId id="2147486184" r:id="rId12"/>
    <p:sldLayoutId id="2147486178" r:id="rId13"/>
    <p:sldLayoutId id="2147486179" r:id="rId14"/>
    <p:sldLayoutId id="2147486180" r:id="rId15"/>
    <p:sldLayoutId id="2147486188" r:id="rId16"/>
    <p:sldLayoutId id="2147486181" r:id="rId17"/>
    <p:sldLayoutId id="2147486182" r:id="rId18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charset="0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charset="0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charset="0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US" dirty="0" err="1" smtClean="0"/>
              <a:t>Máquinas</a:t>
            </a:r>
            <a:r>
              <a:rPr lang="en-US" dirty="0" smtClean="0"/>
              <a:t> </a:t>
            </a:r>
            <a:r>
              <a:rPr lang="en-US" dirty="0" err="1" smtClean="0"/>
              <a:t>Agrícolas</a:t>
            </a:r>
            <a:r>
              <a:rPr lang="en-US" dirty="0" smtClean="0"/>
              <a:t> (</a:t>
            </a:r>
            <a:r>
              <a:rPr lang="en-US" dirty="0" err="1" smtClean="0"/>
              <a:t>Anfavea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6800851" y="3681413"/>
            <a:ext cx="2135981" cy="501650"/>
          </a:xfrm>
        </p:spPr>
        <p:txBody>
          <a:bodyPr/>
          <a:lstStyle/>
          <a:p>
            <a:pPr algn="ctr"/>
            <a:r>
              <a:rPr lang="en-US" b="1" i="1" dirty="0" smtClean="0"/>
              <a:t>Janeiro/2019</a:t>
            </a:r>
            <a:endParaRPr lang="en-US" b="1" i="1" dirty="0"/>
          </a:p>
        </p:txBody>
      </p:sp>
      <p:sp>
        <p:nvSpPr>
          <p:cNvPr id="5" name="Content Placeholder 24"/>
          <p:cNvSpPr txBox="1">
            <a:spLocks/>
          </p:cNvSpPr>
          <p:nvPr/>
        </p:nvSpPr>
        <p:spPr>
          <a:xfrm>
            <a:off x="6800850" y="3470275"/>
            <a:ext cx="2135188" cy="712788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defRPr/>
            </a:pPr>
            <a:endParaRPr lang="en-US" sz="2200" dirty="0">
              <a:solidFill>
                <a:schemeClr val="bg2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159890" y="5717894"/>
            <a:ext cx="5776942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050" i="1" dirty="0" smtClean="0">
                <a:solidFill>
                  <a:schemeClr val="bg1">
                    <a:lumMod val="65000"/>
                  </a:schemeClr>
                </a:solidFill>
              </a:rPr>
              <a:t>Os informativos econômicos da Secretaria de Política Econômica (SPE) são elaborados a partir de dados de conhecimento público , cujas fontes primárias são instituições autônomas, públicas ou privadas. O objetivo é organizar informações para ampliar o entendimento  sobre a economia brasileira. O conteúdo deste material é meramente informativo, não possuindo caráter prospectivo e nem delimitando as ações de política econômica adotadas pelo Ministério da Economia.</a:t>
            </a:r>
            <a:r>
              <a:rPr lang="pt-BR" sz="105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pt-B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6633713" y="4416725"/>
            <a:ext cx="2510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solidFill>
                  <a:schemeClr val="bg1"/>
                </a:solidFill>
              </a:rPr>
              <a:t>(Dados divulgados em </a:t>
            </a:r>
            <a:r>
              <a:rPr lang="pt-BR" sz="1200" dirty="0" smtClean="0">
                <a:solidFill>
                  <a:schemeClr val="bg1"/>
                </a:solidFill>
              </a:rPr>
              <a:t>fevereiro/2019</a:t>
            </a:r>
            <a:r>
              <a:rPr lang="pt-BR" sz="1200" dirty="0" smtClean="0">
                <a:solidFill>
                  <a:schemeClr val="bg1"/>
                </a:solidFill>
              </a:rPr>
              <a:t>)</a:t>
            </a:r>
            <a:endParaRPr lang="pt-B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22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3683" y="146649"/>
            <a:ext cx="7414249" cy="1053962"/>
          </a:xfrm>
        </p:spPr>
        <p:txBody>
          <a:bodyPr/>
          <a:lstStyle/>
          <a:p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Vendas internas de máquinas agrícolas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9391" y="5451893"/>
            <a:ext cx="8039595" cy="646087"/>
          </a:xfrm>
          <a:ln w="3175">
            <a:solidFill>
              <a:srgbClr val="1F639E"/>
            </a:solidFill>
          </a:ln>
        </p:spPr>
        <p:txBody>
          <a:bodyPr/>
          <a:lstStyle/>
          <a:p>
            <a:pPr algn="just"/>
            <a:r>
              <a:rPr lang="pt-BR" dirty="0"/>
              <a:t>As vendas de máquinas agrícolas e rodoviárias no primeiro mês de 2019 ficaram em 2,6 mil unidades, número </a:t>
            </a:r>
            <a:r>
              <a:rPr lang="pt-BR" dirty="0" smtClean="0"/>
              <a:t>40,1% inferior </a:t>
            </a:r>
            <a:r>
              <a:rPr lang="pt-BR" dirty="0"/>
              <a:t>em </a:t>
            </a:r>
            <a:r>
              <a:rPr lang="pt-BR" dirty="0" smtClean="0"/>
              <a:t>relação às </a:t>
            </a:r>
            <a:r>
              <a:rPr lang="pt-BR" dirty="0"/>
              <a:t>4,4 mil de dezembro do ano </a:t>
            </a:r>
            <a:r>
              <a:rPr lang="pt-BR" dirty="0" smtClean="0"/>
              <a:t>passado, porém, </a:t>
            </a:r>
            <a:r>
              <a:rPr lang="pt-BR" dirty="0"/>
              <a:t>64,5% </a:t>
            </a:r>
            <a:r>
              <a:rPr lang="pt-BR" dirty="0" smtClean="0"/>
              <a:t>superior quando </a:t>
            </a:r>
            <a:r>
              <a:rPr lang="pt-BR" dirty="0"/>
              <a:t>comparado com as 1,6 mil de janeiro de 2018.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29391" y="6311736"/>
            <a:ext cx="2126775" cy="546264"/>
          </a:xfrm>
        </p:spPr>
        <p:txBody>
          <a:bodyPr/>
          <a:lstStyle/>
          <a:p>
            <a:endParaRPr lang="en-US" sz="8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8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8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8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8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8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8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en-US" sz="1000" b="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Fonte</a:t>
            </a:r>
            <a:r>
              <a:rPr lang="en-US" sz="10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: </a:t>
            </a:r>
            <a:r>
              <a:rPr lang="en-US" sz="1000" b="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Anfavea</a:t>
            </a:r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en-US" sz="1000" b="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Elaboração</a:t>
            </a:r>
            <a:r>
              <a:rPr lang="en-US" sz="10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: </a:t>
            </a:r>
            <a:r>
              <a:rPr lang="en-US" sz="1000" b="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Ministério</a:t>
            </a:r>
            <a:r>
              <a:rPr lang="en-US" sz="10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da </a:t>
            </a:r>
            <a:r>
              <a:rPr lang="en-US" sz="1000" b="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Economia</a:t>
            </a:r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z="1400" b="1" dirty="0" smtClean="0"/>
              <a:t>Em unidades/mês</a:t>
            </a:r>
            <a:endParaRPr lang="en-US" sz="1400" b="1" dirty="0"/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sz="quarter" idx="16"/>
          </p:nvPr>
        </p:nvGraphicFramePr>
        <p:xfrm>
          <a:off x="457200" y="1871933"/>
          <a:ext cx="8497888" cy="3407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34002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0721"/>
            <a:ext cx="7414249" cy="1053962"/>
          </a:xfrm>
        </p:spPr>
        <p:txBody>
          <a:bodyPr/>
          <a:lstStyle/>
          <a:p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Vendas internas de máquinas agrícolas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9391" y="5175849"/>
            <a:ext cx="8039595" cy="785004"/>
          </a:xfrm>
          <a:ln w="3175">
            <a:solidFill>
              <a:srgbClr val="1F639E"/>
            </a:solidFill>
          </a:ln>
        </p:spPr>
        <p:txBody>
          <a:bodyPr/>
          <a:lstStyle/>
          <a:p>
            <a:pPr algn="just"/>
            <a:r>
              <a:rPr lang="pt-BR" dirty="0" smtClean="0">
                <a:solidFill>
                  <a:srgbClr val="000000"/>
                </a:solidFill>
              </a:rPr>
              <a:t>Apesar </a:t>
            </a:r>
            <a:r>
              <a:rPr lang="pt-BR" dirty="0" smtClean="0">
                <a:solidFill>
                  <a:srgbClr val="000000"/>
                </a:solidFill>
              </a:rPr>
              <a:t>da quantidade de máquinas agrícolas vendidas em jan/19 terem ficado bem abaixo dos números observados nos meses de janeiro do quadriênio 2012-2015, o volume </a:t>
            </a:r>
            <a:r>
              <a:rPr lang="pt-BR" dirty="0" smtClean="0">
                <a:solidFill>
                  <a:srgbClr val="000000"/>
                </a:solidFill>
              </a:rPr>
              <a:t>registrados no mês de </a:t>
            </a:r>
            <a:r>
              <a:rPr lang="pt-BR" dirty="0" smtClean="0">
                <a:solidFill>
                  <a:srgbClr val="000000"/>
                </a:solidFill>
              </a:rPr>
              <a:t>janeiro </a:t>
            </a:r>
            <a:r>
              <a:rPr lang="pt-BR" dirty="0" smtClean="0">
                <a:solidFill>
                  <a:srgbClr val="000000"/>
                </a:solidFill>
              </a:rPr>
              <a:t>último </a:t>
            </a:r>
            <a:r>
              <a:rPr lang="pt-BR" dirty="0" smtClean="0">
                <a:solidFill>
                  <a:srgbClr val="000000"/>
                </a:solidFill>
              </a:rPr>
              <a:t>mostra expressiva recuperação em relação ao que foi observado em jan/18, o que pode significar, em princípio, um ano bastante positivo para o setor, dados os progn</a:t>
            </a:r>
            <a:r>
              <a:rPr lang="pt-BR" dirty="0" smtClean="0">
                <a:solidFill>
                  <a:srgbClr val="000000"/>
                </a:solidFill>
              </a:rPr>
              <a:t>ósticos de aumento do PIB, inflação sob controle e recorde de produção para a safra 2018/19, dentre outros indicadores.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29391" y="6311736"/>
            <a:ext cx="2126775" cy="546264"/>
          </a:xfrm>
        </p:spPr>
        <p:txBody>
          <a:bodyPr/>
          <a:lstStyle/>
          <a:p>
            <a:endParaRPr lang="en-US" sz="8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8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8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8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8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8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8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en-US" sz="1000" b="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Fonte</a:t>
            </a:r>
            <a:r>
              <a:rPr lang="en-US" sz="10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: </a:t>
            </a:r>
            <a:r>
              <a:rPr lang="en-US" sz="1000" b="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Anfavea</a:t>
            </a:r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en-US" sz="1000" b="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Elaboração</a:t>
            </a:r>
            <a:r>
              <a:rPr lang="en-US" sz="10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: </a:t>
            </a:r>
            <a:r>
              <a:rPr lang="en-US" sz="1000" b="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Ministério</a:t>
            </a:r>
            <a:r>
              <a:rPr lang="en-US" sz="10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da </a:t>
            </a:r>
            <a:r>
              <a:rPr lang="en-US" sz="1000" b="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Economia</a:t>
            </a:r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z="1400" b="1" dirty="0" smtClean="0"/>
              <a:t>Em mil unidades (para os meses de </a:t>
            </a:r>
            <a:r>
              <a:rPr lang="pt-BR" sz="1400" b="1" dirty="0" smtClean="0"/>
              <a:t>janeiro  </a:t>
            </a:r>
            <a:r>
              <a:rPr lang="pt-BR" sz="1400" b="1" dirty="0" smtClean="0"/>
              <a:t>- </a:t>
            </a:r>
            <a:r>
              <a:rPr lang="pt-BR" sz="1400" b="1" dirty="0" smtClean="0"/>
              <a:t>2012 </a:t>
            </a:r>
            <a:r>
              <a:rPr lang="pt-BR" sz="1400" b="1" dirty="0" smtClean="0"/>
              <a:t>a </a:t>
            </a:r>
            <a:r>
              <a:rPr lang="pt-BR" sz="1400" b="1" dirty="0" smtClean="0"/>
              <a:t>2019)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endParaRPr lang="pt-BR" sz="1400" b="1" dirty="0" smtClean="0"/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 sz="quarter" idx="16"/>
          </p:nvPr>
        </p:nvGraphicFramePr>
        <p:xfrm>
          <a:off x="629390" y="1793176"/>
          <a:ext cx="8039595" cy="3277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34002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Vendas internas de máquinas agrícolas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9391" y="5175849"/>
            <a:ext cx="8039595" cy="854016"/>
          </a:xfrm>
          <a:ln w="3175">
            <a:solidFill>
              <a:srgbClr val="1F639E"/>
            </a:solidFill>
          </a:ln>
        </p:spPr>
        <p:txBody>
          <a:bodyPr/>
          <a:lstStyle/>
          <a:p>
            <a:pPr algn="just"/>
            <a:r>
              <a:rPr lang="pt-BR" dirty="0">
                <a:solidFill>
                  <a:srgbClr val="000000"/>
                </a:solidFill>
              </a:rPr>
              <a:t>O 2º semestre de 2017 e os primeiros meses de 2018 </a:t>
            </a:r>
            <a:r>
              <a:rPr lang="pt-BR" dirty="0" smtClean="0">
                <a:solidFill>
                  <a:srgbClr val="000000"/>
                </a:solidFill>
              </a:rPr>
              <a:t>apresentaram </a:t>
            </a:r>
            <a:r>
              <a:rPr lang="pt-BR" dirty="0">
                <a:solidFill>
                  <a:srgbClr val="000000"/>
                </a:solidFill>
              </a:rPr>
              <a:t>taxa de crescimento anual negativa, reflexo do baixo </a:t>
            </a:r>
            <a:r>
              <a:rPr lang="pt-BR" dirty="0" smtClean="0">
                <a:solidFill>
                  <a:srgbClr val="000000"/>
                </a:solidFill>
              </a:rPr>
              <a:t>desempenho </a:t>
            </a:r>
            <a:r>
              <a:rPr lang="pt-BR" dirty="0">
                <a:solidFill>
                  <a:srgbClr val="000000"/>
                </a:solidFill>
              </a:rPr>
              <a:t>da economia nacional. </a:t>
            </a:r>
            <a:r>
              <a:rPr lang="pt-BR" dirty="0" smtClean="0">
                <a:solidFill>
                  <a:srgbClr val="000000"/>
                </a:solidFill>
              </a:rPr>
              <a:t>A </a:t>
            </a:r>
            <a:r>
              <a:rPr lang="pt-BR" dirty="0">
                <a:solidFill>
                  <a:srgbClr val="000000"/>
                </a:solidFill>
              </a:rPr>
              <a:t>redução na produção de grãos </a:t>
            </a:r>
            <a:r>
              <a:rPr lang="pt-BR" dirty="0" smtClean="0">
                <a:solidFill>
                  <a:srgbClr val="000000"/>
                </a:solidFill>
              </a:rPr>
              <a:t>da </a:t>
            </a:r>
            <a:r>
              <a:rPr lang="pt-BR" dirty="0">
                <a:solidFill>
                  <a:srgbClr val="000000"/>
                </a:solidFill>
              </a:rPr>
              <a:t>safra </a:t>
            </a:r>
            <a:r>
              <a:rPr lang="pt-BR" dirty="0" smtClean="0">
                <a:solidFill>
                  <a:srgbClr val="000000"/>
                </a:solidFill>
              </a:rPr>
              <a:t>2017/18 </a:t>
            </a:r>
            <a:r>
              <a:rPr lang="pt-BR" dirty="0">
                <a:solidFill>
                  <a:srgbClr val="000000"/>
                </a:solidFill>
              </a:rPr>
              <a:t>também explicam </a:t>
            </a:r>
            <a:r>
              <a:rPr lang="pt-BR" dirty="0" smtClean="0">
                <a:solidFill>
                  <a:srgbClr val="000000"/>
                </a:solidFill>
              </a:rPr>
              <a:t>as </a:t>
            </a:r>
            <a:r>
              <a:rPr lang="pt-BR" dirty="0" smtClean="0">
                <a:solidFill>
                  <a:srgbClr val="000000"/>
                </a:solidFill>
              </a:rPr>
              <a:t>quedas nas vendas no </a:t>
            </a:r>
            <a:r>
              <a:rPr lang="pt-BR" dirty="0">
                <a:solidFill>
                  <a:srgbClr val="000000"/>
                </a:solidFill>
              </a:rPr>
              <a:t>setor </a:t>
            </a:r>
            <a:r>
              <a:rPr lang="pt-BR" dirty="0" smtClean="0">
                <a:solidFill>
                  <a:srgbClr val="000000"/>
                </a:solidFill>
              </a:rPr>
              <a:t>de máquinas agrícolas nesse </a:t>
            </a:r>
            <a:r>
              <a:rPr lang="pt-BR" dirty="0">
                <a:solidFill>
                  <a:srgbClr val="000000"/>
                </a:solidFill>
              </a:rPr>
              <a:t>período. Porém, observa-se uma </a:t>
            </a:r>
            <a:r>
              <a:rPr lang="pt-BR" dirty="0" smtClean="0">
                <a:solidFill>
                  <a:srgbClr val="000000"/>
                </a:solidFill>
              </a:rPr>
              <a:t>expressiva </a:t>
            </a:r>
            <a:r>
              <a:rPr lang="pt-BR" dirty="0">
                <a:solidFill>
                  <a:srgbClr val="000000"/>
                </a:solidFill>
              </a:rPr>
              <a:t>recuperação nos </a:t>
            </a:r>
            <a:r>
              <a:rPr lang="pt-BR" dirty="0" smtClean="0">
                <a:solidFill>
                  <a:srgbClr val="000000"/>
                </a:solidFill>
              </a:rPr>
              <a:t>meses seguintes, </a:t>
            </a:r>
            <a:r>
              <a:rPr lang="pt-BR" dirty="0">
                <a:solidFill>
                  <a:srgbClr val="000000"/>
                </a:solidFill>
              </a:rPr>
              <a:t>onde </a:t>
            </a:r>
            <a:r>
              <a:rPr lang="pt-BR" dirty="0" smtClean="0">
                <a:solidFill>
                  <a:srgbClr val="000000"/>
                </a:solidFill>
              </a:rPr>
              <a:t>a </a:t>
            </a:r>
            <a:r>
              <a:rPr lang="pt-BR" dirty="0">
                <a:solidFill>
                  <a:srgbClr val="000000"/>
                </a:solidFill>
              </a:rPr>
              <a:t>taxa </a:t>
            </a:r>
            <a:r>
              <a:rPr lang="pt-BR" dirty="0" smtClean="0">
                <a:solidFill>
                  <a:srgbClr val="000000"/>
                </a:solidFill>
              </a:rPr>
              <a:t>de </a:t>
            </a:r>
            <a:r>
              <a:rPr lang="pt-BR" dirty="0">
                <a:solidFill>
                  <a:srgbClr val="000000"/>
                </a:solidFill>
              </a:rPr>
              <a:t>crescimento </a:t>
            </a:r>
            <a:r>
              <a:rPr lang="pt-BR" dirty="0" smtClean="0">
                <a:solidFill>
                  <a:srgbClr val="000000"/>
                </a:solidFill>
              </a:rPr>
              <a:t>tornou-se positiva a partir </a:t>
            </a:r>
            <a:r>
              <a:rPr lang="pt-BR" smtClean="0">
                <a:solidFill>
                  <a:srgbClr val="000000"/>
                </a:solidFill>
              </a:rPr>
              <a:t>de </a:t>
            </a:r>
            <a:r>
              <a:rPr lang="pt-BR" smtClean="0">
                <a:solidFill>
                  <a:srgbClr val="000000"/>
                </a:solidFill>
              </a:rPr>
              <a:t>mar/18.</a:t>
            </a:r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29391" y="6311736"/>
            <a:ext cx="2126775" cy="546264"/>
          </a:xfrm>
        </p:spPr>
        <p:txBody>
          <a:bodyPr/>
          <a:lstStyle/>
          <a:p>
            <a:endParaRPr lang="en-US" sz="8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8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8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8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8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8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8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en-US" sz="1000" b="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Fonte</a:t>
            </a:r>
            <a:r>
              <a:rPr lang="en-US" sz="10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: </a:t>
            </a:r>
            <a:r>
              <a:rPr lang="en-US" sz="1000" b="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Anfavea</a:t>
            </a:r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en-US" sz="1000" b="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Elaboração</a:t>
            </a:r>
            <a:r>
              <a:rPr lang="en-US" sz="10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: </a:t>
            </a:r>
            <a:r>
              <a:rPr lang="en-US" sz="1000" b="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Ministério</a:t>
            </a:r>
            <a:r>
              <a:rPr lang="en-US" sz="10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da </a:t>
            </a:r>
            <a:r>
              <a:rPr lang="en-US" sz="1000" b="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Economia</a:t>
            </a:r>
            <a:endParaRPr lang="en-US" sz="1000" b="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defRPr/>
            </a:pPr>
            <a:r>
              <a:rPr lang="pt-BR" sz="1400" b="1" dirty="0" smtClean="0"/>
              <a:t>Vendas (em mil unidades – eixo esquerdo) e Crescimento Anual (em % - eixo direito)</a:t>
            </a:r>
            <a:endParaRPr lang="pt-BR" sz="14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sz="quarter" idx="16"/>
          </p:nvPr>
        </p:nvGraphicFramePr>
        <p:xfrm>
          <a:off x="629390" y="1854680"/>
          <a:ext cx="8039596" cy="3062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34002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4BCCFC13-8D37-F744-B581-69488F339A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sz="1200" dirty="0" smtClean="0"/>
              <a:t>Para maiores informações acesse o site da Secretaria de Política Econômica:</a:t>
            </a:r>
          </a:p>
          <a:p>
            <a:r>
              <a:rPr lang="pt-BR" sz="1500" dirty="0" smtClean="0"/>
              <a:t>www.fazenda.gov.br/orgaos/spe</a:t>
            </a:r>
            <a:endParaRPr lang="pt-BR" sz="1500" dirty="0"/>
          </a:p>
        </p:txBody>
      </p:sp>
    </p:spTree>
    <p:extLst>
      <p:ext uri="{BB962C8B-B14F-4D97-AF65-F5344CB8AC3E}">
        <p14:creationId xmlns:p14="http://schemas.microsoft.com/office/powerpoint/2010/main" xmlns="" val="374516634"/>
      </p:ext>
    </p:extLst>
  </p:cSld>
  <p:clrMapOvr>
    <a:masterClrMapping/>
  </p:clrMapOvr>
</p:sld>
</file>

<file path=ppt/theme/theme1.xml><?xml version="1.0" encoding="utf-8"?>
<a:theme xmlns:a="http://schemas.openxmlformats.org/drawingml/2006/main" name="CoresMinistro Levy">
  <a:themeElements>
    <a:clrScheme name="Custom 40">
      <a:dk1>
        <a:srgbClr val="27384B"/>
      </a:dk1>
      <a:lt1>
        <a:srgbClr val="FFFFFF"/>
      </a:lt1>
      <a:dk2>
        <a:srgbClr val="7DA419"/>
      </a:dk2>
      <a:lt2>
        <a:srgbClr val="DDDEDD"/>
      </a:lt2>
      <a:accent1>
        <a:srgbClr val="D1502A"/>
      </a:accent1>
      <a:accent2>
        <a:srgbClr val="F1A608"/>
      </a:accent2>
      <a:accent3>
        <a:srgbClr val="2A84D3"/>
      </a:accent3>
      <a:accent4>
        <a:srgbClr val="1FB18A"/>
      </a:accent4>
      <a:accent5>
        <a:srgbClr val="27384B"/>
      </a:accent5>
      <a:accent6>
        <a:srgbClr val="274E32"/>
      </a:accent6>
      <a:hlink>
        <a:srgbClr val="27384B"/>
      </a:hlink>
      <a:folHlink>
        <a:srgbClr val="27384B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3716</TotalTime>
  <Words>369</Words>
  <Application>Microsoft Office PowerPoint</Application>
  <PresentationFormat>Apresentação na tela (4:3)</PresentationFormat>
  <Paragraphs>107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CoresMinistro Levy</vt:lpstr>
      <vt:lpstr>Slide 1</vt:lpstr>
      <vt:lpstr>   Vendas internas de máquinas agrícolas  </vt:lpstr>
      <vt:lpstr>   Vendas internas de máquinas agrícolas  </vt:lpstr>
      <vt:lpstr>   Vendas internas de máquinas agrícolas  </vt:lpstr>
      <vt:lpstr>Slide 5</vt:lpstr>
    </vt:vector>
  </TitlesOfParts>
  <Company>MF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Gabinete Ministro</dc:creator>
  <cp:lastModifiedBy>47146737187</cp:lastModifiedBy>
  <cp:revision>450</cp:revision>
  <cp:lastPrinted>2015-03-17T21:18:32Z</cp:lastPrinted>
  <dcterms:created xsi:type="dcterms:W3CDTF">2014-09-09T13:21:46Z</dcterms:created>
  <dcterms:modified xsi:type="dcterms:W3CDTF">2019-02-11T18:09:31Z</dcterms:modified>
</cp:coreProperties>
</file>