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sldIdLst>
    <p:sldId id="256" r:id="rId2"/>
    <p:sldId id="257" r:id="rId3"/>
    <p:sldId id="260" r:id="rId4"/>
    <p:sldId id="264" r:id="rId5"/>
    <p:sldId id="265" r:id="rId6"/>
    <p:sldId id="263" r:id="rId7"/>
    <p:sldId id="261" r:id="rId8"/>
    <p:sldId id="259" r:id="rId9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98B954"/>
    <a:srgbClr val="BE4B48"/>
    <a:srgbClr val="4F81BD"/>
    <a:srgbClr val="8EB4E3"/>
    <a:srgbClr val="8690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20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Dados\VBP_Graf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"/>
  <c:chart>
    <c:plotArea>
      <c:layout>
        <c:manualLayout>
          <c:layoutTarget val="inner"/>
          <c:xMode val="edge"/>
          <c:yMode val="edge"/>
          <c:x val="8.6558856437766202E-2"/>
          <c:y val="7.1511957419665179E-2"/>
          <c:w val="0.89471167412077279"/>
          <c:h val="0.74721460614235968"/>
        </c:manualLayout>
      </c:layout>
      <c:barChart>
        <c:barDir val="col"/>
        <c:grouping val="stacked"/>
        <c:ser>
          <c:idx val="0"/>
          <c:order val="0"/>
          <c:tx>
            <c:strRef>
              <c:f>renda!$F$43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renda!$E$44:$E$58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2018*</c:v>
                </c:pt>
                <c:pt idx="14">
                  <c:v>2019**</c:v>
                </c:pt>
              </c:strCache>
            </c:strRef>
          </c:cat>
          <c:val>
            <c:numRef>
              <c:f>renda!$F$44:$F$58</c:f>
              <c:numCache>
                <c:formatCode>0</c:formatCode>
                <c:ptCount val="15"/>
                <c:pt idx="0">
                  <c:v>213.61462688060544</c:v>
                </c:pt>
                <c:pt idx="1">
                  <c:v>214.91961185268505</c:v>
                </c:pt>
                <c:pt idx="2">
                  <c:v>242.71253169252827</c:v>
                </c:pt>
                <c:pt idx="3">
                  <c:v>278.69391653689553</c:v>
                </c:pt>
                <c:pt idx="4">
                  <c:v>264.72230883194368</c:v>
                </c:pt>
                <c:pt idx="5">
                  <c:v>274.54629093430708</c:v>
                </c:pt>
                <c:pt idx="6">
                  <c:v>318.85157819216658</c:v>
                </c:pt>
                <c:pt idx="7">
                  <c:v>336.1904015820312</c:v>
                </c:pt>
                <c:pt idx="8">
                  <c:v>365.77730345351898</c:v>
                </c:pt>
                <c:pt idx="9">
                  <c:v>370.48332792853995</c:v>
                </c:pt>
                <c:pt idx="10">
                  <c:v>371.8275795100692</c:v>
                </c:pt>
                <c:pt idx="11">
                  <c:v>376.52942872274201</c:v>
                </c:pt>
                <c:pt idx="12">
                  <c:v>392.17356455947703</c:v>
                </c:pt>
                <c:pt idx="13">
                  <c:v>388.07112957301081</c:v>
                </c:pt>
                <c:pt idx="14">
                  <c:v>384.22002391374428</c:v>
                </c:pt>
              </c:numCache>
            </c:numRef>
          </c:val>
        </c:ser>
        <c:ser>
          <c:idx val="1"/>
          <c:order val="1"/>
          <c:tx>
            <c:strRef>
              <c:f>renda!$G$43</c:f>
              <c:strCache>
                <c:ptCount val="1"/>
                <c:pt idx="0">
                  <c:v>Pecuária</c:v>
                </c:pt>
              </c:strCache>
            </c:strRef>
          </c:tx>
          <c:spPr>
            <a:solidFill>
              <a:srgbClr val="8EB4E3"/>
            </a:solidFill>
            <a:ln>
              <a:solidFill>
                <a:srgbClr val="4F81BD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strRef>
              <c:f>renda!$E$44:$E$58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2018*</c:v>
                </c:pt>
                <c:pt idx="14">
                  <c:v>2019**</c:v>
                </c:pt>
              </c:strCache>
            </c:strRef>
          </c:cat>
          <c:val>
            <c:numRef>
              <c:f>renda!$G$44:$G$58</c:f>
              <c:numCache>
                <c:formatCode>0</c:formatCode>
                <c:ptCount val="15"/>
                <c:pt idx="0">
                  <c:v>116.68997148437087</c:v>
                </c:pt>
                <c:pt idx="1">
                  <c:v>113.01547491925594</c:v>
                </c:pt>
                <c:pt idx="2">
                  <c:v>132.95649067230661</c:v>
                </c:pt>
                <c:pt idx="3">
                  <c:v>148.81002919862595</c:v>
                </c:pt>
                <c:pt idx="4">
                  <c:v>146.87455013180613</c:v>
                </c:pt>
                <c:pt idx="5">
                  <c:v>153.45542692848784</c:v>
                </c:pt>
                <c:pt idx="6">
                  <c:v>162.77692510051418</c:v>
                </c:pt>
                <c:pt idx="7">
                  <c:v>166.51103009552494</c:v>
                </c:pt>
                <c:pt idx="8">
                  <c:v>185.88948489268503</c:v>
                </c:pt>
                <c:pt idx="9">
                  <c:v>200.06999284446752</c:v>
                </c:pt>
                <c:pt idx="10">
                  <c:v>203.81673981367544</c:v>
                </c:pt>
                <c:pt idx="11">
                  <c:v>197.03974876984705</c:v>
                </c:pt>
                <c:pt idx="12">
                  <c:v>192.80595238885957</c:v>
                </c:pt>
                <c:pt idx="13">
                  <c:v>185.79776754610666</c:v>
                </c:pt>
                <c:pt idx="14">
                  <c:v>200.4360898488199</c:v>
                </c:pt>
              </c:numCache>
            </c:numRef>
          </c:val>
        </c:ser>
        <c:gapWidth val="36"/>
        <c:overlap val="100"/>
        <c:axId val="78686080"/>
        <c:axId val="78687616"/>
      </c:barChart>
      <c:lineChart>
        <c:grouping val="standard"/>
        <c:ser>
          <c:idx val="2"/>
          <c:order val="2"/>
          <c:tx>
            <c:strRef>
              <c:f>renda!$H$43</c:f>
              <c:strCache>
                <c:ptCount val="1"/>
                <c:pt idx="0">
                  <c:v>VBP 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rgbClr val="002060"/>
              </a:solidFill>
            </c:spPr>
          </c:marker>
          <c:dLbls>
            <c:numFmt formatCode="#,##0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Val val="1"/>
          </c:dLbls>
          <c:cat>
            <c:numRef>
              <c:f>[1]Plan3!$A$19:$A$29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renda!$H$44:$H$58</c:f>
              <c:numCache>
                <c:formatCode>0</c:formatCode>
                <c:ptCount val="15"/>
                <c:pt idx="0">
                  <c:v>330.3045983649763</c:v>
                </c:pt>
                <c:pt idx="1">
                  <c:v>327.9350867719408</c:v>
                </c:pt>
                <c:pt idx="2">
                  <c:v>375.66902236483514</c:v>
                </c:pt>
                <c:pt idx="3">
                  <c:v>427.50394573552148</c:v>
                </c:pt>
                <c:pt idx="4">
                  <c:v>411.59685896374981</c:v>
                </c:pt>
                <c:pt idx="5">
                  <c:v>428.00171786279464</c:v>
                </c:pt>
                <c:pt idx="6">
                  <c:v>481.62850329268053</c:v>
                </c:pt>
                <c:pt idx="7">
                  <c:v>502.701431677556</c:v>
                </c:pt>
                <c:pt idx="8">
                  <c:v>551.66678834620404</c:v>
                </c:pt>
                <c:pt idx="9">
                  <c:v>570.55332077300773</c:v>
                </c:pt>
                <c:pt idx="10">
                  <c:v>575.64431932374441</c:v>
                </c:pt>
                <c:pt idx="11">
                  <c:v>573.56917749258901</c:v>
                </c:pt>
                <c:pt idx="12">
                  <c:v>584.97951694833682</c:v>
                </c:pt>
                <c:pt idx="13">
                  <c:v>573.86889711911761</c:v>
                </c:pt>
                <c:pt idx="14">
                  <c:v>584.65611376256379</c:v>
                </c:pt>
              </c:numCache>
            </c:numRef>
          </c:val>
        </c:ser>
        <c:marker val="1"/>
        <c:axId val="78686080"/>
        <c:axId val="78687616"/>
      </c:lineChart>
      <c:catAx>
        <c:axId val="786860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687616"/>
        <c:crosses val="autoZero"/>
        <c:auto val="1"/>
        <c:lblAlgn val="ctr"/>
        <c:lblOffset val="100"/>
      </c:catAx>
      <c:valAx>
        <c:axId val="78687616"/>
        <c:scaling>
          <c:orientation val="minMax"/>
          <c:max val="595"/>
          <c:min val="35"/>
        </c:scaling>
        <c:axPos val="l"/>
        <c:numFmt formatCode="0" sourceLinked="1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686080"/>
        <c:crosses val="autoZero"/>
        <c:crossBetween val="between"/>
        <c:majorUnit val="55"/>
      </c:valAx>
    </c:plotArea>
    <c:legend>
      <c:legendPos val="b"/>
      <c:layout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"/>
  <c:chart>
    <c:plotArea>
      <c:layout>
        <c:manualLayout>
          <c:layoutTarget val="inner"/>
          <c:xMode val="edge"/>
          <c:yMode val="edge"/>
          <c:x val="8.6558856437766341E-2"/>
          <c:y val="2.2266701956373189E-2"/>
          <c:w val="0.89471167412077335"/>
          <c:h val="0.79645986855208162"/>
        </c:manualLayout>
      </c:layout>
      <c:barChart>
        <c:barDir val="col"/>
        <c:grouping val="clustered"/>
        <c:ser>
          <c:idx val="0"/>
          <c:order val="0"/>
          <c:tx>
            <c:strRef>
              <c:f>Mensal!$B$41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dLbls>
            <c:dLbl>
              <c:idx val="0"/>
              <c:layout>
                <c:manualLayout>
                  <c:x val="7.5757575757575812E-3"/>
                  <c:y val="-2.911208151382824E-3"/>
                </c:manualLayout>
              </c:layout>
              <c:dLblPos val="outEnd"/>
              <c:showVal val="1"/>
            </c:dLbl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rgbClr val="4F81BD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</c:dLbls>
          <c:cat>
            <c:numRef>
              <c:f>Mensal!$A$42:$A$52</c:f>
              <c:numCache>
                <c:formatCode>mmm/yy</c:formatCode>
                <c:ptCount val="1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</c:numCache>
            </c:numRef>
          </c:cat>
          <c:val>
            <c:numRef>
              <c:f>Mensal!$B$42:$B$52</c:f>
              <c:numCache>
                <c:formatCode>_-* #,##0.00_-;\-* #,##0.00_-;_-* "-"??_-;_-@_-</c:formatCode>
                <c:ptCount val="11"/>
                <c:pt idx="0">
                  <c:v>391.29862239088675</c:v>
                </c:pt>
                <c:pt idx="1">
                  <c:v>391.06597202661465</c:v>
                </c:pt>
                <c:pt idx="2">
                  <c:v>390.83345998685729</c:v>
                </c:pt>
                <c:pt idx="3">
                  <c:v>390.60108618937255</c:v>
                </c:pt>
                <c:pt idx="4">
                  <c:v>390.36885055196672</c:v>
                </c:pt>
                <c:pt idx="5">
                  <c:v>390.13675299249536</c:v>
                </c:pt>
                <c:pt idx="6">
                  <c:v>389.84772335877045</c:v>
                </c:pt>
                <c:pt idx="7">
                  <c:v>387.65646873000151</c:v>
                </c:pt>
                <c:pt idx="8">
                  <c:v>385.78090287741145</c:v>
                </c:pt>
                <c:pt idx="9">
                  <c:v>387.36527881715926</c:v>
                </c:pt>
                <c:pt idx="10" formatCode="0.00">
                  <c:v>388.07112957301081</c:v>
                </c:pt>
              </c:numCache>
            </c:numRef>
          </c:val>
        </c:ser>
        <c:ser>
          <c:idx val="1"/>
          <c:order val="1"/>
          <c:tx>
            <c:strRef>
              <c:f>Mensal!$C$41</c:f>
              <c:strCache>
                <c:ptCount val="1"/>
                <c:pt idx="0">
                  <c:v>Pecuária</c:v>
                </c:pt>
              </c:strCache>
            </c:strRef>
          </c:tx>
          <c:spPr>
            <a:solidFill>
              <a:srgbClr val="8EB4E3"/>
            </a:solidFill>
          </c:spPr>
          <c:dLbls>
            <c:numFmt formatCode="#,##0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EB4E3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</c:dLbls>
          <c:cat>
            <c:numRef>
              <c:f>Mensal!$A$42:$A$52</c:f>
              <c:numCache>
                <c:formatCode>mmm/yy</c:formatCode>
                <c:ptCount val="1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</c:numCache>
            </c:numRef>
          </c:cat>
          <c:val>
            <c:numRef>
              <c:f>Mensal!$C$42:$C$52</c:f>
              <c:numCache>
                <c:formatCode>_-* #,##0.00_-;\-* #,##0.00_-;_-* "-"??_-;_-@_-</c:formatCode>
                <c:ptCount val="11"/>
                <c:pt idx="0">
                  <c:v>184.63413462429773</c:v>
                </c:pt>
                <c:pt idx="1">
                  <c:v>181.31395162709256</c:v>
                </c:pt>
                <c:pt idx="2">
                  <c:v>182.29400575423088</c:v>
                </c:pt>
                <c:pt idx="3">
                  <c:v>185.02905705311539</c:v>
                </c:pt>
                <c:pt idx="4">
                  <c:v>181.1655799538259</c:v>
                </c:pt>
                <c:pt idx="5">
                  <c:v>182.45254603362187</c:v>
                </c:pt>
                <c:pt idx="6">
                  <c:v>182.5128123592402</c:v>
                </c:pt>
                <c:pt idx="7">
                  <c:v>182.93782166532546</c:v>
                </c:pt>
                <c:pt idx="8">
                  <c:v>183.53062798140022</c:v>
                </c:pt>
                <c:pt idx="9">
                  <c:v>184.20719528948612</c:v>
                </c:pt>
                <c:pt idx="10" formatCode="0.00">
                  <c:v>185.79776754610663</c:v>
                </c:pt>
              </c:numCache>
            </c:numRef>
          </c:val>
        </c:ser>
        <c:ser>
          <c:idx val="2"/>
          <c:order val="2"/>
          <c:tx>
            <c:strRef>
              <c:f>Mensal!$D$41</c:f>
              <c:strCache>
                <c:ptCount val="1"/>
                <c:pt idx="0">
                  <c:v>VBP Total</c:v>
                </c:pt>
              </c:strCache>
            </c:strRef>
          </c:tx>
          <c:spPr>
            <a:solidFill>
              <a:srgbClr val="8690B8"/>
            </a:solidFill>
            <a:ln>
              <a:solidFill>
                <a:srgbClr val="8690B8"/>
              </a:solidFill>
            </a:ln>
          </c:spPr>
          <c:dLbls>
            <c:numFmt formatCode="#,##0" sourceLinked="0"/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8690B8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</c:dLbls>
          <c:cat>
            <c:numRef>
              <c:f>Mensal!$A$42:$A$52</c:f>
              <c:numCache>
                <c:formatCode>mmm/yy</c:formatCode>
                <c:ptCount val="1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</c:numCache>
            </c:numRef>
          </c:cat>
          <c:val>
            <c:numRef>
              <c:f>Mensal!$D$42:$D$52</c:f>
              <c:numCache>
                <c:formatCode>_-* #,##0.00_-;\-* #,##0.00_-;_-* "-"??_-;_-@_-</c:formatCode>
                <c:ptCount val="11"/>
                <c:pt idx="0">
                  <c:v>575.93275701518439</c:v>
                </c:pt>
                <c:pt idx="1">
                  <c:v>572.37992365370735</c:v>
                </c:pt>
                <c:pt idx="2">
                  <c:v>573.12746574108826</c:v>
                </c:pt>
                <c:pt idx="3">
                  <c:v>575.63014324248775</c:v>
                </c:pt>
                <c:pt idx="4">
                  <c:v>571.53443050579267</c:v>
                </c:pt>
                <c:pt idx="5">
                  <c:v>572.58929902611783</c:v>
                </c:pt>
                <c:pt idx="6">
                  <c:v>572.3605357180104</c:v>
                </c:pt>
                <c:pt idx="7">
                  <c:v>570.59429039532688</c:v>
                </c:pt>
                <c:pt idx="8">
                  <c:v>569.31153085881158</c:v>
                </c:pt>
                <c:pt idx="9">
                  <c:v>571.57247410664581</c:v>
                </c:pt>
                <c:pt idx="10" formatCode="0.00">
                  <c:v>573.86889711911772</c:v>
                </c:pt>
              </c:numCache>
            </c:numRef>
          </c:val>
        </c:ser>
        <c:gapWidth val="34"/>
        <c:axId val="78743040"/>
        <c:axId val="78744576"/>
      </c:barChart>
      <c:dateAx>
        <c:axId val="78743040"/>
        <c:scaling>
          <c:orientation val="minMax"/>
        </c:scaling>
        <c:axPos val="b"/>
        <c:numFmt formatCode="mmm/yy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744576"/>
        <c:crosses val="autoZero"/>
        <c:auto val="1"/>
        <c:lblOffset val="100"/>
      </c:dateAx>
      <c:valAx>
        <c:axId val="78744576"/>
        <c:scaling>
          <c:orientation val="minMax"/>
          <c:max val="600"/>
          <c:min val="0"/>
        </c:scaling>
        <c:axPos val="l"/>
        <c:numFmt formatCode="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8743040"/>
        <c:crosses val="autoZero"/>
        <c:crossBetween val="between"/>
        <c:majorUnit val="50"/>
      </c:valAx>
    </c:plotArea>
    <c:legend>
      <c:legendPos val="b"/>
      <c:layout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5.3905701047068912E-2"/>
          <c:y val="3.5698337451427899E-2"/>
          <c:w val="0.92313713175890311"/>
          <c:h val="0.80421550869680469"/>
        </c:manualLayout>
      </c:layout>
      <c:lineChart>
        <c:grouping val="standard"/>
        <c:ser>
          <c:idx val="0"/>
          <c:order val="0"/>
          <c:tx>
            <c:strRef>
              <c:f>Mensal!$B$68</c:f>
              <c:strCache>
                <c:ptCount val="1"/>
                <c:pt idx="0">
                  <c:v>Agricultura</c:v>
                </c:pt>
              </c:strCache>
            </c:strRef>
          </c:tx>
          <c:spPr>
            <a:ln w="38100">
              <a:solidFill>
                <a:srgbClr val="4A7EBB"/>
              </a:solidFill>
            </a:ln>
          </c:spPr>
          <c:marker>
            <c:symbol val="none"/>
          </c:marker>
          <c:cat>
            <c:numRef>
              <c:f>Mensal!$A$69:$A$79</c:f>
              <c:numCache>
                <c:formatCode>mmm/yy</c:formatCode>
                <c:ptCount val="1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</c:numCache>
            </c:numRef>
          </c:cat>
          <c:val>
            <c:numRef>
              <c:f>Mensal!$B$69:$B$79</c:f>
              <c:numCache>
                <c:formatCode>0.0</c:formatCode>
                <c:ptCount val="11"/>
                <c:pt idx="0">
                  <c:v>100.00000000000001</c:v>
                </c:pt>
                <c:pt idx="1">
                  <c:v>99.940544036968404</c:v>
                </c:pt>
                <c:pt idx="2">
                  <c:v>99.881123424052205</c:v>
                </c:pt>
                <c:pt idx="3">
                  <c:v>99.821738140233563</c:v>
                </c:pt>
                <c:pt idx="4">
                  <c:v>99.762388164507428</c:v>
                </c:pt>
                <c:pt idx="5">
                  <c:v>99.703073475880913</c:v>
                </c:pt>
                <c:pt idx="6">
                  <c:v>99.629209266505711</c:v>
                </c:pt>
                <c:pt idx="7">
                  <c:v>99.069213778819091</c:v>
                </c:pt>
                <c:pt idx="8">
                  <c:v>98.589895492153488</c:v>
                </c:pt>
                <c:pt idx="9">
                  <c:v>98.994797490036134</c:v>
                </c:pt>
                <c:pt idx="10">
                  <c:v>99.175184211445597</c:v>
                </c:pt>
              </c:numCache>
            </c:numRef>
          </c:val>
        </c:ser>
        <c:ser>
          <c:idx val="1"/>
          <c:order val="1"/>
          <c:tx>
            <c:strRef>
              <c:f>Mensal!$C$68</c:f>
              <c:strCache>
                <c:ptCount val="1"/>
                <c:pt idx="0">
                  <c:v>Pecuária</c:v>
                </c:pt>
              </c:strCache>
            </c:strRef>
          </c:tx>
          <c:spPr>
            <a:ln w="38100">
              <a:solidFill>
                <a:srgbClr val="BE4B48"/>
              </a:solidFill>
            </a:ln>
          </c:spPr>
          <c:marker>
            <c:symbol val="none"/>
          </c:marker>
          <c:cat>
            <c:numRef>
              <c:f>Mensal!$A$69:$A$79</c:f>
              <c:numCache>
                <c:formatCode>mmm/yy</c:formatCode>
                <c:ptCount val="1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</c:numCache>
            </c:numRef>
          </c:cat>
          <c:val>
            <c:numRef>
              <c:f>Mensal!$C$69:$C$79</c:f>
              <c:numCache>
                <c:formatCode>0.0</c:formatCode>
                <c:ptCount val="11"/>
                <c:pt idx="0">
                  <c:v>100</c:v>
                </c:pt>
                <c:pt idx="1">
                  <c:v>98.201750178014848</c:v>
                </c:pt>
                <c:pt idx="2">
                  <c:v>98.732558919926319</c:v>
                </c:pt>
                <c:pt idx="3">
                  <c:v>100.2138945919297</c:v>
                </c:pt>
                <c:pt idx="4">
                  <c:v>98.121390349877672</c:v>
                </c:pt>
                <c:pt idx="5">
                  <c:v>98.81842618369825</c:v>
                </c:pt>
                <c:pt idx="6">
                  <c:v>98.851067128310703</c:v>
                </c:pt>
                <c:pt idx="7">
                  <c:v>99.08125712375768</c:v>
                </c:pt>
                <c:pt idx="8">
                  <c:v>99.402327936194908</c:v>
                </c:pt>
                <c:pt idx="9">
                  <c:v>99.768764678492175</c:v>
                </c:pt>
                <c:pt idx="10">
                  <c:v>100.63023715748803</c:v>
                </c:pt>
              </c:numCache>
            </c:numRef>
          </c:val>
        </c:ser>
        <c:ser>
          <c:idx val="2"/>
          <c:order val="2"/>
          <c:tx>
            <c:strRef>
              <c:f>Mensal!$D$68</c:f>
              <c:strCache>
                <c:ptCount val="1"/>
                <c:pt idx="0">
                  <c:v>VBP Total</c:v>
                </c:pt>
              </c:strCache>
            </c:strRef>
          </c:tx>
          <c:spPr>
            <a:ln w="38100">
              <a:solidFill>
                <a:srgbClr val="98B954"/>
              </a:solidFill>
            </a:ln>
          </c:spPr>
          <c:marker>
            <c:symbol val="none"/>
          </c:marker>
          <c:cat>
            <c:numRef>
              <c:f>Mensal!$A$69:$A$79</c:f>
              <c:numCache>
                <c:formatCode>mmm/yy</c:formatCode>
                <c:ptCount val="11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</c:numCache>
            </c:numRef>
          </c:cat>
          <c:val>
            <c:numRef>
              <c:f>Mensal!$D$69:$D$79</c:f>
              <c:numCache>
                <c:formatCode>0.0</c:formatCode>
                <c:ptCount val="11"/>
                <c:pt idx="0">
                  <c:v>100</c:v>
                </c:pt>
                <c:pt idx="1">
                  <c:v>99.383116636759809</c:v>
                </c:pt>
                <c:pt idx="2">
                  <c:v>99.512913401794563</c:v>
                </c:pt>
                <c:pt idx="3">
                  <c:v>99.947456752717997</c:v>
                </c:pt>
                <c:pt idx="4">
                  <c:v>99.236312493808015</c:v>
                </c:pt>
                <c:pt idx="5">
                  <c:v>99.419470771832025</c:v>
                </c:pt>
                <c:pt idx="6">
                  <c:v>99.379750282708827</c:v>
                </c:pt>
                <c:pt idx="7">
                  <c:v>99.073074668035133</c:v>
                </c:pt>
                <c:pt idx="8">
                  <c:v>98.850347358138109</c:v>
                </c:pt>
                <c:pt idx="9">
                  <c:v>99.242918056764708</c:v>
                </c:pt>
                <c:pt idx="10">
                  <c:v>99.641649155925293</c:v>
                </c:pt>
              </c:numCache>
            </c:numRef>
          </c:val>
        </c:ser>
        <c:marker val="1"/>
        <c:axId val="79462400"/>
        <c:axId val="79463936"/>
      </c:lineChart>
      <c:dateAx>
        <c:axId val="79462400"/>
        <c:scaling>
          <c:orientation val="minMax"/>
        </c:scaling>
        <c:axPos val="b"/>
        <c:numFmt formatCode="mmm/yy" sourceLinked="0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79463936"/>
        <c:crosses val="autoZero"/>
        <c:auto val="1"/>
        <c:lblOffset val="100"/>
      </c:dateAx>
      <c:valAx>
        <c:axId val="79463936"/>
        <c:scaling>
          <c:orientation val="minMax"/>
          <c:max val="101.5"/>
          <c:min val="97"/>
        </c:scaling>
        <c:axPos val="l"/>
        <c:majorGridlines>
          <c:spPr>
            <a:ln w="0">
              <a:prstDash val="sysDot"/>
            </a:ln>
          </c:spPr>
        </c:majorGridlines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79462400"/>
        <c:crosses val="autoZero"/>
        <c:crossBetween val="between"/>
        <c:majorUnit val="0.5"/>
      </c:valAx>
    </c:plotArea>
    <c:legend>
      <c:legendPos val="b"/>
      <c:layout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>
        <c:manualLayout>
          <c:layoutTarget val="inner"/>
          <c:xMode val="edge"/>
          <c:yMode val="edge"/>
          <c:x val="5.7754931886082911E-2"/>
          <c:y val="9.3854421214589714E-2"/>
          <c:w val="0.93766054116911213"/>
          <c:h val="0.6953378133767768"/>
        </c:manualLayout>
      </c:layout>
      <c:barChart>
        <c:barDir val="col"/>
        <c:grouping val="clustered"/>
        <c:ser>
          <c:idx val="1"/>
          <c:order val="0"/>
          <c:tx>
            <c:strRef>
              <c:f>'Participação 2'!$N$3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BACC6">
                <a:lumMod val="50000"/>
                <a:alpha val="55000"/>
              </a:srgbClr>
            </a:solidFill>
            <a:scene3d>
              <a:camera prst="orthographicFront"/>
              <a:lightRig rig="freezing" dir="t"/>
            </a:scene3d>
            <a:sp3d>
              <a:bevelT w="101600" prst="riblet"/>
              <a:bevelB prst="convex"/>
            </a:sp3d>
          </c:spPr>
          <c:cat>
            <c:strRef>
              <c:f>'Participação 2'!$A$58:$A$76</c:f>
              <c:strCache>
                <c:ptCount val="19"/>
                <c:pt idx="0">
                  <c:v>Soja </c:v>
                </c:pt>
                <c:pt idx="1">
                  <c:v>Bovinos</c:v>
                </c:pt>
                <c:pt idx="2">
                  <c:v>Cana-de-açúcar</c:v>
                </c:pt>
                <c:pt idx="3">
                  <c:v>Frango</c:v>
                </c:pt>
                <c:pt idx="4">
                  <c:v>Milho </c:v>
                </c:pt>
                <c:pt idx="5">
                  <c:v>Algodão</c:v>
                </c:pt>
                <c:pt idx="6">
                  <c:v>Leite</c:v>
                </c:pt>
                <c:pt idx="7">
                  <c:v>Café </c:v>
                </c:pt>
                <c:pt idx="8">
                  <c:v>Suínos</c:v>
                </c:pt>
                <c:pt idx="9">
                  <c:v>Laranja</c:v>
                </c:pt>
                <c:pt idx="10">
                  <c:v>Ovos</c:v>
                </c:pt>
                <c:pt idx="11">
                  <c:v>Banana</c:v>
                </c:pt>
                <c:pt idx="12">
                  <c:v>Mandioca</c:v>
                </c:pt>
                <c:pt idx="13">
                  <c:v>Tomate</c:v>
                </c:pt>
                <c:pt idx="14">
                  <c:v>Arroz </c:v>
                </c:pt>
                <c:pt idx="15">
                  <c:v>Feijão </c:v>
                </c:pt>
                <c:pt idx="16">
                  <c:v>Trigo</c:v>
                </c:pt>
                <c:pt idx="17">
                  <c:v>Batata - inglesa</c:v>
                </c:pt>
                <c:pt idx="18">
                  <c:v>Demais</c:v>
                </c:pt>
              </c:strCache>
            </c:strRef>
          </c:cat>
          <c:val>
            <c:numRef>
              <c:f>'Participação 2'!$N$58:$N$76</c:f>
              <c:numCache>
                <c:formatCode>0.0</c:formatCode>
                <c:ptCount val="19"/>
                <c:pt idx="0">
                  <c:v>21.809654149595886</c:v>
                </c:pt>
                <c:pt idx="1">
                  <c:v>13.135360153764751</c:v>
                </c:pt>
                <c:pt idx="2">
                  <c:v>12.572247741549685</c:v>
                </c:pt>
                <c:pt idx="3">
                  <c:v>9.1765494118520703</c:v>
                </c:pt>
                <c:pt idx="4">
                  <c:v>8.8395577509922241</c:v>
                </c:pt>
                <c:pt idx="5">
                  <c:v>4.0013267840013915</c:v>
                </c:pt>
                <c:pt idx="6">
                  <c:v>5.6048887064637114</c:v>
                </c:pt>
                <c:pt idx="7">
                  <c:v>3.8873752823158871</c:v>
                </c:pt>
                <c:pt idx="8">
                  <c:v>2.9618334712279681</c:v>
                </c:pt>
                <c:pt idx="9">
                  <c:v>2.6361862780762775</c:v>
                </c:pt>
                <c:pt idx="10">
                  <c:v>2.0808047502409885</c:v>
                </c:pt>
                <c:pt idx="11">
                  <c:v>2.0105671716827098</c:v>
                </c:pt>
                <c:pt idx="12">
                  <c:v>2.2227284157198297</c:v>
                </c:pt>
                <c:pt idx="13">
                  <c:v>1.5240557693377756</c:v>
                </c:pt>
                <c:pt idx="14">
                  <c:v>2.035951760137789</c:v>
                </c:pt>
                <c:pt idx="15">
                  <c:v>1.531521443715717</c:v>
                </c:pt>
                <c:pt idx="16">
                  <c:v>0.46781917654626864</c:v>
                </c:pt>
                <c:pt idx="17">
                  <c:v>0.72910684512420554</c:v>
                </c:pt>
                <c:pt idx="18">
                  <c:v>2.7724649376548629</c:v>
                </c:pt>
              </c:numCache>
            </c:numRef>
          </c:val>
        </c:ser>
        <c:ser>
          <c:idx val="0"/>
          <c:order val="1"/>
          <c:tx>
            <c:strRef>
              <c:f>'Participação 2'!$O$3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BBB59">
                <a:lumMod val="50000"/>
                <a:alpha val="75000"/>
              </a:srgbClr>
            </a:solidFill>
            <a:scene3d>
              <a:camera prst="orthographicFront"/>
              <a:lightRig rig="freezing" dir="t"/>
            </a:scene3d>
            <a:sp3d prstMaterial="softEdge">
              <a:bevelT prst="convex"/>
              <a:bevelB prst="convex"/>
            </a:sp3d>
          </c:spPr>
          <c:cat>
            <c:strRef>
              <c:f>'Participação 2'!$A$58:$A$76</c:f>
              <c:strCache>
                <c:ptCount val="19"/>
                <c:pt idx="0">
                  <c:v>Soja </c:v>
                </c:pt>
                <c:pt idx="1">
                  <c:v>Bovinos</c:v>
                </c:pt>
                <c:pt idx="2">
                  <c:v>Cana-de-açúcar</c:v>
                </c:pt>
                <c:pt idx="3">
                  <c:v>Frango</c:v>
                </c:pt>
                <c:pt idx="4">
                  <c:v>Milho </c:v>
                </c:pt>
                <c:pt idx="5">
                  <c:v>Algodão</c:v>
                </c:pt>
                <c:pt idx="6">
                  <c:v>Leite</c:v>
                </c:pt>
                <c:pt idx="7">
                  <c:v>Café </c:v>
                </c:pt>
                <c:pt idx="8">
                  <c:v>Suínos</c:v>
                </c:pt>
                <c:pt idx="9">
                  <c:v>Laranja</c:v>
                </c:pt>
                <c:pt idx="10">
                  <c:v>Ovos</c:v>
                </c:pt>
                <c:pt idx="11">
                  <c:v>Banana</c:v>
                </c:pt>
                <c:pt idx="12">
                  <c:v>Mandioca</c:v>
                </c:pt>
                <c:pt idx="13">
                  <c:v>Tomate</c:v>
                </c:pt>
                <c:pt idx="14">
                  <c:v>Arroz </c:v>
                </c:pt>
                <c:pt idx="15">
                  <c:v>Feijão </c:v>
                </c:pt>
                <c:pt idx="16">
                  <c:v>Trigo</c:v>
                </c:pt>
                <c:pt idx="17">
                  <c:v>Batata - inglesa</c:v>
                </c:pt>
                <c:pt idx="18">
                  <c:v>Demais</c:v>
                </c:pt>
              </c:strCache>
            </c:strRef>
          </c:cat>
          <c:val>
            <c:numRef>
              <c:f>'Participação 2'!$O$58:$O$76</c:f>
              <c:numCache>
                <c:formatCode>0.0</c:formatCode>
                <c:ptCount val="19"/>
                <c:pt idx="0">
                  <c:v>25.013684434721569</c:v>
                </c:pt>
                <c:pt idx="1">
                  <c:v>13.331875026985195</c:v>
                </c:pt>
                <c:pt idx="2">
                  <c:v>10.752901954039634</c:v>
                </c:pt>
                <c:pt idx="3">
                  <c:v>9.1740272111568189</c:v>
                </c:pt>
                <c:pt idx="4">
                  <c:v>8.2754715439342537</c:v>
                </c:pt>
                <c:pt idx="5">
                  <c:v>5.9967702508985985</c:v>
                </c:pt>
                <c:pt idx="6">
                  <c:v>5.5815363696607685</c:v>
                </c:pt>
                <c:pt idx="7">
                  <c:v>4.3652582159671383</c:v>
                </c:pt>
                <c:pt idx="8">
                  <c:v>2.4400836515000992</c:v>
                </c:pt>
                <c:pt idx="9">
                  <c:v>2.2275206467745807</c:v>
                </c:pt>
                <c:pt idx="10">
                  <c:v>1.8488216197313525</c:v>
                </c:pt>
                <c:pt idx="11">
                  <c:v>1.8295663767166639</c:v>
                </c:pt>
                <c:pt idx="12">
                  <c:v>1.7766019184925219</c:v>
                </c:pt>
                <c:pt idx="13">
                  <c:v>1.7504996822622616</c:v>
                </c:pt>
                <c:pt idx="14">
                  <c:v>1.7268973094114788</c:v>
                </c:pt>
                <c:pt idx="15">
                  <c:v>0.99089112969654602</c:v>
                </c:pt>
                <c:pt idx="16">
                  <c:v>0.82496164627134005</c:v>
                </c:pt>
                <c:pt idx="17">
                  <c:v>0.69806408723979141</c:v>
                </c:pt>
                <c:pt idx="18">
                  <c:v>1.3945669245393959</c:v>
                </c:pt>
              </c:numCache>
            </c:numRef>
          </c:val>
        </c:ser>
        <c:ser>
          <c:idx val="2"/>
          <c:order val="2"/>
          <c:tx>
            <c:strRef>
              <c:f>'Participação 2'!$P$3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freezing" dir="t"/>
            </a:scene3d>
            <a:sp3d prstMaterial="softEdge">
              <a:bevelT prst="convex"/>
              <a:bevelB prst="convex"/>
            </a:sp3d>
          </c:spPr>
          <c:cat>
            <c:strRef>
              <c:f>'Participação 2'!$A$58:$A$76</c:f>
              <c:strCache>
                <c:ptCount val="19"/>
                <c:pt idx="0">
                  <c:v>Soja </c:v>
                </c:pt>
                <c:pt idx="1">
                  <c:v>Bovinos</c:v>
                </c:pt>
                <c:pt idx="2">
                  <c:v>Cana-de-açúcar</c:v>
                </c:pt>
                <c:pt idx="3">
                  <c:v>Frango</c:v>
                </c:pt>
                <c:pt idx="4">
                  <c:v>Milho </c:v>
                </c:pt>
                <c:pt idx="5">
                  <c:v>Algodão</c:v>
                </c:pt>
                <c:pt idx="6">
                  <c:v>Leite</c:v>
                </c:pt>
                <c:pt idx="7">
                  <c:v>Café </c:v>
                </c:pt>
                <c:pt idx="8">
                  <c:v>Suínos</c:v>
                </c:pt>
                <c:pt idx="9">
                  <c:v>Laranja</c:v>
                </c:pt>
                <c:pt idx="10">
                  <c:v>Ovos</c:v>
                </c:pt>
                <c:pt idx="11">
                  <c:v>Banana</c:v>
                </c:pt>
                <c:pt idx="12">
                  <c:v>Mandioca</c:v>
                </c:pt>
                <c:pt idx="13">
                  <c:v>Tomate</c:v>
                </c:pt>
                <c:pt idx="14">
                  <c:v>Arroz </c:v>
                </c:pt>
                <c:pt idx="15">
                  <c:v>Feijão </c:v>
                </c:pt>
                <c:pt idx="16">
                  <c:v>Trigo</c:v>
                </c:pt>
                <c:pt idx="17">
                  <c:v>Batata - inglesa</c:v>
                </c:pt>
                <c:pt idx="18">
                  <c:v>Demais</c:v>
                </c:pt>
              </c:strCache>
            </c:strRef>
          </c:cat>
          <c:val>
            <c:numRef>
              <c:f>'Participação 2'!$P$58:$P$76</c:f>
              <c:numCache>
                <c:formatCode>0.0</c:formatCode>
                <c:ptCount val="19"/>
                <c:pt idx="0">
                  <c:v>24.30594541794413</c:v>
                </c:pt>
                <c:pt idx="1">
                  <c:v>13.440898421670898</c:v>
                </c:pt>
                <c:pt idx="2">
                  <c:v>9.1302539068244535</c:v>
                </c:pt>
                <c:pt idx="3">
                  <c:v>10.888830072531389</c:v>
                </c:pt>
                <c:pt idx="4">
                  <c:v>8.9155826214243543</c:v>
                </c:pt>
                <c:pt idx="5">
                  <c:v>5.8481518196252296</c:v>
                </c:pt>
                <c:pt idx="6">
                  <c:v>5.861530343150827</c:v>
                </c:pt>
                <c:pt idx="7">
                  <c:v>4.2218489362861353</c:v>
                </c:pt>
                <c:pt idx="8">
                  <c:v>2.4236831884766836</c:v>
                </c:pt>
                <c:pt idx="9">
                  <c:v>2.3614608978969662</c:v>
                </c:pt>
                <c:pt idx="10">
                  <c:v>1.7144698697779279</c:v>
                </c:pt>
                <c:pt idx="11">
                  <c:v>1.5692188408073702</c:v>
                </c:pt>
                <c:pt idx="12">
                  <c:v>1.5462776136363536</c:v>
                </c:pt>
                <c:pt idx="13">
                  <c:v>2.0863757704122032</c:v>
                </c:pt>
                <c:pt idx="14">
                  <c:v>1.6739175797054275</c:v>
                </c:pt>
                <c:pt idx="15">
                  <c:v>1.0178859792850901</c:v>
                </c:pt>
                <c:pt idx="16">
                  <c:v>0.68585557621171478</c:v>
                </c:pt>
                <c:pt idx="17">
                  <c:v>0.81736248877562945</c:v>
                </c:pt>
                <c:pt idx="18">
                  <c:v>1.4809341493265067</c:v>
                </c:pt>
              </c:numCache>
            </c:numRef>
          </c:val>
        </c:ser>
        <c:gapWidth val="44"/>
        <c:axId val="80616064"/>
        <c:axId val="80634240"/>
      </c:barChart>
      <c:catAx>
        <c:axId val="80616064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34240"/>
        <c:crosses val="autoZero"/>
        <c:auto val="1"/>
        <c:lblAlgn val="ctr"/>
        <c:lblOffset val="100"/>
      </c:catAx>
      <c:valAx>
        <c:axId val="80634240"/>
        <c:scaling>
          <c:orientation val="minMax"/>
          <c:max val="26"/>
          <c:min val="0"/>
        </c:scaling>
        <c:axPos val="l"/>
        <c:majorGridlines>
          <c:spPr>
            <a:ln>
              <a:solidFill>
                <a:schemeClr val="accent3">
                  <a:lumMod val="75000"/>
                </a:schemeClr>
              </a:solidFill>
              <a:prstDash val="sysDot"/>
            </a:ln>
          </c:spPr>
        </c:majorGridlines>
        <c:numFmt formatCode="0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16064"/>
        <c:crosses val="autoZero"/>
        <c:crossBetween val="between"/>
        <c:majorUnit val="2.5"/>
        <c:minorUnit val="1"/>
      </c:valAx>
    </c:plotArea>
    <c:legend>
      <c:legendPos val="b"/>
      <c:layout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percentStacked"/>
        <c:ser>
          <c:idx val="0"/>
          <c:order val="0"/>
          <c:tx>
            <c:strRef>
              <c:f>'Participação 1'!$A$20</c:f>
              <c:strCache>
                <c:ptCount val="1"/>
                <c:pt idx="0">
                  <c:v>Soja 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1'!$C$20:$P$20</c:f>
              <c:numCache>
                <c:formatCode>0.0</c:formatCode>
                <c:ptCount val="14"/>
                <c:pt idx="0">
                  <c:v>14.003120591828106</c:v>
                </c:pt>
                <c:pt idx="1">
                  <c:v>15.500920646975871</c:v>
                </c:pt>
                <c:pt idx="2">
                  <c:v>17.779805996177377</c:v>
                </c:pt>
                <c:pt idx="3">
                  <c:v>17.916403013211664</c:v>
                </c:pt>
                <c:pt idx="4">
                  <c:v>16.879429320444604</c:v>
                </c:pt>
                <c:pt idx="5">
                  <c:v>16.742079582833924</c:v>
                </c:pt>
                <c:pt idx="6">
                  <c:v>18.738225696804385</c:v>
                </c:pt>
                <c:pt idx="7">
                  <c:v>20.211724407548228</c:v>
                </c:pt>
                <c:pt idx="8">
                  <c:v>19.789396239587436</c:v>
                </c:pt>
                <c:pt idx="9">
                  <c:v>21.565880311079425</c:v>
                </c:pt>
                <c:pt idx="10">
                  <c:v>21.782878894915321</c:v>
                </c:pt>
                <c:pt idx="11">
                  <c:v>21.809654149595886</c:v>
                </c:pt>
                <c:pt idx="12">
                  <c:v>25.013684434721569</c:v>
                </c:pt>
                <c:pt idx="13">
                  <c:v>24.30594541794413</c:v>
                </c:pt>
              </c:numCache>
            </c:numRef>
          </c:val>
        </c:ser>
        <c:ser>
          <c:idx val="3"/>
          <c:order val="1"/>
          <c:tx>
            <c:strRef>
              <c:f>'Participação 1'!$A$26</c:f>
              <c:strCache>
                <c:ptCount val="1"/>
                <c:pt idx="0">
                  <c:v>Bovinos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1'!$C$26:$P$26</c:f>
              <c:numCache>
                <c:formatCode>0.0</c:formatCode>
                <c:ptCount val="14"/>
                <c:pt idx="0">
                  <c:v>14.747590057142117</c:v>
                </c:pt>
                <c:pt idx="1">
                  <c:v>13.99074264133243</c:v>
                </c:pt>
                <c:pt idx="2">
                  <c:v>13.574422631979239</c:v>
                </c:pt>
                <c:pt idx="3">
                  <c:v>13.951981224502999</c:v>
                </c:pt>
                <c:pt idx="4">
                  <c:v>14.145784719621254</c:v>
                </c:pt>
                <c:pt idx="5">
                  <c:v>13.289217037976583</c:v>
                </c:pt>
                <c:pt idx="6">
                  <c:v>12.92191638608953</c:v>
                </c:pt>
                <c:pt idx="7">
                  <c:v>12.759914416159829</c:v>
                </c:pt>
                <c:pt idx="8">
                  <c:v>14.173579119012775</c:v>
                </c:pt>
                <c:pt idx="9">
                  <c:v>14.531713937209155</c:v>
                </c:pt>
                <c:pt idx="10">
                  <c:v>13.651581785203858</c:v>
                </c:pt>
                <c:pt idx="11">
                  <c:v>13.135360153764751</c:v>
                </c:pt>
                <c:pt idx="12">
                  <c:v>13.331875026985195</c:v>
                </c:pt>
                <c:pt idx="13">
                  <c:v>13.440898421670898</c:v>
                </c:pt>
              </c:numCache>
            </c:numRef>
          </c:val>
        </c:ser>
        <c:ser>
          <c:idx val="1"/>
          <c:order val="2"/>
          <c:tx>
            <c:strRef>
              <c:f>'Participação 1'!$A$11</c:f>
              <c:strCache>
                <c:ptCount val="1"/>
                <c:pt idx="0">
                  <c:v>Cana-de-açúcar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1'!$C$11:$P$11</c:f>
              <c:numCache>
                <c:formatCode>0.0</c:formatCode>
                <c:ptCount val="14"/>
                <c:pt idx="0">
                  <c:v>11.896418971639029</c:v>
                </c:pt>
                <c:pt idx="1">
                  <c:v>10.754045686373939</c:v>
                </c:pt>
                <c:pt idx="2">
                  <c:v>8.5495928763436062</c:v>
                </c:pt>
                <c:pt idx="3">
                  <c:v>10.864987517249759</c:v>
                </c:pt>
                <c:pt idx="4">
                  <c:v>11.725242115417887</c:v>
                </c:pt>
                <c:pt idx="5">
                  <c:v>12.531700701404242</c:v>
                </c:pt>
                <c:pt idx="6">
                  <c:v>12.870759205404271</c:v>
                </c:pt>
                <c:pt idx="7">
                  <c:v>12.199447766469326</c:v>
                </c:pt>
                <c:pt idx="8">
                  <c:v>10.591396201942823</c:v>
                </c:pt>
                <c:pt idx="9">
                  <c:v>9.9371258989166957</c:v>
                </c:pt>
                <c:pt idx="10">
                  <c:v>10.477312828162766</c:v>
                </c:pt>
                <c:pt idx="11">
                  <c:v>12.572247741549685</c:v>
                </c:pt>
                <c:pt idx="12">
                  <c:v>10.752901954039634</c:v>
                </c:pt>
                <c:pt idx="13">
                  <c:v>9.1302539068244535</c:v>
                </c:pt>
              </c:numCache>
            </c:numRef>
          </c:val>
        </c:ser>
        <c:ser>
          <c:idx val="4"/>
          <c:order val="3"/>
          <c:tx>
            <c:strRef>
              <c:f>'Participação 1'!$A$28</c:f>
              <c:strCache>
                <c:ptCount val="1"/>
                <c:pt idx="0">
                  <c:v>Frango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1'!$C$28:$P$28</c:f>
              <c:numCache>
                <c:formatCode>0.0</c:formatCode>
                <c:ptCount val="14"/>
                <c:pt idx="0">
                  <c:v>9.5878323134973034</c:v>
                </c:pt>
                <c:pt idx="1">
                  <c:v>11.245343382010772</c:v>
                </c:pt>
                <c:pt idx="2">
                  <c:v>11.123738414985016</c:v>
                </c:pt>
                <c:pt idx="3">
                  <c:v>11.093126176160114</c:v>
                </c:pt>
                <c:pt idx="4">
                  <c:v>10.655048143215014</c:v>
                </c:pt>
                <c:pt idx="5">
                  <c:v>10.240820827700556</c:v>
                </c:pt>
                <c:pt idx="6">
                  <c:v>9.9946559122472163</c:v>
                </c:pt>
                <c:pt idx="7">
                  <c:v>10.136790452413848</c:v>
                </c:pt>
                <c:pt idx="8">
                  <c:v>9.6030094791194163</c:v>
                </c:pt>
                <c:pt idx="9">
                  <c:v>10.048135984443485</c:v>
                </c:pt>
                <c:pt idx="10">
                  <c:v>10.275399832043407</c:v>
                </c:pt>
                <c:pt idx="11">
                  <c:v>9.1765494118520703</c:v>
                </c:pt>
                <c:pt idx="12">
                  <c:v>9.1740272111568189</c:v>
                </c:pt>
                <c:pt idx="13">
                  <c:v>10.888830072531389</c:v>
                </c:pt>
              </c:numCache>
            </c:numRef>
          </c:val>
        </c:ser>
        <c:ser>
          <c:idx val="2"/>
          <c:order val="4"/>
          <c:tx>
            <c:strRef>
              <c:f>'Participação 1'!$A$18</c:f>
              <c:strCache>
                <c:ptCount val="1"/>
                <c:pt idx="0">
                  <c:v>Milho 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1'!$C$18:$P$18</c:f>
              <c:numCache>
                <c:formatCode>0.0</c:formatCode>
                <c:ptCount val="14"/>
                <c:pt idx="0">
                  <c:v>7.1166576154984966</c:v>
                </c:pt>
                <c:pt idx="1">
                  <c:v>9.1932044944361184</c:v>
                </c:pt>
                <c:pt idx="2">
                  <c:v>9.729131615956323</c:v>
                </c:pt>
                <c:pt idx="3">
                  <c:v>6.8349883991534721</c:v>
                </c:pt>
                <c:pt idx="4">
                  <c:v>6.4203016306448131</c:v>
                </c:pt>
                <c:pt idx="5">
                  <c:v>7.6117294360805481</c:v>
                </c:pt>
                <c:pt idx="6">
                  <c:v>9.0246687649168305</c:v>
                </c:pt>
                <c:pt idx="7">
                  <c:v>8.6237636296656852</c:v>
                </c:pt>
                <c:pt idx="8">
                  <c:v>7.9051471517999126</c:v>
                </c:pt>
                <c:pt idx="9">
                  <c:v>8.2280147720316137</c:v>
                </c:pt>
                <c:pt idx="10">
                  <c:v>7.8521419568538269</c:v>
                </c:pt>
                <c:pt idx="11">
                  <c:v>8.8395577509922241</c:v>
                </c:pt>
                <c:pt idx="12">
                  <c:v>8.2754715439342537</c:v>
                </c:pt>
                <c:pt idx="13">
                  <c:v>8.9155826214243543</c:v>
                </c:pt>
              </c:numCache>
            </c:numRef>
          </c:val>
        </c:ser>
        <c:ser>
          <c:idx val="6"/>
          <c:order val="5"/>
          <c:tx>
            <c:strRef>
              <c:f>'Participação 1'!$A$29</c:f>
              <c:strCache>
                <c:ptCount val="1"/>
                <c:pt idx="0">
                  <c:v>Leite</c:v>
                </c:pt>
              </c:strCache>
            </c:strRef>
          </c:tx>
          <c:spPr>
            <a:solidFill>
              <a:srgbClr val="CBDCA8"/>
            </a:solidFill>
          </c:spPr>
          <c:dLbls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1'!$C$29:$P$29</c:f>
              <c:numCache>
                <c:formatCode>0.0</c:formatCode>
                <c:ptCount val="14"/>
                <c:pt idx="0">
                  <c:v>5.1113434439923102</c:v>
                </c:pt>
                <c:pt idx="1">
                  <c:v>5.485209226148136</c:v>
                </c:pt>
                <c:pt idx="2">
                  <c:v>5.4223714035412884</c:v>
                </c:pt>
                <c:pt idx="3">
                  <c:v>5.7418157582156057</c:v>
                </c:pt>
                <c:pt idx="4">
                  <c:v>6.097984150892052</c:v>
                </c:pt>
                <c:pt idx="5">
                  <c:v>5.5863535033620169</c:v>
                </c:pt>
                <c:pt idx="6">
                  <c:v>5.5928182426810098</c:v>
                </c:pt>
                <c:pt idx="7">
                  <c:v>5.8975486756513726</c:v>
                </c:pt>
                <c:pt idx="8">
                  <c:v>6.1577518614745834</c:v>
                </c:pt>
                <c:pt idx="9">
                  <c:v>5.5092649661273096</c:v>
                </c:pt>
                <c:pt idx="10">
                  <c:v>5.1304612263100502</c:v>
                </c:pt>
                <c:pt idx="11">
                  <c:v>5.6048887064637114</c:v>
                </c:pt>
                <c:pt idx="12">
                  <c:v>5.5815363696607685</c:v>
                </c:pt>
                <c:pt idx="13">
                  <c:v>5.861530343150827</c:v>
                </c:pt>
              </c:numCache>
            </c:numRef>
          </c:val>
        </c:ser>
        <c:ser>
          <c:idx val="5"/>
          <c:order val="6"/>
          <c:tx>
            <c:strRef>
              <c:f>'Participação 1'!$A$34</c:f>
              <c:strCache>
                <c:ptCount val="1"/>
                <c:pt idx="0">
                  <c:v>Demais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</c:dLbls>
          <c:cat>
            <c:numRef>
              <c:f>'Participação 1'!$C$3:$P$3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'Participação 1'!$C$34:$P$34</c:f>
              <c:numCache>
                <c:formatCode>0.0</c:formatCode>
                <c:ptCount val="14"/>
                <c:pt idx="0">
                  <c:v>37.537037006402635</c:v>
                </c:pt>
                <c:pt idx="1">
                  <c:v>33.830533922722736</c:v>
                </c:pt>
                <c:pt idx="2">
                  <c:v>33.820937061017133</c:v>
                </c:pt>
                <c:pt idx="3">
                  <c:v>33.596697911506375</c:v>
                </c:pt>
                <c:pt idx="4">
                  <c:v>34.076209919764374</c:v>
                </c:pt>
                <c:pt idx="5">
                  <c:v>33.998098910642106</c:v>
                </c:pt>
                <c:pt idx="6">
                  <c:v>30.856955791856787</c:v>
                </c:pt>
                <c:pt idx="7">
                  <c:v>30.170810652091703</c:v>
                </c:pt>
                <c:pt idx="8">
                  <c:v>31.779719947063025</c:v>
                </c:pt>
                <c:pt idx="9">
                  <c:v>30.179864130192311</c:v>
                </c:pt>
                <c:pt idx="10">
                  <c:v>30.830223476510778</c:v>
                </c:pt>
                <c:pt idx="11">
                  <c:v>28.861742085781671</c:v>
                </c:pt>
                <c:pt idx="12">
                  <c:v>27.870503459501752</c:v>
                </c:pt>
                <c:pt idx="13">
                  <c:v>27.456959216453967</c:v>
                </c:pt>
              </c:numCache>
            </c:numRef>
          </c:val>
        </c:ser>
        <c:gapWidth val="34"/>
        <c:overlap val="100"/>
        <c:axId val="80559488"/>
        <c:axId val="80602240"/>
      </c:barChart>
      <c:catAx>
        <c:axId val="805594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02240"/>
        <c:crosses val="autoZero"/>
        <c:auto val="1"/>
        <c:lblAlgn val="ctr"/>
        <c:lblOffset val="100"/>
      </c:catAx>
      <c:valAx>
        <c:axId val="80602240"/>
        <c:scaling>
          <c:orientation val="minMax"/>
          <c:max val="1.08"/>
          <c:min val="0.05"/>
        </c:scaling>
        <c:delete val="1"/>
        <c:axPos val="l"/>
        <c:numFmt formatCode="0%" sourceLinked="1"/>
        <c:tickLblPos val="none"/>
        <c:crossAx val="80559488"/>
        <c:crosses val="autoZero"/>
        <c:crossBetween val="between"/>
        <c:majorUnit val="0.2"/>
      </c:valAx>
      <c:spPr>
        <a:solidFill>
          <a:schemeClr val="bg2"/>
        </a:solidFill>
      </c:spPr>
    </c:plotArea>
    <c:legend>
      <c:legendPos val="b"/>
      <c:layout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2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 smtClean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ssinaturaConjunta-SPE-MF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94" y="6017972"/>
            <a:ext cx="28067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MINISTÉRIO DA FAZENDA</a:t>
            </a:r>
            <a:endParaRPr lang="en-US" sz="1200" b="1" dirty="0"/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 smtClean="0"/>
              <a:t>Data de Referência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6789" y="6049567"/>
            <a:ext cx="5966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noProof="0" dirty="0" smtClean="0">
                <a:solidFill>
                  <a:schemeClr val="bg2">
                    <a:lumMod val="50000"/>
                  </a:schemeClr>
                </a:solidFill>
              </a:rPr>
              <a:t>Os informativos</a:t>
            </a:r>
            <a:r>
              <a:rPr lang="pt-BR" sz="800" baseline="0" noProof="0" dirty="0" smtClean="0">
                <a:solidFill>
                  <a:schemeClr val="bg2">
                    <a:lumMod val="50000"/>
                  </a:schemeClr>
                </a:solidFill>
              </a:rPr>
              <a:t> econômicos da Secretaria de Política Econômica (SPE) são elaborados a partir de dados de conhecimento público, cujas fontes primárias são instituições autônomas, públicas ou privadas. O objetivo é organizar informações de conhecimento público para ampliar o entendimento sobre a economia brasileira. O conteúdo deste material é meramente informativo, não possuindo caráter prospectivo, nem delimitando as ações de política econômica adotadas pelo Ministério da Fazenda  </a:t>
            </a:r>
            <a:endParaRPr lang="pt-BR" sz="8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26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2343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Fonte: </a:t>
            </a:r>
            <a:endParaRPr lang="pt-BR" dirty="0" smtClean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 descr="AssinaturaConjunta-SPE-MF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44" y="6290273"/>
            <a:ext cx="2089631" cy="482223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4"/>
            <a:ext cx="1913255" cy="4571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 smtClean="0"/>
              <a:t>TÍTULO DO CAPÍTULO</a:t>
            </a:r>
            <a:endParaRPr lang="pt-BR" noProof="0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 smtClean="0"/>
              <a:t>*Nota de Rodapé</a:t>
            </a:r>
          </a:p>
        </p:txBody>
      </p:sp>
    </p:spTree>
    <p:extLst>
      <p:ext uri="{BB962C8B-B14F-4D97-AF65-F5344CB8AC3E}">
        <p14:creationId xmlns="" xmlns:p14="http://schemas.microsoft.com/office/powerpoint/2010/main" val="343521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err="1" smtClean="0">
                <a:solidFill>
                  <a:schemeClr val="bg2">
                    <a:lumMod val="25000"/>
                  </a:schemeClr>
                </a:solidFill>
              </a:rPr>
              <a:t>Ministério</a:t>
            </a:r>
            <a:r>
              <a:rPr lang="en-US" sz="1800" b="0" dirty="0" smtClean="0">
                <a:solidFill>
                  <a:schemeClr val="bg2">
                    <a:lumMod val="25000"/>
                  </a:schemeClr>
                </a:solidFill>
              </a:rPr>
              <a:t> da Fazenda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 smtClean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 smtClean="0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 descr="AssinaturaConjunta-SPE-MF-Negativ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75" y="3671315"/>
            <a:ext cx="2305432" cy="532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17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71" r:id="rId2"/>
    <p:sldLayoutId id="2147486174" r:id="rId3"/>
    <p:sldLayoutId id="2147486180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891" y="2373507"/>
            <a:ext cx="7222068" cy="1493838"/>
          </a:xfrm>
        </p:spPr>
        <p:txBody>
          <a:bodyPr/>
          <a:lstStyle/>
          <a:p>
            <a:pPr algn="ctr"/>
            <a:r>
              <a:rPr lang="en-US" sz="3200" dirty="0" smtClean="0"/>
              <a:t>VBP – Valor </a:t>
            </a:r>
            <a:r>
              <a:rPr lang="en-US" sz="3200" dirty="0" err="1" smtClean="0"/>
              <a:t>Bruto</a:t>
            </a:r>
            <a:r>
              <a:rPr lang="en-US" sz="3200" dirty="0" smtClean="0"/>
              <a:t> </a:t>
            </a:r>
            <a:r>
              <a:rPr lang="en-US" sz="3200" dirty="0" err="1" smtClean="0"/>
              <a:t>da</a:t>
            </a:r>
            <a:r>
              <a:rPr lang="en-US" sz="3200" dirty="0" smtClean="0"/>
              <a:t> </a:t>
            </a:r>
            <a:r>
              <a:rPr lang="en-US" sz="3200" dirty="0" err="1" smtClean="0"/>
              <a:t>produção</a:t>
            </a:r>
            <a:r>
              <a:rPr lang="en-US" sz="3200" dirty="0" smtClean="0"/>
              <a:t> </a:t>
            </a:r>
            <a:r>
              <a:rPr lang="en-US" sz="3200" dirty="0" err="1" smtClean="0"/>
              <a:t>Agropecuária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Dados </a:t>
            </a:r>
            <a:r>
              <a:rPr lang="en-US" dirty="0" err="1" smtClean="0"/>
              <a:t>divulgados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19/12/2018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Novembro</a:t>
            </a:r>
            <a:r>
              <a:rPr lang="en-US" dirty="0" smtClean="0"/>
              <a:t>/2018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62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790220" y="771181"/>
            <a:ext cx="7488832" cy="15225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4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VBP – Valor Bruto da Produção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t-BR" sz="240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pt-BR" sz="2000" noProof="0" dirty="0" smtClean="0">
                <a:latin typeface="+mj-lt"/>
                <a:ea typeface="+mj-ea"/>
                <a:cs typeface="+mj-cs"/>
              </a:rPr>
              <a:t>Fonte: MAPA – Ministério da Agricultura Pecuária e Abastecimento</a:t>
            </a:r>
            <a:endParaRPr kumimoji="0" lang="pt-BR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400" b="1" dirty="0" smtClean="0"/>
              <a:t>Valor Bruto da Produção Agropecuária – VBP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460376" y="6243561"/>
            <a:ext cx="6273799" cy="333415"/>
          </a:xfrm>
        </p:spPr>
        <p:txBody>
          <a:bodyPr/>
          <a:lstStyle/>
          <a:p>
            <a:r>
              <a:rPr lang="pt-BR" sz="800" dirty="0" smtClean="0">
                <a:solidFill>
                  <a:schemeClr val="tx1"/>
                </a:solidFill>
              </a:rPr>
              <a:t>Observação</a:t>
            </a:r>
            <a:r>
              <a:rPr lang="pt-BR" sz="800" dirty="0">
                <a:solidFill>
                  <a:schemeClr val="tx1"/>
                </a:solidFill>
              </a:rPr>
              <a:t>: Devido a descontinuidade da informação de produção pelo LSPA/IBGE, fonte desta informação, as séries de cebola, maçã e pimenta do reino finalizam-se em 2017</a:t>
            </a:r>
            <a:r>
              <a:rPr lang="pt-BR" sz="800" dirty="0" smtClean="0">
                <a:solidFill>
                  <a:schemeClr val="tx1"/>
                </a:solidFill>
              </a:rPr>
              <a:t>., impactando VBP de 2018.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>
                <a:solidFill>
                  <a:schemeClr val="tx1"/>
                </a:solidFill>
              </a:rPr>
              <a:t>Em R$ bilhões (a preços de outubro/2018)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60375" y="5461820"/>
            <a:ext cx="8419220" cy="781741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O segundo prognóstico do VBP para 2019 apresenta crescimento de 1,9% em relação a 2018. Já o VBP de 2018  apresentou queda de 1,9% em relação aos valores de 2017, o que pode ser atribuído a queda de produção e de preço de commodities como amendoim, arroz, banana, café, </a:t>
            </a:r>
            <a:r>
              <a:rPr lang="pt-BR" b="1" dirty="0" err="1" smtClean="0">
                <a:solidFill>
                  <a:schemeClr val="tx1"/>
                </a:solidFill>
              </a:rPr>
              <a:t>cana-de</a:t>
            </a:r>
            <a:r>
              <a:rPr lang="pt-BR" b="1" dirty="0" smtClean="0">
                <a:solidFill>
                  <a:schemeClr val="tx1"/>
                </a:solidFill>
              </a:rPr>
              <a:t> açúcar, entre outros.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*Valores deflacionados pelo IDP-DI. </a:t>
            </a:r>
          </a:p>
          <a:p>
            <a:r>
              <a:rPr lang="pt-BR" b="1" dirty="0" smtClean="0">
                <a:solidFill>
                  <a:schemeClr val="tx1"/>
                </a:solidFill>
              </a:rPr>
              <a:t>** Abrange aos produtos agrícolas de grãos, repetição dos demais e produção dos últimos 4 trimestre para a pecuária.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Espaço Reservado para Imagem 6"/>
          <p:cNvGraphicFramePr>
            <a:graphicFrameLocks noGrp="1"/>
          </p:cNvGraphicFramePr>
          <p:nvPr/>
        </p:nvGraphicFramePr>
        <p:xfrm>
          <a:off x="168983" y="1020996"/>
          <a:ext cx="8574967" cy="451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400" b="1" dirty="0" smtClean="0"/>
              <a:t>VBP – Estimativa mensal para 2018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>
                <a:solidFill>
                  <a:schemeClr val="tx1"/>
                </a:solidFill>
              </a:rPr>
              <a:t>Em R$ bilhões (a preços de  outubro/2018)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60376" y="5815432"/>
            <a:ext cx="8181416" cy="33341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Nas estimativas mensais para o VBP de 2018, verifica-se uma pequena queda no VBP Total, Influenciado pela desvalorização dos produtos da agricultura. Para os produtos da pecuária a curva é ascendente.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Espaço Reservado para Imagem 6"/>
          <p:cNvGraphicFramePr>
            <a:graphicFrameLocks noGrp="1"/>
          </p:cNvGraphicFramePr>
          <p:nvPr/>
        </p:nvGraphicFramePr>
        <p:xfrm>
          <a:off x="460376" y="1020995"/>
          <a:ext cx="8181415" cy="479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6241054" cy="423610"/>
          </a:xfrm>
        </p:spPr>
        <p:txBody>
          <a:bodyPr/>
          <a:lstStyle/>
          <a:p>
            <a:r>
              <a:rPr lang="pt-BR" sz="2400" b="1" dirty="0" smtClean="0"/>
              <a:t>VBP – Variação da estimativa mensal  para 2018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>
                <a:solidFill>
                  <a:schemeClr val="tx1"/>
                </a:solidFill>
              </a:rPr>
              <a:t>Em número índice (jan = 100)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536576" y="5829950"/>
            <a:ext cx="8216899" cy="333415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Tendência de alta no VBP dos produtos tanto agrícolas quanto pecuários nos últimos meses de 2018, com ênfase na Pecuária.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536577" y="1020995"/>
          <a:ext cx="7835898" cy="4649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VBP – Diversas Culturas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Fonte: MAPA</a:t>
            </a:r>
          </a:p>
          <a:p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pt-BR" dirty="0" smtClean="0"/>
              <a:t>Em percentual do valor total nos anos 2016 e 2017 e estimativa para 2018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9"/>
          </p:nvPr>
        </p:nvSpPr>
        <p:spPr>
          <a:xfrm>
            <a:off x="460376" y="5629276"/>
            <a:ext cx="8245474" cy="572190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Apesar da soja manter a liderança no VBP em 2018, verifica-se expectativa de queda de 2,83% no seu valor bruto segundo o 2º prognóstico de 2019. Já Bovinos e Frango apresentam prognóstico de alta de 0,82% 18,69% respectivamente, em 2019. Os números para Cana-de-açúcar não são </a:t>
            </a:r>
            <a:r>
              <a:rPr lang="pt-BR" dirty="0" err="1" smtClean="0">
                <a:solidFill>
                  <a:schemeClr val="tx1"/>
                </a:solidFill>
              </a:rPr>
              <a:t>animaores</a:t>
            </a:r>
            <a:r>
              <a:rPr lang="pt-BR" dirty="0" smtClean="0">
                <a:solidFill>
                  <a:schemeClr val="tx1"/>
                </a:solidFill>
              </a:rPr>
              <a:t>: queda de 14,5% no VBP em 2018 e prognóstico de queda de 15,1% em 2019.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9" name="Espaço Reservado para Imagem 13"/>
          <p:cNvGraphicFramePr>
            <a:graphicFrameLocks noGrp="1"/>
          </p:cNvGraphicFramePr>
          <p:nvPr/>
        </p:nvGraphicFramePr>
        <p:xfrm>
          <a:off x="185737" y="1020995"/>
          <a:ext cx="877252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60376" y="163262"/>
            <a:ext cx="8395892" cy="423610"/>
          </a:xfrm>
        </p:spPr>
        <p:txBody>
          <a:bodyPr/>
          <a:lstStyle/>
          <a:p>
            <a:pPr algn="ctr"/>
            <a:r>
              <a:rPr lang="pt-BR" sz="2400" b="1" dirty="0" smtClean="0"/>
              <a:t>VBP – Maiores Culturas 2005-2018</a:t>
            </a:r>
            <a:endParaRPr lang="pt-BR" sz="24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Fonte: MAPA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Em percentual do valor total </a:t>
            </a:r>
            <a:endParaRPr lang="pt-BR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9" name="Espaço Reservado para Imagem 6"/>
          <p:cNvGraphicFramePr>
            <a:graphicFrameLocks noGrp="1"/>
          </p:cNvGraphicFramePr>
          <p:nvPr/>
        </p:nvGraphicFramePr>
        <p:xfrm>
          <a:off x="280064" y="1020995"/>
          <a:ext cx="8576204" cy="475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9857</TotalTime>
  <Words>377</Words>
  <Application>Microsoft Office PowerPoint</Application>
  <PresentationFormat>Apresentação na tela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Default Theme</vt:lpstr>
      <vt:lpstr>Slide 1</vt:lpstr>
      <vt:lpstr>Slide 2</vt:lpstr>
      <vt:lpstr>Valor Bruto da Produção Agropecuária – VBP</vt:lpstr>
      <vt:lpstr>VBP – Estimativa mensal para 2018</vt:lpstr>
      <vt:lpstr>VBP – Variação da estimativa mensal  para 2018</vt:lpstr>
      <vt:lpstr>VBP – Diversas Culturas </vt:lpstr>
      <vt:lpstr>VBP – Maiores Culturas 2005-2018</vt:lpstr>
      <vt:lpstr>Slide 8</vt:lpstr>
    </vt:vector>
  </TitlesOfParts>
  <Company>Sem Empresa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19666691272</cp:lastModifiedBy>
  <cp:revision>570</cp:revision>
  <dcterms:created xsi:type="dcterms:W3CDTF">2018-03-09T20:31:31Z</dcterms:created>
  <dcterms:modified xsi:type="dcterms:W3CDTF">2018-12-21T20:05:31Z</dcterms:modified>
</cp:coreProperties>
</file>