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57" r:id="rId3"/>
    <p:sldId id="260" r:id="rId4"/>
    <p:sldId id="264" r:id="rId5"/>
    <p:sldId id="263" r:id="rId6"/>
    <p:sldId id="261" r:id="rId7"/>
    <p:sldId id="259" r:id="rId8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8B8"/>
    <a:srgbClr val="8690B8"/>
    <a:srgbClr val="8EB4E3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8.6558856437766604E-2"/>
          <c:y val="5.1861118882982282E-2"/>
          <c:w val="0.89471167412077579"/>
          <c:h val="0.7693869992139305"/>
        </c:manualLayout>
      </c:layout>
      <c:barChart>
        <c:barDir val="col"/>
        <c:grouping val="stacked"/>
        <c:ser>
          <c:idx val="0"/>
          <c:order val="0"/>
          <c:tx>
            <c:strRef>
              <c:f>renda!$F$43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renda!$F$44:$F$57</c:f>
              <c:numCache>
                <c:formatCode>0.00</c:formatCode>
                <c:ptCount val="14"/>
                <c:pt idx="0">
                  <c:v>201.13315973170825</c:v>
                </c:pt>
                <c:pt idx="1">
                  <c:v>202.36189464873934</c:v>
                </c:pt>
                <c:pt idx="2">
                  <c:v>228.53087880113171</c:v>
                </c:pt>
                <c:pt idx="3">
                  <c:v>262.409877308641</c:v>
                </c:pt>
                <c:pt idx="4">
                  <c:v>249.25462832000537</c:v>
                </c:pt>
                <c:pt idx="5">
                  <c:v>258.50459678073491</c:v>
                </c:pt>
                <c:pt idx="6">
                  <c:v>300.22113346703117</c:v>
                </c:pt>
                <c:pt idx="7">
                  <c:v>316.54685228769381</c:v>
                </c:pt>
                <c:pt idx="8">
                  <c:v>344.40499639975633</c:v>
                </c:pt>
                <c:pt idx="9">
                  <c:v>348.83604864677676</c:v>
                </c:pt>
                <c:pt idx="10">
                  <c:v>350.10175583179267</c:v>
                </c:pt>
                <c:pt idx="11">
                  <c:v>354.52887677635016</c:v>
                </c:pt>
                <c:pt idx="12">
                  <c:v>369.25892835597915</c:v>
                </c:pt>
                <c:pt idx="13">
                  <c:v>355.3581853362623</c:v>
                </c:pt>
              </c:numCache>
            </c:numRef>
          </c:val>
        </c:ser>
        <c:ser>
          <c:idx val="1"/>
          <c:order val="1"/>
          <c:tx>
            <c:strRef>
              <c:f>renda!$G$43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renda!$G$44:$G$57</c:f>
              <c:numCache>
                <c:formatCode>0.00</c:formatCode>
                <c:ptCount val="14"/>
                <c:pt idx="0">
                  <c:v>109.87179584276571</c:v>
                </c:pt>
                <c:pt idx="1">
                  <c:v>106.41199950130098</c:v>
                </c:pt>
                <c:pt idx="2">
                  <c:v>125.18786501781634</c:v>
                </c:pt>
                <c:pt idx="3">
                  <c:v>140.11508392267717</c:v>
                </c:pt>
                <c:pt idx="4">
                  <c:v>138.29269457608248</c:v>
                </c:pt>
                <c:pt idx="5">
                  <c:v>144.48905183518278</c:v>
                </c:pt>
                <c:pt idx="6">
                  <c:v>153.2658964181191</c:v>
                </c:pt>
                <c:pt idx="7">
                  <c:v>156.78181827882696</c:v>
                </c:pt>
                <c:pt idx="8">
                  <c:v>175.02799318261464</c:v>
                </c:pt>
                <c:pt idx="9">
                  <c:v>188.37993641137487</c:v>
                </c:pt>
                <c:pt idx="10">
                  <c:v>191.90776157782835</c:v>
                </c:pt>
                <c:pt idx="11">
                  <c:v>185.5267489944508</c:v>
                </c:pt>
                <c:pt idx="12">
                  <c:v>181.0963574558065</c:v>
                </c:pt>
                <c:pt idx="13">
                  <c:v>174.77305235983766</c:v>
                </c:pt>
              </c:numCache>
            </c:numRef>
          </c:val>
        </c:ser>
        <c:gapWidth val="36"/>
        <c:overlap val="100"/>
        <c:axId val="72243456"/>
        <c:axId val="72265728"/>
      </c:barChart>
      <c:lineChart>
        <c:grouping val="standard"/>
        <c:ser>
          <c:idx val="2"/>
          <c:order val="2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</c:dLbls>
          <c:cat>
            <c:numRef>
              <c:f>[1]Plan3!$A$19:$A$29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renda!$H$44:$H$57</c:f>
              <c:numCache>
                <c:formatCode>0.00</c:formatCode>
                <c:ptCount val="14"/>
                <c:pt idx="0">
                  <c:v>311.00495557447397</c:v>
                </c:pt>
                <c:pt idx="1">
                  <c:v>308.77389415004029</c:v>
                </c:pt>
                <c:pt idx="2">
                  <c:v>353.71874381894804</c:v>
                </c:pt>
                <c:pt idx="3">
                  <c:v>402.52496123131817</c:v>
                </c:pt>
                <c:pt idx="4">
                  <c:v>387.54732289608785</c:v>
                </c:pt>
                <c:pt idx="5">
                  <c:v>402.99364861591766</c:v>
                </c:pt>
                <c:pt idx="6">
                  <c:v>453.48702988515026</c:v>
                </c:pt>
                <c:pt idx="7">
                  <c:v>473.32867056652077</c:v>
                </c:pt>
                <c:pt idx="8">
                  <c:v>519.43298958237096</c:v>
                </c:pt>
                <c:pt idx="9">
                  <c:v>537.21598505815166</c:v>
                </c:pt>
                <c:pt idx="10">
                  <c:v>542.00951740962103</c:v>
                </c:pt>
                <c:pt idx="11">
                  <c:v>540.05562577080093</c:v>
                </c:pt>
                <c:pt idx="12">
                  <c:v>550.35528581178562</c:v>
                </c:pt>
                <c:pt idx="13">
                  <c:v>530.13123769610002</c:v>
                </c:pt>
              </c:numCache>
            </c:numRef>
          </c:val>
        </c:ser>
        <c:marker val="1"/>
        <c:axId val="72243456"/>
        <c:axId val="72265728"/>
      </c:lineChart>
      <c:catAx>
        <c:axId val="722434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65728"/>
        <c:crosses val="autoZero"/>
        <c:auto val="1"/>
        <c:lblAlgn val="ctr"/>
        <c:lblOffset val="100"/>
      </c:catAx>
      <c:valAx>
        <c:axId val="72265728"/>
        <c:scaling>
          <c:orientation val="minMax"/>
          <c:max val="560"/>
          <c:min val="0"/>
        </c:scaling>
        <c:axPos val="l"/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43456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8.6558856437766285E-2"/>
          <c:y val="2.2266701956373182E-2"/>
          <c:w val="0.89471167412077313"/>
          <c:h val="0.79645986855208162"/>
        </c:manualLayout>
      </c:layout>
      <c:barChart>
        <c:barDir val="col"/>
        <c:grouping val="clustered"/>
        <c:ser>
          <c:idx val="0"/>
          <c:order val="0"/>
          <c:tx>
            <c:strRef>
              <c:f>Mensal!$B$41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.0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4F81BD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Val val="1"/>
          </c:dLbls>
          <c:cat>
            <c:numRef>
              <c:f>Mensal!$A$42:$A$44</c:f>
              <c:numCache>
                <c:formatCode>mmm/yy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Mensal!$B$42:$B$44</c:f>
              <c:numCache>
                <c:formatCode>#,##0.00</c:formatCode>
                <c:ptCount val="3"/>
                <c:pt idx="0">
                  <c:v>346.42337086823738</c:v>
                </c:pt>
                <c:pt idx="1">
                  <c:v>348.05837583556536</c:v>
                </c:pt>
                <c:pt idx="2">
                  <c:v>355.3581853362623</c:v>
                </c:pt>
              </c:numCache>
            </c:numRef>
          </c:val>
        </c:ser>
        <c:ser>
          <c:idx val="1"/>
          <c:order val="1"/>
          <c:tx>
            <c:strRef>
              <c:f>Mensal!$C$41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.0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EB4E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Val val="1"/>
          </c:dLbls>
          <c:cat>
            <c:numRef>
              <c:f>Mensal!$A$42:$A$44</c:f>
              <c:numCache>
                <c:formatCode>mmm/yy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Mensal!$C$42:$C$44</c:f>
              <c:numCache>
                <c:formatCode>#,##0.00</c:formatCode>
                <c:ptCount val="3"/>
                <c:pt idx="0">
                  <c:v>173.84599282178786</c:v>
                </c:pt>
                <c:pt idx="1">
                  <c:v>170.71980756534174</c:v>
                </c:pt>
                <c:pt idx="2">
                  <c:v>174.77305235983772</c:v>
                </c:pt>
              </c:numCache>
            </c:numRef>
          </c:val>
        </c:ser>
        <c:ser>
          <c:idx val="2"/>
          <c:order val="2"/>
          <c:tx>
            <c:strRef>
              <c:f>Mensal!$D$41</c:f>
              <c:strCache>
                <c:ptCount val="1"/>
                <c:pt idx="0">
                  <c:v>VBP Total</c:v>
                </c:pt>
              </c:strCache>
            </c:strRef>
          </c:tx>
          <c:spPr>
            <a:solidFill>
              <a:srgbClr val="86A8B8"/>
            </a:solidFill>
            <a:ln>
              <a:solidFill>
                <a:srgbClr val="8690B8"/>
              </a:solidFill>
            </a:ln>
          </c:spPr>
          <c:dLbls>
            <c:numFmt formatCode="#,##0.0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690B8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Val val="1"/>
          </c:dLbls>
          <c:cat>
            <c:numRef>
              <c:f>[1]Plan3!$A$19:$A$29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Mensal!$D$42:$D$44</c:f>
              <c:numCache>
                <c:formatCode>#,##0.00</c:formatCode>
                <c:ptCount val="3"/>
                <c:pt idx="0">
                  <c:v>520.26936369002522</c:v>
                </c:pt>
                <c:pt idx="1">
                  <c:v>518.7781834009071</c:v>
                </c:pt>
                <c:pt idx="2">
                  <c:v>530.13123769610002</c:v>
                </c:pt>
              </c:numCache>
            </c:numRef>
          </c:val>
        </c:ser>
        <c:gapWidth val="36"/>
        <c:axId val="63264256"/>
        <c:axId val="66851968"/>
      </c:barChart>
      <c:dateAx>
        <c:axId val="63264256"/>
        <c:scaling>
          <c:orientation val="minMax"/>
        </c:scaling>
        <c:axPos val="b"/>
        <c:numFmt formatCode="mmm/yy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51968"/>
        <c:crosses val="autoZero"/>
        <c:auto val="1"/>
        <c:lblOffset val="100"/>
      </c:dateAx>
      <c:valAx>
        <c:axId val="66851968"/>
        <c:scaling>
          <c:orientation val="minMax"/>
          <c:max val="550"/>
          <c:min val="0"/>
        </c:scaling>
        <c:axPos val="l"/>
        <c:numFmt formatCode="#,##0.00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64256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754931886083001E-2"/>
          <c:y val="5.5515492524355586E-2"/>
          <c:w val="0.93766054116911213"/>
          <c:h val="0.73367672027737663"/>
        </c:manualLayout>
      </c:layout>
      <c:barChart>
        <c:barDir val="col"/>
        <c:grouping val="clustered"/>
        <c:ser>
          <c:idx val="1"/>
          <c:order val="0"/>
          <c:tx>
            <c:strRef>
              <c:f>'Participação 2'!$M$3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BACC6">
                <a:lumMod val="50000"/>
                <a:alpha val="55000"/>
              </a:srgbClr>
            </a:solidFill>
            <a:scene3d>
              <a:camera prst="orthographicFront"/>
              <a:lightRig rig="freezing" dir="t"/>
            </a:scene3d>
            <a:sp3d>
              <a:bevelT w="101600" prst="riblet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Leite</c:v>
                </c:pt>
                <c:pt idx="6">
                  <c:v>Algodão</c:v>
                </c:pt>
                <c:pt idx="7">
                  <c:v>Café </c:v>
                </c:pt>
                <c:pt idx="8">
                  <c:v>Suínos</c:v>
                </c:pt>
                <c:pt idx="9">
                  <c:v>Ovos</c:v>
                </c:pt>
                <c:pt idx="10">
                  <c:v>Laranja</c:v>
                </c:pt>
                <c:pt idx="11">
                  <c:v>Mandioca</c:v>
                </c:pt>
                <c:pt idx="12">
                  <c:v>Tomate</c:v>
                </c:pt>
                <c:pt idx="13">
                  <c:v>Banana</c:v>
                </c:pt>
                <c:pt idx="14">
                  <c:v>Arroz </c:v>
                </c:pt>
                <c:pt idx="15">
                  <c:v>Feijão </c:v>
                </c:pt>
                <c:pt idx="16">
                  <c:v>Batata - inglesa</c:v>
                </c:pt>
                <c:pt idx="17">
                  <c:v>Trigo</c:v>
                </c:pt>
                <c:pt idx="18">
                  <c:v>Demais</c:v>
                </c:pt>
              </c:strCache>
            </c:strRef>
          </c:cat>
          <c:val>
            <c:numRef>
              <c:f>'Participação 2'!$M$58:$M$76</c:f>
              <c:numCache>
                <c:formatCode>0.0</c:formatCode>
                <c:ptCount val="19"/>
                <c:pt idx="0">
                  <c:v>21.782878894915335</c:v>
                </c:pt>
                <c:pt idx="1">
                  <c:v>13.651581785203859</c:v>
                </c:pt>
                <c:pt idx="2">
                  <c:v>10.477312828162766</c:v>
                </c:pt>
                <c:pt idx="3">
                  <c:v>10.275399832043403</c:v>
                </c:pt>
                <c:pt idx="4">
                  <c:v>7.8521419568538251</c:v>
                </c:pt>
                <c:pt idx="5">
                  <c:v>5.130461226310052</c:v>
                </c:pt>
                <c:pt idx="6">
                  <c:v>2.3691052881919821</c:v>
                </c:pt>
                <c:pt idx="7">
                  <c:v>4.6471081004392536</c:v>
                </c:pt>
                <c:pt idx="8">
                  <c:v>2.7211479901528066</c:v>
                </c:pt>
                <c:pt idx="9">
                  <c:v>2.574675782049229</c:v>
                </c:pt>
                <c:pt idx="10">
                  <c:v>2.4189386393878722</c:v>
                </c:pt>
                <c:pt idx="11">
                  <c:v>1.2101517422563408</c:v>
                </c:pt>
                <c:pt idx="12">
                  <c:v>1.6453743238012279</c:v>
                </c:pt>
                <c:pt idx="13">
                  <c:v>2.7965516144038625</c:v>
                </c:pt>
                <c:pt idx="14">
                  <c:v>1.9022880440795444</c:v>
                </c:pt>
                <c:pt idx="15">
                  <c:v>2.1311737834774029</c:v>
                </c:pt>
                <c:pt idx="16">
                  <c:v>1.3855958409380906</c:v>
                </c:pt>
                <c:pt idx="17">
                  <c:v>0.93886655808888464</c:v>
                </c:pt>
                <c:pt idx="18">
                  <c:v>4.0892457692442647</c:v>
                </c:pt>
              </c:numCache>
            </c:numRef>
          </c:val>
        </c:ser>
        <c:ser>
          <c:idx val="0"/>
          <c:order val="1"/>
          <c:tx>
            <c:strRef>
              <c:f>'Participação 2'!$N$3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BBB59">
                <a:lumMod val="50000"/>
                <a:alpha val="75000"/>
              </a:srgbClr>
            </a:solidFill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Leite</c:v>
                </c:pt>
                <c:pt idx="6">
                  <c:v>Algodão</c:v>
                </c:pt>
                <c:pt idx="7">
                  <c:v>Café </c:v>
                </c:pt>
                <c:pt idx="8">
                  <c:v>Suínos</c:v>
                </c:pt>
                <c:pt idx="9">
                  <c:v>Ovos</c:v>
                </c:pt>
                <c:pt idx="10">
                  <c:v>Laranja</c:v>
                </c:pt>
                <c:pt idx="11">
                  <c:v>Mandioca</c:v>
                </c:pt>
                <c:pt idx="12">
                  <c:v>Tomate</c:v>
                </c:pt>
                <c:pt idx="13">
                  <c:v>Banana</c:v>
                </c:pt>
                <c:pt idx="14">
                  <c:v>Arroz </c:v>
                </c:pt>
                <c:pt idx="15">
                  <c:v>Feijão </c:v>
                </c:pt>
                <c:pt idx="16">
                  <c:v>Batata - inglesa</c:v>
                </c:pt>
                <c:pt idx="17">
                  <c:v>Trigo</c:v>
                </c:pt>
                <c:pt idx="18">
                  <c:v>Demais</c:v>
                </c:pt>
              </c:strCache>
            </c:strRef>
          </c:cat>
          <c:val>
            <c:numRef>
              <c:f>'Participação 2'!$N$58:$N$76</c:f>
              <c:numCache>
                <c:formatCode>0.0</c:formatCode>
                <c:ptCount val="19"/>
                <c:pt idx="0">
                  <c:v>21.827248138973818</c:v>
                </c:pt>
                <c:pt idx="1">
                  <c:v>13.130843623565793</c:v>
                </c:pt>
                <c:pt idx="2">
                  <c:v>12.582389855299144</c:v>
                </c:pt>
                <c:pt idx="3">
                  <c:v>9.1822158210809128</c:v>
                </c:pt>
                <c:pt idx="4">
                  <c:v>8.8466886795301036</c:v>
                </c:pt>
                <c:pt idx="5">
                  <c:v>5.5594874349119827</c:v>
                </c:pt>
                <c:pt idx="6">
                  <c:v>4.0045546802556107</c:v>
                </c:pt>
                <c:pt idx="7">
                  <c:v>3.8905112531550392</c:v>
                </c:pt>
                <c:pt idx="8">
                  <c:v>2.9558185187517836</c:v>
                </c:pt>
                <c:pt idx="9">
                  <c:v>2.0769890380851987</c:v>
                </c:pt>
                <c:pt idx="10">
                  <c:v>2.6383129066351985</c:v>
                </c:pt>
                <c:pt idx="11">
                  <c:v>2.2245215051410558</c:v>
                </c:pt>
                <c:pt idx="12">
                  <c:v>1.5252852350061983</c:v>
                </c:pt>
                <c:pt idx="13">
                  <c:v>2.012189109253089</c:v>
                </c:pt>
                <c:pt idx="14">
                  <c:v>2.0375941756202245</c:v>
                </c:pt>
                <c:pt idx="15">
                  <c:v>1.5327569319920551</c:v>
                </c:pt>
                <c:pt idx="16">
                  <c:v>0.7296950203424144</c:v>
                </c:pt>
                <c:pt idx="17">
                  <c:v>0.46819656930850567</c:v>
                </c:pt>
                <c:pt idx="18">
                  <c:v>2.77470150309186</c:v>
                </c:pt>
              </c:numCache>
            </c:numRef>
          </c:val>
        </c:ser>
        <c:ser>
          <c:idx val="2"/>
          <c:order val="2"/>
          <c:tx>
            <c:strRef>
              <c:f>'Participação 2'!$O$3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Leite</c:v>
                </c:pt>
                <c:pt idx="6">
                  <c:v>Algodão</c:v>
                </c:pt>
                <c:pt idx="7">
                  <c:v>Café </c:v>
                </c:pt>
                <c:pt idx="8">
                  <c:v>Suínos</c:v>
                </c:pt>
                <c:pt idx="9">
                  <c:v>Ovos</c:v>
                </c:pt>
                <c:pt idx="10">
                  <c:v>Laranja</c:v>
                </c:pt>
                <c:pt idx="11">
                  <c:v>Mandioca</c:v>
                </c:pt>
                <c:pt idx="12">
                  <c:v>Tomate</c:v>
                </c:pt>
                <c:pt idx="13">
                  <c:v>Banana</c:v>
                </c:pt>
                <c:pt idx="14">
                  <c:v>Arroz </c:v>
                </c:pt>
                <c:pt idx="15">
                  <c:v>Feijão </c:v>
                </c:pt>
                <c:pt idx="16">
                  <c:v>Batata - inglesa</c:v>
                </c:pt>
                <c:pt idx="17">
                  <c:v>Trigo</c:v>
                </c:pt>
                <c:pt idx="18">
                  <c:v>Demais</c:v>
                </c:pt>
              </c:strCache>
            </c:strRef>
          </c:cat>
          <c:val>
            <c:numRef>
              <c:f>'Participação 2'!$O$58:$O$76</c:f>
              <c:numCache>
                <c:formatCode>0.0</c:formatCode>
                <c:ptCount val="19"/>
                <c:pt idx="0">
                  <c:v>23.513463067845024</c:v>
                </c:pt>
                <c:pt idx="1">
                  <c:v>13.645002097088927</c:v>
                </c:pt>
                <c:pt idx="2">
                  <c:v>11.912236987573067</c:v>
                </c:pt>
                <c:pt idx="3">
                  <c:v>8.6630879995821797</c:v>
                </c:pt>
                <c:pt idx="4">
                  <c:v>8.2160302946323434</c:v>
                </c:pt>
                <c:pt idx="5">
                  <c:v>5.3486492688975815</c:v>
                </c:pt>
                <c:pt idx="6">
                  <c:v>5.0247334387044651</c:v>
                </c:pt>
                <c:pt idx="7">
                  <c:v>4.120894116440569</c:v>
                </c:pt>
                <c:pt idx="8">
                  <c:v>2.7903624115416275</c:v>
                </c:pt>
                <c:pt idx="9">
                  <c:v>2.5207823867025523</c:v>
                </c:pt>
                <c:pt idx="10">
                  <c:v>2.2629032548591734</c:v>
                </c:pt>
                <c:pt idx="11">
                  <c:v>2.2403989105934832</c:v>
                </c:pt>
                <c:pt idx="12">
                  <c:v>2.1018381541213795</c:v>
                </c:pt>
                <c:pt idx="13">
                  <c:v>2.042465974414708</c:v>
                </c:pt>
                <c:pt idx="14">
                  <c:v>1.7190431222545148</c:v>
                </c:pt>
                <c:pt idx="15">
                  <c:v>1.1503254612203366</c:v>
                </c:pt>
                <c:pt idx="16">
                  <c:v>0.78312309900710819</c:v>
                </c:pt>
                <c:pt idx="17">
                  <c:v>0.667282766641353</c:v>
                </c:pt>
                <c:pt idx="18">
                  <c:v>1.2773771878796025</c:v>
                </c:pt>
              </c:numCache>
            </c:numRef>
          </c:val>
        </c:ser>
        <c:gapWidth val="44"/>
        <c:axId val="72765824"/>
        <c:axId val="72767360"/>
      </c:barChart>
      <c:catAx>
        <c:axId val="7276582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67360"/>
        <c:crosses val="autoZero"/>
        <c:auto val="1"/>
        <c:lblAlgn val="ctr"/>
        <c:lblOffset val="100"/>
      </c:catAx>
      <c:valAx>
        <c:axId val="72767360"/>
        <c:scaling>
          <c:orientation val="minMax"/>
          <c:max val="24"/>
          <c:min val="0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65824"/>
        <c:crosses val="autoZero"/>
        <c:crossBetween val="between"/>
        <c:majorUnit val="2"/>
        <c:minorUnit val="1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percentStacked"/>
        <c:ser>
          <c:idx val="0"/>
          <c:order val="0"/>
          <c:tx>
            <c:strRef>
              <c:f>'Participação 1'!$A$20</c:f>
              <c:strCache>
                <c:ptCount val="1"/>
                <c:pt idx="0">
                  <c:v>Soja (em grão)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1'!$B$20:$O$20</c:f>
              <c:numCache>
                <c:formatCode>0.0</c:formatCode>
                <c:ptCount val="14"/>
                <c:pt idx="0">
                  <c:v>15.904603319749544</c:v>
                </c:pt>
                <c:pt idx="1">
                  <c:v>14.003120591828107</c:v>
                </c:pt>
                <c:pt idx="2">
                  <c:v>15.500920646975883</c:v>
                </c:pt>
                <c:pt idx="3">
                  <c:v>17.77980599617738</c:v>
                </c:pt>
                <c:pt idx="4">
                  <c:v>17.916403013211667</c:v>
                </c:pt>
                <c:pt idx="5">
                  <c:v>16.879429320444608</c:v>
                </c:pt>
                <c:pt idx="6">
                  <c:v>16.742079582833952</c:v>
                </c:pt>
                <c:pt idx="7">
                  <c:v>18.738225696804385</c:v>
                </c:pt>
                <c:pt idx="8">
                  <c:v>20.211724407548232</c:v>
                </c:pt>
                <c:pt idx="9">
                  <c:v>19.789396239587447</c:v>
                </c:pt>
                <c:pt idx="10">
                  <c:v>21.565880311079422</c:v>
                </c:pt>
                <c:pt idx="11">
                  <c:v>21.782878894915335</c:v>
                </c:pt>
                <c:pt idx="12">
                  <c:v>21.827248138973818</c:v>
                </c:pt>
                <c:pt idx="13">
                  <c:v>23.513463067845024</c:v>
                </c:pt>
              </c:numCache>
            </c:numRef>
          </c:val>
        </c:ser>
        <c:ser>
          <c:idx val="3"/>
          <c:order val="1"/>
          <c:tx>
            <c:strRef>
              <c:f>'Participação 1'!$A$26</c:f>
              <c:strCache>
                <c:ptCount val="1"/>
                <c:pt idx="0">
                  <c:v>Bovinos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1'!$B$26:$O$26</c:f>
              <c:numCache>
                <c:formatCode>0.0</c:formatCode>
                <c:ptCount val="14"/>
                <c:pt idx="0">
                  <c:v>14.102430641562371</c:v>
                </c:pt>
                <c:pt idx="1">
                  <c:v>14.747590057142121</c:v>
                </c:pt>
                <c:pt idx="2">
                  <c:v>13.99074264133243</c:v>
                </c:pt>
                <c:pt idx="3">
                  <c:v>13.574422631979235</c:v>
                </c:pt>
                <c:pt idx="4">
                  <c:v>13.951981224502999</c:v>
                </c:pt>
                <c:pt idx="5">
                  <c:v>14.145784719621254</c:v>
                </c:pt>
                <c:pt idx="6">
                  <c:v>13.289217037976581</c:v>
                </c:pt>
                <c:pt idx="7">
                  <c:v>12.921916386089528</c:v>
                </c:pt>
                <c:pt idx="8">
                  <c:v>12.759914416159827</c:v>
                </c:pt>
                <c:pt idx="9">
                  <c:v>14.173579119012775</c:v>
                </c:pt>
                <c:pt idx="10">
                  <c:v>14.531713937209156</c:v>
                </c:pt>
                <c:pt idx="11">
                  <c:v>13.651581785203859</c:v>
                </c:pt>
                <c:pt idx="12">
                  <c:v>13.130843623565793</c:v>
                </c:pt>
                <c:pt idx="13">
                  <c:v>13.645002097088927</c:v>
                </c:pt>
              </c:numCache>
            </c:numRef>
          </c:val>
        </c:ser>
        <c:ser>
          <c:idx val="1"/>
          <c:order val="2"/>
          <c:tx>
            <c:strRef>
              <c:f>'Participação 1'!$A$11</c:f>
              <c:strCache>
                <c:ptCount val="1"/>
                <c:pt idx="0">
                  <c:v>Cana-de-açúcar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1'!$B$11:$O$11</c:f>
              <c:numCache>
                <c:formatCode>0.0</c:formatCode>
                <c:ptCount val="14"/>
                <c:pt idx="0">
                  <c:v>8.6018904089537322</c:v>
                </c:pt>
                <c:pt idx="1">
                  <c:v>11.896418971639031</c:v>
                </c:pt>
                <c:pt idx="2">
                  <c:v>10.754045686373944</c:v>
                </c:pt>
                <c:pt idx="3">
                  <c:v>8.5495928763436027</c:v>
                </c:pt>
                <c:pt idx="4">
                  <c:v>10.864987517249753</c:v>
                </c:pt>
                <c:pt idx="5">
                  <c:v>11.725242115417892</c:v>
                </c:pt>
                <c:pt idx="6">
                  <c:v>12.531700701404242</c:v>
                </c:pt>
                <c:pt idx="7">
                  <c:v>12.870759205404262</c:v>
                </c:pt>
                <c:pt idx="8">
                  <c:v>12.199447766469326</c:v>
                </c:pt>
                <c:pt idx="9">
                  <c:v>10.591396201942823</c:v>
                </c:pt>
                <c:pt idx="10">
                  <c:v>9.937125898916694</c:v>
                </c:pt>
                <c:pt idx="11">
                  <c:v>10.477312828162766</c:v>
                </c:pt>
                <c:pt idx="12">
                  <c:v>12.582389855299144</c:v>
                </c:pt>
                <c:pt idx="13">
                  <c:v>11.912236987573067</c:v>
                </c:pt>
              </c:numCache>
            </c:numRef>
          </c:val>
        </c:ser>
        <c:ser>
          <c:idx val="4"/>
          <c:order val="3"/>
          <c:tx>
            <c:strRef>
              <c:f>'Participação 1'!$A$28</c:f>
              <c:strCache>
                <c:ptCount val="1"/>
                <c:pt idx="0">
                  <c:v>Frango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1'!$B$28:$O$28</c:f>
              <c:numCache>
                <c:formatCode>0.0</c:formatCode>
                <c:ptCount val="14"/>
                <c:pt idx="0">
                  <c:v>10.419879902980576</c:v>
                </c:pt>
                <c:pt idx="1">
                  <c:v>9.5878323134972998</c:v>
                </c:pt>
                <c:pt idx="2">
                  <c:v>11.245343382010782</c:v>
                </c:pt>
                <c:pt idx="3">
                  <c:v>11.123738414985011</c:v>
                </c:pt>
                <c:pt idx="4">
                  <c:v>11.093126176160116</c:v>
                </c:pt>
                <c:pt idx="5">
                  <c:v>10.655048143215016</c:v>
                </c:pt>
                <c:pt idx="6">
                  <c:v>10.240820827700562</c:v>
                </c:pt>
                <c:pt idx="7">
                  <c:v>9.9946559122472127</c:v>
                </c:pt>
                <c:pt idx="8">
                  <c:v>10.136790452413852</c:v>
                </c:pt>
                <c:pt idx="9">
                  <c:v>9.603009479119418</c:v>
                </c:pt>
                <c:pt idx="10">
                  <c:v>10.048135984443489</c:v>
                </c:pt>
                <c:pt idx="11">
                  <c:v>10.275399832043403</c:v>
                </c:pt>
                <c:pt idx="12">
                  <c:v>9.1822158210809128</c:v>
                </c:pt>
                <c:pt idx="13">
                  <c:v>8.6630879995821797</c:v>
                </c:pt>
              </c:numCache>
            </c:numRef>
          </c:val>
        </c:ser>
        <c:ser>
          <c:idx val="2"/>
          <c:order val="4"/>
          <c:tx>
            <c:strRef>
              <c:f>'Participação 1'!$A$18</c:f>
              <c:strCache>
                <c:ptCount val="1"/>
                <c:pt idx="0">
                  <c:v>Milho (em grão)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1'!$B$18:$O$18</c:f>
              <c:numCache>
                <c:formatCode>0.0</c:formatCode>
                <c:ptCount val="14"/>
                <c:pt idx="0">
                  <c:v>6.4979553558156278</c:v>
                </c:pt>
                <c:pt idx="1">
                  <c:v>7.1166576154984975</c:v>
                </c:pt>
                <c:pt idx="2">
                  <c:v>9.1932044944361202</c:v>
                </c:pt>
                <c:pt idx="3">
                  <c:v>9.7291316159563248</c:v>
                </c:pt>
                <c:pt idx="4">
                  <c:v>6.8349883991534757</c:v>
                </c:pt>
                <c:pt idx="5">
                  <c:v>6.4203016306448148</c:v>
                </c:pt>
                <c:pt idx="6">
                  <c:v>7.6117294360805472</c:v>
                </c:pt>
                <c:pt idx="7">
                  <c:v>9.0246687649168376</c:v>
                </c:pt>
                <c:pt idx="8">
                  <c:v>8.6237636296656888</c:v>
                </c:pt>
                <c:pt idx="9">
                  <c:v>7.9051471517999117</c:v>
                </c:pt>
                <c:pt idx="10">
                  <c:v>8.2280147720316172</c:v>
                </c:pt>
                <c:pt idx="11">
                  <c:v>7.8521419568538251</c:v>
                </c:pt>
                <c:pt idx="12">
                  <c:v>8.8466886795301036</c:v>
                </c:pt>
                <c:pt idx="13">
                  <c:v>8.2160302946323434</c:v>
                </c:pt>
              </c:numCache>
            </c:numRef>
          </c:val>
        </c:ser>
        <c:ser>
          <c:idx val="6"/>
          <c:order val="5"/>
          <c:tx>
            <c:strRef>
              <c:f>'Participação 1'!$A$29</c:f>
              <c:strCache>
                <c:ptCount val="1"/>
                <c:pt idx="0">
                  <c:v>Leite</c:v>
                </c:pt>
              </c:strCache>
            </c:strRef>
          </c:tx>
          <c:spPr>
            <a:solidFill>
              <a:srgbClr val="CBDCA8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1'!$B$29:$O$29</c:f>
              <c:numCache>
                <c:formatCode>0.0</c:formatCode>
                <c:ptCount val="14"/>
                <c:pt idx="0">
                  <c:v>5.3128420572801236</c:v>
                </c:pt>
                <c:pt idx="1">
                  <c:v>5.1113434439923093</c:v>
                </c:pt>
                <c:pt idx="2">
                  <c:v>5.485209226148136</c:v>
                </c:pt>
                <c:pt idx="3">
                  <c:v>5.4223714035412867</c:v>
                </c:pt>
                <c:pt idx="4">
                  <c:v>5.7418157582156066</c:v>
                </c:pt>
                <c:pt idx="5">
                  <c:v>6.0979841508920547</c:v>
                </c:pt>
                <c:pt idx="6">
                  <c:v>5.5863535033620151</c:v>
                </c:pt>
                <c:pt idx="7">
                  <c:v>5.5928182426810107</c:v>
                </c:pt>
                <c:pt idx="8">
                  <c:v>5.8975486756513718</c:v>
                </c:pt>
                <c:pt idx="9">
                  <c:v>6.1577518614745852</c:v>
                </c:pt>
                <c:pt idx="10">
                  <c:v>5.5092649661273096</c:v>
                </c:pt>
                <c:pt idx="11">
                  <c:v>5.130461226310052</c:v>
                </c:pt>
                <c:pt idx="12">
                  <c:v>5.5594874349119827</c:v>
                </c:pt>
                <c:pt idx="13">
                  <c:v>5.3486492688975815</c:v>
                </c:pt>
              </c:numCache>
            </c:numRef>
          </c:val>
        </c:ser>
        <c:ser>
          <c:idx val="5"/>
          <c:order val="6"/>
          <c:tx>
            <c:strRef>
              <c:f>'Participação 1'!$A$34</c:f>
              <c:strCache>
                <c:ptCount val="1"/>
                <c:pt idx="0">
                  <c:v>Demais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'Participação 1'!$B$34:$O$34</c:f>
              <c:numCache>
                <c:formatCode>0.0</c:formatCode>
                <c:ptCount val="14"/>
                <c:pt idx="0">
                  <c:v>39.160398313658021</c:v>
                </c:pt>
                <c:pt idx="1">
                  <c:v>37.53703700640262</c:v>
                </c:pt>
                <c:pt idx="2">
                  <c:v>33.830533922722722</c:v>
                </c:pt>
                <c:pt idx="3">
                  <c:v>33.820937061017162</c:v>
                </c:pt>
                <c:pt idx="4">
                  <c:v>33.596697911506382</c:v>
                </c:pt>
                <c:pt idx="5">
                  <c:v>34.076209919764352</c:v>
                </c:pt>
                <c:pt idx="6">
                  <c:v>33.998098910642106</c:v>
                </c:pt>
                <c:pt idx="7">
                  <c:v>30.856955791856766</c:v>
                </c:pt>
                <c:pt idx="8">
                  <c:v>30.170810652091713</c:v>
                </c:pt>
                <c:pt idx="9">
                  <c:v>31.779719947063047</c:v>
                </c:pt>
                <c:pt idx="10">
                  <c:v>30.179864130192303</c:v>
                </c:pt>
                <c:pt idx="11">
                  <c:v>30.830223476510767</c:v>
                </c:pt>
                <c:pt idx="12">
                  <c:v>28.871126446638257</c:v>
                </c:pt>
                <c:pt idx="13">
                  <c:v>28.701530284380901</c:v>
                </c:pt>
              </c:numCache>
            </c:numRef>
          </c:val>
        </c:ser>
        <c:gapWidth val="34"/>
        <c:overlap val="100"/>
        <c:axId val="74937472"/>
        <c:axId val="74939008"/>
      </c:barChart>
      <c:catAx>
        <c:axId val="74937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939008"/>
        <c:crosses val="autoZero"/>
        <c:auto val="1"/>
        <c:lblAlgn val="ctr"/>
        <c:lblOffset val="100"/>
      </c:catAx>
      <c:valAx>
        <c:axId val="74939008"/>
        <c:scaling>
          <c:orientation val="minMax"/>
          <c:max val="1.08"/>
          <c:min val="0.05"/>
        </c:scaling>
        <c:delete val="1"/>
        <c:axPos val="l"/>
        <c:numFmt formatCode="0%" sourceLinked="1"/>
        <c:tickLblPos val="none"/>
        <c:crossAx val="74937472"/>
        <c:crosses val="autoZero"/>
        <c:crossBetween val="between"/>
        <c:majorUnit val="0.2"/>
      </c:valAx>
      <c:spPr>
        <a:solidFill>
          <a:schemeClr val="bg2"/>
        </a:solidFill>
      </c:spPr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2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 smtClean="0"/>
              <a:t>VBP – Valor </a:t>
            </a:r>
            <a:r>
              <a:rPr lang="en-US" sz="3200" dirty="0" err="1" smtClean="0"/>
              <a:t>Bruto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P</a:t>
            </a:r>
            <a:r>
              <a:rPr lang="en-US" sz="3200" dirty="0" err="1" smtClean="0"/>
              <a:t>rodução</a:t>
            </a:r>
            <a:r>
              <a:rPr lang="en-US" sz="3200" dirty="0" smtClean="0"/>
              <a:t> </a:t>
            </a:r>
            <a:r>
              <a:rPr lang="en-US" sz="3200" dirty="0" err="1" smtClean="0"/>
              <a:t>Agropecuária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Dados </a:t>
            </a:r>
            <a:r>
              <a:rPr lang="en-US" dirty="0" err="1" smtClean="0"/>
              <a:t>divulgados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13/04/2018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Março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790220" y="2010234"/>
            <a:ext cx="7692768" cy="3057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VBP para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2018 será menor em relação ao ano anterior 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em razão da exclusão de algumas culturas no cálculo.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Soja e bovino deverão se valorizar em 2018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Aumento expressivo do VBP em março/2018 com relação ao mês anterior (2,19%)</a:t>
            </a: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dirty="0">
              <a:solidFill>
                <a:srgbClr val="3366FF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90220" y="5541483"/>
            <a:ext cx="7488832" cy="6191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noProof="0" dirty="0" smtClean="0">
                <a:latin typeface="+mj-lt"/>
                <a:ea typeface="+mj-ea"/>
                <a:cs typeface="+mj-cs"/>
              </a:rPr>
              <a:t>Fonte</a:t>
            </a:r>
            <a:r>
              <a:rPr lang="pt-BR" sz="1600" noProof="0" dirty="0" smtClean="0">
                <a:latin typeface="+mj-lt"/>
                <a:ea typeface="+mj-ea"/>
                <a:cs typeface="+mj-cs"/>
              </a:rPr>
              <a:t>: </a:t>
            </a:r>
            <a:r>
              <a:rPr lang="pt-BR" sz="1600" noProof="0" dirty="0" smtClean="0">
                <a:latin typeface="+mj-lt"/>
                <a:ea typeface="+mj-ea"/>
                <a:cs typeface="+mj-cs"/>
              </a:rPr>
              <a:t>Ministério </a:t>
            </a:r>
            <a:r>
              <a:rPr lang="pt-BR" sz="1600" noProof="0" dirty="0" smtClean="0">
                <a:latin typeface="+mj-lt"/>
                <a:ea typeface="+mj-ea"/>
                <a:cs typeface="+mj-cs"/>
              </a:rPr>
              <a:t>da Agricultura Pecuária e </a:t>
            </a:r>
            <a:r>
              <a:rPr lang="pt-BR" sz="1600" noProof="0" dirty="0" smtClean="0">
                <a:latin typeface="+mj-lt"/>
                <a:ea typeface="+mj-ea"/>
                <a:cs typeface="+mj-cs"/>
              </a:rPr>
              <a:t>Abastecimento - MAPA</a:t>
            </a: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51419" y="934245"/>
            <a:ext cx="401866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pt-BR" sz="2400" dirty="0" smtClean="0"/>
              <a:t>VBP – Valor Bruto da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</a:t>
            </a:r>
            <a:r>
              <a:rPr lang="pt-BR" dirty="0" smtClean="0">
                <a:solidFill>
                  <a:schemeClr val="tx1"/>
                </a:solidFill>
              </a:rPr>
              <a:t>março</a:t>
            </a:r>
            <a:r>
              <a:rPr lang="pt-BR" dirty="0" smtClean="0">
                <a:solidFill>
                  <a:schemeClr val="tx1"/>
                </a:solidFill>
              </a:rPr>
              <a:t>/2018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8197850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Redução </a:t>
            </a:r>
            <a:r>
              <a:rPr lang="pt-BR" b="1" dirty="0" smtClean="0">
                <a:solidFill>
                  <a:schemeClr val="tx1"/>
                </a:solidFill>
              </a:rPr>
              <a:t>do VBP em </a:t>
            </a:r>
            <a:r>
              <a:rPr lang="pt-BR" b="1" dirty="0" smtClean="0">
                <a:solidFill>
                  <a:schemeClr val="tx1"/>
                </a:solidFill>
              </a:rPr>
              <a:t>2018, em parte atribuída à exclusão dos valores das culturas da cebola, maçã e pimenta-do-reino, segundo o MAPA , por descontinuidade da série  no LSPA do IBGE</a:t>
            </a:r>
            <a:r>
              <a:rPr lang="pt-BR" b="1" dirty="0" smtClean="0">
                <a:solidFill>
                  <a:schemeClr val="tx1"/>
                </a:solidFill>
              </a:rPr>
              <a:t>. Redução suavizada com a valorização dos preços no  mês para algumas culturas.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Imagem 6"/>
          <p:cNvGraphicFramePr>
            <a:graphicFrameLocks noGrp="1"/>
          </p:cNvGraphicFramePr>
          <p:nvPr/>
        </p:nvGraphicFramePr>
        <p:xfrm>
          <a:off x="457200" y="1020995"/>
          <a:ext cx="8201025" cy="420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</a:t>
            </a:r>
            <a:r>
              <a:rPr lang="pt-BR" dirty="0" smtClean="0">
                <a:solidFill>
                  <a:schemeClr val="tx1"/>
                </a:solidFill>
              </a:rPr>
              <a:t>março/2018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6" y="5868050"/>
            <a:ext cx="4177725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Soja, algodão,  laranja e ovos de galinha foram as culturas que mais favoreceram o crescimento do VBP de março, com relação ao mês anterior.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Espaço Reservado para Imagem 6"/>
          <p:cNvGraphicFramePr>
            <a:graphicFrameLocks noGrp="1"/>
          </p:cNvGraphicFramePr>
          <p:nvPr/>
        </p:nvGraphicFramePr>
        <p:xfrm>
          <a:off x="649995" y="1357312"/>
          <a:ext cx="7976212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VBP – Diversas Culturas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/>
              <a:t>Em percentual do valor total, nos anos 2016 e 2017 e estimativa </a:t>
            </a:r>
            <a:r>
              <a:rPr lang="pt-BR" dirty="0" smtClean="0"/>
              <a:t>para </a:t>
            </a:r>
            <a:r>
              <a:rPr lang="pt-BR" dirty="0" smtClean="0"/>
              <a:t>2018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Espaço Reservado para Imagem 13"/>
          <p:cNvGraphicFramePr>
            <a:graphicFrameLocks noGrp="1"/>
          </p:cNvGraphicFramePr>
          <p:nvPr>
            <p:ph sz="quarter" idx="16"/>
          </p:nvPr>
        </p:nvGraphicFramePr>
        <p:xfrm>
          <a:off x="457200" y="1317625"/>
          <a:ext cx="8310563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60376" y="163262"/>
            <a:ext cx="8395892" cy="423610"/>
          </a:xfrm>
        </p:spPr>
        <p:txBody>
          <a:bodyPr/>
          <a:lstStyle/>
          <a:p>
            <a:pPr algn="ctr"/>
            <a:r>
              <a:rPr lang="pt-BR" sz="2400" b="1" dirty="0" smtClean="0"/>
              <a:t>VBP – Maiores Culturas 2005-2018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Em milhões de toneladas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Espaço Reservado para Imagem 6"/>
          <p:cNvGraphicFramePr>
            <a:graphicFrameLocks noGrp="1"/>
          </p:cNvGraphicFramePr>
          <p:nvPr/>
        </p:nvGraphicFramePr>
        <p:xfrm>
          <a:off x="473005" y="1178805"/>
          <a:ext cx="8383263" cy="453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1829</TotalTime>
  <Words>219</Words>
  <Application>Microsoft Office PowerPoint</Application>
  <PresentationFormat>Apresentação na tela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Default Theme</vt:lpstr>
      <vt:lpstr>Slide 1</vt:lpstr>
      <vt:lpstr>Slide 2</vt:lpstr>
      <vt:lpstr>Valor Bruto da Produção Agropecuária – VBP</vt:lpstr>
      <vt:lpstr>Valor Bruto da Produção Agropecuária – VBP</vt:lpstr>
      <vt:lpstr>VBP – Diversas Culturas </vt:lpstr>
      <vt:lpstr>VBP – Maiores Culturas 2005-2018</vt:lpstr>
      <vt:lpstr>Slide 7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19666691272</cp:lastModifiedBy>
  <cp:revision>134</cp:revision>
  <dcterms:created xsi:type="dcterms:W3CDTF">2018-03-09T20:31:31Z</dcterms:created>
  <dcterms:modified xsi:type="dcterms:W3CDTF">2018-04-24T20:31:59Z</dcterms:modified>
</cp:coreProperties>
</file>