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3.xml" ContentType="application/vnd.openxmlformats-officedocument.presentationml.notesSlide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23" r:id="rId1"/>
  </p:sldMasterIdLst>
  <p:notesMasterIdLst>
    <p:notesMasterId r:id="rId20"/>
  </p:notesMasterIdLst>
  <p:sldIdLst>
    <p:sldId id="256" r:id="rId2"/>
    <p:sldId id="257" r:id="rId3"/>
    <p:sldId id="262" r:id="rId4"/>
    <p:sldId id="263" r:id="rId5"/>
    <p:sldId id="264" r:id="rId6"/>
    <p:sldId id="265" r:id="rId7"/>
    <p:sldId id="272" r:id="rId8"/>
    <p:sldId id="273" r:id="rId9"/>
    <p:sldId id="269" r:id="rId10"/>
    <p:sldId id="270" r:id="rId11"/>
    <p:sldId id="274" r:id="rId12"/>
    <p:sldId id="275" r:id="rId13"/>
    <p:sldId id="271" r:id="rId14"/>
    <p:sldId id="266" r:id="rId15"/>
    <p:sldId id="281" r:id="rId16"/>
    <p:sldId id="282" r:id="rId17"/>
    <p:sldId id="283" r:id="rId18"/>
    <p:sldId id="259" r:id="rId19"/>
  </p:sldIdLst>
  <p:sldSz cx="9144000" cy="6858000" type="screen4x3"/>
  <p:notesSz cx="7023100" cy="93091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52">
          <p15:clr>
            <a:srgbClr val="A4A3A4"/>
          </p15:clr>
        </p15:guide>
        <p15:guide id="2" orient="horz" pos="2160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E502E"/>
    <a:srgbClr val="154269"/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09" d="100"/>
          <a:sy n="109" d="100"/>
        </p:scale>
        <p:origin x="1674" y="102"/>
      </p:cViewPr>
      <p:guideLst>
        <p:guide orient="horz" pos="1952"/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PCA_08.xlsm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PCA_08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PCA_08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PCA_08.xlsm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PCA_08.xlsm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PCA_08.xlsm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ndice%20Geral%20e%20Acumulado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10.10.75\grupos\Area%20Tecnica\Agricola\SAMPA\COAPA%20-%20Coordena&#231;&#227;o-Geral%20de%20Acompanhamento%20da%20Produ&#231;&#227;o%20Agropecu&#225;ria\Acompanhamento%20de%20Mercado%20-%20PIB,%20VBP,%20LSPA%20(Broadcast,%20CMA%20etc)\Apresenta&#231;&#245;es%20-%20Mercado\Infla&#231;&#227;o\2019\Indice%20Geral%20e%20Acumulado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9927347882447933E-2"/>
          <c:y val="4.1867041651283944E-2"/>
          <c:w val="0.93248464034969569"/>
          <c:h val="0.73074386497953736"/>
        </c:manualLayout>
      </c:layout>
      <c:lineChart>
        <c:grouping val="standard"/>
        <c:varyColors val="0"/>
        <c:ser>
          <c:idx val="0"/>
          <c:order val="0"/>
          <c:tx>
            <c:strRef>
              <c:f>'[IPCA_08.xlsm]Var%'!$D$8</c:f>
              <c:strCache>
                <c:ptCount val="1"/>
                <c:pt idx="0">
                  <c:v>Índice Geral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1.1206491962283164E-16"/>
                  <c:y val="-3.609432424799305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200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AB2-4654-A015-530145637979}"/>
                </c:ext>
              </c:extLst>
            </c:dLbl>
            <c:dLbl>
              <c:idx val="25"/>
              <c:layout>
                <c:manualLayout>
                  <c:x val="-4.5845269448050625E-3"/>
                  <c:y val="3.3496161898115835E-2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AB2-4654-A015-53014563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'[IPCA_08.xlsm]Var%'!$HN$6:$IL$6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'[IPCA_08.xlsm]Var%'!$HN$8:$IL$8</c:f>
              <c:numCache>
                <c:formatCode>0.00</c:formatCode>
                <c:ptCount val="25"/>
                <c:pt idx="0">
                  <c:v>0.19</c:v>
                </c:pt>
                <c:pt idx="1">
                  <c:v>0.16</c:v>
                </c:pt>
                <c:pt idx="2">
                  <c:v>0.42</c:v>
                </c:pt>
                <c:pt idx="3">
                  <c:v>0.28000000000000003</c:v>
                </c:pt>
                <c:pt idx="4">
                  <c:v>0.44</c:v>
                </c:pt>
                <c:pt idx="5">
                  <c:v>0.28999999999999998</c:v>
                </c:pt>
                <c:pt idx="6">
                  <c:v>0.32</c:v>
                </c:pt>
                <c:pt idx="7">
                  <c:v>0.09</c:v>
                </c:pt>
                <c:pt idx="8">
                  <c:v>0.22</c:v>
                </c:pt>
                <c:pt idx="9">
                  <c:v>0.4</c:v>
                </c:pt>
                <c:pt idx="10">
                  <c:v>1.26</c:v>
                </c:pt>
                <c:pt idx="11">
                  <c:v>0.33</c:v>
                </c:pt>
                <c:pt idx="12">
                  <c:v>-0.09</c:v>
                </c:pt>
                <c:pt idx="13">
                  <c:v>0.48</c:v>
                </c:pt>
                <c:pt idx="14">
                  <c:v>0.45</c:v>
                </c:pt>
                <c:pt idx="15">
                  <c:v>-0.21</c:v>
                </c:pt>
                <c:pt idx="16">
                  <c:v>0.15</c:v>
                </c:pt>
                <c:pt idx="17">
                  <c:v>0.32</c:v>
                </c:pt>
                <c:pt idx="18">
                  <c:v>0.43</c:v>
                </c:pt>
                <c:pt idx="19">
                  <c:v>0.75</c:v>
                </c:pt>
                <c:pt idx="20">
                  <c:v>0.56999999999999995</c:v>
                </c:pt>
                <c:pt idx="21">
                  <c:v>0.13</c:v>
                </c:pt>
                <c:pt idx="22">
                  <c:v>0.01</c:v>
                </c:pt>
                <c:pt idx="23">
                  <c:v>0.19</c:v>
                </c:pt>
                <c:pt idx="24">
                  <c:v>0.11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AB2-4654-A015-530145637979}"/>
            </c:ext>
          </c:extLst>
        </c:ser>
        <c:ser>
          <c:idx val="1"/>
          <c:order val="1"/>
          <c:tx>
            <c:strRef>
              <c:f>'[IPCA_08.xlsm]Var%'!$D$9</c:f>
              <c:strCache>
                <c:ptCount val="1"/>
                <c:pt idx="0">
                  <c:v>Alimentação e bebidas </c:v>
                </c:pt>
              </c:strCache>
            </c:strRef>
          </c:tx>
          <c:spPr>
            <a:ln w="38100">
              <a:solidFill>
                <a:srgbClr val="DDDEDD">
                  <a:lumMod val="75000"/>
                </a:srgb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4.5845269448050634E-3"/>
                  <c:y val="5.0414243387938377E-3"/>
                </c:manualLayout>
              </c:layout>
              <c:spPr/>
              <c:txPr>
                <a:bodyPr/>
                <a:lstStyle/>
                <a:p>
                  <a:pPr>
                    <a:defRPr sz="1200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AB2-4654-A015-53014563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'[IPCA_08.xlsm]Var%'!$HN$6:$IL$6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'[IPCA_08.xlsm]Var%'!$HN$9:$IL$9</c:f>
              <c:numCache>
                <c:formatCode>0.00</c:formatCode>
                <c:ptCount val="25"/>
                <c:pt idx="0">
                  <c:v>-1.07</c:v>
                </c:pt>
                <c:pt idx="1">
                  <c:v>-0.41</c:v>
                </c:pt>
                <c:pt idx="2">
                  <c:v>-0.05</c:v>
                </c:pt>
                <c:pt idx="3">
                  <c:v>-0.38</c:v>
                </c:pt>
                <c:pt idx="4">
                  <c:v>0.54</c:v>
                </c:pt>
                <c:pt idx="5">
                  <c:v>0.74</c:v>
                </c:pt>
                <c:pt idx="6">
                  <c:v>-0.33</c:v>
                </c:pt>
                <c:pt idx="7">
                  <c:v>7.0000000000000007E-2</c:v>
                </c:pt>
                <c:pt idx="8">
                  <c:v>0.09</c:v>
                </c:pt>
                <c:pt idx="9">
                  <c:v>0.32</c:v>
                </c:pt>
                <c:pt idx="10">
                  <c:v>2.0299999999999998</c:v>
                </c:pt>
                <c:pt idx="11">
                  <c:v>-0.12</c:v>
                </c:pt>
                <c:pt idx="12">
                  <c:v>-0.34</c:v>
                </c:pt>
                <c:pt idx="13">
                  <c:v>0.1</c:v>
                </c:pt>
                <c:pt idx="14">
                  <c:v>0.59</c:v>
                </c:pt>
                <c:pt idx="15">
                  <c:v>0.39</c:v>
                </c:pt>
                <c:pt idx="16">
                  <c:v>0.44</c:v>
                </c:pt>
                <c:pt idx="17">
                  <c:v>0.9</c:v>
                </c:pt>
                <c:pt idx="18">
                  <c:v>0.78</c:v>
                </c:pt>
                <c:pt idx="19">
                  <c:v>1.37</c:v>
                </c:pt>
                <c:pt idx="20">
                  <c:v>0.63</c:v>
                </c:pt>
                <c:pt idx="21">
                  <c:v>-0.56000000000000005</c:v>
                </c:pt>
                <c:pt idx="22">
                  <c:v>-0.25</c:v>
                </c:pt>
                <c:pt idx="23">
                  <c:v>0.01</c:v>
                </c:pt>
                <c:pt idx="24">
                  <c:v>-0.35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AB2-4654-A015-530145637979}"/>
            </c:ext>
          </c:extLst>
        </c:ser>
        <c:ser>
          <c:idx val="2"/>
          <c:order val="2"/>
          <c:tx>
            <c:strRef>
              <c:f>'[IPCA_08.xlsm]Var%'!$D$10</c:f>
              <c:strCache>
                <c:ptCount val="1"/>
                <c:pt idx="0">
                  <c:v>Alimentação no domicílio </c:v>
                </c:pt>
              </c:strCache>
            </c:strRef>
          </c:tx>
          <c:spPr>
            <a:ln w="38100">
              <a:solidFill>
                <a:srgbClr val="2E502E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9.1690538896100141E-3"/>
                  <c:y val="2.438769902507196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>
                      <a:solidFill>
                        <a:schemeClr val="accent3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EAB2-4654-A015-530145637979}"/>
                </c:ext>
              </c:extLst>
            </c:dLbl>
            <c:dLbl>
              <c:idx val="25"/>
              <c:layout>
                <c:manualLayout>
                  <c:x val="0"/>
                  <c:y val="3.349616189811583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EAB2-4654-A015-5301456379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'[IPCA_08.xlsm]Var%'!$HN$6:$IL$6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'[IPCA_08.xlsm]Var%'!$HN$10:$IL$10</c:f>
              <c:numCache>
                <c:formatCode>0.00</c:formatCode>
                <c:ptCount val="25"/>
                <c:pt idx="0">
                  <c:v>-1.84</c:v>
                </c:pt>
                <c:pt idx="1">
                  <c:v>-0.74</c:v>
                </c:pt>
                <c:pt idx="2">
                  <c:v>-0.17</c:v>
                </c:pt>
                <c:pt idx="3">
                  <c:v>-0.72</c:v>
                </c:pt>
                <c:pt idx="4">
                  <c:v>0.42</c:v>
                </c:pt>
                <c:pt idx="5">
                  <c:v>1.1200000000000001</c:v>
                </c:pt>
                <c:pt idx="6">
                  <c:v>-0.61</c:v>
                </c:pt>
                <c:pt idx="7">
                  <c:v>-0.18</c:v>
                </c:pt>
                <c:pt idx="8">
                  <c:v>0.27</c:v>
                </c:pt>
                <c:pt idx="9">
                  <c:v>0.36</c:v>
                </c:pt>
                <c:pt idx="10">
                  <c:v>3.09</c:v>
                </c:pt>
                <c:pt idx="11">
                  <c:v>-0.59</c:v>
                </c:pt>
                <c:pt idx="12">
                  <c:v>-0.72</c:v>
                </c:pt>
                <c:pt idx="13">
                  <c:v>0</c:v>
                </c:pt>
                <c:pt idx="14">
                  <c:v>0.91</c:v>
                </c:pt>
                <c:pt idx="15">
                  <c:v>0.34</c:v>
                </c:pt>
                <c:pt idx="16">
                  <c:v>0.5</c:v>
                </c:pt>
                <c:pt idx="17">
                  <c:v>0.97</c:v>
                </c:pt>
                <c:pt idx="18">
                  <c:v>1.24</c:v>
                </c:pt>
                <c:pt idx="19">
                  <c:v>2.0699999999999998</c:v>
                </c:pt>
                <c:pt idx="20">
                  <c:v>0.62</c:v>
                </c:pt>
                <c:pt idx="21">
                  <c:v>-0.89</c:v>
                </c:pt>
                <c:pt idx="22">
                  <c:v>-0.39</c:v>
                </c:pt>
                <c:pt idx="23">
                  <c:v>-0.06</c:v>
                </c:pt>
                <c:pt idx="24">
                  <c:v>-0.84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AB2-4654-A015-5301456379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5557200"/>
        <c:axId val="1235541968"/>
      </c:lineChart>
      <c:dateAx>
        <c:axId val="1235557200"/>
        <c:scaling>
          <c:orientation val="minMax"/>
          <c:max val="43678"/>
          <c:min val="42948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200" b="0">
                <a:solidFill>
                  <a:sysClr val="windowText" lastClr="000000"/>
                </a:solidFill>
                <a:latin typeface="Calibri" pitchFamily="34" charset="0"/>
              </a:defRPr>
            </a:pPr>
            <a:endParaRPr lang="pt-BR"/>
          </a:p>
        </c:txPr>
        <c:crossAx val="1235541968"/>
        <c:crosses val="autoZero"/>
        <c:auto val="1"/>
        <c:lblOffset val="100"/>
        <c:baseTimeUnit val="months"/>
      </c:dateAx>
      <c:valAx>
        <c:axId val="1235541968"/>
        <c:scaling>
          <c:orientation val="minMax"/>
          <c:max val="3.5"/>
          <c:min val="-2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.0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ysClr val="windowText" lastClr="000000"/>
                </a:solidFill>
              </a:defRPr>
            </a:pPr>
            <a:endParaRPr lang="pt-BR"/>
          </a:p>
        </c:txPr>
        <c:crossAx val="1235557200"/>
        <c:crosses val="autoZero"/>
        <c:crossBetween val="between"/>
        <c:majorUnit val="0.5"/>
      </c:valAx>
      <c:spPr>
        <a:solidFill>
          <a:prstClr val="white"/>
        </a:solidFill>
      </c:spPr>
    </c:plotArea>
    <c:legend>
      <c:legendPos val="b"/>
      <c:layout/>
      <c:overlay val="0"/>
      <c:txPr>
        <a:bodyPr/>
        <a:lstStyle/>
        <a:p>
          <a:pPr>
            <a:defRPr sz="1200">
              <a:solidFill>
                <a:sysClr val="windowText" lastClr="000000"/>
              </a:solidFill>
            </a:defRPr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95000"/>
      </a:schemeClr>
    </a:solidFill>
  </c:spPr>
  <c:txPr>
    <a:bodyPr/>
    <a:lstStyle/>
    <a:p>
      <a:pPr>
        <a:defRPr b="1">
          <a:solidFill>
            <a:schemeClr val="accent3"/>
          </a:solidFill>
        </a:defRPr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86087524845575E-2"/>
          <c:y val="3.3853161880604811E-2"/>
          <c:w val="0.93247283269907522"/>
          <c:h val="0.7555892418718847"/>
        </c:manualLayout>
      </c:layout>
      <c:lineChart>
        <c:grouping val="standard"/>
        <c:varyColors val="0"/>
        <c:ser>
          <c:idx val="1"/>
          <c:order val="0"/>
          <c:tx>
            <c:strRef>
              <c:f>[IPCA_08.xlsm]Planilha1!$D$14</c:f>
              <c:strCache>
                <c:ptCount val="1"/>
                <c:pt idx="0">
                  <c:v>Limão </c:v>
                </c:pt>
              </c:strCache>
            </c:strRef>
          </c:tx>
          <c:spPr>
            <a:ln w="38100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1.6703990579762393E-2"/>
                  <c:y val="-4.12009505798813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383-457E-B59A-54A663B1BF1B}"/>
                </c:ext>
              </c:extLst>
            </c:dLbl>
            <c:dLbl>
              <c:idx val="25"/>
              <c:layout>
                <c:manualLayout>
                  <c:x val="-2.1259624374243044E-2"/>
                  <c:y val="-3.570730306265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4383-457E-B59A-54A663B1B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[IPCA_08.xlsm]Planilha1!$HN$6:$IL$6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[IPCA_08.xlsm]Planilha1!$HN$14:$IL$14</c:f>
              <c:numCache>
                <c:formatCode>0.00</c:formatCode>
                <c:ptCount val="25"/>
                <c:pt idx="0">
                  <c:v>12.72</c:v>
                </c:pt>
                <c:pt idx="1">
                  <c:v>3.29</c:v>
                </c:pt>
                <c:pt idx="2">
                  <c:v>7.52</c:v>
                </c:pt>
                <c:pt idx="3">
                  <c:v>6.09</c:v>
                </c:pt>
                <c:pt idx="4">
                  <c:v>-7.47</c:v>
                </c:pt>
                <c:pt idx="5">
                  <c:v>-19.55</c:v>
                </c:pt>
                <c:pt idx="6">
                  <c:v>-22.78</c:v>
                </c:pt>
                <c:pt idx="7">
                  <c:v>-11.93</c:v>
                </c:pt>
                <c:pt idx="8">
                  <c:v>-7.99</c:v>
                </c:pt>
                <c:pt idx="9">
                  <c:v>-2.25</c:v>
                </c:pt>
                <c:pt idx="10">
                  <c:v>22.43</c:v>
                </c:pt>
                <c:pt idx="11">
                  <c:v>12.28</c:v>
                </c:pt>
                <c:pt idx="12">
                  <c:v>14.49</c:v>
                </c:pt>
                <c:pt idx="13">
                  <c:v>29.19</c:v>
                </c:pt>
                <c:pt idx="14">
                  <c:v>5.73</c:v>
                </c:pt>
                <c:pt idx="15">
                  <c:v>0.56000000000000005</c:v>
                </c:pt>
                <c:pt idx="16">
                  <c:v>-23.85</c:v>
                </c:pt>
                <c:pt idx="17">
                  <c:v>-19.059999999999999</c:v>
                </c:pt>
                <c:pt idx="18">
                  <c:v>-19.14</c:v>
                </c:pt>
                <c:pt idx="19">
                  <c:v>-7.52</c:v>
                </c:pt>
                <c:pt idx="20">
                  <c:v>-1.34</c:v>
                </c:pt>
                <c:pt idx="21">
                  <c:v>4.8600000000000003</c:v>
                </c:pt>
                <c:pt idx="22">
                  <c:v>8.5399999999999991</c:v>
                </c:pt>
                <c:pt idx="23">
                  <c:v>21.91</c:v>
                </c:pt>
                <c:pt idx="24">
                  <c:v>20.16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383-457E-B59A-54A663B1BF1B}"/>
            </c:ext>
          </c:extLst>
        </c:ser>
        <c:ser>
          <c:idx val="0"/>
          <c:order val="1"/>
          <c:tx>
            <c:strRef>
              <c:f>[IPCA_08.xlsm]Planilha1!$D$15</c:f>
              <c:strCache>
                <c:ptCount val="1"/>
                <c:pt idx="0">
                  <c:v>Tangerina 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1.8222535177922831E-2"/>
                  <c:y val="-1.373357810102035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4383-457E-B59A-54A663B1BF1B}"/>
                </c:ext>
              </c:extLst>
            </c:dLbl>
            <c:dLbl>
              <c:idx val="25"/>
              <c:layout>
                <c:manualLayout>
                  <c:x val="-1.6703990579762403E-2"/>
                  <c:y val="1.098686248081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4383-457E-B59A-54A663B1B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E502E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[IPCA_08.xlsm]Planilha1!$HN$6:$IL$6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[IPCA_08.xlsm]Planilha1!$HN$15:$IL$15</c:f>
              <c:numCache>
                <c:formatCode>0.00</c:formatCode>
                <c:ptCount val="25"/>
                <c:pt idx="0">
                  <c:v>-5.14</c:v>
                </c:pt>
                <c:pt idx="1">
                  <c:v>3.6</c:v>
                </c:pt>
                <c:pt idx="2">
                  <c:v>0.88</c:v>
                </c:pt>
                <c:pt idx="3">
                  <c:v>-0.96</c:v>
                </c:pt>
                <c:pt idx="4">
                  <c:v>3.59</c:v>
                </c:pt>
                <c:pt idx="5">
                  <c:v>3.72</c:v>
                </c:pt>
                <c:pt idx="6">
                  <c:v>-0.42</c:v>
                </c:pt>
                <c:pt idx="7">
                  <c:v>10.74</c:v>
                </c:pt>
                <c:pt idx="8">
                  <c:v>1.27</c:v>
                </c:pt>
                <c:pt idx="9">
                  <c:v>-4.91</c:v>
                </c:pt>
                <c:pt idx="10">
                  <c:v>-2.76</c:v>
                </c:pt>
                <c:pt idx="11">
                  <c:v>1.65</c:v>
                </c:pt>
                <c:pt idx="12">
                  <c:v>20.99</c:v>
                </c:pt>
                <c:pt idx="13">
                  <c:v>20.23</c:v>
                </c:pt>
                <c:pt idx="14">
                  <c:v>7.23</c:v>
                </c:pt>
                <c:pt idx="15">
                  <c:v>2.2200000000000002</c:v>
                </c:pt>
                <c:pt idx="16">
                  <c:v>1.62</c:v>
                </c:pt>
                <c:pt idx="17">
                  <c:v>-3.29</c:v>
                </c:pt>
                <c:pt idx="18">
                  <c:v>0.87</c:v>
                </c:pt>
                <c:pt idx="19">
                  <c:v>7.02</c:v>
                </c:pt>
                <c:pt idx="20">
                  <c:v>7.0000000000000007E-2</c:v>
                </c:pt>
                <c:pt idx="21">
                  <c:v>-4.75</c:v>
                </c:pt>
                <c:pt idx="22">
                  <c:v>-19.350000000000001</c:v>
                </c:pt>
                <c:pt idx="23">
                  <c:v>6.45</c:v>
                </c:pt>
                <c:pt idx="24">
                  <c:v>16.21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383-457E-B59A-54A663B1BF1B}"/>
            </c:ext>
          </c:extLst>
        </c:ser>
        <c:ser>
          <c:idx val="2"/>
          <c:order val="2"/>
          <c:tx>
            <c:strRef>
              <c:f>[IPCA_08.xlsm]Planilha1!$D$16</c:f>
              <c:strCache>
                <c:ptCount val="1"/>
                <c:pt idx="0">
                  <c:v>Caranguejo	 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0"/>
                  <c:y val="7.14143898484851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4383-457E-B59A-54A663B1BF1B}"/>
                </c:ext>
              </c:extLst>
            </c:dLbl>
            <c:dLbl>
              <c:idx val="25"/>
              <c:layout>
                <c:manualLayout>
                  <c:x val="0"/>
                  <c:y val="5.768102802428535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383-457E-B59A-54A663B1BF1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[IPCA_08.xlsm]Planilha1!$HN$6:$IL$6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[IPCA_08.xlsm]Planilha1!$HN$16:$IL$16</c:f>
              <c:numCache>
                <c:formatCode>0.00</c:formatCode>
                <c:ptCount val="25"/>
                <c:pt idx="0">
                  <c:v>-12.25</c:v>
                </c:pt>
                <c:pt idx="1">
                  <c:v>7.59</c:v>
                </c:pt>
                <c:pt idx="2">
                  <c:v>0.95</c:v>
                </c:pt>
                <c:pt idx="3">
                  <c:v>4.9000000000000004</c:v>
                </c:pt>
                <c:pt idx="4">
                  <c:v>-0.97</c:v>
                </c:pt>
                <c:pt idx="5">
                  <c:v>8.26</c:v>
                </c:pt>
                <c:pt idx="6">
                  <c:v>-5.12</c:v>
                </c:pt>
                <c:pt idx="7">
                  <c:v>-2.64</c:v>
                </c:pt>
                <c:pt idx="8">
                  <c:v>-2.0699999999999998</c:v>
                </c:pt>
                <c:pt idx="9">
                  <c:v>6.13</c:v>
                </c:pt>
                <c:pt idx="10">
                  <c:v>-2.78</c:v>
                </c:pt>
                <c:pt idx="11">
                  <c:v>5.8</c:v>
                </c:pt>
                <c:pt idx="12">
                  <c:v>-13.21</c:v>
                </c:pt>
                <c:pt idx="13">
                  <c:v>1.5</c:v>
                </c:pt>
                <c:pt idx="14">
                  <c:v>2.19</c:v>
                </c:pt>
                <c:pt idx="15">
                  <c:v>0</c:v>
                </c:pt>
                <c:pt idx="16">
                  <c:v>-3.12</c:v>
                </c:pt>
                <c:pt idx="17">
                  <c:v>7.35</c:v>
                </c:pt>
                <c:pt idx="18">
                  <c:v>-4.7300000000000004</c:v>
                </c:pt>
                <c:pt idx="19">
                  <c:v>3.44</c:v>
                </c:pt>
                <c:pt idx="20">
                  <c:v>-2.12</c:v>
                </c:pt>
                <c:pt idx="21">
                  <c:v>-0.34</c:v>
                </c:pt>
                <c:pt idx="22">
                  <c:v>-2.37</c:v>
                </c:pt>
                <c:pt idx="23">
                  <c:v>-0.81</c:v>
                </c:pt>
                <c:pt idx="24">
                  <c:v>12.55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4383-457E-B59A-54A663B1BF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5545232"/>
        <c:axId val="1235542512"/>
      </c:lineChart>
      <c:dateAx>
        <c:axId val="1235545232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200"/>
            </a:pPr>
            <a:endParaRPr lang="pt-BR"/>
          </a:p>
        </c:txPr>
        <c:crossAx val="1235542512"/>
        <c:crosses val="autoZero"/>
        <c:auto val="1"/>
        <c:lblOffset val="100"/>
        <c:baseTimeUnit val="months"/>
        <c:minorUnit val="1"/>
        <c:minorTimeUnit val="months"/>
      </c:dateAx>
      <c:valAx>
        <c:axId val="1235542512"/>
        <c:scaling>
          <c:orientation val="minMax"/>
        </c:scaling>
        <c:delete val="0"/>
        <c:axPos val="l"/>
        <c:majorGridlines>
          <c:spPr>
            <a:ln w="0"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235545232"/>
        <c:crossesAt val="40909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0200368970466211E-2"/>
          <c:y val="0.11395095991979878"/>
          <c:w val="0.93247283269907566"/>
          <c:h val="0.65311885685059701"/>
        </c:manualLayout>
      </c:layout>
      <c:lineChart>
        <c:grouping val="standard"/>
        <c:varyColors val="0"/>
        <c:ser>
          <c:idx val="1"/>
          <c:order val="0"/>
          <c:tx>
            <c:strRef>
              <c:f>[IPCA_08.xlsm]Planilha2!$D$13</c:f>
              <c:strCache>
                <c:ptCount val="1"/>
                <c:pt idx="0">
                  <c:v>Tangerina 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0"/>
                  <c:y val="-6.5467160072249231E-2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2">
                            <a:lumMod val="50000"/>
                          </a:schemeClr>
                        </a:solidFill>
                      </a:rPr>
                      <a:t>0,017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832-4E79-AE0C-BA096464A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[IPCA_08.xlsm]Planilha2!$HN$6:$IL$6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[IPCA_08.xlsm]Planilha2!$HN$13:$IL$13</c:f>
              <c:numCache>
                <c:formatCode>General</c:formatCode>
                <c:ptCount val="25"/>
                <c:pt idx="0">
                  <c:v>-3.8858399999999998E-3</c:v>
                </c:pt>
                <c:pt idx="1">
                  <c:v>2.5704000000000005E-3</c:v>
                </c:pt>
                <c:pt idx="2">
                  <c:v>6.512E-4</c:v>
                </c:pt>
                <c:pt idx="3">
                  <c:v>-7.1423999999999988E-4</c:v>
                </c:pt>
                <c:pt idx="4">
                  <c:v>2.6314700000000003E-3</c:v>
                </c:pt>
                <c:pt idx="5">
                  <c:v>2.8160400000000001E-3</c:v>
                </c:pt>
                <c:pt idx="6">
                  <c:v>-3.2759999999999999E-4</c:v>
                </c:pt>
                <c:pt idx="7">
                  <c:v>8.3342399999999997E-3</c:v>
                </c:pt>
                <c:pt idx="8">
                  <c:v>1.0896600000000001E-3</c:v>
                </c:pt>
                <c:pt idx="9">
                  <c:v>-4.2520599999999993E-3</c:v>
                </c:pt>
                <c:pt idx="10">
                  <c:v>-2.2549199999999997E-3</c:v>
                </c:pt>
                <c:pt idx="11">
                  <c:v>1.2935999999999998E-3</c:v>
                </c:pt>
                <c:pt idx="12">
                  <c:v>1.670804E-2</c:v>
                </c:pt>
                <c:pt idx="13">
                  <c:v>1.950172E-2</c:v>
                </c:pt>
                <c:pt idx="14">
                  <c:v>8.3289600000000016E-3</c:v>
                </c:pt>
                <c:pt idx="15">
                  <c:v>2.7239400000000002E-3</c:v>
                </c:pt>
                <c:pt idx="16">
                  <c:v>2.0395800000000005E-3</c:v>
                </c:pt>
                <c:pt idx="17">
                  <c:v>-4.1980399999999992E-3</c:v>
                </c:pt>
                <c:pt idx="18">
                  <c:v>1.0727100000000002E-3</c:v>
                </c:pt>
                <c:pt idx="19" formatCode="0.000">
                  <c:v>8.7188400000000003E-3</c:v>
                </c:pt>
                <c:pt idx="20" formatCode="0.000">
                  <c:v>9.1979999999999997E-5</c:v>
                </c:pt>
                <c:pt idx="21" formatCode="0.000">
                  <c:v>-6.1939999999999999E-3</c:v>
                </c:pt>
                <c:pt idx="22" formatCode="0.000">
                  <c:v>-2.4013349999999999E-2</c:v>
                </c:pt>
                <c:pt idx="23" formatCode="0.000">
                  <c:v>6.4758000000000003E-3</c:v>
                </c:pt>
                <c:pt idx="24" formatCode="0.000">
                  <c:v>1.7247439999999999E-2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832-4E79-AE0C-BA096464AFDA}"/>
            </c:ext>
          </c:extLst>
        </c:ser>
        <c:ser>
          <c:idx val="0"/>
          <c:order val="1"/>
          <c:tx>
            <c:strRef>
              <c:f>[IPCA_08.xlsm]Planilha2!$D$14</c:f>
              <c:strCache>
                <c:ptCount val="1"/>
                <c:pt idx="0">
                  <c:v>Cebola 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3.3407981159524675E-2"/>
                  <c:y val="-1.2880736585115541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832-4E79-AE0C-BA096464A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[IPCA_08.xlsm]Planilha2!$HN$6:$IL$6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[IPCA_08.xlsm]Planilha2!$HN$14:$IL$14</c:f>
              <c:numCache>
                <c:formatCode>General</c:formatCode>
                <c:ptCount val="25"/>
                <c:pt idx="0">
                  <c:v>1.6401599999999999E-3</c:v>
                </c:pt>
                <c:pt idx="1">
                  <c:v>-8.2280200000000008E-3</c:v>
                </c:pt>
                <c:pt idx="2">
                  <c:v>-3.0495000000000001E-3</c:v>
                </c:pt>
                <c:pt idx="3">
                  <c:v>5.2784999999999996E-4</c:v>
                </c:pt>
                <c:pt idx="4">
                  <c:v>-3.5154299999999999E-3</c:v>
                </c:pt>
                <c:pt idx="5">
                  <c:v>7.9640400000000004E-3</c:v>
                </c:pt>
                <c:pt idx="6">
                  <c:v>1.3093500000000001E-2</c:v>
                </c:pt>
                <c:pt idx="7">
                  <c:v>2.5242000000000003E-3</c:v>
                </c:pt>
                <c:pt idx="8">
                  <c:v>2.3968300000000001E-2</c:v>
                </c:pt>
                <c:pt idx="9">
                  <c:v>4.8022240000000001E-2</c:v>
                </c:pt>
                <c:pt idx="10">
                  <c:v>2.7775199999999999E-3</c:v>
                </c:pt>
                <c:pt idx="11">
                  <c:v>-6.562649999999999E-2</c:v>
                </c:pt>
                <c:pt idx="12">
                  <c:v>-2.8824809999999999E-2</c:v>
                </c:pt>
                <c:pt idx="13">
                  <c:v>-1.3004199999999999E-2</c:v>
                </c:pt>
                <c:pt idx="14">
                  <c:v>-9.2190000000000013E-4</c:v>
                </c:pt>
                <c:pt idx="15">
                  <c:v>2.1124800000000003E-2</c:v>
                </c:pt>
                <c:pt idx="16">
                  <c:v>2.5904340000000001E-2</c:v>
                </c:pt>
                <c:pt idx="17">
                  <c:v>1.3620140000000001E-2</c:v>
                </c:pt>
                <c:pt idx="18">
                  <c:v>1.7152200000000002E-3</c:v>
                </c:pt>
                <c:pt idx="19" formatCode="0.000">
                  <c:v>7.9462600000000001E-3</c:v>
                </c:pt>
                <c:pt idx="20" formatCode="0.000">
                  <c:v>1.330928E-2</c:v>
                </c:pt>
                <c:pt idx="21" formatCode="0.000">
                  <c:v>-7.8515699999999987E-3</c:v>
                </c:pt>
                <c:pt idx="22" formatCode="0.000">
                  <c:v>2.3011500000000001E-3</c:v>
                </c:pt>
                <c:pt idx="23" formatCode="0.000">
                  <c:v>3.3327000000000002E-2</c:v>
                </c:pt>
                <c:pt idx="24" formatCode="0.000">
                  <c:v>1.3677E-2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832-4E79-AE0C-BA096464AFDA}"/>
            </c:ext>
          </c:extLst>
        </c:ser>
        <c:ser>
          <c:idx val="2"/>
          <c:order val="2"/>
          <c:tx>
            <c:strRef>
              <c:f>[IPCA_08.xlsm]Planilha2!$D$15</c:f>
              <c:strCache>
                <c:ptCount val="1"/>
                <c:pt idx="0">
                  <c:v>Banana-d'água 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24"/>
              <c:layout>
                <c:manualLayout>
                  <c:x val="-1.5185445981602175E-3"/>
                  <c:y val="3.700317743214080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832-4E79-AE0C-BA096464AF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accent3">
                        <a:lumMod val="75000"/>
                      </a:schemeClr>
                    </a:solidFill>
                    <a:latin typeface="+mn-lt"/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[IPCA_08.xlsm]Planilha2!$HN$6:$IL$6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[IPCA_08.xlsm]Planilha2!$HN$15:$IL$15</c:f>
              <c:numCache>
                <c:formatCode>General</c:formatCode>
                <c:ptCount val="25"/>
                <c:pt idx="0">
                  <c:v>-3.8356800000000002E-3</c:v>
                </c:pt>
                <c:pt idx="1">
                  <c:v>-3.2724999999999996E-4</c:v>
                </c:pt>
                <c:pt idx="2">
                  <c:v>2.4086999999999997E-3</c:v>
                </c:pt>
                <c:pt idx="3">
                  <c:v>-4.5172399999999996E-3</c:v>
                </c:pt>
                <c:pt idx="4">
                  <c:v>5.2199999999999998E-3</c:v>
                </c:pt>
                <c:pt idx="5">
                  <c:v>2.8599400000000001E-3</c:v>
                </c:pt>
                <c:pt idx="6">
                  <c:v>-3.7946999999999998E-3</c:v>
                </c:pt>
                <c:pt idx="7">
                  <c:v>7.5958000000000006E-3</c:v>
                </c:pt>
                <c:pt idx="8">
                  <c:v>-4.7832500000000002E-3</c:v>
                </c:pt>
                <c:pt idx="9">
                  <c:v>-3.4069199999999999E-3</c:v>
                </c:pt>
                <c:pt idx="10">
                  <c:v>-2.0883999999999998E-3</c:v>
                </c:pt>
                <c:pt idx="11">
                  <c:v>-6.3047999999999989E-4</c:v>
                </c:pt>
                <c:pt idx="12">
                  <c:v>-4.6534000000000007E-4</c:v>
                </c:pt>
                <c:pt idx="13">
                  <c:v>3.6229500000000002E-3</c:v>
                </c:pt>
                <c:pt idx="14">
                  <c:v>1.8983999999999998E-4</c:v>
                </c:pt>
                <c:pt idx="15">
                  <c:v>-2.2459800000000003E-3</c:v>
                </c:pt>
                <c:pt idx="16">
                  <c:v>2.5577999999999999E-4</c:v>
                </c:pt>
                <c:pt idx="17">
                  <c:v>4.2962400000000006E-3</c:v>
                </c:pt>
                <c:pt idx="18">
                  <c:v>-3.61284E-3</c:v>
                </c:pt>
                <c:pt idx="19" formatCode="0.000">
                  <c:v>1.162005E-2</c:v>
                </c:pt>
                <c:pt idx="20" formatCode="0.000">
                  <c:v>2.2640399999999997E-3</c:v>
                </c:pt>
                <c:pt idx="21" formatCode="0.000">
                  <c:v>-3.6460999999999998E-3</c:v>
                </c:pt>
                <c:pt idx="22" formatCode="0.000">
                  <c:v>-1.133352E-2</c:v>
                </c:pt>
                <c:pt idx="23" formatCode="0.000">
                  <c:v>1.21119E-3</c:v>
                </c:pt>
                <c:pt idx="24" formatCode="0.000">
                  <c:v>9.2461600000000015E-3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832-4E79-AE0C-BA096464AF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5543600"/>
        <c:axId val="1235547952"/>
      </c:lineChart>
      <c:dateAx>
        <c:axId val="123554360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200"/>
            </a:pPr>
            <a:endParaRPr lang="pt-BR"/>
          </a:p>
        </c:txPr>
        <c:crossAx val="1235547952"/>
        <c:crosses val="autoZero"/>
        <c:auto val="1"/>
        <c:lblOffset val="100"/>
        <c:baseTimeUnit val="months"/>
        <c:minorUnit val="1"/>
        <c:minorTimeUnit val="months"/>
      </c:dateAx>
      <c:valAx>
        <c:axId val="1235547952"/>
        <c:scaling>
          <c:orientation val="minMax"/>
          <c:max val="6.0000000000000012E-2"/>
          <c:min val="-8.0000000000000016E-2"/>
        </c:scaling>
        <c:delete val="0"/>
        <c:axPos val="l"/>
        <c:majorGridlines>
          <c:spPr>
            <a:ln w="0">
              <a:prstDash val="sysDot"/>
            </a:ln>
          </c:spPr>
        </c:majorGridlines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235543600"/>
        <c:crossesAt val="40909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4.7786087524845575E-2"/>
          <c:y val="3.3853161880604811E-2"/>
          <c:w val="0.93247283269907522"/>
          <c:h val="0.7555892418718847"/>
        </c:manualLayout>
      </c:layout>
      <c:lineChart>
        <c:grouping val="standard"/>
        <c:varyColors val="0"/>
        <c:ser>
          <c:idx val="1"/>
          <c:order val="0"/>
          <c:tx>
            <c:strRef>
              <c:f>[IPCA_08.xlsm]Planilha1!$D$180</c:f>
              <c:strCache>
                <c:ptCount val="1"/>
                <c:pt idx="0">
                  <c:v>Tomate </c:v>
                </c:pt>
              </c:strCache>
            </c:strRef>
          </c:tx>
          <c:spPr>
            <a:ln w="38100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1.9741079776082939E-2"/>
                  <c:y val="3.845380240603626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B6A-4ED9-A883-BBDA23C2CBEE}"/>
                </c:ext>
              </c:extLst>
            </c:dLbl>
            <c:dLbl>
              <c:idx val="25"/>
              <c:layout>
                <c:manualLayout>
                  <c:x val="-2.1259624374243044E-2"/>
                  <c:y val="-3.57073030626528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B6A-4ED9-A883-BBDA23C2C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2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[IPCA_08.xlsm]Planilha1!$HN$6:$IL$6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[IPCA_08.xlsm]Planilha1!$HN$180:$IL$180</c:f>
              <c:numCache>
                <c:formatCode>0.00</c:formatCode>
                <c:ptCount val="25"/>
                <c:pt idx="0">
                  <c:v>-13.85</c:v>
                </c:pt>
                <c:pt idx="1">
                  <c:v>-11.01</c:v>
                </c:pt>
                <c:pt idx="2">
                  <c:v>4.88</c:v>
                </c:pt>
                <c:pt idx="3">
                  <c:v>-4.6399999999999997</c:v>
                </c:pt>
                <c:pt idx="4">
                  <c:v>1.58</c:v>
                </c:pt>
                <c:pt idx="5">
                  <c:v>45.71</c:v>
                </c:pt>
                <c:pt idx="6">
                  <c:v>-3.29</c:v>
                </c:pt>
                <c:pt idx="7">
                  <c:v>-5.31</c:v>
                </c:pt>
                <c:pt idx="8">
                  <c:v>-1.71</c:v>
                </c:pt>
                <c:pt idx="9">
                  <c:v>2.75</c:v>
                </c:pt>
                <c:pt idx="10">
                  <c:v>0.94</c:v>
                </c:pt>
                <c:pt idx="11">
                  <c:v>-27.65</c:v>
                </c:pt>
                <c:pt idx="12">
                  <c:v>-4.84</c:v>
                </c:pt>
                <c:pt idx="13">
                  <c:v>-0.05</c:v>
                </c:pt>
                <c:pt idx="14">
                  <c:v>51.27</c:v>
                </c:pt>
                <c:pt idx="15">
                  <c:v>22.25</c:v>
                </c:pt>
                <c:pt idx="16">
                  <c:v>-0.78</c:v>
                </c:pt>
                <c:pt idx="17">
                  <c:v>-19.46</c:v>
                </c:pt>
                <c:pt idx="18">
                  <c:v>-5.95</c:v>
                </c:pt>
                <c:pt idx="19">
                  <c:v>31.84</c:v>
                </c:pt>
                <c:pt idx="20">
                  <c:v>28.64</c:v>
                </c:pt>
                <c:pt idx="21">
                  <c:v>-15.08</c:v>
                </c:pt>
                <c:pt idx="22">
                  <c:v>5.25</c:v>
                </c:pt>
                <c:pt idx="23">
                  <c:v>-11.28</c:v>
                </c:pt>
                <c:pt idx="24">
                  <c:v>-24.49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FB6A-4ED9-A883-BBDA23C2CBEE}"/>
            </c:ext>
          </c:extLst>
        </c:ser>
        <c:ser>
          <c:idx val="0"/>
          <c:order val="1"/>
          <c:tx>
            <c:strRef>
              <c:f>[IPCA_08.xlsm]Planilha1!$D$181</c:f>
              <c:strCache>
                <c:ptCount val="1"/>
                <c:pt idx="0">
                  <c:v>Anchova	 </c:v>
                </c:pt>
              </c:strCache>
            </c:strRef>
          </c:tx>
          <c:spPr>
            <a:ln w="38100">
              <a:solidFill>
                <a:schemeClr val="accent4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3.0370891963204461E-2"/>
                  <c:y val="2.746715620204051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FB6A-4ED9-A883-BBDA23C2CBEE}"/>
                </c:ext>
              </c:extLst>
            </c:dLbl>
            <c:dLbl>
              <c:idx val="25"/>
              <c:layout>
                <c:manualLayout>
                  <c:x val="-1.6703990579762403E-2"/>
                  <c:y val="1.09868624808162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FB6A-4ED9-A883-BBDA23C2C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2E502E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[IPCA_08.xlsm]Planilha1!$HN$6:$IL$6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[IPCA_08.xlsm]Planilha1!$HN$181:$IL$181</c:f>
              <c:numCache>
                <c:formatCode>0.00</c:formatCode>
                <c:ptCount val="25"/>
                <c:pt idx="0">
                  <c:v>7.86</c:v>
                </c:pt>
                <c:pt idx="1">
                  <c:v>5.47</c:v>
                </c:pt>
                <c:pt idx="2">
                  <c:v>-5.15</c:v>
                </c:pt>
                <c:pt idx="3">
                  <c:v>-3.01</c:v>
                </c:pt>
                <c:pt idx="4">
                  <c:v>-9.49</c:v>
                </c:pt>
                <c:pt idx="5">
                  <c:v>11.19</c:v>
                </c:pt>
                <c:pt idx="6">
                  <c:v>10.029999999999999</c:v>
                </c:pt>
                <c:pt idx="7">
                  <c:v>-2.2799999999999998</c:v>
                </c:pt>
                <c:pt idx="8">
                  <c:v>-5.93</c:v>
                </c:pt>
                <c:pt idx="9">
                  <c:v>2.83</c:v>
                </c:pt>
                <c:pt idx="10">
                  <c:v>4.0199999999999996</c:v>
                </c:pt>
                <c:pt idx="11">
                  <c:v>-15.06</c:v>
                </c:pt>
                <c:pt idx="12">
                  <c:v>-11.28</c:v>
                </c:pt>
                <c:pt idx="13">
                  <c:v>9.68</c:v>
                </c:pt>
                <c:pt idx="14">
                  <c:v>12.21</c:v>
                </c:pt>
                <c:pt idx="15">
                  <c:v>-9.4499999999999993</c:v>
                </c:pt>
                <c:pt idx="16">
                  <c:v>-1.86</c:v>
                </c:pt>
                <c:pt idx="17">
                  <c:v>14.02</c:v>
                </c:pt>
                <c:pt idx="18">
                  <c:v>-8.4499999999999993</c:v>
                </c:pt>
                <c:pt idx="19">
                  <c:v>7.43</c:v>
                </c:pt>
                <c:pt idx="20">
                  <c:v>5.84</c:v>
                </c:pt>
                <c:pt idx="21">
                  <c:v>-2.96</c:v>
                </c:pt>
                <c:pt idx="22">
                  <c:v>-1.35</c:v>
                </c:pt>
                <c:pt idx="23">
                  <c:v>-13.74</c:v>
                </c:pt>
                <c:pt idx="24">
                  <c:v>-15.87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B6A-4ED9-A883-BBDA23C2CBEE}"/>
            </c:ext>
          </c:extLst>
        </c:ser>
        <c:ser>
          <c:idx val="2"/>
          <c:order val="2"/>
          <c:tx>
            <c:strRef>
              <c:f>[IPCA_08.xlsm]Planilha1!$D$182</c:f>
              <c:strCache>
                <c:ptCount val="1"/>
                <c:pt idx="0">
                  <c:v>Açaí (emulsão)	 </c:v>
                </c:pt>
              </c:strCache>
            </c:strRef>
          </c:tx>
          <c:spPr>
            <a:ln w="38100">
              <a:solidFill>
                <a:srgbClr val="000000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1.822253517792272E-2"/>
                  <c:y val="-7.1414822402126085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FB6A-4ED9-A883-BBDA23C2CBEE}"/>
                </c:ext>
              </c:extLst>
            </c:dLbl>
            <c:dLbl>
              <c:idx val="25"/>
              <c:layout>
                <c:manualLayout>
                  <c:x val="0"/>
                  <c:y val="5.7681028024285354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B6A-4ED9-A883-BBDA23C2CBE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/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[IPCA_08.xlsm]Planilha1!$HN$6:$IL$6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[IPCA_08.xlsm]Planilha1!$HN$182:$IL$182</c:f>
              <c:numCache>
                <c:formatCode>0.00</c:formatCode>
                <c:ptCount val="25"/>
                <c:pt idx="0">
                  <c:v>-5.54</c:v>
                </c:pt>
                <c:pt idx="1">
                  <c:v>-5.28</c:v>
                </c:pt>
                <c:pt idx="2">
                  <c:v>-6.62</c:v>
                </c:pt>
                <c:pt idx="3">
                  <c:v>-3.75</c:v>
                </c:pt>
                <c:pt idx="4">
                  <c:v>3.93</c:v>
                </c:pt>
                <c:pt idx="5">
                  <c:v>3.38</c:v>
                </c:pt>
                <c:pt idx="6">
                  <c:v>4.5</c:v>
                </c:pt>
                <c:pt idx="7">
                  <c:v>2.69</c:v>
                </c:pt>
                <c:pt idx="8">
                  <c:v>8.69</c:v>
                </c:pt>
                <c:pt idx="9">
                  <c:v>-0.64</c:v>
                </c:pt>
                <c:pt idx="10">
                  <c:v>-1.45</c:v>
                </c:pt>
                <c:pt idx="11">
                  <c:v>-7.96</c:v>
                </c:pt>
                <c:pt idx="12">
                  <c:v>-8.31</c:v>
                </c:pt>
                <c:pt idx="13">
                  <c:v>-9.7799999999999994</c:v>
                </c:pt>
                <c:pt idx="14">
                  <c:v>-4.55</c:v>
                </c:pt>
                <c:pt idx="15">
                  <c:v>9.9600000000000009</c:v>
                </c:pt>
                <c:pt idx="16">
                  <c:v>7.4</c:v>
                </c:pt>
                <c:pt idx="17">
                  <c:v>10.48</c:v>
                </c:pt>
                <c:pt idx="18">
                  <c:v>3.6</c:v>
                </c:pt>
                <c:pt idx="19">
                  <c:v>10.02</c:v>
                </c:pt>
                <c:pt idx="20">
                  <c:v>6.36</c:v>
                </c:pt>
                <c:pt idx="21">
                  <c:v>-0.27</c:v>
                </c:pt>
                <c:pt idx="22">
                  <c:v>-1.35</c:v>
                </c:pt>
                <c:pt idx="23">
                  <c:v>-4.76</c:v>
                </c:pt>
                <c:pt idx="24">
                  <c:v>-14.62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8-FB6A-4ED9-A883-BBDA23C2CB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235548496"/>
        <c:axId val="1233234000"/>
      </c:lineChart>
      <c:dateAx>
        <c:axId val="1235548496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200"/>
            </a:pPr>
            <a:endParaRPr lang="pt-BR"/>
          </a:p>
        </c:txPr>
        <c:crossAx val="1233234000"/>
        <c:crosses val="autoZero"/>
        <c:auto val="1"/>
        <c:lblOffset val="100"/>
        <c:baseTimeUnit val="months"/>
        <c:minorUnit val="1"/>
        <c:minorTimeUnit val="months"/>
      </c:dateAx>
      <c:valAx>
        <c:axId val="1233234000"/>
        <c:scaling>
          <c:orientation val="minMax"/>
        </c:scaling>
        <c:delete val="0"/>
        <c:axPos val="l"/>
        <c:majorGridlines>
          <c:spPr>
            <a:ln w="0"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235548496"/>
        <c:crossesAt val="40909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7163279774145787E-2"/>
          <c:y val="0.12487506021194605"/>
          <c:w val="0.93247283269907566"/>
          <c:h val="0.66546479321497387"/>
        </c:manualLayout>
      </c:layout>
      <c:lineChart>
        <c:grouping val="standard"/>
        <c:varyColors val="0"/>
        <c:ser>
          <c:idx val="1"/>
          <c:order val="0"/>
          <c:tx>
            <c:strRef>
              <c:f>[IPCA_08.xlsm]Planilha2!$D$162</c:f>
              <c:strCache>
                <c:ptCount val="1"/>
                <c:pt idx="0">
                  <c:v>Tomate </c:v>
                </c:pt>
              </c:strCache>
            </c:strRef>
          </c:tx>
          <c:spPr>
            <a:ln w="38100">
              <a:solidFill>
                <a:schemeClr val="bg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1.3666901383442068E-2"/>
                  <c:y val="2.922594725525234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68C-4EB1-A326-2608D16A9A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[IPCA_08.xlsm]Planilha2!$HN$6:$IL$6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[IPCA_08.xlsm]Planilha2!$HN$162:$IL$162</c:f>
              <c:numCache>
                <c:formatCode>General</c:formatCode>
                <c:ptCount val="25"/>
                <c:pt idx="0">
                  <c:v>-3.3226149999999996E-2</c:v>
                </c:pt>
                <c:pt idx="1">
                  <c:v>-2.2713629999999999E-2</c:v>
                </c:pt>
                <c:pt idx="2">
                  <c:v>8.9450399999999996E-3</c:v>
                </c:pt>
                <c:pt idx="3">
                  <c:v>-8.8809599999999985E-3</c:v>
                </c:pt>
                <c:pt idx="4">
                  <c:v>2.8755999999999999E-3</c:v>
                </c:pt>
                <c:pt idx="5">
                  <c:v>8.4152110000000016E-2</c:v>
                </c:pt>
                <c:pt idx="6">
                  <c:v>-8.8007500000000013E-3</c:v>
                </c:pt>
                <c:pt idx="7">
                  <c:v>-1.3694489999999998E-2</c:v>
                </c:pt>
                <c:pt idx="8">
                  <c:v>-4.17411E-3</c:v>
                </c:pt>
                <c:pt idx="9">
                  <c:v>6.7622500000000009E-3</c:v>
                </c:pt>
                <c:pt idx="10">
                  <c:v>2.3650399999999997E-3</c:v>
                </c:pt>
                <c:pt idx="11">
                  <c:v>-6.9373850000000001E-2</c:v>
                </c:pt>
                <c:pt idx="12">
                  <c:v>-8.7603999999999998E-3</c:v>
                </c:pt>
                <c:pt idx="13">
                  <c:v>-8.6200000000000008E-5</c:v>
                </c:pt>
                <c:pt idx="14">
                  <c:v>8.7928050000000008E-2</c:v>
                </c:pt>
                <c:pt idx="15">
                  <c:v>5.7449499999999994E-2</c:v>
                </c:pt>
                <c:pt idx="16">
                  <c:v>-2.46714E-3</c:v>
                </c:pt>
                <c:pt idx="17">
                  <c:v>-6.0968180000000011E-2</c:v>
                </c:pt>
                <c:pt idx="18">
                  <c:v>-1.4970199999999999E-2</c:v>
                </c:pt>
                <c:pt idx="19" formatCode="0.000">
                  <c:v>7.5015039999999991E-2</c:v>
                </c:pt>
                <c:pt idx="20" formatCode="0.000">
                  <c:v>8.8268479999999996E-2</c:v>
                </c:pt>
                <c:pt idx="21" formatCode="0.000">
                  <c:v>-5.9430280000000002E-2</c:v>
                </c:pt>
                <c:pt idx="22" formatCode="0.000">
                  <c:v>1.7545500000000002E-2</c:v>
                </c:pt>
                <c:pt idx="23" formatCode="0.000">
                  <c:v>-3.9683039999999996E-2</c:v>
                </c:pt>
                <c:pt idx="24" formatCode="0.000">
                  <c:v>-7.6310839999999991E-2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68C-4EB1-A326-2608D16A9AE7}"/>
            </c:ext>
          </c:extLst>
        </c:ser>
        <c:ser>
          <c:idx val="0"/>
          <c:order val="1"/>
          <c:tx>
            <c:strRef>
              <c:f>[IPCA_08.xlsm]Planilha2!$D$163</c:f>
              <c:strCache>
                <c:ptCount val="1"/>
                <c:pt idx="0">
                  <c:v>Batata-inglesa </c:v>
                </c:pt>
              </c:strCache>
            </c:strRef>
          </c:tx>
          <c:spPr>
            <a:ln w="38100">
              <a:solidFill>
                <a:schemeClr val="accent4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9.1112675889613044E-3"/>
                  <c:y val="5.1040980858072467E-2"/>
                </c:manualLayout>
              </c:layout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accent4">
                          <a:lumMod val="75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68C-4EB1-A326-2608D16A9A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accent4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[IPCA_08.xlsm]Planilha2!$HN$6:$IL$6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[IPCA_08.xlsm]Planilha2!$HN$163:$IL$163</c:f>
              <c:numCache>
                <c:formatCode>General</c:formatCode>
                <c:ptCount val="25"/>
                <c:pt idx="0">
                  <c:v>-2.2569999999999999E-3</c:v>
                </c:pt>
                <c:pt idx="1">
                  <c:v>-1.209E-2</c:v>
                </c:pt>
                <c:pt idx="2">
                  <c:v>3.5320049999999992E-2</c:v>
                </c:pt>
                <c:pt idx="3">
                  <c:v>2.7395700000000002E-3</c:v>
                </c:pt>
                <c:pt idx="4">
                  <c:v>-6.2819999999999987E-4</c:v>
                </c:pt>
                <c:pt idx="5">
                  <c:v>1.8792199999999998E-2</c:v>
                </c:pt>
                <c:pt idx="6">
                  <c:v>-6.8294099999999993E-3</c:v>
                </c:pt>
                <c:pt idx="7">
                  <c:v>-6.4181100000000003E-3</c:v>
                </c:pt>
                <c:pt idx="8">
                  <c:v>-7.6459399999999986E-3</c:v>
                </c:pt>
                <c:pt idx="9">
                  <c:v>2.9294230000000004E-2</c:v>
                </c:pt>
                <c:pt idx="10">
                  <c:v>3.3599280000000002E-2</c:v>
                </c:pt>
                <c:pt idx="11">
                  <c:v>-6.3737100000000005E-2</c:v>
                </c:pt>
                <c:pt idx="12">
                  <c:v>-1.9285580000000004E-2</c:v>
                </c:pt>
                <c:pt idx="13">
                  <c:v>-1.160541E-2</c:v>
                </c:pt>
                <c:pt idx="14">
                  <c:v>1.7894029999999998E-2</c:v>
                </c:pt>
                <c:pt idx="15">
                  <c:v>2.175589E-2</c:v>
                </c:pt>
                <c:pt idx="16">
                  <c:v>3.4125099999999998E-2</c:v>
                </c:pt>
                <c:pt idx="17">
                  <c:v>1.0138799999999998E-2</c:v>
                </c:pt>
                <c:pt idx="18">
                  <c:v>5.3798140000000008E-2</c:v>
                </c:pt>
                <c:pt idx="19" formatCode="0.000">
                  <c:v>5.6173710000000002E-2</c:v>
                </c:pt>
                <c:pt idx="20" formatCode="0.000">
                  <c:v>-1.2156199999999999E-3</c:v>
                </c:pt>
                <c:pt idx="21" formatCode="0.000">
                  <c:v>-1.3147200000000001E-2</c:v>
                </c:pt>
                <c:pt idx="22" formatCode="0.000">
                  <c:v>-4.2462000000000003E-3</c:v>
                </c:pt>
                <c:pt idx="23" formatCode="0.000">
                  <c:v>-1.1006879999999998E-2</c:v>
                </c:pt>
                <c:pt idx="24" formatCode="0.000">
                  <c:v>-2.6191249999999996E-2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68C-4EB1-A326-2608D16A9AE7}"/>
            </c:ext>
          </c:extLst>
        </c:ser>
        <c:ser>
          <c:idx val="2"/>
          <c:order val="2"/>
          <c:tx>
            <c:strRef>
              <c:f>[IPCA_08.xlsm]Planilha2!$D$164</c:f>
              <c:strCache>
                <c:ptCount val="1"/>
                <c:pt idx="0">
                  <c:v>Cenoura </c:v>
                </c:pt>
              </c:strCache>
            </c:strRef>
          </c:tx>
          <c:spPr>
            <a:ln w="38100"/>
          </c:spPr>
          <c:marker>
            <c:symbol val="none"/>
          </c:marker>
          <c:dLbls>
            <c:dLbl>
              <c:idx val="24"/>
              <c:layout>
                <c:manualLayout>
                  <c:x val="-7.5927229908010875E-3"/>
                  <c:y val="7.278945439435501E-2"/>
                </c:manualLayout>
              </c:layout>
              <c:tx>
                <c:rich>
                  <a:bodyPr wrap="square" lIns="38100" tIns="19050" rIns="38100" bIns="19050" anchor="ctr">
                    <a:spAutoFit/>
                  </a:bodyPr>
                  <a:lstStyle/>
                  <a:p>
                    <a:pPr>
                      <a:defRPr sz="1200" b="1">
                        <a:solidFill>
                          <a:schemeClr val="accent3">
                            <a:lumMod val="75000"/>
                          </a:schemeClr>
                        </a:solidFill>
                      </a:defRPr>
                    </a:pPr>
                    <a:r>
                      <a:rPr lang="en-US" dirty="0" smtClean="0"/>
                      <a:t> -0,010</a:t>
                    </a:r>
                    <a:endParaRPr lang="en-US" dirty="0"/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68C-4EB1-A326-2608D16A9AE7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[IPCA_08.xlsm]Planilha2!$HN$6:$IL$6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[IPCA_08.xlsm]Planilha2!$HN$164:$IL$164</c:f>
              <c:numCache>
                <c:formatCode>General</c:formatCode>
                <c:ptCount val="25"/>
                <c:pt idx="0">
                  <c:v>-6.9300000000000004E-4</c:v>
                </c:pt>
                <c:pt idx="1">
                  <c:v>-5.1271999999999993E-4</c:v>
                </c:pt>
                <c:pt idx="2">
                  <c:v>2.9124800000000003E-3</c:v>
                </c:pt>
                <c:pt idx="3">
                  <c:v>4.1670000000000006E-3</c:v>
                </c:pt>
                <c:pt idx="4">
                  <c:v>-2.8022399999999997E-3</c:v>
                </c:pt>
                <c:pt idx="5">
                  <c:v>8.7879599999999992E-3</c:v>
                </c:pt>
                <c:pt idx="6">
                  <c:v>-2.1727999999999999E-3</c:v>
                </c:pt>
                <c:pt idx="7">
                  <c:v>7.2360000000000002E-4</c:v>
                </c:pt>
                <c:pt idx="8">
                  <c:v>7.6019999999999994E-4</c:v>
                </c:pt>
                <c:pt idx="9">
                  <c:v>2.6405999999999995E-3</c:v>
                </c:pt>
                <c:pt idx="10">
                  <c:v>-2.4351499999999996E-3</c:v>
                </c:pt>
                <c:pt idx="11">
                  <c:v>-9.3076200000000008E-3</c:v>
                </c:pt>
                <c:pt idx="12">
                  <c:v>2.8886200000000002E-3</c:v>
                </c:pt>
                <c:pt idx="13">
                  <c:v>1.9047600000000001E-3</c:v>
                </c:pt>
                <c:pt idx="14">
                  <c:v>-5.8684999999999998E-4</c:v>
                </c:pt>
                <c:pt idx="15">
                  <c:v>-7.9658999999999991E-4</c:v>
                </c:pt>
                <c:pt idx="16">
                  <c:v>3.6096000000000001E-3</c:v>
                </c:pt>
                <c:pt idx="17">
                  <c:v>1.133725E-2</c:v>
                </c:pt>
                <c:pt idx="18">
                  <c:v>5.7997999999999991E-4</c:v>
                </c:pt>
                <c:pt idx="19" formatCode="0.000">
                  <c:v>2.5234000000000003E-3</c:v>
                </c:pt>
                <c:pt idx="20" formatCode="0.000">
                  <c:v>-4.4870000000000002E-5</c:v>
                </c:pt>
                <c:pt idx="21" formatCode="0.000">
                  <c:v>1.0026380000000001E-2</c:v>
                </c:pt>
                <c:pt idx="22" formatCode="0.000">
                  <c:v>-5.8879999999999999E-5</c:v>
                </c:pt>
                <c:pt idx="23" formatCode="0.000">
                  <c:v>-1.6978499999999999E-3</c:v>
                </c:pt>
                <c:pt idx="24" formatCode="0.000">
                  <c:v>-9.7798800000000012E-3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F68C-4EB1-A326-2608D16A9A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8310480"/>
        <c:axId val="1328305584"/>
      </c:lineChart>
      <c:dateAx>
        <c:axId val="1328310480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spPr>
          <a:ln>
            <a:solidFill>
              <a:schemeClr val="tx1"/>
            </a:solidFill>
          </a:ln>
        </c:spPr>
        <c:txPr>
          <a:bodyPr rot="-2700000" vert="horz"/>
          <a:lstStyle/>
          <a:p>
            <a:pPr>
              <a:defRPr sz="1200"/>
            </a:pPr>
            <a:endParaRPr lang="pt-BR"/>
          </a:p>
        </c:txPr>
        <c:crossAx val="1328305584"/>
        <c:crosses val="autoZero"/>
        <c:auto val="1"/>
        <c:lblOffset val="100"/>
        <c:baseTimeUnit val="months"/>
        <c:minorUnit val="1"/>
        <c:minorTimeUnit val="months"/>
      </c:dateAx>
      <c:valAx>
        <c:axId val="1328305584"/>
        <c:scaling>
          <c:orientation val="minMax"/>
          <c:max val="0.1"/>
          <c:min val="-0.1"/>
        </c:scaling>
        <c:delete val="0"/>
        <c:axPos val="l"/>
        <c:majorGridlines>
          <c:spPr>
            <a:ln w="0">
              <a:prstDash val="sysDot"/>
            </a:ln>
          </c:spPr>
        </c:majorGridlines>
        <c:numFmt formatCode="0.00" sourceLinked="0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pt-BR"/>
          </a:p>
        </c:txPr>
        <c:crossAx val="1328310480"/>
        <c:crossesAt val="40909"/>
        <c:crossBetween val="between"/>
      </c:valAx>
      <c:spPr>
        <a:solidFill>
          <a:schemeClr val="bg1"/>
        </a:solidFill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1">
        <a:lumMod val="85000"/>
      </a:schemeClr>
    </a:solidFill>
    <a:scene3d>
      <a:camera prst="orthographicFront"/>
      <a:lightRig rig="threePt" dir="t"/>
    </a:scene3d>
    <a:sp3d>
      <a:bevelT/>
      <a:bevelB/>
    </a:sp3d>
  </c:sp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8357823789559452E-2"/>
          <c:y val="2.0837066490820615E-2"/>
          <c:w val="0.9328601877068714"/>
          <c:h val="0.73107060609086794"/>
        </c:manualLayout>
      </c:layout>
      <c:lineChart>
        <c:grouping val="standard"/>
        <c:varyColors val="0"/>
        <c:ser>
          <c:idx val="0"/>
          <c:order val="0"/>
          <c:tx>
            <c:strRef>
              <c:f>[IPCA_08.xlsm]Acumulado!$D$8</c:f>
              <c:strCache>
                <c:ptCount val="1"/>
                <c:pt idx="0">
                  <c:v>Índice Geral</c:v>
                </c:pt>
              </c:strCache>
            </c:strRef>
          </c:tx>
          <c:spPr>
            <a:ln w="38100">
              <a:solidFill>
                <a:srgbClr val="0070C0"/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2.6300683939601367E-2"/>
                  <c:y val="6.542709412215841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rgbClr val="0070C0"/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EDE3-4B51-A858-547584C6DEA9}"/>
                </c:ext>
              </c:extLst>
            </c:dLbl>
            <c:dLbl>
              <c:idx val="37"/>
              <c:layout>
                <c:manualLayout>
                  <c:x val="-3.7130377326496627E-2"/>
                  <c:y val="-4.2669990072787614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 dirty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DE3-4B51-A858-547584C6D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00B05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[IPCA_08.xlsm]Acumulado!$HN$6:$IL$6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[IPCA_08.xlsm]Acumulado!$HN$8:$IL$8</c:f>
              <c:numCache>
                <c:formatCode>0.00</c:formatCode>
                <c:ptCount val="25"/>
                <c:pt idx="0">
                  <c:v>2.4558041894742866</c:v>
                </c:pt>
                <c:pt idx="1">
                  <c:v>2.5377033135266513</c:v>
                </c:pt>
                <c:pt idx="2">
                  <c:v>2.7013381881542564</c:v>
                </c:pt>
                <c:pt idx="3">
                  <c:v>2.8038549960881065</c:v>
                </c:pt>
                <c:pt idx="4">
                  <c:v>2.9473499083458643</c:v>
                </c:pt>
                <c:pt idx="5">
                  <c:v>2.8550480405260537</c:v>
                </c:pt>
                <c:pt idx="6">
                  <c:v>2.8447963662471265</c:v>
                </c:pt>
                <c:pt idx="7">
                  <c:v>2.6806550453633227</c:v>
                </c:pt>
                <c:pt idx="8">
                  <c:v>2.7626847278441335</c:v>
                </c:pt>
                <c:pt idx="9">
                  <c:v>2.8548853222565063</c:v>
                </c:pt>
                <c:pt idx="10">
                  <c:v>4.3909560762924071</c:v>
                </c:pt>
                <c:pt idx="11">
                  <c:v>4.4846829921629805</c:v>
                </c:pt>
                <c:pt idx="12">
                  <c:v>4.1926806841701136</c:v>
                </c:pt>
                <c:pt idx="13">
                  <c:v>4.5255646480172995</c:v>
                </c:pt>
                <c:pt idx="14">
                  <c:v>4.5567911660360227</c:v>
                </c:pt>
                <c:pt idx="15">
                  <c:v>4.0458934030587868</c:v>
                </c:pt>
                <c:pt idx="16">
                  <c:v>3.7454821218273482</c:v>
                </c:pt>
                <c:pt idx="17">
                  <c:v>3.7765157688874451</c:v>
                </c:pt>
                <c:pt idx="18">
                  <c:v>3.8903058081076969</c:v>
                </c:pt>
                <c:pt idx="19">
                  <c:v>4.5753652729228822</c:v>
                </c:pt>
                <c:pt idx="20">
                  <c:v>4.9405755886834379</c:v>
                </c:pt>
                <c:pt idx="21">
                  <c:v>4.6583648774389808</c:v>
                </c:pt>
                <c:pt idx="22">
                  <c:v>3.3664138988018344</c:v>
                </c:pt>
                <c:pt idx="23">
                  <c:v>3.2221769014348034</c:v>
                </c:pt>
                <c:pt idx="24">
                  <c:v>3.428807222526653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DE3-4B51-A858-547584C6DEA9}"/>
            </c:ext>
          </c:extLst>
        </c:ser>
        <c:ser>
          <c:idx val="6"/>
          <c:order val="1"/>
          <c:tx>
            <c:strRef>
              <c:f>[IPCA_08.xlsm]Acumulado!$D$9</c:f>
              <c:strCache>
                <c:ptCount val="1"/>
                <c:pt idx="0">
                  <c:v>Alimentação e bebidas </c:v>
                </c:pt>
              </c:strCache>
            </c:strRef>
          </c:tx>
          <c:spPr>
            <a:ln w="38100">
              <a:solidFill>
                <a:schemeClr val="tx2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2.6300683939601367E-2"/>
                  <c:y val="6.2582652106755163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/>
                      <a:t>4,12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EDE3-4B51-A858-547584C6DEA9}"/>
                </c:ext>
              </c:extLst>
            </c:dLbl>
            <c:dLbl>
              <c:idx val="37"/>
              <c:layout>
                <c:manualLayout>
                  <c:x val="-2.7847782994872016E-2"/>
                  <c:y val="-1.9912662033967621E-2"/>
                </c:manualLayout>
              </c:layout>
              <c:spPr/>
              <c:txPr>
                <a:bodyPr/>
                <a:lstStyle/>
                <a:p>
                  <a:pPr algn="ctr" rtl="0">
                    <a:defRPr lang="en-US" sz="1200" b="1" i="0" u="none" strike="noStrike" kern="1200" baseline="0" dirty="0">
                      <a:solidFill>
                        <a:srgbClr val="2E502E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EDE3-4B51-A858-547584C6DEA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rgbClr val="2E502E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[IPCA_08.xlsm]Acumulado!$HN$6:$IL$6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[IPCA_08.xlsm]Acumulado!$HN$9:$IL$9</c:f>
              <c:numCache>
                <c:formatCode>0.00</c:formatCode>
                <c:ptCount val="25"/>
                <c:pt idx="0">
                  <c:v>-2.0225530166381622</c:v>
                </c:pt>
                <c:pt idx="1">
                  <c:v>-2.1404679061979182</c:v>
                </c:pt>
                <c:pt idx="2">
                  <c:v>-2.1404679061979182</c:v>
                </c:pt>
                <c:pt idx="3">
                  <c:v>-2.3169680642829316</c:v>
                </c:pt>
                <c:pt idx="4">
                  <c:v>-1.8679853035871719</c:v>
                </c:pt>
                <c:pt idx="5">
                  <c:v>-1.4866052763664372</c:v>
                </c:pt>
                <c:pt idx="6">
                  <c:v>-1.3678548256699452</c:v>
                </c:pt>
                <c:pt idx="7">
                  <c:v>-1.6332592426230086</c:v>
                </c:pt>
                <c:pt idx="8">
                  <c:v>-2.1124768104408331</c:v>
                </c:pt>
                <c:pt idx="9">
                  <c:v>-1.4543268803153375</c:v>
                </c:pt>
                <c:pt idx="10">
                  <c:v>1.051407320617348</c:v>
                </c:pt>
                <c:pt idx="11">
                  <c:v>1.4067573915730103</c:v>
                </c:pt>
                <c:pt idx="12">
                  <c:v>2.1550332724569632</c:v>
                </c:pt>
                <c:pt idx="13">
                  <c:v>2.6781687978004065</c:v>
                </c:pt>
                <c:pt idx="14">
                  <c:v>3.3356378126137454</c:v>
                </c:pt>
                <c:pt idx="15">
                  <c:v>4.1343573580435056</c:v>
                </c:pt>
                <c:pt idx="16">
                  <c:v>4.0307823059666736</c:v>
                </c:pt>
                <c:pt idx="17">
                  <c:v>4.1960088810009566</c:v>
                </c:pt>
                <c:pt idx="18">
                  <c:v>5.3564139161962121</c:v>
                </c:pt>
                <c:pt idx="19">
                  <c:v>6.7250892243910343</c:v>
                </c:pt>
                <c:pt idx="20">
                  <c:v>7.3008864886648928</c:v>
                </c:pt>
                <c:pt idx="21">
                  <c:v>6.3596506422730625</c:v>
                </c:pt>
                <c:pt idx="22">
                  <c:v>3.9828986726133442</c:v>
                </c:pt>
                <c:pt idx="23">
                  <c:v>4.1182388490995203</c:v>
                </c:pt>
                <c:pt idx="24">
                  <c:v>4.1077915042420976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EDE3-4B51-A858-547584C6DEA9}"/>
            </c:ext>
          </c:extLst>
        </c:ser>
        <c:ser>
          <c:idx val="1"/>
          <c:order val="2"/>
          <c:tx>
            <c:strRef>
              <c:f>[IPCA_08.xlsm]Acumulado!$D$10</c:f>
              <c:strCache>
                <c:ptCount val="1"/>
                <c:pt idx="0">
                  <c:v>Alimentação no domicílio </c:v>
                </c:pt>
              </c:strCache>
            </c:strRef>
          </c:tx>
          <c:spPr>
            <a:ln w="38100">
              <a:solidFill>
                <a:schemeClr val="bg2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24"/>
              <c:layout>
                <c:manualLayout>
                  <c:x val="-3.2489080160684011E-2"/>
                  <c:y val="-3.4135992058230112E-2"/>
                </c:manualLayout>
              </c:layout>
              <c:spPr/>
              <c:txPr>
                <a:bodyPr/>
                <a:lstStyle/>
                <a:p>
                  <a:pPr>
                    <a:defRPr b="1">
                      <a:solidFill>
                        <a:schemeClr val="bg2">
                          <a:lumMod val="50000"/>
                        </a:schemeClr>
                      </a:solidFill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EDE3-4B51-A858-547584C6DEA9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[IPCA_08.xlsm]Acumulado!$HN$6:$IL$6</c:f>
              <c:numCache>
                <c:formatCode>mmm\-yy</c:formatCode>
                <c:ptCount val="25"/>
                <c:pt idx="0">
                  <c:v>42948</c:v>
                </c:pt>
                <c:pt idx="1">
                  <c:v>42979</c:v>
                </c:pt>
                <c:pt idx="2">
                  <c:v>43009</c:v>
                </c:pt>
                <c:pt idx="3">
                  <c:v>43040</c:v>
                </c:pt>
                <c:pt idx="4">
                  <c:v>43070</c:v>
                </c:pt>
                <c:pt idx="5">
                  <c:v>43101</c:v>
                </c:pt>
                <c:pt idx="6">
                  <c:v>43132</c:v>
                </c:pt>
                <c:pt idx="7">
                  <c:v>43160</c:v>
                </c:pt>
                <c:pt idx="8">
                  <c:v>43191</c:v>
                </c:pt>
                <c:pt idx="9">
                  <c:v>43221</c:v>
                </c:pt>
                <c:pt idx="10">
                  <c:v>43252</c:v>
                </c:pt>
                <c:pt idx="11">
                  <c:v>43282</c:v>
                </c:pt>
                <c:pt idx="12">
                  <c:v>43313</c:v>
                </c:pt>
                <c:pt idx="13">
                  <c:v>43344</c:v>
                </c:pt>
                <c:pt idx="14">
                  <c:v>43374</c:v>
                </c:pt>
                <c:pt idx="15">
                  <c:v>43405</c:v>
                </c:pt>
                <c:pt idx="16">
                  <c:v>43435</c:v>
                </c:pt>
                <c:pt idx="17">
                  <c:v>43466</c:v>
                </c:pt>
                <c:pt idx="18">
                  <c:v>43497</c:v>
                </c:pt>
                <c:pt idx="19">
                  <c:v>43525</c:v>
                </c:pt>
                <c:pt idx="20">
                  <c:v>43556</c:v>
                </c:pt>
                <c:pt idx="21">
                  <c:v>43586</c:v>
                </c:pt>
                <c:pt idx="22">
                  <c:v>43617</c:v>
                </c:pt>
                <c:pt idx="23">
                  <c:v>43647</c:v>
                </c:pt>
                <c:pt idx="24">
                  <c:v>43678</c:v>
                </c:pt>
              </c:numCache>
            </c:numRef>
          </c:cat>
          <c:val>
            <c:numRef>
              <c:f>[IPCA_08.xlsm]Acumulado!$HN$10:$IL$10</c:f>
              <c:numCache>
                <c:formatCode>0.00</c:formatCode>
                <c:ptCount val="25"/>
                <c:pt idx="0">
                  <c:v>-5.1961888734707191</c:v>
                </c:pt>
                <c:pt idx="1">
                  <c:v>-5.3297153680151199</c:v>
                </c:pt>
                <c:pt idx="2">
                  <c:v>-5.0634403333897566</c:v>
                </c:pt>
                <c:pt idx="3">
                  <c:v>-5.3019025047617241</c:v>
                </c:pt>
                <c:pt idx="4">
                  <c:v>-4.8565987946790674</c:v>
                </c:pt>
                <c:pt idx="5">
                  <c:v>-3.9542704414290308</c:v>
                </c:pt>
                <c:pt idx="6">
                  <c:v>-3.8187903191297945</c:v>
                </c:pt>
                <c:pt idx="7">
                  <c:v>-4.2886217690712547</c:v>
                </c:pt>
                <c:pt idx="8">
                  <c:v>-4.6783880093839381</c:v>
                </c:pt>
                <c:pt idx="9">
                  <c:v>-3.7964905533162785</c:v>
                </c:pt>
                <c:pt idx="10">
                  <c:v>0.1071948002283607</c:v>
                </c:pt>
                <c:pt idx="11">
                  <c:v>0.32922910667105842</c:v>
                </c:pt>
                <c:pt idx="12">
                  <c:v>1.4739798870242904</c:v>
                </c:pt>
                <c:pt idx="13">
                  <c:v>2.2304854795731188</c:v>
                </c:pt>
                <c:pt idx="14">
                  <c:v>3.3364548707174757</c:v>
                </c:pt>
                <c:pt idx="15">
                  <c:v>4.4397651261864679</c:v>
                </c:pt>
                <c:pt idx="16">
                  <c:v>4.5229674883662696</c:v>
                </c:pt>
                <c:pt idx="17">
                  <c:v>4.3679195737771126</c:v>
                </c:pt>
                <c:pt idx="18">
                  <c:v>6.3105762918723496</c:v>
                </c:pt>
                <c:pt idx="19">
                  <c:v>8.7068776007955364</c:v>
                </c:pt>
                <c:pt idx="20">
                  <c:v>9.0863271585922778</c:v>
                </c:pt>
                <c:pt idx="21">
                  <c:v>7.7276393452379466</c:v>
                </c:pt>
                <c:pt idx="22">
                  <c:v>4.0910869645858217</c:v>
                </c:pt>
                <c:pt idx="23">
                  <c:v>4.6460439718409186</c:v>
                </c:pt>
                <c:pt idx="24">
                  <c:v>4.5195580202230579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EDE3-4B51-A858-547584C6DE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28306128"/>
        <c:axId val="1328311024"/>
      </c:lineChart>
      <c:dateAx>
        <c:axId val="1328306128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low"/>
        <c:txPr>
          <a:bodyPr rot="-2700000" vert="horz"/>
          <a:lstStyle/>
          <a:p>
            <a:pPr>
              <a:defRPr sz="1200"/>
            </a:pPr>
            <a:endParaRPr lang="pt-BR"/>
          </a:p>
        </c:txPr>
        <c:crossAx val="1328311024"/>
        <c:crosses val="autoZero"/>
        <c:auto val="1"/>
        <c:lblOffset val="100"/>
        <c:baseTimeUnit val="months"/>
      </c:dateAx>
      <c:valAx>
        <c:axId val="1328311024"/>
        <c:scaling>
          <c:orientation val="minMax"/>
          <c:max val="10"/>
          <c:min val="-6"/>
        </c:scaling>
        <c:delete val="0"/>
        <c:axPos val="l"/>
        <c:majorGridlines>
          <c:spPr>
            <a:ln>
              <a:prstDash val="sysDot"/>
            </a:ln>
          </c:spPr>
        </c:majorGridlines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pt-BR"/>
          </a:p>
        </c:txPr>
        <c:crossAx val="1328306128"/>
        <c:crosses val="autoZero"/>
        <c:crossBetween val="between"/>
        <c:majorUnit val="2"/>
      </c:valAx>
      <c:spPr>
        <a:solidFill>
          <a:prstClr val="white"/>
        </a:solidFill>
      </c:spPr>
    </c:plotArea>
    <c:legend>
      <c:legendPos val="b"/>
      <c:layout/>
      <c:overlay val="0"/>
      <c:txPr>
        <a:bodyPr/>
        <a:lstStyle/>
        <a:p>
          <a:pPr>
            <a:defRPr sz="1200" b="1"/>
          </a:pPr>
          <a:endParaRPr lang="pt-BR"/>
        </a:p>
      </c:txPr>
    </c:legend>
    <c:plotVisOnly val="1"/>
    <c:dispBlanksAs val="gap"/>
    <c:showDLblsOverMax val="0"/>
  </c:chart>
  <c:spPr>
    <a:solidFill>
      <a:schemeClr val="bg2">
        <a:lumMod val="90000"/>
      </a:schemeClr>
    </a:solidFill>
    <a:scene3d>
      <a:camera prst="orthographicFront"/>
      <a:lightRig rig="threePt" dir="t"/>
    </a:scene3d>
    <a:sp3d prstMaterial="dkEdge">
      <a:bevelT/>
      <a:bevelB/>
    </a:sp3d>
  </c:spPr>
  <c:txPr>
    <a:bodyPr/>
    <a:lstStyle/>
    <a:p>
      <a:pPr>
        <a:defRPr sz="1200"/>
      </a:pPr>
      <a:endParaRPr lang="pt-BR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Tabela!$C$1</c:f>
              <c:strCache>
                <c:ptCount val="1"/>
                <c:pt idx="0">
                  <c:v>Índice Geral</c:v>
                </c:pt>
              </c:strCache>
            </c:strRef>
          </c:tx>
          <c:spPr>
            <a:solidFill>
              <a:srgbClr val="154269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154269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Tabela!$B$3:$B$13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Tabela!$C$3:$C$13</c:f>
              <c:numCache>
                <c:formatCode>0.00</c:formatCode>
                <c:ptCount val="11"/>
                <c:pt idx="0">
                  <c:v>4.364004550402889</c:v>
                </c:pt>
                <c:pt idx="1">
                  <c:v>4.4857793456655193</c:v>
                </c:pt>
                <c:pt idx="2">
                  <c:v>7.2251925367271985</c:v>
                </c:pt>
                <c:pt idx="3">
                  <c:v>5.1985900430542742</c:v>
                </c:pt>
                <c:pt idx="4">
                  <c:v>6.0906370244040886</c:v>
                </c:pt>
                <c:pt idx="5">
                  <c:v>6.512939698135467</c:v>
                </c:pt>
                <c:pt idx="6">
                  <c:v>9.5299999999999994</c:v>
                </c:pt>
                <c:pt idx="7">
                  <c:v>8.9749779251530271</c:v>
                </c:pt>
                <c:pt idx="8">
                  <c:v>2.4558041894742866</c:v>
                </c:pt>
                <c:pt idx="9">
                  <c:v>4.1926806841701136</c:v>
                </c:pt>
                <c:pt idx="10">
                  <c:v>3.428807222526653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037-4906-B113-21CC8D7D8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28308304"/>
        <c:axId val="1328308848"/>
      </c:barChart>
      <c:lineChart>
        <c:grouping val="standard"/>
        <c:varyColors val="0"/>
        <c:ser>
          <c:idx val="1"/>
          <c:order val="1"/>
          <c:tx>
            <c:strRef>
              <c:f>Tabela!$E$1</c:f>
              <c:strCache>
                <c:ptCount val="1"/>
                <c:pt idx="0">
                  <c:v>Media do período</c:v>
                </c:pt>
              </c:strCache>
            </c:strRef>
          </c:tx>
          <c:spPr>
            <a:ln w="38100">
              <a:solidFill>
                <a:srgbClr val="7030A0"/>
              </a:solidFill>
            </a:ln>
          </c:spPr>
          <c:marker>
            <c:symbol val="none"/>
          </c:marker>
          <c:dLbls>
            <c:dLbl>
              <c:idx val="10"/>
              <c:layout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E037-4906-B113-21CC8D7D862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rgbClr val="7030A0"/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Tabela!$B$3:$B$13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Tabela!$E$3:$E$13</c:f>
              <c:numCache>
                <c:formatCode>0.00</c:formatCode>
                <c:ptCount val="11"/>
                <c:pt idx="0">
                  <c:v>5.6781284745194105</c:v>
                </c:pt>
                <c:pt idx="1">
                  <c:v>5.6781284745194105</c:v>
                </c:pt>
                <c:pt idx="2">
                  <c:v>5.6781284745194105</c:v>
                </c:pt>
                <c:pt idx="3">
                  <c:v>5.6781284745194105</c:v>
                </c:pt>
                <c:pt idx="4">
                  <c:v>5.6781284745194105</c:v>
                </c:pt>
                <c:pt idx="5">
                  <c:v>5.6781284745194105</c:v>
                </c:pt>
                <c:pt idx="6">
                  <c:v>5.6781284745194105</c:v>
                </c:pt>
                <c:pt idx="7">
                  <c:v>5.6781284745194105</c:v>
                </c:pt>
                <c:pt idx="8">
                  <c:v>5.6781284745194105</c:v>
                </c:pt>
                <c:pt idx="9">
                  <c:v>5.6781284745194105</c:v>
                </c:pt>
                <c:pt idx="10">
                  <c:v>5.6781284745194105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E037-4906-B113-21CC8D7D86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08304"/>
        <c:axId val="1328308848"/>
      </c:lineChart>
      <c:catAx>
        <c:axId val="13283083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t-BR"/>
          </a:p>
        </c:txPr>
        <c:crossAx val="1328308848"/>
        <c:crosses val="autoZero"/>
        <c:auto val="1"/>
        <c:lblAlgn val="ctr"/>
        <c:lblOffset val="100"/>
        <c:noMultiLvlLbl val="0"/>
      </c:catAx>
      <c:valAx>
        <c:axId val="1328308848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1328308304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Tabela!$D$1</c:f>
              <c:strCache>
                <c:ptCount val="1"/>
                <c:pt idx="0">
                  <c:v>Alimentação e bebidas</c:v>
                </c:pt>
              </c:strCache>
            </c:strRef>
          </c:tx>
          <c:spPr>
            <a:solidFill>
              <a:srgbClr val="2E502E"/>
            </a:solidFill>
          </c:spPr>
          <c:invertIfNegative val="0"/>
          <c:dLbls>
            <c:spPr>
              <a:solidFill>
                <a:schemeClr val="bg1"/>
              </a:solidFill>
            </c:spPr>
            <c:txPr>
              <a:bodyPr/>
              <a:lstStyle/>
              <a:p>
                <a:pPr>
                  <a:defRPr sz="1200" b="1">
                    <a:solidFill>
                      <a:srgbClr val="2E502E"/>
                    </a:solidFill>
                  </a:defRPr>
                </a:pPr>
                <a:endParaRPr lang="pt-BR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Tabela!$B$3:$B$13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Tabela!$D$3:$D$13</c:f>
              <c:numCache>
                <c:formatCode>0.00</c:formatCode>
                <c:ptCount val="11"/>
                <c:pt idx="0">
                  <c:v>4</c:v>
                </c:pt>
                <c:pt idx="1">
                  <c:v>4.0999999999999996</c:v>
                </c:pt>
                <c:pt idx="2">
                  <c:v>10.41</c:v>
                </c:pt>
                <c:pt idx="3">
                  <c:v>8.86</c:v>
                </c:pt>
                <c:pt idx="4" formatCode="General">
                  <c:v>10.46</c:v>
                </c:pt>
                <c:pt idx="5" formatCode="General">
                  <c:v>7.53</c:v>
                </c:pt>
                <c:pt idx="6" formatCode="General">
                  <c:v>10.65</c:v>
                </c:pt>
                <c:pt idx="7" formatCode="General">
                  <c:v>13.92</c:v>
                </c:pt>
                <c:pt idx="8" formatCode="General">
                  <c:v>-2.0099999999999998</c:v>
                </c:pt>
                <c:pt idx="9" formatCode="General">
                  <c:v>2.15</c:v>
                </c:pt>
                <c:pt idx="10" formatCode="General">
                  <c:v>4.12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44-4F51-8CAE-FEF3F146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1328312112"/>
        <c:axId val="1328306672"/>
      </c:barChart>
      <c:lineChart>
        <c:grouping val="standard"/>
        <c:varyColors val="0"/>
        <c:ser>
          <c:idx val="1"/>
          <c:order val="1"/>
          <c:tx>
            <c:strRef>
              <c:f>Tabela!$F$1</c:f>
              <c:strCache>
                <c:ptCount val="1"/>
                <c:pt idx="0">
                  <c:v>Media do período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none"/>
          </c:marker>
          <c:dLbls>
            <c:dLbl>
              <c:idx val="10"/>
              <c:layout>
                <c:manualLayout>
                  <c:x val="-8.261049153242583E-3"/>
                  <c:y val="-2.970109683578073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C44-4F51-8CAE-FEF3F146D7A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Tabela!$B$3:$B$13</c:f>
              <c:numCache>
                <c:formatCode>General</c:formatCode>
                <c:ptCount val="11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2012</c:v>
                </c:pt>
                <c:pt idx="4">
                  <c:v>2013</c:v>
                </c:pt>
                <c:pt idx="5">
                  <c:v>2014</c:v>
                </c:pt>
                <c:pt idx="6">
                  <c:v>2015</c:v>
                </c:pt>
                <c:pt idx="7">
                  <c:v>2016</c:v>
                </c:pt>
                <c:pt idx="8">
                  <c:v>2017</c:v>
                </c:pt>
                <c:pt idx="9">
                  <c:v>2018</c:v>
                </c:pt>
                <c:pt idx="10">
                  <c:v>2019</c:v>
                </c:pt>
              </c:numCache>
            </c:numRef>
          </c:cat>
          <c:val>
            <c:numRef>
              <c:f>Tabela!$F$3:$F$13</c:f>
              <c:numCache>
                <c:formatCode>0.00</c:formatCode>
                <c:ptCount val="11"/>
                <c:pt idx="0">
                  <c:v>6.7445454545454542</c:v>
                </c:pt>
                <c:pt idx="1">
                  <c:v>6.7445454545454542</c:v>
                </c:pt>
                <c:pt idx="2">
                  <c:v>6.7445454545454542</c:v>
                </c:pt>
                <c:pt idx="3">
                  <c:v>6.7445454545454542</c:v>
                </c:pt>
                <c:pt idx="4">
                  <c:v>6.7445454545454542</c:v>
                </c:pt>
                <c:pt idx="5">
                  <c:v>6.7445454545454542</c:v>
                </c:pt>
                <c:pt idx="6">
                  <c:v>6.7445454545454542</c:v>
                </c:pt>
                <c:pt idx="7">
                  <c:v>6.7445454545454542</c:v>
                </c:pt>
                <c:pt idx="8">
                  <c:v>6.7445454545454542</c:v>
                </c:pt>
                <c:pt idx="9">
                  <c:v>6.7445454545454542</c:v>
                </c:pt>
                <c:pt idx="10">
                  <c:v>6.7445454545454542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1C44-4F51-8CAE-FEF3F146D7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328312112"/>
        <c:axId val="1328306672"/>
      </c:lineChart>
      <c:catAx>
        <c:axId val="13283121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low"/>
        <c:txPr>
          <a:bodyPr/>
          <a:lstStyle/>
          <a:p>
            <a:pPr>
              <a:defRPr sz="1200"/>
            </a:pPr>
            <a:endParaRPr lang="pt-BR"/>
          </a:p>
        </c:txPr>
        <c:crossAx val="1328306672"/>
        <c:crosses val="autoZero"/>
        <c:auto val="1"/>
        <c:lblAlgn val="ctr"/>
        <c:lblOffset val="100"/>
        <c:noMultiLvlLbl val="0"/>
      </c:catAx>
      <c:valAx>
        <c:axId val="1328306672"/>
        <c:scaling>
          <c:orientation val="minMax"/>
        </c:scaling>
        <c:delete val="1"/>
        <c:axPos val="l"/>
        <c:numFmt formatCode="0.00" sourceLinked="1"/>
        <c:majorTickMark val="out"/>
        <c:minorTickMark val="none"/>
        <c:tickLblPos val="none"/>
        <c:crossAx val="1328312112"/>
        <c:crosses val="autoZero"/>
        <c:crossBetween val="between"/>
      </c:valAx>
    </c:plotArea>
    <c:legend>
      <c:legendPos val="b"/>
      <c:layout/>
      <c:overlay val="0"/>
      <c:txPr>
        <a:bodyPr/>
        <a:lstStyle/>
        <a:p>
          <a:pPr>
            <a:defRPr sz="1200"/>
          </a:pPr>
          <a:endParaRPr lang="pt-BR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1B0E0A-7D4E-48FC-AED1-128756A757BC}" type="datetimeFigureOut">
              <a:rPr lang="pt-BR" smtClean="0"/>
              <a:pPr/>
              <a:t>09/09/2019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03CD55-5FAA-4ECE-84F8-673B093F80B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373651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CD55-5FAA-4ECE-84F8-673B093F80B8}" type="slidenum">
              <a:rPr lang="pt-BR" smtClean="0"/>
              <a:pPr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480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CD55-5FAA-4ECE-84F8-673B093F80B8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45595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03CD55-5FAA-4ECE-84F8-673B093F80B8}" type="slidenum">
              <a:rPr lang="pt-BR" smtClean="0"/>
              <a:pPr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74601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pa-Brasão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/>
          <p:nvPr userDrawn="1"/>
        </p:nvSpPr>
        <p:spPr>
          <a:xfrm>
            <a:off x="0" y="2291996"/>
            <a:ext cx="9144000" cy="174625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588891" y="2373507"/>
            <a:ext cx="585075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 sz="4800" b="1"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pt-BR" dirty="0"/>
              <a:t>Indicador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18141" y="4720521"/>
            <a:ext cx="5585279" cy="639650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lang="x-none" sz="1600" b="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divulgação</a:t>
            </a:r>
          </a:p>
        </p:txBody>
      </p:sp>
      <p:pic>
        <p:nvPicPr>
          <p:cNvPr id="1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623" y="843790"/>
            <a:ext cx="874759" cy="890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112894" y="6017972"/>
            <a:ext cx="2806700" cy="6477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3078364" y="1800788"/>
            <a:ext cx="33612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/>
              <a:t>MINISTÉRIO DA ECONOMIA</a:t>
            </a:r>
          </a:p>
        </p:txBody>
      </p:sp>
      <p:sp>
        <p:nvSpPr>
          <p:cNvPr id="18" name="Rectangle 9"/>
          <p:cNvSpPr/>
          <p:nvPr userDrawn="1"/>
        </p:nvSpPr>
        <p:spPr>
          <a:xfrm>
            <a:off x="0" y="4038246"/>
            <a:ext cx="9144000" cy="46688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1" name="Text Placeholder 14"/>
          <p:cNvSpPr>
            <a:spLocks noGrp="1"/>
          </p:cNvSpPr>
          <p:nvPr>
            <p:ph type="body" sz="quarter" idx="12" hasCustomPrompt="1"/>
          </p:nvPr>
        </p:nvSpPr>
        <p:spPr>
          <a:xfrm>
            <a:off x="588891" y="3955280"/>
            <a:ext cx="5850750" cy="466883"/>
          </a:xfrm>
          <a:prstGeom prst="rect">
            <a:avLst/>
          </a:prstGeom>
          <a:ln>
            <a:noFill/>
          </a:ln>
        </p:spPr>
        <p:txBody>
          <a:bodyPr vert="horz" anchor="t"/>
          <a:lstStyle>
            <a:lvl1pPr marL="0" indent="0">
              <a:buNone/>
              <a:defRPr lang="x-none" sz="2800" b="0" i="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>
              <a:defRPr lang="x-none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>
              <a:defRPr lang="en-US" sz="1800" b="0" i="1" kern="1200" dirty="0" smtClean="0">
                <a:solidFill>
                  <a:srgbClr val="132B3B"/>
                </a:solidFill>
                <a:latin typeface="Calibri" charset="0"/>
                <a:ea typeface="ＭＳ Ｐゴシック" charset="0"/>
                <a:cs typeface="Times" charset="0"/>
              </a:defRPr>
            </a:lvl5pPr>
          </a:lstStyle>
          <a:p>
            <a:pPr lvl="0"/>
            <a:r>
              <a:rPr lang="pt-BR" dirty="0"/>
              <a:t>Data de Referência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46789" y="6049567"/>
            <a:ext cx="596610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noProof="0" dirty="0">
                <a:solidFill>
                  <a:schemeClr val="bg2">
                    <a:lumMod val="50000"/>
                  </a:schemeClr>
                </a:solidFill>
              </a:rPr>
              <a:t>Os informativos</a:t>
            </a:r>
            <a:r>
              <a:rPr lang="pt-BR" sz="800" baseline="0" noProof="0" dirty="0">
                <a:solidFill>
                  <a:schemeClr val="bg2">
                    <a:lumMod val="50000"/>
                  </a:schemeClr>
                </a:solidFill>
              </a:rPr>
              <a:t> econômicos da Secretaria de Política Econômica (SPE) são elaborados a partir de dados de conhecimento público, cujas fontes primárias são instituições autônomas, públicas ou privadas. O objetivo é organizar informações de conhecimento público para ampliar o entendimento sobre a economia brasileira. O conteúdo deste material é meramente informativo, não possuindo caráter prospectivo, nem delimitando as ações de política econômica adotadas pelo Ministério da Economia  </a:t>
            </a:r>
            <a:endParaRPr lang="pt-BR" sz="800" noProof="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260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/>
          <p:nvPr userDrawn="1"/>
        </p:nvSpPr>
        <p:spPr>
          <a:xfrm>
            <a:off x="0" y="2963402"/>
            <a:ext cx="6092141" cy="1694761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1" name="Rectangle 9"/>
          <p:cNvSpPr/>
          <p:nvPr userDrawn="1"/>
        </p:nvSpPr>
        <p:spPr>
          <a:xfrm flipV="1">
            <a:off x="0" y="4607610"/>
            <a:ext cx="6092141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9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241392" y="3061612"/>
            <a:ext cx="5583980" cy="1493838"/>
          </a:xfrm>
          <a:prstGeom prst="rect">
            <a:avLst/>
          </a:prstGeom>
          <a:ln>
            <a:noFill/>
          </a:ln>
        </p:spPr>
        <p:txBody>
          <a:bodyPr vert="horz" anchor="ctr"/>
          <a:lstStyle>
            <a:lvl1pPr marL="0" indent="0">
              <a:buNone/>
              <a:defRPr>
                <a:solidFill>
                  <a:srgbClr val="E6E9E9"/>
                </a:solidFill>
              </a:defRPr>
            </a:lvl1pPr>
            <a:lvl2pPr algn="r">
              <a:defRPr lang="en-US" sz="4000" kern="1200" dirty="0">
                <a:solidFill>
                  <a:schemeClr val="tx1">
                    <a:lumMod val="10000"/>
                    <a:lumOff val="90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</a:lstStyle>
          <a:p>
            <a:pPr lvl="0"/>
            <a:r>
              <a:rPr lang="x-none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3434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-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 txBox="1">
            <a:spLocks/>
          </p:cNvSpPr>
          <p:nvPr userDrawn="1"/>
        </p:nvSpPr>
        <p:spPr>
          <a:xfrm>
            <a:off x="8295783" y="6394413"/>
            <a:ext cx="556805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lnSpc>
                <a:spcPct val="80000"/>
              </a:lnSpc>
            </a:pPr>
            <a:fld id="{2E697F94-608E-4EDE-B3E8-E94C6293AC33}" type="slidenum">
              <a:rPr lang="en-US" altLang="pt-BR" sz="1200" b="0">
                <a:solidFill>
                  <a:schemeClr val="bg2">
                    <a:lumMod val="50000"/>
                  </a:schemeClr>
                </a:solidFill>
              </a:rPr>
              <a:pPr algn="r" eaLnBrk="1" hangingPunct="1">
                <a:lnSpc>
                  <a:spcPct val="80000"/>
                </a:lnSpc>
              </a:pPr>
              <a:t>‹nº›</a:t>
            </a:fld>
            <a:endParaRPr lang="en-US" altLang="pt-BR" sz="1200" b="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ctrTitle"/>
          </p:nvPr>
        </p:nvSpPr>
        <p:spPr>
          <a:xfrm>
            <a:off x="457201" y="163262"/>
            <a:ext cx="5995772" cy="423610"/>
          </a:xfrm>
          <a:prstGeom prst="rect">
            <a:avLst/>
          </a:prstGeom>
        </p:spPr>
        <p:txBody>
          <a:bodyPr anchor="b"/>
          <a:lstStyle>
            <a:lvl1pPr algn="l">
              <a:lnSpc>
                <a:spcPct val="80000"/>
              </a:lnSpc>
              <a:defRPr lang="en-US" sz="2000" b="0" kern="1200" dirty="0">
                <a:solidFill>
                  <a:srgbClr val="0B2543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x-none"/>
              <a:t>Click to edit Master title style</a:t>
            </a:r>
            <a:endParaRPr lang="en-US" dirty="0"/>
          </a:p>
        </p:txBody>
      </p:sp>
      <p:sp>
        <p:nvSpPr>
          <p:cNvPr id="18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460376" y="6243561"/>
            <a:ext cx="1716087" cy="333415"/>
          </a:xfrm>
          <a:prstGeom prst="rect">
            <a:avLst/>
          </a:prstGeom>
        </p:spPr>
        <p:txBody>
          <a:bodyPr anchor="t"/>
          <a:lstStyle>
            <a:lvl1pPr marL="0" indent="0" algn="l">
              <a:spcBef>
                <a:spcPts val="0"/>
              </a:spcBef>
              <a:buNone/>
              <a:defRPr lang="x-none" sz="1000" i="0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Fonte: </a:t>
            </a:r>
            <a:endParaRPr lang="pt-BR" dirty="0"/>
          </a:p>
        </p:txBody>
      </p:sp>
      <p:sp>
        <p:nvSpPr>
          <p:cNvPr id="20" name="Subtitle 2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6825039" cy="282835"/>
          </a:xfrm>
          <a:prstGeom prst="rect">
            <a:avLst/>
          </a:prstGeom>
        </p:spPr>
        <p:txBody>
          <a:bodyPr anchor="t"/>
          <a:lstStyle>
            <a:lvl1pPr marL="0" indent="0" algn="l">
              <a:lnSpc>
                <a:spcPct val="80000"/>
              </a:lnSpc>
              <a:buNone/>
              <a:defRPr lang="en-US" sz="1400" b="1" i="1" kern="1200" dirty="0">
                <a:solidFill>
                  <a:srgbClr val="1F639E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/>
              <a:t>Click to edit Master subtitle style</a:t>
            </a:r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sz="quarter" idx="16"/>
          </p:nvPr>
        </p:nvSpPr>
        <p:spPr>
          <a:xfrm>
            <a:off x="457201" y="1318054"/>
            <a:ext cx="8310879" cy="4549995"/>
          </a:xfrm>
          <a:prstGeom prst="rect">
            <a:avLst/>
          </a:prstGeom>
        </p:spPr>
        <p:txBody>
          <a:bodyPr vert="horz"/>
          <a:lstStyle>
            <a:lvl1pPr>
              <a:lnSpc>
                <a:spcPct val="80000"/>
              </a:lnSpc>
              <a:defRPr>
                <a:solidFill>
                  <a:srgbClr val="161616"/>
                </a:solidFill>
              </a:defRPr>
            </a:lvl1pPr>
            <a:lvl2pPr>
              <a:lnSpc>
                <a:spcPct val="80000"/>
              </a:lnSpc>
              <a:defRPr>
                <a:solidFill>
                  <a:srgbClr val="161616"/>
                </a:solidFill>
              </a:defRPr>
            </a:lvl2pPr>
            <a:lvl3pPr>
              <a:lnSpc>
                <a:spcPct val="80000"/>
              </a:lnSpc>
              <a:defRPr>
                <a:solidFill>
                  <a:srgbClr val="161616"/>
                </a:solidFill>
              </a:defRPr>
            </a:lvl3pPr>
            <a:lvl4pPr>
              <a:lnSpc>
                <a:spcPct val="80000"/>
              </a:lnSpc>
              <a:defRPr>
                <a:solidFill>
                  <a:srgbClr val="161616"/>
                </a:solidFill>
              </a:defRPr>
            </a:lvl4pPr>
            <a:lvl5pPr>
              <a:lnSpc>
                <a:spcPct val="80000"/>
              </a:lnSpc>
              <a:defRPr>
                <a:solidFill>
                  <a:srgbClr val="161616"/>
                </a:solidFill>
              </a:defRPr>
            </a:lvl5pPr>
          </a:lstStyle>
          <a:p>
            <a:pPr lvl="0"/>
            <a:r>
              <a:rPr lang="x-none"/>
              <a:t>Click to edit Master text styles</a:t>
            </a:r>
          </a:p>
          <a:p>
            <a:pPr lvl="1"/>
            <a:r>
              <a:rPr lang="x-none"/>
              <a:t>Second level</a:t>
            </a:r>
          </a:p>
          <a:p>
            <a:pPr lvl="2"/>
            <a:r>
              <a:rPr lang="x-none"/>
              <a:t>Third level</a:t>
            </a:r>
          </a:p>
          <a:p>
            <a:pPr lvl="3"/>
            <a:r>
              <a:rPr lang="x-none"/>
              <a:t>Fourth level</a:t>
            </a:r>
          </a:p>
          <a:p>
            <a:pPr lvl="4"/>
            <a:r>
              <a:rPr lang="x-none"/>
              <a:t>Fifth level</a:t>
            </a:r>
            <a:endParaRPr lang="en-US" dirty="0"/>
          </a:p>
        </p:txBody>
      </p:sp>
      <p:sp>
        <p:nvSpPr>
          <p:cNvPr id="13" name="Rectangle 9"/>
          <p:cNvSpPr/>
          <p:nvPr userDrawn="1"/>
        </p:nvSpPr>
        <p:spPr>
          <a:xfrm flipV="1">
            <a:off x="460376" y="645367"/>
            <a:ext cx="7835407" cy="50553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320244" y="6290273"/>
            <a:ext cx="2089631" cy="482222"/>
          </a:xfrm>
          <a:prstGeom prst="rect">
            <a:avLst/>
          </a:prstGeom>
        </p:spPr>
      </p:pic>
      <p:sp>
        <p:nvSpPr>
          <p:cNvPr id="14" name="Rectangle 9"/>
          <p:cNvSpPr/>
          <p:nvPr userDrawn="1"/>
        </p:nvSpPr>
        <p:spPr>
          <a:xfrm flipV="1">
            <a:off x="6854824" y="645364"/>
            <a:ext cx="1913255" cy="45719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2" name="Text Placeholder 5"/>
          <p:cNvSpPr>
            <a:spLocks noGrp="1"/>
          </p:cNvSpPr>
          <p:nvPr>
            <p:ph type="body" sz="quarter" idx="18" hasCustomPrompt="1"/>
          </p:nvPr>
        </p:nvSpPr>
        <p:spPr>
          <a:xfrm>
            <a:off x="4466712" y="381310"/>
            <a:ext cx="4385876" cy="197852"/>
          </a:xfrm>
          <a:prstGeom prst="rect">
            <a:avLst/>
          </a:prstGeom>
          <a:ln>
            <a:noFill/>
          </a:ln>
        </p:spPr>
        <p:txBody>
          <a:bodyPr vert="horz"/>
          <a:lstStyle>
            <a:lvl1pPr marL="0" indent="0" algn="r">
              <a:buNone/>
              <a:defRPr sz="800">
                <a:solidFill>
                  <a:srgbClr val="1F639E"/>
                </a:solidFill>
              </a:defRPr>
            </a:lvl1pPr>
          </a:lstStyle>
          <a:p>
            <a:pPr lvl="0"/>
            <a:r>
              <a:rPr lang="pt-BR" noProof="0" dirty="0"/>
              <a:t>TÍTULO DO CAPÍTULO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57201" y="6201465"/>
            <a:ext cx="8310879" cy="40996"/>
          </a:xfrm>
          <a:prstGeom prst="line">
            <a:avLst/>
          </a:prstGeom>
          <a:ln w="3175" cmpd="sng">
            <a:solidFill>
              <a:schemeClr val="bg2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33"/>
          <p:cNvSpPr>
            <a:spLocks noGrp="1"/>
          </p:cNvSpPr>
          <p:nvPr>
            <p:ph type="body" sz="quarter" idx="19" hasCustomPrompt="1"/>
          </p:nvPr>
        </p:nvSpPr>
        <p:spPr>
          <a:xfrm>
            <a:off x="460376" y="5868050"/>
            <a:ext cx="3624993" cy="333415"/>
          </a:xfrm>
          <a:prstGeom prst="rect">
            <a:avLst/>
          </a:prstGeom>
        </p:spPr>
        <p:txBody>
          <a:bodyPr anchor="b"/>
          <a:lstStyle>
            <a:lvl1pPr marL="0" indent="0" algn="l">
              <a:spcBef>
                <a:spcPts val="0"/>
              </a:spcBef>
              <a:buNone/>
              <a:defRPr lang="x-none" sz="1000" i="1" kern="1200" dirty="0" smtClean="0">
                <a:solidFill>
                  <a:srgbClr val="6D706D"/>
                </a:solidFill>
                <a:latin typeface="Calibri" charset="0"/>
                <a:ea typeface="ＭＳ Ｐゴシック" charset="0"/>
                <a:cs typeface="Calibri" charset="0"/>
              </a:defRPr>
            </a:lvl1pPr>
            <a:lvl2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2pPr>
            <a:lvl3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3pPr>
            <a:lvl4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x-none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4pPr>
            <a:lvl5pPr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defRPr lang="en-US" sz="1200" kern="1200" dirty="0" smtClean="0">
                <a:solidFill>
                  <a:schemeClr val="bg1"/>
                </a:solidFill>
                <a:latin typeface="Calibri" charset="0"/>
                <a:ea typeface="ＭＳ Ｐゴシック" charset="0"/>
                <a:cs typeface="Calibri" charset="0"/>
              </a:defRPr>
            </a:lvl5pPr>
          </a:lstStyle>
          <a:p>
            <a:pPr lvl="0"/>
            <a:r>
              <a:rPr lang="x-none" dirty="0"/>
              <a:t>*Nota de Rodapé</a:t>
            </a:r>
          </a:p>
        </p:txBody>
      </p:sp>
    </p:spTree>
    <p:extLst>
      <p:ext uri="{BB962C8B-B14F-4D97-AF65-F5344CB8AC3E}">
        <p14:creationId xmlns:p14="http://schemas.microsoft.com/office/powerpoint/2010/main" val="3435219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radecimento fin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/>
          <p:nvPr userDrawn="1"/>
        </p:nvSpPr>
        <p:spPr>
          <a:xfrm>
            <a:off x="0" y="2976019"/>
            <a:ext cx="9144000" cy="1358490"/>
          </a:xfrm>
          <a:prstGeom prst="rect">
            <a:avLst/>
          </a:prstGeom>
          <a:solidFill>
            <a:srgbClr val="0B254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8" name="Rectangle 9"/>
          <p:cNvSpPr/>
          <p:nvPr userDrawn="1"/>
        </p:nvSpPr>
        <p:spPr>
          <a:xfrm flipV="1">
            <a:off x="0" y="4283956"/>
            <a:ext cx="9144000" cy="1895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7" y="1731708"/>
            <a:ext cx="760412" cy="77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4"/>
          <p:cNvSpPr txBox="1">
            <a:spLocks/>
          </p:cNvSpPr>
          <p:nvPr userDrawn="1"/>
        </p:nvSpPr>
        <p:spPr>
          <a:xfrm>
            <a:off x="2743200" y="2341684"/>
            <a:ext cx="3648075" cy="714375"/>
          </a:xfrm>
          <a:prstGeom prst="rect">
            <a:avLst/>
          </a:prstGeom>
          <a:ln>
            <a:noFill/>
          </a:ln>
        </p:spPr>
        <p:txBody>
          <a:bodyPr anchor="ctr"/>
          <a:lstStyle>
            <a:lvl1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1800" b="1" kern="1200" baseline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1pPr>
            <a:lvl2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2pPr>
            <a:lvl3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3pPr>
            <a:lvl4pPr marL="0" indent="0" algn="ctr" defTabSz="457200" rtl="0" eaLnBrk="1" fontAlgn="base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lang="x-none" sz="2500" kern="1200" dirty="0" smtClean="0">
                <a:solidFill>
                  <a:schemeClr val="tx1">
                    <a:lumMod val="10000"/>
                    <a:lumOff val="90000"/>
                  </a:schemeClr>
                </a:solidFill>
                <a:latin typeface="Calibri" charset="0"/>
                <a:ea typeface="ＭＳ Ｐゴシック" charset="0"/>
                <a:cs typeface="Times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70000"/>
              </a:lnSpc>
              <a:defRPr/>
            </a:pPr>
            <a:r>
              <a:rPr lang="en-US" sz="1800" b="0" dirty="0" err="1">
                <a:solidFill>
                  <a:schemeClr val="bg2">
                    <a:lumMod val="25000"/>
                  </a:schemeClr>
                </a:solidFill>
              </a:rPr>
              <a:t>Ministério</a:t>
            </a:r>
            <a:r>
              <a:rPr lang="en-US" sz="1800" b="0" dirty="0">
                <a:solidFill>
                  <a:schemeClr val="bg2">
                    <a:lumMod val="25000"/>
                  </a:schemeClr>
                </a:solidFill>
              </a:rPr>
              <a:t> da Economia</a:t>
            </a:r>
          </a:p>
        </p:txBody>
      </p:sp>
      <p:sp>
        <p:nvSpPr>
          <p:cNvPr id="2" name="TextBox 1"/>
          <p:cNvSpPr txBox="1"/>
          <p:nvPr userDrawn="1"/>
        </p:nvSpPr>
        <p:spPr>
          <a:xfrm>
            <a:off x="2129229" y="3067582"/>
            <a:ext cx="4799090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100" noProof="0" dirty="0">
                <a:solidFill>
                  <a:srgbClr val="FFFFFF"/>
                </a:solidFill>
              </a:rPr>
              <a:t>Para maiores informações acesse o site da Secretaria de Política Econômica:</a:t>
            </a:r>
          </a:p>
          <a:p>
            <a:pPr algn="ctr"/>
            <a:r>
              <a:rPr lang="pt-BR" sz="1600" noProof="0" dirty="0" err="1">
                <a:solidFill>
                  <a:srgbClr val="FFFFFF"/>
                </a:solidFill>
              </a:rPr>
              <a:t>www.spe.fazenda.gov.br</a:t>
            </a:r>
            <a:endParaRPr lang="pt-BR" sz="1600" noProof="0" dirty="0">
              <a:solidFill>
                <a:srgbClr val="FFFFFF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365975" y="3671315"/>
            <a:ext cx="2305432" cy="532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174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gu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371600"/>
            <a:ext cx="4495800" cy="4876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6" name="Espaço Reservado para Imagem 2"/>
          <p:cNvSpPr>
            <a:spLocks noGrp="1"/>
          </p:cNvSpPr>
          <p:nvPr>
            <p:ph type="pic" idx="11"/>
          </p:nvPr>
        </p:nvSpPr>
        <p:spPr>
          <a:xfrm>
            <a:off x="4876800" y="1371600"/>
            <a:ext cx="3886200" cy="236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7" name="Espaço Reservado para Imagem 2"/>
          <p:cNvSpPr>
            <a:spLocks noGrp="1"/>
          </p:cNvSpPr>
          <p:nvPr>
            <p:ph type="pic" idx="12"/>
          </p:nvPr>
        </p:nvSpPr>
        <p:spPr>
          <a:xfrm>
            <a:off x="4876800" y="3886200"/>
            <a:ext cx="3886200" cy="2362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8" name="Slide Number Placeholder 28"/>
          <p:cNvSpPr>
            <a:spLocks noGrp="1"/>
          </p:cNvSpPr>
          <p:nvPr>
            <p:ph type="sldNum" sz="quarter" idx="4"/>
          </p:nvPr>
        </p:nvSpPr>
        <p:spPr>
          <a:xfrm>
            <a:off x="6629400" y="63246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yriad Pro"/>
                <a:cs typeface="Myriad Pro"/>
              </a:defRPr>
            </a:lvl1pPr>
          </a:lstStyle>
          <a:p>
            <a:fld id="{1950B42D-DE44-2843-BEDB-A5E2C9C50F42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6147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6185" r:id="rId1"/>
    <p:sldLayoutId id="2147486171" r:id="rId2"/>
    <p:sldLayoutId id="2147486174" r:id="rId3"/>
    <p:sldLayoutId id="2147486180" r:id="rId4"/>
    <p:sldLayoutId id="2147486186" r:id="rId5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charset="0"/>
          <a:cs typeface="MS PGothic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MS PGothic" charset="0"/>
          <a:cs typeface="MS PGothic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charset="0"/>
          <a:cs typeface="MS PGothic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pt-BR" dirty="0">
                <a:latin typeface="Arial" pitchFamily="34" charset="0"/>
                <a:cs typeface="Arial" pitchFamily="34" charset="0"/>
              </a:rPr>
              <a:t>IPCA - alimentos</a:t>
            </a:r>
          </a:p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Data de </a:t>
            </a:r>
            <a:r>
              <a:rPr lang="en-US" dirty="0" err="1" smtClean="0"/>
              <a:t>divulgação</a:t>
            </a:r>
            <a:r>
              <a:rPr lang="en-US" dirty="0" smtClean="0"/>
              <a:t>: 06/09/2019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Agosto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6288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dirty="0"/>
              <a:t>Maiores baixas de preço, variação percentual mensal </a:t>
            </a:r>
          </a:p>
          <a:p>
            <a:endParaRPr lang="pt-BR" dirty="0"/>
          </a:p>
        </p:txBody>
      </p:sp>
      <p:graphicFrame>
        <p:nvGraphicFramePr>
          <p:cNvPr id="9" name="Espaço Reservado para Image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836927"/>
              </p:ext>
            </p:extLst>
          </p:nvPr>
        </p:nvGraphicFramePr>
        <p:xfrm>
          <a:off x="390364" y="1117148"/>
          <a:ext cx="8363271" cy="462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Menores impactos mensais no índice, em ponto percentual </a:t>
            </a: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320811"/>
              </p:ext>
            </p:extLst>
          </p:nvPr>
        </p:nvGraphicFramePr>
        <p:xfrm>
          <a:off x="993529" y="1314450"/>
          <a:ext cx="7293222" cy="4494985"/>
        </p:xfrm>
        <a:graphic>
          <a:graphicData uri="http://schemas.openxmlformats.org/drawingml/2006/table">
            <a:tbl>
              <a:tblPr/>
              <a:tblGrid>
                <a:gridCol w="19890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84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4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40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8402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402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402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96645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do IPCA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Tomate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Batata-inglesa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0,056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-0,026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Cenoura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Laranja-pera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Alface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Alcatra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Acém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Feijão-carioca (rajado)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-0,029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Açaí (emulsão)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09834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Repolho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-0,004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Menores impactos mensais no índice, em ponto percentual </a:t>
            </a:r>
          </a:p>
          <a:p>
            <a:endParaRPr lang="pt-BR" dirty="0"/>
          </a:p>
        </p:txBody>
      </p:sp>
      <p:graphicFrame>
        <p:nvGraphicFramePr>
          <p:cNvPr id="9" name="Espaço Reservado para Image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8730160"/>
              </p:ext>
            </p:extLst>
          </p:nvPr>
        </p:nvGraphicFramePr>
        <p:xfrm>
          <a:off x="390364" y="1184842"/>
          <a:ext cx="8363271" cy="47130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Peso  regional e inflação  mensal do índice geral e de alimentação e bebidas, em (%) </a:t>
            </a:r>
          </a:p>
          <a:p>
            <a:endParaRPr lang="pt-BR" dirty="0"/>
          </a:p>
        </p:txBody>
      </p:sp>
      <p:sp>
        <p:nvSpPr>
          <p:cNvPr id="11" name="Título 10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 defTabSz="914400" fontAlgn="auto">
              <a:lnSpc>
                <a:spcPct val="100000"/>
              </a:lnSpc>
              <a:spcAft>
                <a:spcPts val="0"/>
              </a:spcAft>
              <a:defRPr/>
            </a:pPr>
            <a:r>
              <a:rPr lang="pt-BR" b="1" dirty="0"/>
              <a:t>IPCA  – Regiões Metropolitanas – Índice Geral</a:t>
            </a:r>
            <a:endParaRPr lang="pt-BR" b="1" dirty="0">
              <a:solidFill>
                <a:srgbClr val="FF0000"/>
              </a:solidFill>
            </a:endParaRP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6339154"/>
              </p:ext>
            </p:extLst>
          </p:nvPr>
        </p:nvGraphicFramePr>
        <p:xfrm>
          <a:off x="695327" y="1219194"/>
          <a:ext cx="7724774" cy="4517424"/>
        </p:xfrm>
        <a:graphic>
          <a:graphicData uri="http://schemas.openxmlformats.org/drawingml/2006/table">
            <a:tbl>
              <a:tblPr/>
              <a:tblGrid>
                <a:gridCol w="2105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2383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470297"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REGIÃO</a:t>
                      </a:r>
                    </a:p>
                  </a:txBody>
                  <a:tcPr marL="7560" marR="7560" marT="756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Peso Regional </a:t>
                      </a: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Índice Geral (%)</a:t>
                      </a: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Alimentação e Bebidas (%)</a:t>
                      </a: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8354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jul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+mn-lt"/>
                        </a:rPr>
                        <a:t>jul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7560" marR="7560" marT="756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Rio Branco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São Luís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1,87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Aracaju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Campo Grande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1,51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Goiânia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3,59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-0,66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Brasília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2,80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Belém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Fortaleza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2,91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Recife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4,20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Salvador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6,12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Belo Horizonte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-0,83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Vitória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1,78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-0,95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Rio de Janeiro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12,06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São Paulo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30,67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Curitiba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7,79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0,18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0,40</a:t>
                      </a:r>
                      <a:endParaRPr lang="pt-BR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Porto Alegre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8,40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0,82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0,26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25071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Brasil </a:t>
                      </a:r>
                    </a:p>
                  </a:txBody>
                  <a:tcPr marL="7560" marR="7560" marT="756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7560" marR="7560" marT="756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1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0,19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100" b="1" i="0" u="none" strike="noStrike" kern="1200" dirty="0" smtClean="0">
                          <a:solidFill>
                            <a:srgbClr val="000000"/>
                          </a:solidFill>
                          <a:latin typeface="Calibri"/>
                          <a:ea typeface="+mn-ea"/>
                          <a:cs typeface="+mn-cs"/>
                        </a:rPr>
                        <a:t>0,11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fontAlgn="b" latinLnBrk="0" hangingPunct="1"/>
                      <a:r>
                        <a:rPr lang="pt-BR" sz="1100" b="1" i="0" u="none" strike="noStrike" kern="1200" dirty="0" smtClean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0,01</a:t>
                      </a:r>
                      <a:endParaRPr lang="pt-BR" sz="1100" b="1" i="0" u="none" strike="noStrike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-0,35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b="1" dirty="0"/>
              <a:t>IPCA  – Acumulado em 12 meses</a:t>
            </a:r>
            <a:endParaRPr lang="pt-BR" dirty="0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9680" y="738160"/>
            <a:ext cx="8216775" cy="28283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dirty="0" smtClean="0"/>
              <a:t>Índice Geral, de Alimentação e bebidas e de Alimentação no domicílio, variação percentual mensal </a:t>
            </a:r>
            <a:endParaRPr lang="pt-BR" dirty="0"/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570652" y="5868050"/>
            <a:ext cx="8216080" cy="333415"/>
          </a:xfrm>
        </p:spPr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A curva de inflação acumulada em 12 meses fica praticamente estável por dois meses consecutivos, seguindo a tendência dos preços dos alimentos. </a:t>
            </a:r>
            <a:r>
              <a:rPr lang="pt-BR" dirty="0">
                <a:solidFill>
                  <a:srgbClr val="000000"/>
                </a:solidFill>
              </a:rPr>
              <a:t>A</a:t>
            </a:r>
            <a:r>
              <a:rPr lang="pt-BR" dirty="0" smtClean="0">
                <a:solidFill>
                  <a:srgbClr val="000000"/>
                </a:solidFill>
              </a:rPr>
              <a:t>nalistas da pesquisa FOCUS do BACEN projetam (na média) 3,76% de inflação no ano de 2019, com viés de baixa.  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1" name="Espaço Reservado para Imagem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7205540"/>
              </p:ext>
            </p:extLst>
          </p:nvPr>
        </p:nvGraphicFramePr>
        <p:xfrm>
          <a:off x="467544" y="1196752"/>
          <a:ext cx="8208912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 </a:t>
            </a:r>
            <a:r>
              <a:rPr lang="pt-BR" b="1" dirty="0" smtClean="0"/>
              <a:t>IPCA  – Acumulado em 12 meses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419143" cy="28283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dirty="0" smtClean="0"/>
              <a:t>Itens do grupo Alimentação e bebidas, peso </a:t>
            </a:r>
            <a:r>
              <a:rPr lang="pt-BR" dirty="0"/>
              <a:t>e inflação </a:t>
            </a:r>
            <a:r>
              <a:rPr lang="pt-BR" dirty="0" smtClean="0"/>
              <a:t>(</a:t>
            </a:r>
            <a:r>
              <a:rPr lang="pt-BR" dirty="0"/>
              <a:t>em </a:t>
            </a:r>
            <a:r>
              <a:rPr lang="pt-BR" dirty="0" smtClean="0"/>
              <a:t>%) e </a:t>
            </a:r>
            <a:r>
              <a:rPr lang="pt-BR" dirty="0"/>
              <a:t>impacto </a:t>
            </a:r>
            <a:r>
              <a:rPr lang="pt-BR" dirty="0" smtClean="0"/>
              <a:t>anual </a:t>
            </a:r>
            <a:r>
              <a:rPr lang="pt-BR" strike="sngStrike" dirty="0" smtClean="0"/>
              <a:t>(em </a:t>
            </a:r>
            <a:r>
              <a:rPr lang="pt-BR" strike="sngStrike" dirty="0"/>
              <a:t>ponto </a:t>
            </a:r>
            <a:r>
              <a:rPr lang="pt-BR" strike="sngStrike" dirty="0" smtClean="0"/>
              <a:t>%)</a:t>
            </a:r>
            <a:r>
              <a:rPr lang="pt-BR" dirty="0" smtClean="0"/>
              <a:t>,  mês agosto/2019 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460795"/>
              </p:ext>
            </p:extLst>
          </p:nvPr>
        </p:nvGraphicFramePr>
        <p:xfrm>
          <a:off x="2260121" y="1193150"/>
          <a:ext cx="4080294" cy="4591976"/>
        </p:xfrm>
        <a:graphic>
          <a:graphicData uri="http://schemas.openxmlformats.org/drawingml/2006/table">
            <a:tbl>
              <a:tblPr/>
              <a:tblGrid>
                <a:gridCol w="198044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591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902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504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E BEBIDAS</a:t>
                      </a:r>
                    </a:p>
                  </a:txBody>
                  <a:tcPr marL="6745" marR="6745" marT="6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Peso</a:t>
                      </a:r>
                    </a:p>
                  </a:txBody>
                  <a:tcPr marL="6745" marR="6745" marT="6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Inflação</a:t>
                      </a:r>
                    </a:p>
                  </a:txBody>
                  <a:tcPr marL="6745" marR="6745" marT="6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Impacto</a:t>
                      </a:r>
                    </a:p>
                  </a:txBody>
                  <a:tcPr marL="6745" marR="6745" marT="6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no domicílio</a:t>
                      </a:r>
                    </a:p>
                  </a:txBody>
                  <a:tcPr marL="6745" marR="6745" marT="6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4,53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0,72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Tubérculos, raízes e legumes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Aves e ovos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11,46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Cereais, leguminosas e oleaginosas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10,15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Hortaliças e verduras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 e condimentos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Panificados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Carnes e peixes industrializados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Bebidas e infusões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Açúcares e derivados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Enlatados e conservas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Pescados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Óleos e gorduras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Farinhas, féculas e massas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-2,06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Leite e derivados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-8,69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343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fora do domicílio</a:t>
                      </a:r>
                    </a:p>
                  </a:txBody>
                  <a:tcPr marL="6745" marR="6745" marT="6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8,78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3,40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0,30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360344" cy="282835"/>
          </a:xfrm>
        </p:spPr>
        <p:txBody>
          <a:bodyPr/>
          <a:lstStyle/>
          <a:p>
            <a:r>
              <a:rPr lang="pt-BR" dirty="0" smtClean="0"/>
              <a:t>Índice Geral, acumulado em 12 meses, para meses de agosto, em  percentual </a:t>
            </a:r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 smtClean="0"/>
              <a:t>IPCA  – Acumulado em 12 meses</a:t>
            </a:r>
            <a:endParaRPr lang="pt-BR" b="1" dirty="0"/>
          </a:p>
        </p:txBody>
      </p:sp>
      <p:graphicFrame>
        <p:nvGraphicFramePr>
          <p:cNvPr id="9" name="Gráfico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309188"/>
              </p:ext>
            </p:extLst>
          </p:nvPr>
        </p:nvGraphicFramePr>
        <p:xfrm>
          <a:off x="400050" y="1077235"/>
          <a:ext cx="8343899" cy="470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360344" cy="282835"/>
          </a:xfrm>
        </p:spPr>
        <p:txBody>
          <a:bodyPr/>
          <a:lstStyle/>
          <a:p>
            <a:r>
              <a:rPr lang="pt-BR" dirty="0" smtClean="0"/>
              <a:t>Grupo Alimentação e bebidas, acumulado em 12 meses, para meses de agosto, em  percentual </a:t>
            </a:r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 smtClean="0"/>
              <a:t>IPCA  – Acumulado em 12 meses</a:t>
            </a:r>
            <a:endParaRPr lang="pt-BR" b="1" dirty="0"/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4022756"/>
              </p:ext>
            </p:extLst>
          </p:nvPr>
        </p:nvGraphicFramePr>
        <p:xfrm>
          <a:off x="728662" y="1077235"/>
          <a:ext cx="7686675" cy="47035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t-BR" sz="2400" b="1" dirty="0"/>
              <a:t>IPCA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</p:txBody>
      </p:sp>
      <p:sp>
        <p:nvSpPr>
          <p:cNvPr id="4" name="Subtítulo 3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8141394" cy="282835"/>
          </a:xfrm>
        </p:spPr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dirty="0"/>
              <a:t>Índice </a:t>
            </a:r>
            <a:r>
              <a:rPr lang="pt-BR" dirty="0" smtClean="0"/>
              <a:t>Geral, </a:t>
            </a:r>
            <a:r>
              <a:rPr lang="pt-BR" dirty="0"/>
              <a:t>de Alimentação e </a:t>
            </a:r>
            <a:r>
              <a:rPr lang="pt-BR" dirty="0" smtClean="0"/>
              <a:t>bebidas e de Alimentação no domicílio, </a:t>
            </a:r>
            <a:r>
              <a:rPr lang="pt-BR" dirty="0"/>
              <a:t>variação percentual mensal </a:t>
            </a:r>
          </a:p>
        </p:txBody>
      </p:sp>
      <p:sp>
        <p:nvSpPr>
          <p:cNvPr id="7" name="Espaço Reservado para Texto 6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5" y="5868050"/>
            <a:ext cx="8307387" cy="375511"/>
          </a:xfrm>
        </p:spPr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Preço dos alimentos </a:t>
            </a:r>
            <a:r>
              <a:rPr lang="pt-BR" dirty="0" smtClean="0">
                <a:solidFill>
                  <a:schemeClr val="tx1"/>
                </a:solidFill>
              </a:rPr>
              <a:t>recuam </a:t>
            </a:r>
            <a:r>
              <a:rPr lang="pt-BR" dirty="0" smtClean="0">
                <a:solidFill>
                  <a:srgbClr val="000000"/>
                </a:solidFill>
              </a:rPr>
              <a:t>em agosto, devido, principalmente, a queda de preço das Carnes e Tubérculos, raízes e legumes.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0" name="Espaço Reservado para Imagem 6"/>
          <p:cNvGraphicFramePr>
            <a:graphicFrameLocks noGrp="1"/>
          </p:cNvGraphicFramePr>
          <p:nvPr/>
        </p:nvGraphicFramePr>
        <p:xfrm>
          <a:off x="416718" y="1239043"/>
          <a:ext cx="8310563" cy="4379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5"/>
          <p:cNvSpPr txBox="1">
            <a:spLocks noChangeArrowheads="1"/>
          </p:cNvSpPr>
          <p:nvPr/>
        </p:nvSpPr>
        <p:spPr bwMode="auto">
          <a:xfrm>
            <a:off x="179512" y="314550"/>
            <a:ext cx="9131424" cy="288032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pt-BR" sz="1200" dirty="0"/>
              <a:t>‘ </a:t>
            </a:r>
          </a:p>
        </p:txBody>
      </p:sp>
      <p:sp>
        <p:nvSpPr>
          <p:cNvPr id="7" name="Título 6"/>
          <p:cNvSpPr>
            <a:spLocks noGrp="1"/>
          </p:cNvSpPr>
          <p:nvPr>
            <p:ph type="ctrTitle"/>
          </p:nvPr>
        </p:nvSpPr>
        <p:spPr>
          <a:xfrm>
            <a:off x="2579316" y="314550"/>
            <a:ext cx="5995772" cy="423610"/>
          </a:xfrm>
        </p:spPr>
        <p:txBody>
          <a:bodyPr/>
          <a:lstStyle/>
          <a:p>
            <a:pPr lvl="0"/>
            <a:r>
              <a:rPr lang="pt-BR" b="1" dirty="0"/>
              <a:t/>
            </a:r>
            <a:br>
              <a:rPr lang="pt-BR" b="1" dirty="0"/>
            </a:b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>
          <a:xfrm>
            <a:off x="459681" y="738160"/>
            <a:ext cx="7988993" cy="282835"/>
          </a:xfrm>
        </p:spPr>
        <p:txBody>
          <a:bodyPr/>
          <a:lstStyle/>
          <a:p>
            <a:r>
              <a:rPr lang="pt-BR" dirty="0"/>
              <a:t>Peso no índice e </a:t>
            </a:r>
            <a:r>
              <a:rPr lang="pt-BR" dirty="0" smtClean="0"/>
              <a:t>variação (%) </a:t>
            </a:r>
            <a:r>
              <a:rPr lang="pt-BR" dirty="0"/>
              <a:t>e </a:t>
            </a:r>
            <a:r>
              <a:rPr lang="pt-BR" dirty="0" smtClean="0"/>
              <a:t>impacto no mês de agosto/2019 </a:t>
            </a:r>
            <a:endParaRPr lang="pt-BR" dirty="0"/>
          </a:p>
        </p:txBody>
      </p:sp>
      <p:sp>
        <p:nvSpPr>
          <p:cNvPr id="9" name="Espaço Reservado para Texto 8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1" name="Espaço Reservado para Texto 10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15" name="Retângulo 14"/>
          <p:cNvSpPr/>
          <p:nvPr/>
        </p:nvSpPr>
        <p:spPr>
          <a:xfrm>
            <a:off x="460376" y="233250"/>
            <a:ext cx="2699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/>
              <a:t>Grupos de Preços do IPCA </a:t>
            </a:r>
            <a:endParaRPr lang="pt-BR" dirty="0"/>
          </a:p>
        </p:txBody>
      </p:sp>
      <p:sp>
        <p:nvSpPr>
          <p:cNvPr id="10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1413172" y="5910146"/>
            <a:ext cx="7045027" cy="333415"/>
          </a:xfrm>
        </p:spPr>
        <p:txBody>
          <a:bodyPr/>
          <a:lstStyle/>
          <a:p>
            <a:r>
              <a:rPr lang="pt-BR" dirty="0" smtClean="0">
                <a:solidFill>
                  <a:srgbClr val="000000"/>
                </a:solidFill>
              </a:rPr>
              <a:t>Queda de preços dos alimentos para o domicílio e dos combustíveis no grupo Transporte, contrastados com o reajuste dos combustíveis e energia domésticos no grupo Habitação manteve o </a:t>
            </a:r>
            <a:r>
              <a:rPr lang="pt-BR" dirty="0">
                <a:solidFill>
                  <a:srgbClr val="000000"/>
                </a:solidFill>
              </a:rPr>
              <a:t>Í</a:t>
            </a:r>
            <a:r>
              <a:rPr lang="pt-BR" dirty="0" smtClean="0">
                <a:solidFill>
                  <a:srgbClr val="000000"/>
                </a:solidFill>
              </a:rPr>
              <a:t>ndice Geral </a:t>
            </a:r>
            <a:r>
              <a:rPr lang="pt-BR" dirty="0" smtClean="0">
                <a:solidFill>
                  <a:srgbClr val="000000"/>
                </a:solidFill>
              </a:rPr>
              <a:t>de preços em níveis baixos (0,11%).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4" name="Tabela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75441"/>
              </p:ext>
            </p:extLst>
          </p:nvPr>
        </p:nvGraphicFramePr>
        <p:xfrm>
          <a:off x="1403648" y="1124746"/>
          <a:ext cx="6624736" cy="4680518"/>
        </p:xfrm>
        <a:graphic>
          <a:graphicData uri="http://schemas.openxmlformats.org/drawingml/2006/table">
            <a:tbl>
              <a:tblPr/>
              <a:tblGrid>
                <a:gridCol w="26861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79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2060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01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51004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20000"/>
                          </a:solidFill>
                          <a:latin typeface="Calibri"/>
                        </a:rPr>
                        <a:t>Grupo de Produtos do IPCA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20000"/>
                          </a:solidFill>
                          <a:latin typeface="Calibri"/>
                        </a:rPr>
                        <a:t>Peso no IPCA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20000"/>
                          </a:solidFill>
                          <a:latin typeface="Calibri"/>
                        </a:rPr>
                        <a:t>Var. %</a:t>
                      </a:r>
                      <a:endParaRPr lang="pt-BR" sz="1400" b="1" i="0" u="none" strike="noStrike" dirty="0">
                        <a:solidFill>
                          <a:srgbClr val="02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20000"/>
                          </a:solidFill>
                          <a:latin typeface="Calibri"/>
                        </a:rPr>
                        <a:t>Impacto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e bebidas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Transportes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Habitação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15,99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Saúde e cuidados pessoais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Despesas pessoais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10,84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Vestuário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5,61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Educação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9912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Artigos de residência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0,56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9510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Comunicação</a:t>
                      </a:r>
                    </a:p>
                  </a:txBody>
                  <a:tcPr marL="4286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5109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Total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100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 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0,11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/>
            <a:r>
              <a:rPr lang="pt-BR" b="1" dirty="0"/>
              <a:t/>
            </a:r>
            <a:br>
              <a:rPr lang="pt-BR" b="1" dirty="0"/>
            </a:br>
            <a:r>
              <a:rPr lang="pt-BR" b="1" dirty="0"/>
              <a:t> IPCA  – Itens do Grupo Alimentação e Bebidas </a:t>
            </a:r>
            <a:endParaRPr lang="pt-BR" dirty="0"/>
          </a:p>
        </p:txBody>
      </p:sp>
      <p:sp>
        <p:nvSpPr>
          <p:cNvPr id="8" name="Subtítulo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dirty="0" smtClean="0"/>
              <a:t>Peso, </a:t>
            </a:r>
            <a:r>
              <a:rPr lang="pt-BR" dirty="0"/>
              <a:t>variação </a:t>
            </a:r>
            <a:r>
              <a:rPr lang="pt-BR" dirty="0" smtClean="0"/>
              <a:t>(%) e </a:t>
            </a:r>
            <a:r>
              <a:rPr lang="pt-BR" dirty="0"/>
              <a:t>impacto no </a:t>
            </a:r>
            <a:r>
              <a:rPr lang="pt-BR" dirty="0" smtClean="0"/>
              <a:t>mês de agosto/2019</a:t>
            </a:r>
            <a:endParaRPr lang="pt-BR" dirty="0"/>
          </a:p>
        </p:txBody>
      </p:sp>
      <p:sp>
        <p:nvSpPr>
          <p:cNvPr id="10" name="Espaço Reservado para Texto 9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9" name="Espaço Reservado para Texto 7"/>
          <p:cNvSpPr>
            <a:spLocks noGrp="1"/>
          </p:cNvSpPr>
          <p:nvPr>
            <p:ph type="body" sz="quarter" idx="19"/>
          </p:nvPr>
        </p:nvSpPr>
        <p:spPr>
          <a:xfrm>
            <a:off x="460376" y="5910146"/>
            <a:ext cx="8235949" cy="333415"/>
          </a:xfrm>
        </p:spPr>
        <p:txBody>
          <a:bodyPr/>
          <a:lstStyle/>
          <a:p>
            <a:pPr algn="just"/>
            <a:r>
              <a:rPr lang="pt-BR" dirty="0">
                <a:solidFill>
                  <a:srgbClr val="000000"/>
                </a:solidFill>
              </a:rPr>
              <a:t>O preço da maioria </a:t>
            </a:r>
            <a:r>
              <a:rPr lang="pt-BR" dirty="0" smtClean="0">
                <a:solidFill>
                  <a:srgbClr val="000000"/>
                </a:solidFill>
              </a:rPr>
              <a:t>dos itens de </a:t>
            </a:r>
            <a:r>
              <a:rPr lang="pt-BR" dirty="0">
                <a:solidFill>
                  <a:srgbClr val="000000"/>
                </a:solidFill>
              </a:rPr>
              <a:t>alimentos recuaram, destaque </a:t>
            </a:r>
            <a:r>
              <a:rPr lang="pt-BR" dirty="0" smtClean="0">
                <a:solidFill>
                  <a:srgbClr val="000000"/>
                </a:solidFill>
              </a:rPr>
              <a:t>para o movimento recente de carnes. </a:t>
            </a:r>
            <a:endParaRPr lang="pt-BR" dirty="0">
              <a:solidFill>
                <a:srgbClr val="000000"/>
              </a:solidFill>
            </a:endParaRPr>
          </a:p>
        </p:txBody>
      </p:sp>
      <p:graphicFrame>
        <p:nvGraphicFramePr>
          <p:cNvPr id="11" name="Tabela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942938"/>
              </p:ext>
            </p:extLst>
          </p:nvPr>
        </p:nvGraphicFramePr>
        <p:xfrm>
          <a:off x="2800351" y="1020992"/>
          <a:ext cx="3652622" cy="4670536"/>
        </p:xfrm>
        <a:graphic>
          <a:graphicData uri="http://schemas.openxmlformats.org/drawingml/2006/table">
            <a:tbl>
              <a:tblPr/>
              <a:tblGrid>
                <a:gridCol w="17728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5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178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12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1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E BEBIDAS</a:t>
                      </a:r>
                    </a:p>
                  </a:txBody>
                  <a:tcPr marL="6745" marR="6745" marT="6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Peso</a:t>
                      </a:r>
                    </a:p>
                  </a:txBody>
                  <a:tcPr marL="6745" marR="6745" marT="6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Var. %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745" marR="6745" marT="6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1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Impacto</a:t>
                      </a:r>
                    </a:p>
                  </a:txBody>
                  <a:tcPr marL="6745" marR="6745" marT="674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no domicílio</a:t>
                      </a:r>
                    </a:p>
                  </a:txBody>
                  <a:tcPr marL="6745" marR="6745" marT="6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15,96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-0,84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-0,13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Frutas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Açúcares e derivados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Carnes e peixes industrializados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Enlatados e conservas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Aves e Ovos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1,09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024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 e condimentos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Farinhas, féculas e massas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Pescados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0,33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76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Cereais, leguminosas e oleaginosas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Óleos e gorduras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0,42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Panificados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Leites e derivados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Bebidas e infusões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1,82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-0,41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-0,007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Hortaliças e verduras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0,25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-6,53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-0,016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Carnes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2,65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-0,75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-0,020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21435"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Tubérculos, raízes e legumes 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-10,68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-0,098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F1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393438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Alimentação fora do domicílio</a:t>
                      </a:r>
                    </a:p>
                  </a:txBody>
                  <a:tcPr marL="6745" marR="6745" marT="6745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8,78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0,53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0,05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7E4B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Maiores altas de preço, variação percentual mensal </a:t>
            </a: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375192"/>
              </p:ext>
            </p:extLst>
          </p:nvPr>
        </p:nvGraphicFramePr>
        <p:xfrm>
          <a:off x="574679" y="1276350"/>
          <a:ext cx="7388222" cy="4752970"/>
        </p:xfrm>
        <a:graphic>
          <a:graphicData uri="http://schemas.openxmlformats.org/drawingml/2006/table">
            <a:tbl>
              <a:tblPr/>
              <a:tblGrid>
                <a:gridCol w="201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41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do IPCA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Limão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-7,52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-1,34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4,86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8,54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21,91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Tangerina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7,02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0,07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-19,35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6,45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16,21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Caranguejo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3,44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-2,12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-0,34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-2,37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-0,81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12,55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Banana-maçã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-2,67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-5,63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0,16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Banana-d'água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13,13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2,28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-3,61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-11,66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1,41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Goiaba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-5,90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0,75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-6,57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6,34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-9,93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Dourado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2,38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-6,89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-4,82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-0,93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8,68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Banana-da-terra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-1,50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9,54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10,21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5,95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Mandioquinha (batata-baroa)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4,68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3,91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-1,08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14,91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-9,78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Pera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-4,71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-2,72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0,71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0,46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rgbClr val="020000"/>
                          </a:solidFill>
                          <a:effectLst/>
                          <a:latin typeface="+mn-lt"/>
                        </a:rPr>
                        <a:t>-1,03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spcBef>
                <a:spcPct val="0"/>
              </a:spcBef>
              <a:defRPr/>
            </a:pPr>
            <a:r>
              <a:rPr lang="pt-BR" dirty="0"/>
              <a:t>Maiores elevações de preço, variação percentual mensal </a:t>
            </a:r>
          </a:p>
          <a:p>
            <a:endParaRPr lang="pt-BR" dirty="0"/>
          </a:p>
        </p:txBody>
      </p:sp>
      <p:graphicFrame>
        <p:nvGraphicFramePr>
          <p:cNvPr id="7" name="Espaço Reservado para Imagem 9"/>
          <p:cNvGraphicFramePr>
            <a:graphicFrameLocks noGrp="1"/>
          </p:cNvGraphicFramePr>
          <p:nvPr/>
        </p:nvGraphicFramePr>
        <p:xfrm>
          <a:off x="390364" y="1117148"/>
          <a:ext cx="8363271" cy="46237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Maiores </a:t>
            </a:r>
            <a:r>
              <a:rPr lang="pt-BR" dirty="0" smtClean="0"/>
              <a:t>impactos mensais no índice, em ponto percentual </a:t>
            </a:r>
            <a:endParaRPr lang="pt-BR" dirty="0"/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7159089"/>
              </p:ext>
            </p:extLst>
          </p:nvPr>
        </p:nvGraphicFramePr>
        <p:xfrm>
          <a:off x="574679" y="1276350"/>
          <a:ext cx="7388222" cy="4752970"/>
        </p:xfrm>
        <a:graphic>
          <a:graphicData uri="http://schemas.openxmlformats.org/drawingml/2006/table">
            <a:tbl>
              <a:tblPr/>
              <a:tblGrid>
                <a:gridCol w="201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41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do IPCA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Tangerina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0,017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Cebola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0,033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0,014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Banana-d'água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Cerveja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Mamão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0,018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-0,016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Arroz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Linguiça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Uva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Pão francês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-0,003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Carne-seca e de sol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effectLst/>
                          <a:latin typeface="+mj-lt"/>
                        </a:rPr>
                        <a:t>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effectLst/>
                          <a:latin typeface="+mj-lt"/>
                        </a:rPr>
                        <a:t>0,001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effectLst/>
                          <a:latin typeface="+mj-lt"/>
                        </a:rPr>
                        <a:t>0,002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Subtítulo 1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 smtClean="0"/>
              <a:t>Maiores impactos mensais no índice, em ponto percentual </a:t>
            </a:r>
          </a:p>
          <a:p>
            <a:endParaRPr lang="pt-BR" dirty="0"/>
          </a:p>
        </p:txBody>
      </p:sp>
      <p:graphicFrame>
        <p:nvGraphicFramePr>
          <p:cNvPr id="9" name="Espaço Reservado para Image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7136944"/>
              </p:ext>
            </p:extLst>
          </p:nvPr>
        </p:nvGraphicFramePr>
        <p:xfrm>
          <a:off x="390364" y="1198110"/>
          <a:ext cx="8363271" cy="44617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ítulo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t-BR" dirty="0"/>
              <a:t>Maiores baixas de preço, variação percentual mensal </a:t>
            </a:r>
          </a:p>
          <a:p>
            <a:endParaRPr lang="pt-BR" dirty="0"/>
          </a:p>
        </p:txBody>
      </p:sp>
      <p:sp>
        <p:nvSpPr>
          <p:cNvPr id="8" name="Espaço Reservado para Texto 7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pt-BR" sz="1200" b="1" dirty="0">
                <a:solidFill>
                  <a:srgbClr val="000000"/>
                </a:solidFill>
              </a:rPr>
              <a:t>Fonte: IBGE</a:t>
            </a:r>
          </a:p>
          <a:p>
            <a:endParaRPr lang="pt-BR" dirty="0"/>
          </a:p>
        </p:txBody>
      </p:sp>
      <p:sp>
        <p:nvSpPr>
          <p:cNvPr id="14" name="Título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lvl="0">
              <a:defRPr/>
            </a:pPr>
            <a:r>
              <a:rPr lang="pt-BR" b="1" dirty="0"/>
              <a:t>IPCA  – </a:t>
            </a:r>
            <a:r>
              <a:rPr lang="pt-BR" b="1" dirty="0" smtClean="0"/>
              <a:t>Subitens </a:t>
            </a:r>
            <a:r>
              <a:rPr lang="pt-BR" b="1" dirty="0"/>
              <a:t>de Alimentação no Domicílio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307611"/>
              </p:ext>
            </p:extLst>
          </p:nvPr>
        </p:nvGraphicFramePr>
        <p:xfrm>
          <a:off x="574679" y="1276350"/>
          <a:ext cx="7388222" cy="4752970"/>
        </p:xfrm>
        <a:graphic>
          <a:graphicData uri="http://schemas.openxmlformats.org/drawingml/2006/table">
            <a:tbl>
              <a:tblPr/>
              <a:tblGrid>
                <a:gridCol w="20149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9554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19410"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Item do IPCA</a:t>
                      </a: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mar/19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abr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mai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jun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jul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ago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/19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6254" marR="6254" marT="625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3CD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Tomate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31,84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28,64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-15,08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5,25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-11,28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-24,49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Anchova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7,43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5,84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-2,96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-13,74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-15,87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Açaí (emulsão) 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10,02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-0,27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-4,76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-14,62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Cenoura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-2,31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-13,64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Repolho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15,36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13,92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-7,07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-3,08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-6,63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-10,70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Couve-flor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9,09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-11,90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-5,65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-9,53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Brócolis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3,71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-4,20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3,42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-6,89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-9,24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Batata-inglesa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21,11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-0,38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-4,15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-1,40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-3,68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-9,11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Peixe - curimatã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9,74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1,04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-1,24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-1,59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-7,88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3356"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Castanha 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6,35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3,58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-3,72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-0,79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0" i="0" u="none" strike="noStrike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4,32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200" b="1" i="0" u="none" strike="noStrike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-6,46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5E2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Theme">
  <a:themeElements>
    <a:clrScheme name="Custom 40">
      <a:dk1>
        <a:srgbClr val="27384B"/>
      </a:dk1>
      <a:lt1>
        <a:srgbClr val="FFFFFF"/>
      </a:lt1>
      <a:dk2>
        <a:srgbClr val="7DA419"/>
      </a:dk2>
      <a:lt2>
        <a:srgbClr val="DDDEDD"/>
      </a:lt2>
      <a:accent1>
        <a:srgbClr val="D1502A"/>
      </a:accent1>
      <a:accent2>
        <a:srgbClr val="F1A608"/>
      </a:accent2>
      <a:accent3>
        <a:srgbClr val="2A84D3"/>
      </a:accent3>
      <a:accent4>
        <a:srgbClr val="1FB18A"/>
      </a:accent4>
      <a:accent5>
        <a:srgbClr val="27384B"/>
      </a:accent5>
      <a:accent6>
        <a:srgbClr val="274E32"/>
      </a:accent6>
      <a:hlink>
        <a:srgbClr val="27384B"/>
      </a:hlink>
      <a:folHlink>
        <a:srgbClr val="27384B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20949</TotalTime>
  <Words>1432</Words>
  <Application>Microsoft Office PowerPoint</Application>
  <PresentationFormat>Apresentação na tela (4:3)</PresentationFormat>
  <Paragraphs>694</Paragraphs>
  <Slides>18</Slides>
  <Notes>3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18</vt:i4>
      </vt:variant>
    </vt:vector>
  </HeadingPairs>
  <TitlesOfParts>
    <vt:vector size="25" baseType="lpstr">
      <vt:lpstr>ＭＳ Ｐゴシック</vt:lpstr>
      <vt:lpstr>ＭＳ Ｐゴシック</vt:lpstr>
      <vt:lpstr>Arial</vt:lpstr>
      <vt:lpstr>Calibri</vt:lpstr>
      <vt:lpstr>Myriad Pro</vt:lpstr>
      <vt:lpstr>Times</vt:lpstr>
      <vt:lpstr>Default Theme</vt:lpstr>
      <vt:lpstr>Apresentação do PowerPoint</vt:lpstr>
      <vt:lpstr>IPCA</vt:lpstr>
      <vt:lpstr> </vt:lpstr>
      <vt:lpstr>  IPCA  – Itens do Grupo Alimentação e Bebidas </vt:lpstr>
      <vt:lpstr>IPCA  – Subitens de Alimentação no Domicílio</vt:lpstr>
      <vt:lpstr>IPCA  – Subitens de Alimentação no Domicílio</vt:lpstr>
      <vt:lpstr>IPCA  – Subitens de Alimentação no Domicílio</vt:lpstr>
      <vt:lpstr>IPCA  – Subitens de Alimentação no Domicílio</vt:lpstr>
      <vt:lpstr>IPCA  – Subitens de Alimentação no Domicílio</vt:lpstr>
      <vt:lpstr>IPCA  – Subitens de Alimentação no Domicílio</vt:lpstr>
      <vt:lpstr>IPCA  – Subitens de Alimentação no Domicílio</vt:lpstr>
      <vt:lpstr>IPCA  – Subitens de Alimentação no Domicílio</vt:lpstr>
      <vt:lpstr>IPCA  – Regiões Metropolitanas – Índice Geral</vt:lpstr>
      <vt:lpstr>IPCA  – Acumulado em 12 meses</vt:lpstr>
      <vt:lpstr>  IPCA  – Acumulado em 12 meses</vt:lpstr>
      <vt:lpstr>IPCA  – Acumulado em 12 meses</vt:lpstr>
      <vt:lpstr>IPCA  – Acumulado em 12 meses</vt:lpstr>
      <vt:lpstr>Apresentação do PowerPoint</vt:lpstr>
    </vt:vector>
  </TitlesOfParts>
  <Company>Sem Empresa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 Oliveira Nobrega</dc:creator>
  <cp:lastModifiedBy>Ministerio da Economia</cp:lastModifiedBy>
  <cp:revision>960</cp:revision>
  <dcterms:created xsi:type="dcterms:W3CDTF">2018-03-09T20:31:31Z</dcterms:created>
  <dcterms:modified xsi:type="dcterms:W3CDTF">2019-09-09T13:40:36Z</dcterms:modified>
</cp:coreProperties>
</file>