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2"/>
  </p:notesMasterIdLst>
  <p:sldIdLst>
    <p:sldId id="290" r:id="rId2"/>
    <p:sldId id="305" r:id="rId3"/>
    <p:sldId id="295" r:id="rId4"/>
    <p:sldId id="306" r:id="rId5"/>
    <p:sldId id="300" r:id="rId6"/>
    <p:sldId id="301" r:id="rId7"/>
    <p:sldId id="302" r:id="rId8"/>
    <p:sldId id="299" r:id="rId9"/>
    <p:sldId id="297" r:id="rId10"/>
    <p:sldId id="304" r:id="rId11"/>
  </p:sldIdLst>
  <p:sldSz cx="9144000" cy="6858000" type="screen4x3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47EF9D6-5FF4-4828-9756-BD56D798476F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6D7A286-A366-4D69-AB21-01A19799C5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7" name="Forma liv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074 w 5760"/>
                <a:gd name="T3" fmla="*/ 0 h 528"/>
                <a:gd name="T4" fmla="*/ 9108074 w 5760"/>
                <a:gd name="T5" fmla="*/ 838869 h 528"/>
                <a:gd name="T6" fmla="*/ 7590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02916A3-95A1-482F-B2E6-294559E3B959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03C9D3-E7D1-4BEF-A7D5-1B91E5C8E3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2C5D1-9AC3-463D-AA29-6C7BAC410530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2AAEE-5FBE-48AE-9900-1FA2CAAA8B0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86F43-C011-4984-B7A8-6016749340DA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D43A2-5188-4B8F-B84B-34F868F86B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4CE76-0269-4FAC-A333-EC92900C7A0A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DA780-D5CC-4037-8A00-FBF49F795E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98C472-C6E9-4D79-9F83-0759A72A1CE6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26998-86D9-45C4-A9DE-153F109CA00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8973BD-DDBE-4035-9B22-07ABE71E1270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87E6F-89E7-4D9F-B2B5-34C07133A3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017E32-B11A-440D-9737-6F8C5DA0A4B3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477C7-CFD2-4536-9C51-B7AE4CE853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9A10DB-3999-4A8A-A981-5F3DE07EA2B8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84A37-C35B-417A-AE0A-0C020374DE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9043-BF6A-48A4-A100-ED64A6C3C0FC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FCA65-1854-4269-9399-B3A62F9E40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CAFF23-9648-4D70-B944-622E9FEFEC0A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A553F-4D95-4ED5-948B-02E6B68DA4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Forma livre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80A5606-0B0C-493C-8211-B9439BF5B248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728AA-6F0E-4BAF-81CD-F2C5AE9C2FA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27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9A80CBD-9157-4172-9744-CE529F4CEB3A}" type="datetimeFigureOut">
              <a:rPr lang="pt-BR"/>
              <a:pPr>
                <a:defRPr/>
              </a:pPr>
              <a:t>04/04/2018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CD63F1F-DA36-419F-AD10-DE4B1629AF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1" r:id="rId2"/>
    <p:sldLayoutId id="2147483966" r:id="rId3"/>
    <p:sldLayoutId id="2147483967" r:id="rId4"/>
    <p:sldLayoutId id="2147483968" r:id="rId5"/>
    <p:sldLayoutId id="2147483969" r:id="rId6"/>
    <p:sldLayoutId id="2147483962" r:id="rId7"/>
    <p:sldLayoutId id="2147483970" r:id="rId8"/>
    <p:sldLayoutId id="2147483971" r:id="rId9"/>
    <p:sldLayoutId id="2147483963" r:id="rId10"/>
    <p:sldLayoutId id="21474839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ucp.df@fazenda.gov.br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seemp.fazenda.gov.b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regison.siqueira@fazenda.gov.br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3713" y="1916113"/>
            <a:ext cx="7380287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9219" name="CaixaDeTexto 3"/>
          <p:cNvSpPr txBox="1">
            <a:spLocks noChangeArrowheads="1"/>
          </p:cNvSpPr>
          <p:nvPr/>
        </p:nvSpPr>
        <p:spPr bwMode="auto">
          <a:xfrm>
            <a:off x="250825" y="5705475"/>
            <a:ext cx="856932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2600" b="1"/>
              <a:t>Programa Nacional de Apoio à Gestão Administrativa e Fiscal dos Municípios Brasileiros - PNAFM</a:t>
            </a:r>
          </a:p>
        </p:txBody>
      </p:sp>
      <p:pic>
        <p:nvPicPr>
          <p:cNvPr id="9220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404813"/>
            <a:ext cx="372903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CaixaDeTexto 4"/>
          <p:cNvSpPr txBox="1">
            <a:spLocks noChangeArrowheads="1"/>
          </p:cNvSpPr>
          <p:nvPr/>
        </p:nvSpPr>
        <p:spPr bwMode="auto">
          <a:xfrm>
            <a:off x="4140200" y="908050"/>
            <a:ext cx="4535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pt-BR"/>
          </a:p>
        </p:txBody>
      </p:sp>
      <p:sp>
        <p:nvSpPr>
          <p:cNvPr id="9222" name="Retângulo 5"/>
          <p:cNvSpPr>
            <a:spLocks noChangeArrowheads="1"/>
          </p:cNvSpPr>
          <p:nvPr/>
        </p:nvSpPr>
        <p:spPr bwMode="auto">
          <a:xfrm>
            <a:off x="3924300" y="549275"/>
            <a:ext cx="5111750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4400" b="1" dirty="0">
                <a:solidFill>
                  <a:srgbClr val="0070C0"/>
                </a:solidFill>
              </a:rPr>
              <a:t>WORKSHOP</a:t>
            </a:r>
          </a:p>
          <a:p>
            <a:pPr algn="ctr" eaLnBrk="1" hangingPunct="1"/>
            <a:r>
              <a:rPr lang="pt-BR" sz="3600" b="1" dirty="0"/>
              <a:t>PNAFM III </a:t>
            </a:r>
          </a:p>
          <a:p>
            <a:pPr algn="ctr" eaLnBrk="1" hangingPunct="1"/>
            <a:r>
              <a:rPr lang="pt-BR" sz="3200" b="1" dirty="0">
                <a:latin typeface="Aparajita" pitchFamily="34" charset="0"/>
              </a:rPr>
              <a:t>NORMAS E ORIENTAÇÕES</a:t>
            </a:r>
          </a:p>
        </p:txBody>
      </p:sp>
      <p:sp>
        <p:nvSpPr>
          <p:cNvPr id="9" name="CaixaDeTexto 10"/>
          <p:cNvSpPr txBox="1">
            <a:spLocks noChangeArrowheads="1"/>
          </p:cNvSpPr>
          <p:nvPr/>
        </p:nvSpPr>
        <p:spPr bwMode="auto">
          <a:xfrm>
            <a:off x="4283075" y="3403600"/>
            <a:ext cx="489743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3600" b="1" dirty="0">
                <a:latin typeface="Aparajita" pitchFamily="34" charset="0"/>
                <a:cs typeface="Aparajita" pitchFamily="34" charset="0"/>
              </a:rPr>
              <a:t>São Paulo/SP</a:t>
            </a:r>
          </a:p>
          <a:p>
            <a:pPr algn="r"/>
            <a:r>
              <a:rPr lang="pt-BR" sz="3600" b="1" dirty="0">
                <a:latin typeface="Aparajita" pitchFamily="34" charset="0"/>
                <a:cs typeface="Aparajita" pitchFamily="34" charset="0"/>
              </a:rPr>
              <a:t>09 a 11/04/2018 – Faixa 2</a:t>
            </a:r>
          </a:p>
          <a:p>
            <a:pPr algn="r"/>
            <a:r>
              <a:rPr lang="pt-BR" sz="3600" b="1" dirty="0">
                <a:latin typeface="Aparajita" pitchFamily="34" charset="0"/>
                <a:cs typeface="Aparajita" pitchFamily="34" charset="0"/>
              </a:rPr>
              <a:t>11 a 13/04/2018 – Faixa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874713"/>
            <a:ext cx="8135937" cy="440055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PROGRAMA NACIONAL DE APOIO À GESTÃO ADMINISTRATIVA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 FISCAL DOS MUNICÍPIOS BRASILEIROS - PNAFM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COORDENAÇÃO-GERAL DE PROGRAMAS E PROJETOS DE 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COOPERAÇÃO – COOPE  (UCP)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SUBSECRETARIA DE GESTÃO ESTRATÉGICA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SECRETARIA EXECUTIVA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MINISTÉRIO DA FAZENDA</a:t>
            </a:r>
            <a:r>
              <a:rPr lang="pt-B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pt-BR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3412-2492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E-mail: </a:t>
            </a:r>
            <a:r>
              <a:rPr lang="pt-B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ucp.df@fazenda.gov.br</a:t>
            </a:r>
            <a:endParaRPr lang="pt-BR" sz="2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Endereço: Esplanada dos Ministérios, Bloco "P", Sala 415.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Brasília - DF  CEP:70048-900</a:t>
            </a:r>
            <a:endParaRPr lang="pt-BR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8435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2" name="Imagem 4" descr="Logo 2016 fin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Subtítulo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40312"/>
          </a:xfrm>
        </p:spPr>
        <p:txBody>
          <a:bodyPr/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Sistema de Elaboração, Execução e Monitoramento de Projetos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foi desenvolvido com a utilização dos conceitos mais modernos em termos de parametrização com uso de tabelas corporativas, como forma de possibilitar que a manutenção regulamentar seja executada com agilidade, prescindindo de recorrência ao SERPRO, desenvolvedor do sistema.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 é composto de módulos, estando em constante evolução, e conta com atualizações mensais, as quais incorporam continuamente novas rotinas a funcionalidades, além de procurar contemplar sugestões de melhoria que são formuladas pelos diversos usuários que compõem o conjunto de entidades que utilizam o sistema em seus diversos segmentos.</a:t>
            </a:r>
          </a:p>
          <a:p>
            <a:pPr marL="109537" indent="0" algn="just">
              <a:buClr>
                <a:schemeClr val="bg2">
                  <a:lumMod val="50000"/>
                </a:schemeClr>
              </a:buClr>
              <a:buSzPct val="100000"/>
              <a:buFont typeface="Wingdings 3" pitchFamily="18" charset="2"/>
              <a:buNone/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O acesso é realizado por meio de cadastramento prévio, o qual é solicitado pelo preenchimento do Formulário de Cadastramento de Usuário</a:t>
            </a:r>
          </a:p>
          <a:p>
            <a:pPr algn="just">
              <a:buFont typeface="Wingdings 3" pitchFamily="18" charset="2"/>
              <a:buNone/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1825" y="0"/>
            <a:ext cx="21621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436096" y="4149080"/>
            <a:ext cx="2602631" cy="1556384"/>
          </a:xfrm>
          <a:prstGeom prst="rect">
            <a:avLst/>
          </a:prstGeom>
          <a:noFill/>
          <a:ln>
            <a:noFill/>
          </a:ln>
          <a:effectLst>
            <a:glow>
              <a:schemeClr val="bg1">
                <a:lumMod val="85000"/>
              </a:schemeClr>
            </a:glo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126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ítulo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3384550"/>
          </a:xfrm>
        </p:spPr>
        <p:txBody>
          <a:bodyPr>
            <a:noAutofit/>
          </a:bodyPr>
          <a:lstStyle/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Para habilitar-se à operação de crédito, preliminarmente, o submutuário deverá elaborar um projeto de Modernização utilizando o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Após a autorização inicial da COOPE/UCP para o município solicitante, a criação do projeto é realizada e o cadastramento do projeto é iniciado pela UEM por intermédio do próprio SEEMP.</a:t>
            </a: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A Inclusão e a gestão técnica dos projetos PNAFM é realizada inteiramente pelo sistema </a:t>
            </a:r>
            <a:r>
              <a:rPr lang="pt-BR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, endereço internet:</a:t>
            </a:r>
          </a:p>
          <a:p>
            <a:pPr algn="just">
              <a:buFont typeface="Wingdings 3" pitchFamily="18" charset="2"/>
              <a:buNone/>
              <a:tabLst>
                <a:tab pos="85725" algn="l"/>
                <a:tab pos="7534275" algn="l"/>
              </a:tabLst>
              <a:defRPr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1800" dirty="0" smtClean="0">
                <a:latin typeface="Arial" pitchFamily="34" charset="0"/>
                <a:cs typeface="Arial" pitchFamily="34" charset="0"/>
                <a:hlinkClick r:id="rId4"/>
              </a:rPr>
              <a:t>https://www.seemp.fazenda.gov.br/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 marL="542925" indent="-457200" algn="just">
              <a:buFont typeface="Wingdings" panose="05000000000000000000" pitchFamily="2" charset="2"/>
              <a:buChar char="Ø"/>
              <a:tabLst>
                <a:tab pos="85725" algn="l"/>
              </a:tabLst>
              <a:defRPr/>
            </a:pPr>
            <a:endParaRPr lang="pt-BR" sz="18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endParaRPr lang="pt-BR" sz="18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684213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Sistema SEEMP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Imagem 7" descr="depositphotos_49894345-stock-photo-3d-white-man-stand-with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860800"/>
            <a:ext cx="2546350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2292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684213" y="260350"/>
            <a:ext cx="7848600" cy="11525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Novas operações de Crédito PNAFM III </a:t>
            </a:r>
          </a:p>
        </p:txBody>
      </p:sp>
      <p:sp>
        <p:nvSpPr>
          <p:cNvPr id="8" name="Retângulo 7"/>
          <p:cNvSpPr/>
          <p:nvPr/>
        </p:nvSpPr>
        <p:spPr>
          <a:xfrm>
            <a:off x="395288" y="1790700"/>
            <a:ext cx="8497887" cy="2862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b="1" dirty="0"/>
              <a:t>Novas operações de crédito </a:t>
            </a:r>
            <a:r>
              <a:rPr lang="pt-BR" dirty="0"/>
              <a:t>– poderão ser firmadas, na hipótese de disponibilidade de recursos pelo Programa.</a:t>
            </a:r>
          </a:p>
          <a:p>
            <a:pPr algn="just">
              <a:defRPr/>
            </a:pPr>
            <a:endParaRPr lang="pt-BR" dirty="0"/>
          </a:p>
          <a:p>
            <a:pPr marL="180975" indent="-180975"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pt-BR" dirty="0"/>
              <a:t>Os municípios poderão ter acesso a novo subempréstimo no âmbito da </a:t>
            </a:r>
            <a:r>
              <a:rPr lang="pt-BR" b="1" dirty="0"/>
              <a:t>2ª Etapa da 2ª Fase do PNAFM </a:t>
            </a:r>
            <a:r>
              <a:rPr lang="pt-BR" dirty="0"/>
              <a:t>quando pelo menos 75% (setenta e cinco por cento) dos recursos do financiamento anterior tenham sido comprometidos e 50% dos recursos tenham sido desembolsados.</a:t>
            </a:r>
          </a:p>
          <a:p>
            <a:pPr marL="180975" indent="-180975"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endParaRPr lang="pt-BR" dirty="0"/>
          </a:p>
          <a:p>
            <a:pPr marL="180975" indent="-180975" algn="just">
              <a:buClr>
                <a:schemeClr val="bg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pt-BR" dirty="0"/>
              <a:t>A contratação </a:t>
            </a:r>
            <a:r>
              <a:rPr lang="pt-BR" b="1" dirty="0"/>
              <a:t>da 3ª Etapa da 2ª </a:t>
            </a:r>
            <a:r>
              <a:rPr lang="pt-BR" dirty="0"/>
              <a:t>Fase pelos municípios executores está condicionada ao desembolso de 75% do total dos recursos desta 2ª Etapa.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4932363" y="2371725"/>
            <a:ext cx="403225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3316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39750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Auditoria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268413"/>
            <a:ext cx="8229600" cy="45259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 auditoria oficial do PNAFM III será feita pela Controladoria Geral da União (CGU), mediante contrato acordado entre o BID e o Governo Brasileiro.</a:t>
            </a:r>
          </a:p>
          <a:p>
            <a:pPr marL="365125" indent="-255588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 CGU poderá realizar, periodicamente, as seguintes auditorias:</a:t>
            </a: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Semestral</a:t>
            </a:r>
            <a:r>
              <a:rPr lang="pt-BR" dirty="0">
                <a:latin typeface="Arial" pitchFamily="34" charset="0"/>
                <a:cs typeface="Arial" pitchFamily="34" charset="0"/>
              </a:rPr>
              <a:t> – (ex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post</a:t>
            </a:r>
            <a:r>
              <a:rPr lang="pt-BR" dirty="0">
                <a:latin typeface="Arial" pitchFamily="34" charset="0"/>
                <a:cs typeface="Arial" pitchFamily="34" charset="0"/>
              </a:rPr>
              <a:t>) -  no prazo de 90 dias – das solicitações de Desembolsos e respectivas justificativas;</a:t>
            </a: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542925" indent="-180975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Anual</a:t>
            </a:r>
            <a:r>
              <a:rPr lang="pt-BR" dirty="0">
                <a:latin typeface="Arial" pitchFamily="34" charset="0"/>
                <a:cs typeface="Arial" pitchFamily="34" charset="0"/>
              </a:rPr>
              <a:t> – (ex </a:t>
            </a:r>
            <a:r>
              <a:rPr lang="pt-BR" dirty="0" err="1">
                <a:latin typeface="Arial" pitchFamily="34" charset="0"/>
                <a:cs typeface="Arial" pitchFamily="34" charset="0"/>
              </a:rPr>
              <a:t>post</a:t>
            </a:r>
            <a:r>
              <a:rPr lang="pt-BR" dirty="0">
                <a:latin typeface="Arial" pitchFamily="34" charset="0"/>
                <a:cs typeface="Arial" pitchFamily="34" charset="0"/>
              </a:rPr>
              <a:t>) – no prazo de 120 dias – das Demonstrações Financeiras.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Imagem 1"/>
          <p:cNvPicPr>
            <a:picLocks noChangeAspect="1"/>
          </p:cNvPicPr>
          <p:nvPr/>
        </p:nvPicPr>
        <p:blipFill>
          <a:blip r:embed="rId2" cstate="print">
            <a:lum bright="14000"/>
          </a:blip>
          <a:srcRect/>
          <a:stretch>
            <a:fillRect/>
          </a:stretch>
        </p:blipFill>
        <p:spPr bwMode="auto">
          <a:xfrm>
            <a:off x="4932363" y="2371725"/>
            <a:ext cx="403225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4340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39750" y="260350"/>
            <a:ext cx="7848600" cy="6492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Auditoria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557338"/>
            <a:ext cx="8229600" cy="37433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O Ministério da Fazenda e os Submutuários poderão contratar, com recursos do financiamento, firmas consultoras para auxiliar a CGU na realização das auditorias de rotina.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O BID e a COOPE/UCP poderão ainda solicitar que o Submutuário contrate firmas auditoras, com recursos próprios, para realiar a auditoria de um projeto específico. 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Após o encerramento dos trabalhos de auditoria as constatações, recomendações e solicitações de providências e esclarecimentos são apresentadas por meio de relatórios de auditoria.</a:t>
            </a: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m 1"/>
          <p:cNvPicPr>
            <a:picLocks noChangeAspect="1"/>
          </p:cNvPicPr>
          <p:nvPr/>
        </p:nvPicPr>
        <p:blipFill>
          <a:blip r:embed="rId2" cstate="print">
            <a:lum bright="18000"/>
          </a:blip>
          <a:srcRect/>
          <a:stretch>
            <a:fillRect/>
          </a:stretch>
        </p:blipFill>
        <p:spPr bwMode="auto">
          <a:xfrm>
            <a:off x="4932363" y="2371725"/>
            <a:ext cx="403225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- FAIXA 3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5364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39750" y="260350"/>
            <a:ext cx="7848600" cy="7207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Auditoria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457200" y="1196975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Os apontamentos de auditoria serão registrados no Sistema </a:t>
            </a: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dirty="0">
                <a:latin typeface="Arial" pitchFamily="34" charset="0"/>
                <a:cs typeface="Arial" pitchFamily="34" charset="0"/>
              </a:rPr>
              <a:t> para fim de gestão e acompanhamento das providências.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Por meio do sistema </a:t>
            </a: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dirty="0">
                <a:latin typeface="Arial" pitchFamily="34" charset="0"/>
                <a:cs typeface="Arial" pitchFamily="34" charset="0"/>
              </a:rPr>
              <a:t>, a COOPE/UCP encaminhará os relatórios de auditoria para conhecimento do Submutuário. 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Ao receber da COOPE/UCP o Submutuário deve adotar imediatas providências visando à correção das impropriedades constatadas pela CGU.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Existindo recomendação de ajuste de  </a:t>
            </a: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Glosas</a:t>
            </a:r>
            <a:r>
              <a:rPr lang="pt-BR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de gastos não considerados elegíveis para o PNAFM a UEM deve providenciar a devolução da parcela de recursos do BID para a conta do projeto.</a:t>
            </a: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Texto 2"/>
          <p:cNvSpPr txBox="1">
            <a:spLocks/>
          </p:cNvSpPr>
          <p:nvPr/>
        </p:nvSpPr>
        <p:spPr bwMode="auto">
          <a:xfrm>
            <a:off x="1259632" y="6093296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PROGRAMA NACIONAL DE APOIO À GESTÃO ADMINISTRATIVA E FISCAL DOS MUNICÍPIOS BRASILEIROS - PNAFM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PNAFM III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Aparajita" pitchFamily="34" charset="0"/>
              </a:rPr>
              <a:t>NORMAS E ORIENTAÇÕES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m 1"/>
          <p:cNvPicPr>
            <a:picLocks noChangeAspect="1"/>
          </p:cNvPicPr>
          <p:nvPr/>
        </p:nvPicPr>
        <p:blipFill>
          <a:blip r:embed="rId2" cstate="print">
            <a:lum bright="16000"/>
          </a:blip>
          <a:srcRect/>
          <a:stretch>
            <a:fillRect/>
          </a:stretch>
        </p:blipFill>
        <p:spPr bwMode="auto">
          <a:xfrm>
            <a:off x="4932363" y="2105025"/>
            <a:ext cx="4032250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  <p:pic>
        <p:nvPicPr>
          <p:cNvPr id="16388" name="Imagem 4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ubtítulo 2"/>
          <p:cNvSpPr txBox="1">
            <a:spLocks/>
          </p:cNvSpPr>
          <p:nvPr/>
        </p:nvSpPr>
        <p:spPr>
          <a:xfrm>
            <a:off x="457200" y="1196975"/>
            <a:ext cx="8229600" cy="4525963"/>
          </a:xfrm>
          <a:prstGeom prst="rect">
            <a:avLst/>
          </a:prstGeom>
        </p:spPr>
        <p:txBody>
          <a:bodyPr/>
          <a:lstStyle/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No caso de a UEM discordar da recomendação de glosa, ela deverá incluir sua justificativa no sistema </a:t>
            </a: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Se a CGU reconsiderar a recomendação de glosa já devolvida pelo Submutuário para a conta vinculada do projeto, a UEM poderá solicitar o correspondente reembolso à COOPE/UCP. </a:t>
            </a: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bg2">
                  <a:lumMod val="5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pt-BR" dirty="0">
                <a:latin typeface="Arial" pitchFamily="34" charset="0"/>
                <a:cs typeface="Arial" pitchFamily="34" charset="0"/>
              </a:rPr>
              <a:t>A COOPE/UCP manterá permanente diálogo com o Município, por meio do sistema </a:t>
            </a:r>
            <a:r>
              <a:rPr lang="pt-BR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SEEMP</a:t>
            </a:r>
            <a:r>
              <a:rPr lang="pt-BR" dirty="0">
                <a:latin typeface="Arial" pitchFamily="34" charset="0"/>
                <a:cs typeface="Arial" pitchFamily="34" charset="0"/>
              </a:rPr>
              <a:t> ou de documentos formais, de maneira que o projeto esteja em plena conformidade.</a:t>
            </a:r>
          </a:p>
          <a:p>
            <a:pPr marL="365125" indent="-255588" algn="r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365125" indent="-255588" algn="just"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Char char="Ø"/>
              <a:defRPr/>
            </a:pPr>
            <a:endParaRPr lang="pt-BR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39750" y="260350"/>
            <a:ext cx="7848600" cy="6477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t-BR" sz="36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Auditoria</a:t>
            </a:r>
          </a:p>
        </p:txBody>
      </p:sp>
      <p:sp>
        <p:nvSpPr>
          <p:cNvPr id="7" name="Espaço Reservado para Texto 2"/>
          <p:cNvSpPr txBox="1">
            <a:spLocks/>
          </p:cNvSpPr>
          <p:nvPr/>
        </p:nvSpPr>
        <p:spPr bwMode="auto">
          <a:xfrm>
            <a:off x="1259632" y="6093296"/>
            <a:ext cx="7561262" cy="576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PROGRAMA NACIONAL DE APOIO À GESTÃO ADMINISTRATIVA E FISCAL DOS MUNICÍPIOS BRASILEIROS - PNAFM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PNAFM III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pt-BR" sz="19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Aparajita" pitchFamily="34" charset="0"/>
              </a:rPr>
              <a:t>NORMAS E ORIENTAÇÕES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sz="half" idx="1"/>
          </p:nvPr>
        </p:nvSpPr>
        <p:spPr>
          <a:xfrm>
            <a:off x="468313" y="1090613"/>
            <a:ext cx="8135937" cy="3968750"/>
          </a:xfrm>
        </p:spPr>
        <p:txBody>
          <a:bodyPr anchor="ctr">
            <a:spAutoFit/>
          </a:bodyPr>
          <a:lstStyle/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Obrigado!</a:t>
            </a:r>
            <a:endParaRPr lang="pt-BR" sz="28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Regison</a:t>
            </a:r>
            <a:r>
              <a:rPr lang="pt-BR" sz="20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Bragança Siqueira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Analista Técnico</a:t>
            </a:r>
            <a:endParaRPr lang="pt-BR" sz="20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Tel</a:t>
            </a: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+55 (61) 3412-1805</a:t>
            </a: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E-mail: </a:t>
            </a:r>
            <a:r>
              <a:rPr lang="pt-BR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regison.siqueira@fazenda.gov.br</a:t>
            </a:r>
            <a:endParaRPr lang="pt-BR" sz="2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pt-BR" sz="2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indent="0" algn="ctr" eaLnBrk="1" fontAlgn="auto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Endereço: Esplanada dos Ministérios, Bloco "P", Sala 415.</a:t>
            </a:r>
            <a:b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Brasília - DF  CEP:70048-900</a:t>
            </a:r>
            <a:endParaRPr lang="pt-BR" sz="20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7411" name="Imagem 2" descr="Logo 2016 fina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5949950"/>
            <a:ext cx="93186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ço Reservado para Texto 2"/>
          <p:cNvSpPr>
            <a:spLocks noGrp="1"/>
          </p:cNvSpPr>
          <p:nvPr>
            <p:ph type="body" idx="2"/>
          </p:nvPr>
        </p:nvSpPr>
        <p:spPr>
          <a:xfrm>
            <a:off x="1258888" y="6092825"/>
            <a:ext cx="7561262" cy="5762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PROGRAMA NACIONAL DE APOIO À GESTÃO ADMINISTRATIVA E FISCAL DOS MUNICÍPIOS BRASILEIROS - PNAFM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</a:rPr>
              <a:t>PNAFM III </a:t>
            </a:r>
          </a:p>
          <a:p>
            <a:pPr algn="ctr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pt-BR" sz="1900" b="1" dirty="0" smtClean="0">
                <a:latin typeface="Arial Black" pitchFamily="34" charset="0"/>
                <a:cs typeface="Aparajita" pitchFamily="34" charset="0"/>
              </a:rPr>
              <a:t>NORMAS E ORIENTAÇÕES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3580</TotalTime>
  <Words>923</Words>
  <Application>Microsoft Office PowerPoint</Application>
  <PresentationFormat>Apresentação na tela (4:3)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21" baseType="lpstr">
      <vt:lpstr>Arial</vt:lpstr>
      <vt:lpstr>Lucida Sans Unicode</vt:lpstr>
      <vt:lpstr>Wingdings 3</vt:lpstr>
      <vt:lpstr>Verdana</vt:lpstr>
      <vt:lpstr>Wingdings 2</vt:lpstr>
      <vt:lpstr>Calibri</vt:lpstr>
      <vt:lpstr>Aparajita</vt:lpstr>
      <vt:lpstr>Arial Black</vt:lpstr>
      <vt:lpstr>Wingdings</vt:lpstr>
      <vt:lpstr>Times New Roman</vt:lpstr>
      <vt:lpstr>Concurso</vt:lpstr>
      <vt:lpstr>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IrmaBC</dc:creator>
  <cp:lastModifiedBy>IrmaBC</cp:lastModifiedBy>
  <cp:revision>301</cp:revision>
  <dcterms:created xsi:type="dcterms:W3CDTF">2016-08-22T14:28:27Z</dcterms:created>
  <dcterms:modified xsi:type="dcterms:W3CDTF">2018-04-04T13:11:38Z</dcterms:modified>
</cp:coreProperties>
</file>