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colors10.xml" ContentType="application/vnd.ms-office.chartcolorstyle+xml"/>
  <Override PartName="/ppt/charts/style9.xml" ContentType="application/vnd.ms-office.chartstyl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9"/>
  </p:notesMasterIdLst>
  <p:handoutMasterIdLst>
    <p:handoutMasterId r:id="rId20"/>
  </p:handoutMasterIdLst>
  <p:sldIdLst>
    <p:sldId id="256" r:id="rId3"/>
    <p:sldId id="323" r:id="rId4"/>
    <p:sldId id="330" r:id="rId5"/>
    <p:sldId id="334" r:id="rId6"/>
    <p:sldId id="333" r:id="rId7"/>
    <p:sldId id="326" r:id="rId8"/>
    <p:sldId id="327" r:id="rId9"/>
    <p:sldId id="328" r:id="rId10"/>
    <p:sldId id="332" r:id="rId11"/>
    <p:sldId id="329" r:id="rId12"/>
    <p:sldId id="331" r:id="rId13"/>
    <p:sldId id="321" r:id="rId14"/>
    <p:sldId id="315" r:id="rId15"/>
    <p:sldId id="318" r:id="rId16"/>
    <p:sldId id="312" r:id="rId17"/>
    <p:sldId id="335" r:id="rId18"/>
  </p:sldIdLst>
  <p:sldSz cx="9144000" cy="6858000" type="screen4x3"/>
  <p:notesSz cx="68072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02" autoAdjust="0"/>
    <p:restoredTop sz="79380" autoAdjust="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asta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t0665299\Downloads\Qtd%20e%20Vs%20dos%20Cadastrados%20apos%20Cadastro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t0665299\Downloads\Qtd%20e%20Vs%20dos%20Cadastrados%20apos%20Cadast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0616030\Downloads\Participa&#231;&#227;o%20nas%20Receitas%20Pr&#243;pria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t0665299\Downloads\Nota%20Fortaleza%20PNAF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f0616030\Documents\Apresenta&#231;&#227;o\Estat&#237;sticas%20Nota%20Fortaleza%20(03_2015)20150326115938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t0665299\Downloads\Nota%20Fortaleza%20PNAFM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t0665299\Downloads\Nota%20Fortaleza%20PNAFM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t0665299\Downloads\Nota%20Fortaleza%20PNAFM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t0665299\Downloads\Nota%20Fortaleza%20PNAF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das receitas de 2014</a:t>
            </a:r>
            <a:endParaRPr lang="pt-BR" sz="2000" strike="noStrike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16405555555555557"/>
          <c:y val="8.3333333333333343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54855643044624"/>
          <c:y val="0.18438210848643924"/>
          <c:w val="0.60312510936132979"/>
          <c:h val="0.76741652085155998"/>
        </c:manualLayout>
      </c:layout>
      <c:pie3DChart>
        <c:varyColors val="1"/>
        <c:ser>
          <c:idx val="0"/>
          <c:order val="0"/>
          <c:dPt>
            <c:idx val="0"/>
            <c:explosion val="19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3297583114610675"/>
                  <c:y val="8.59616506270049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447801837270345"/>
                  <c:y val="-0.231874817731116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Plan1!$A$3:$A$4</c:f>
              <c:strCache>
                <c:ptCount val="2"/>
                <c:pt idx="0">
                  <c:v>RECEITA TRIBUTÁRIA</c:v>
                </c:pt>
                <c:pt idx="1">
                  <c:v>OUTRAS RECEITAS</c:v>
                </c:pt>
              </c:strCache>
            </c:strRef>
          </c:cat>
          <c:val>
            <c:numRef>
              <c:f>Plan1!$B$3:$B$4</c:f>
              <c:numCache>
                <c:formatCode>#,##0.00</c:formatCode>
                <c:ptCount val="2"/>
                <c:pt idx="0">
                  <c:v>1260584517.9400001</c:v>
                </c:pt>
                <c:pt idx="1">
                  <c:v>4059205476.9599996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333333333333334E-2"/>
          <c:y val="0.76278433945756774"/>
          <c:w val="0.34166666666666673"/>
          <c:h val="0.1898476232137649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>
                <a:effectLst/>
              </a:rPr>
              <a:t>Valor do Serviço dos Cadastrados 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>
                <a:effectLst/>
              </a:rPr>
              <a:t>60% de incremento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layout>
                <c:manualLayout>
                  <c:x val="2.7777777777777745E-2"/>
                  <c:y val="-7.40740740740741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22222222222122E-2"/>
                  <c:y val="-7.4074074074074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'[Qtd e Vs dos Cadastrados apos Cadastro.xlsx]Plan1'!$A$2:$A$3</c:f>
              <c:strCache>
                <c:ptCount val="2"/>
                <c:pt idx="0">
                  <c:v>05/2013 - 02/2014</c:v>
                </c:pt>
                <c:pt idx="1">
                  <c:v>05/2014 - 02/2015</c:v>
                </c:pt>
              </c:strCache>
            </c:strRef>
          </c:cat>
          <c:val>
            <c:numRef>
              <c:f>'[Qtd e Vs dos Cadastrados apos Cadastro.xlsx]Plan1'!$B$2:$B$3</c:f>
              <c:numCache>
                <c:formatCode>_(* #,##0.00_);_(* \(#,##0.00\);_(* "-"??_);_(@_)</c:formatCode>
                <c:ptCount val="2"/>
                <c:pt idx="0">
                  <c:v>16635694.460000003</c:v>
                </c:pt>
                <c:pt idx="1">
                  <c:v>26663364.050000001</c:v>
                </c:pt>
              </c:numCache>
            </c:numRef>
          </c:val>
        </c:ser>
        <c:dLbls>
          <c:showVal val="1"/>
        </c:dLbls>
        <c:shape val="box"/>
        <c:axId val="190474496"/>
        <c:axId val="190484864"/>
        <c:axId val="0"/>
      </c:bar3DChart>
      <c:catAx>
        <c:axId val="19047449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pt-B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Período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484864"/>
        <c:crosses val="autoZero"/>
        <c:auto val="1"/>
        <c:lblAlgn val="ctr"/>
        <c:lblOffset val="100"/>
      </c:catAx>
      <c:valAx>
        <c:axId val="190484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pt-B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Valor do Serviço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47449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dirty="0">
                <a:effectLst/>
              </a:rPr>
              <a:t>Quantidade de Notas dos Cadastrados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dirty="0">
                <a:effectLst/>
              </a:rPr>
              <a:t>64% de incremento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layout>
                <c:manualLayout>
                  <c:x val="4.166666666666672E-2"/>
                  <c:y val="-0.11111111111111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111111111111115E-2"/>
                  <c:y val="-6.4814814814814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'[Qtd e Vs dos Cadastrados apos Cadastro.xlsx]Plan1'!$A$9:$A$10</c:f>
              <c:strCache>
                <c:ptCount val="2"/>
                <c:pt idx="0">
                  <c:v>05/2013 - 02/2014</c:v>
                </c:pt>
                <c:pt idx="1">
                  <c:v>05/2014 - 02/2015</c:v>
                </c:pt>
              </c:strCache>
            </c:strRef>
          </c:cat>
          <c:val>
            <c:numRef>
              <c:f>'[Qtd e Vs dos Cadastrados apos Cadastro.xlsx]Plan1'!$B$9:$B$10</c:f>
              <c:numCache>
                <c:formatCode>_-* #,##0_-;\-* #,##0_-;_-* "-"??_-;_-@_-</c:formatCode>
                <c:ptCount val="2"/>
                <c:pt idx="0">
                  <c:v>55665</c:v>
                </c:pt>
                <c:pt idx="1">
                  <c:v>91440</c:v>
                </c:pt>
              </c:numCache>
            </c:numRef>
          </c:val>
        </c:ser>
        <c:dLbls>
          <c:showVal val="1"/>
        </c:dLbls>
        <c:shape val="box"/>
        <c:axId val="190793600"/>
        <c:axId val="190816256"/>
        <c:axId val="0"/>
      </c:bar3DChart>
      <c:catAx>
        <c:axId val="19079360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pt-B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Período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816256"/>
        <c:crosses val="autoZero"/>
        <c:auto val="1"/>
        <c:lblAlgn val="ctr"/>
        <c:lblOffset val="100"/>
      </c:catAx>
      <c:valAx>
        <c:axId val="190816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pt-B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Quantidade Notas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79360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Receita tributária de 2014</a:t>
            </a:r>
            <a:endParaRPr lang="pt-BR" sz="2000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1839457567804"/>
          <c:y val="8.2071610098877923E-2"/>
          <c:w val="0.6032423447069114"/>
          <c:h val="0.78226638012443039"/>
        </c:manualLayout>
      </c:layout>
      <c:pie3DChart>
        <c:varyColors val="1"/>
        <c:ser>
          <c:idx val="0"/>
          <c:order val="0"/>
          <c:explosion val="14"/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explosion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1364326334208228"/>
                  <c:y val="2.1190643169277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441819772528434"/>
                  <c:y val="-4.847320205162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Plan1!$A$7:$A$8</c:f>
              <c:strCache>
                <c:ptCount val="2"/>
                <c:pt idx="0">
                  <c:v>ISS</c:v>
                </c:pt>
                <c:pt idx="1">
                  <c:v>OUTRAS RECEITAS TRIBUTÁRIAS</c:v>
                </c:pt>
              </c:strCache>
            </c:strRef>
          </c:cat>
          <c:val>
            <c:numRef>
              <c:f>Plan1!$B$7:$B$8</c:f>
              <c:numCache>
                <c:formatCode>#,##0.00</c:formatCode>
                <c:ptCount val="2"/>
                <c:pt idx="0">
                  <c:v>606568759.29000008</c:v>
                </c:pt>
                <c:pt idx="1">
                  <c:v>654015758.6500001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394356955380585"/>
          <c:y val="0.68541516220419962"/>
          <c:w val="0.30661198600174983"/>
          <c:h val="0.2917322834645669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Quantidade</a:t>
            </a:r>
            <a:r>
              <a:rPr lang="en-US" sz="2000" dirty="0"/>
              <a:t> de NFS-e </a:t>
            </a:r>
            <a:r>
              <a:rPr lang="en-US" sz="2000" dirty="0" err="1"/>
              <a:t>emitidas</a:t>
            </a:r>
            <a:r>
              <a:rPr lang="en-US" sz="2000" dirty="0"/>
              <a:t> ( </a:t>
            </a:r>
            <a:r>
              <a:rPr lang="en-US" sz="2000" dirty="0" err="1"/>
              <a:t>maio</a:t>
            </a:r>
            <a:r>
              <a:rPr lang="en-US" sz="2000" dirty="0"/>
              <a:t>/2014 a </a:t>
            </a:r>
            <a:r>
              <a:rPr lang="en-US" sz="2000" dirty="0" err="1"/>
              <a:t>fevereiro</a:t>
            </a:r>
            <a:r>
              <a:rPr lang="en-US" sz="2000" dirty="0"/>
              <a:t>/2015</a:t>
            </a:r>
            <a:br>
              <a:rPr lang="en-US" sz="2000" dirty="0"/>
            </a:br>
            <a:r>
              <a:rPr lang="en-US" sz="2000" dirty="0"/>
              <a:t>Total de 11 </a:t>
            </a:r>
            <a:r>
              <a:rPr lang="en-US" sz="2000" dirty="0" err="1"/>
              <a:t>milhões</a:t>
            </a:r>
            <a:r>
              <a:rPr lang="en-US" sz="2000" dirty="0"/>
              <a:t> de NFS-e </a:t>
            </a:r>
            <a:r>
              <a:rPr lang="en-US" sz="2000" dirty="0" err="1"/>
              <a:t>emitidas</a:t>
            </a:r>
            <a:endParaRPr lang="en-US" sz="2000" dirty="0"/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Plan1!$C$1</c:f>
              <c:strCache>
                <c:ptCount val="1"/>
                <c:pt idx="0">
                  <c:v>Quantidade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Pessoa Jurídica</c:v>
                </c:pt>
                <c:pt idx="1">
                  <c:v>Pessoa Física</c:v>
                </c:pt>
              </c:strCache>
            </c:strRef>
          </c:cat>
          <c:val>
            <c:numRef>
              <c:f>Plan1!$C$2:$C$3</c:f>
              <c:numCache>
                <c:formatCode>_-* #,##0_-;\-* #,##0_-;_-* "-"??_-;_-@_-</c:formatCode>
                <c:ptCount val="2"/>
                <c:pt idx="0">
                  <c:v>3105945</c:v>
                </c:pt>
                <c:pt idx="1">
                  <c:v>7912453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Quantidade</a:t>
            </a:r>
            <a:r>
              <a:rPr lang="en-US" dirty="0"/>
              <a:t> de </a:t>
            </a:r>
            <a:r>
              <a:rPr lang="en-US" dirty="0" err="1"/>
              <a:t>notas</a:t>
            </a:r>
            <a:r>
              <a:rPr lang="en-US" dirty="0"/>
              <a:t> </a:t>
            </a:r>
            <a:r>
              <a:rPr lang="en-US" dirty="0" err="1" smtClean="0"/>
              <a:t>emitidas</a:t>
            </a:r>
            <a:r>
              <a:rPr lang="en-US" dirty="0" smtClean="0"/>
              <a:t> para </a:t>
            </a:r>
            <a:r>
              <a:rPr lang="en-US" dirty="0" err="1" smtClean="0"/>
              <a:t>pessoa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 </a:t>
            </a:r>
            <a:endParaRPr lang="en-US" dirty="0"/>
          </a:p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Incremento</a:t>
            </a:r>
            <a:r>
              <a:rPr lang="en-US" dirty="0"/>
              <a:t> de 77%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Evolução!$D$6</c:f>
              <c:strCache>
                <c:ptCount val="1"/>
                <c:pt idx="0">
                  <c:v>PF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-5.5555555555555558E-3"/>
                  <c:y val="0.1527777777777777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33333333333335E-3"/>
                  <c:y val="0.157407407407407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Evolução!$A$7:$A$8</c:f>
              <c:strCache>
                <c:ptCount val="2"/>
                <c:pt idx="0">
                  <c:v>Maio/2013 a Fevereiro/2014</c:v>
                </c:pt>
                <c:pt idx="1">
                  <c:v>Maio/2014 a Fevereiro/2015</c:v>
                </c:pt>
              </c:strCache>
            </c:strRef>
          </c:cat>
          <c:val>
            <c:numRef>
              <c:f>Evolução!$D$7:$D$8</c:f>
              <c:numCache>
                <c:formatCode>_-* #,##0_-;\-* #,##0_-;_-* "-"??_-;_-@_-</c:formatCode>
                <c:ptCount val="2"/>
                <c:pt idx="0">
                  <c:v>4463842</c:v>
                </c:pt>
                <c:pt idx="1">
                  <c:v>7912453</c:v>
                </c:pt>
              </c:numCache>
            </c:numRef>
          </c:val>
        </c:ser>
        <c:dLbls/>
        <c:shape val="box"/>
        <c:axId val="174291200"/>
        <c:axId val="174301184"/>
        <c:axId val="0"/>
      </c:bar3DChart>
      <c:catAx>
        <c:axId val="174291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301184"/>
        <c:crosses val="autoZero"/>
        <c:auto val="1"/>
        <c:lblAlgn val="ctr"/>
        <c:lblOffset val="100"/>
      </c:catAx>
      <c:valAx>
        <c:axId val="174301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29120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Valor do </a:t>
            </a:r>
            <a:r>
              <a:rPr lang="pt-BR" dirty="0" smtClean="0"/>
              <a:t>ISS lançado </a:t>
            </a:r>
            <a:r>
              <a:rPr lang="pt-BR" sz="1600" b="1" i="0" u="none" strike="noStrike" baseline="0" dirty="0" smtClean="0">
                <a:effectLst/>
              </a:rPr>
              <a:t>- tomador pessoa física</a:t>
            </a:r>
            <a:endParaRPr lang="pt-BR" dirty="0"/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Incremento</a:t>
            </a:r>
            <a:r>
              <a:rPr lang="pt-BR" baseline="0" dirty="0"/>
              <a:t> de 30,00%</a:t>
            </a:r>
            <a:r>
              <a:rPr lang="pt-BR" dirty="0"/>
              <a:t> </a:t>
            </a:r>
          </a:p>
        </c:rich>
      </c:tx>
      <c:layout>
        <c:manualLayout>
          <c:xMode val="edge"/>
          <c:yMode val="edge"/>
          <c:x val="0.23258333333333342"/>
          <c:y val="2.6576194730265887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layout>
                <c:manualLayout>
                  <c:x val="-1.3888888888889403E-3"/>
                  <c:y val="0.135296991354080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7681E-3"/>
                  <c:y val="0.140129026759583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'[Estatísticas Nota Fortaleza (03_2015)20150326115938.xlsx]Resumo'!$A$22:$A$23</c:f>
              <c:strCache>
                <c:ptCount val="2"/>
                <c:pt idx="0">
                  <c:v>Valor do ISS em 05/2013-02/2014</c:v>
                </c:pt>
                <c:pt idx="1">
                  <c:v>Valor do ISS em  05/2014-02/2015</c:v>
                </c:pt>
              </c:strCache>
            </c:strRef>
          </c:cat>
          <c:val>
            <c:numRef>
              <c:f>'[Estatísticas Nota Fortaleza (03_2015)20150326115938.xlsx]Resumo'!$B$22:$B$23</c:f>
              <c:numCache>
                <c:formatCode>#,##0.00</c:formatCode>
                <c:ptCount val="2"/>
                <c:pt idx="0">
                  <c:v>36528447.849999942</c:v>
                </c:pt>
                <c:pt idx="1">
                  <c:v>47486834.560000032</c:v>
                </c:pt>
              </c:numCache>
            </c:numRef>
          </c:val>
        </c:ser>
        <c:dLbls/>
        <c:shape val="box"/>
        <c:axId val="174450176"/>
        <c:axId val="174451712"/>
        <c:axId val="0"/>
      </c:bar3DChart>
      <c:catAx>
        <c:axId val="174450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451712"/>
        <c:crosses val="autoZero"/>
        <c:auto val="1"/>
        <c:lblAlgn val="ctr"/>
        <c:lblOffset val="100"/>
      </c:catAx>
      <c:valAx>
        <c:axId val="174451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4501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Quantidade de cadastrados </a:t>
            </a:r>
            <a:br>
              <a:rPr lang="en-US" sz="1800" b="1" i="0" baseline="0">
                <a:effectLst/>
              </a:rPr>
            </a:br>
            <a:r>
              <a:rPr lang="en-US" sz="1800" b="1" i="0" baseline="0">
                <a:effectLst/>
              </a:rPr>
              <a:t>no Programa Nota Fortaleza</a:t>
            </a:r>
            <a:endParaRPr lang="pt-BR">
              <a:effectLst/>
            </a:endParaRP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Cadastrados!$E$2</c:f>
              <c:strCache>
                <c:ptCount val="1"/>
                <c:pt idx="0">
                  <c:v>Quantidade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layout>
                <c:manualLayout>
                  <c:x val="2.7777777777777284E-3"/>
                  <c:y val="0.12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8892E-2"/>
                  <c:y val="0.1157407407407407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Cadastrados!$D$3:$D$4</c:f>
              <c:strCache>
                <c:ptCount val="2"/>
                <c:pt idx="0">
                  <c:v> 5/2014 </c:v>
                </c:pt>
                <c:pt idx="1">
                  <c:v> 2/2015 </c:v>
                </c:pt>
              </c:strCache>
            </c:strRef>
          </c:cat>
          <c:val>
            <c:numRef>
              <c:f>Cadastrados!$E$3:$E$4</c:f>
              <c:numCache>
                <c:formatCode>_-* #,##0_-;\-* #,##0_-;_-* "-"??_-;_-@_-</c:formatCode>
                <c:ptCount val="2"/>
                <c:pt idx="0">
                  <c:v>12700</c:v>
                </c:pt>
                <c:pt idx="1">
                  <c:v>35637</c:v>
                </c:pt>
              </c:numCache>
            </c:numRef>
          </c:val>
        </c:ser>
        <c:dLbls/>
        <c:shape val="box"/>
        <c:axId val="174579712"/>
        <c:axId val="174581248"/>
        <c:axId val="0"/>
      </c:bar3DChart>
      <c:catAx>
        <c:axId val="174579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581248"/>
        <c:crosses val="autoZero"/>
        <c:auto val="1"/>
        <c:lblAlgn val="ctr"/>
        <c:lblOffset val="100"/>
      </c:catAx>
      <c:valAx>
        <c:axId val="174581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579712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Quantidade de Notas participantes </a:t>
            </a:r>
            <a:endParaRPr lang="pt-BR">
              <a:effectLst/>
            </a:endParaRP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por Sorteio</a:t>
            </a:r>
            <a:endParaRPr lang="pt-BR">
              <a:effectLst/>
            </a:endParaRP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'Notas por Sorteio'!$E$1</c:f>
              <c:strCache>
                <c:ptCount val="1"/>
                <c:pt idx="0">
                  <c:v>Quantidade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layout>
                <c:manualLayout>
                  <c:x val="0"/>
                  <c:y val="0.1168658698539176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185067526416003E-16"/>
                  <c:y val="0.1699867197875165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'Notas por Sorteio'!$D$2:$D$3</c:f>
              <c:strCache>
                <c:ptCount val="2"/>
                <c:pt idx="0">
                  <c:v> 6/2014 </c:v>
                </c:pt>
                <c:pt idx="1">
                  <c:v> 2/2015 </c:v>
                </c:pt>
              </c:strCache>
            </c:strRef>
          </c:cat>
          <c:val>
            <c:numRef>
              <c:f>'Notas por Sorteio'!$E$2:$E$3</c:f>
              <c:numCache>
                <c:formatCode>_-* #,##0_-;\-* #,##0_-;_-* "-"??_-;_-@_-</c:formatCode>
                <c:ptCount val="2"/>
                <c:pt idx="0">
                  <c:v>4791</c:v>
                </c:pt>
                <c:pt idx="1">
                  <c:v>13042</c:v>
                </c:pt>
              </c:numCache>
            </c:numRef>
          </c:val>
        </c:ser>
        <c:dLbls/>
        <c:shape val="box"/>
        <c:axId val="175474560"/>
        <c:axId val="175476096"/>
        <c:axId val="0"/>
      </c:bar3DChart>
      <c:catAx>
        <c:axId val="175474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476096"/>
        <c:crosses val="autoZero"/>
        <c:auto val="1"/>
        <c:lblAlgn val="ctr"/>
        <c:lblOffset val="100"/>
      </c:catAx>
      <c:valAx>
        <c:axId val="1754760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47456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Quantidade de bilhetes gerados </a:t>
            </a:r>
            <a:endParaRPr lang="pt-BR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para o Sorteio</a:t>
            </a:r>
            <a:endParaRPr lang="pt-BR">
              <a:effectLst/>
            </a:endParaRP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Bilhetes!$E$1</c:f>
              <c:strCache>
                <c:ptCount val="1"/>
                <c:pt idx="0">
                  <c:v>Quantidade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layout>
                <c:manualLayout>
                  <c:x val="5.0925337632080008E-17"/>
                  <c:y val="9.657945645960659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77777777777796E-3"/>
                  <c:y val="0.1663312861248781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Bilhetes!$D$2:$D$3</c:f>
              <c:strCache>
                <c:ptCount val="2"/>
                <c:pt idx="0">
                  <c:v> 6/2014 </c:v>
                </c:pt>
                <c:pt idx="1">
                  <c:v> 2/2015 </c:v>
                </c:pt>
              </c:strCache>
            </c:strRef>
          </c:cat>
          <c:val>
            <c:numRef>
              <c:f>Bilhetes!$E$2:$E$3</c:f>
              <c:numCache>
                <c:formatCode>_-* #,##0_-;\-* #,##0_-;_-* "-"??_-;_-@_-</c:formatCode>
                <c:ptCount val="2"/>
                <c:pt idx="0">
                  <c:v>37923</c:v>
                </c:pt>
                <c:pt idx="1">
                  <c:v>110136</c:v>
                </c:pt>
              </c:numCache>
            </c:numRef>
          </c:val>
        </c:ser>
        <c:dLbls/>
        <c:shape val="box"/>
        <c:axId val="189677568"/>
        <c:axId val="189679104"/>
        <c:axId val="0"/>
      </c:bar3DChart>
      <c:catAx>
        <c:axId val="189677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679104"/>
        <c:crosses val="autoZero"/>
        <c:auto val="1"/>
        <c:lblAlgn val="ctr"/>
        <c:lblOffset val="100"/>
      </c:catAx>
      <c:valAx>
        <c:axId val="189679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677568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i="0" u="none" strike="noStrike" baseline="0"/>
              <a:t>Valor do </a:t>
            </a:r>
            <a:r>
              <a:rPr lang="pt-BR"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serviço </a:t>
            </a:r>
            <a:r>
              <a:rPr lang="en-US"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de Notas participantes </a:t>
            </a:r>
            <a:endParaRPr lang="pt-BR" sz="1600" b="1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 algn="ctr" rtl="0">
              <a:defRPr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por Sorteio</a:t>
            </a:r>
            <a:endParaRPr lang="pt-BR" sz="1600" b="1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 algn="ctr" rtl="0">
              <a:defRPr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v>Valor do serviço de Notas participantes  por Sorteio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8.3985377286121647E-3"/>
                  <c:y val="0.10125211903523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99025152408111E-3"/>
                  <c:y val="0.223820473656825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'Valor do serviço'!$A$2:$A$3</c:f>
              <c:strCache>
                <c:ptCount val="2"/>
                <c:pt idx="0">
                  <c:v>5/2014</c:v>
                </c:pt>
                <c:pt idx="1">
                  <c:v>2/2015</c:v>
                </c:pt>
              </c:strCache>
            </c:strRef>
          </c:cat>
          <c:val>
            <c:numRef>
              <c:f>'Valor do serviço'!$B$2:$B$3</c:f>
              <c:numCache>
                <c:formatCode>_(* #,##0.00_);_(* \(#,##0.00\);_(* "-"??_);_(@_)</c:formatCode>
                <c:ptCount val="2"/>
                <c:pt idx="0">
                  <c:v>1193257.44</c:v>
                </c:pt>
                <c:pt idx="1">
                  <c:v>3995014.57</c:v>
                </c:pt>
              </c:numCache>
            </c:numRef>
          </c:val>
        </c:ser>
        <c:dLbls/>
        <c:shape val="box"/>
        <c:axId val="189725312"/>
        <c:axId val="190415232"/>
        <c:axId val="0"/>
      </c:bar3DChart>
      <c:catAx>
        <c:axId val="189725312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415232"/>
        <c:crosses val="autoZero"/>
        <c:auto val="1"/>
        <c:lblAlgn val="ctr"/>
        <c:lblOffset val="100"/>
      </c:catAx>
      <c:valAx>
        <c:axId val="190415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72531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00312-CBA0-4E01-807D-1CBD886F210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3DF3E2-E28D-4331-97EE-1F0B3C8960F7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Programa Nota Fortaleza</a:t>
          </a:r>
          <a:endParaRPr lang="pt-BR" dirty="0"/>
        </a:p>
      </dgm:t>
    </dgm:pt>
    <dgm:pt modelId="{7F69A86C-E0AE-4DE2-A91B-4B545596AB0D}" type="parTrans" cxnId="{63F3EADD-B7B0-4F42-A812-F4D03A1DE58F}">
      <dgm:prSet/>
      <dgm:spPr/>
      <dgm:t>
        <a:bodyPr/>
        <a:lstStyle/>
        <a:p>
          <a:endParaRPr lang="pt-BR"/>
        </a:p>
      </dgm:t>
    </dgm:pt>
    <dgm:pt modelId="{72621412-C7DA-45E9-9A41-6513C035AA15}" type="sibTrans" cxnId="{63F3EADD-B7B0-4F42-A812-F4D03A1DE58F}">
      <dgm:prSet/>
      <dgm:spPr/>
      <dgm:t>
        <a:bodyPr/>
        <a:lstStyle/>
        <a:p>
          <a:endParaRPr lang="pt-BR"/>
        </a:p>
      </dgm:t>
    </dgm:pt>
    <dgm:pt modelId="{6DD26308-F526-4FCF-B443-45A6B8F5F66F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Portal</a:t>
          </a:r>
          <a:endParaRPr lang="pt-BR" dirty="0"/>
        </a:p>
      </dgm:t>
    </dgm:pt>
    <dgm:pt modelId="{3D4C743A-262F-4148-A066-124E86B918B6}" type="parTrans" cxnId="{CD597880-B7C7-4C64-BE94-0C2A65383F42}">
      <dgm:prSet/>
      <dgm:spPr/>
      <dgm:t>
        <a:bodyPr/>
        <a:lstStyle/>
        <a:p>
          <a:endParaRPr lang="pt-BR"/>
        </a:p>
      </dgm:t>
    </dgm:pt>
    <dgm:pt modelId="{642B0E15-92F1-4F48-992F-C48ECF9EECD8}" type="sibTrans" cxnId="{CD597880-B7C7-4C64-BE94-0C2A65383F42}">
      <dgm:prSet/>
      <dgm:spPr/>
      <dgm:t>
        <a:bodyPr/>
        <a:lstStyle/>
        <a:p>
          <a:endParaRPr lang="pt-BR"/>
        </a:p>
      </dgm:t>
    </dgm:pt>
    <dgm:pt modelId="{BC513F75-03E6-4140-881B-60F16346C4D5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Cadastro</a:t>
          </a:r>
          <a:endParaRPr lang="pt-BR" dirty="0"/>
        </a:p>
      </dgm:t>
    </dgm:pt>
    <dgm:pt modelId="{D699D549-6A90-4A90-BC6C-9016824A4CD5}" type="parTrans" cxnId="{045CF8D4-629C-4E8C-B3FF-A1F9BA0FD75B}">
      <dgm:prSet/>
      <dgm:spPr/>
      <dgm:t>
        <a:bodyPr/>
        <a:lstStyle/>
        <a:p>
          <a:endParaRPr lang="pt-BR"/>
        </a:p>
      </dgm:t>
    </dgm:pt>
    <dgm:pt modelId="{325583D1-328E-4852-8F58-E015991E402E}" type="sibTrans" cxnId="{045CF8D4-629C-4E8C-B3FF-A1F9BA0FD75B}">
      <dgm:prSet/>
      <dgm:spPr/>
      <dgm:t>
        <a:bodyPr/>
        <a:lstStyle/>
        <a:p>
          <a:endParaRPr lang="pt-BR"/>
        </a:p>
      </dgm:t>
    </dgm:pt>
    <dgm:pt modelId="{57BC3A93-5702-4E37-8D79-149F58348F0E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Área do Cidadão</a:t>
          </a:r>
          <a:endParaRPr lang="pt-BR" dirty="0"/>
        </a:p>
      </dgm:t>
    </dgm:pt>
    <dgm:pt modelId="{1F8CB3B3-AA2A-49A2-9013-4A7B7EEB9C0E}" type="parTrans" cxnId="{14F6E517-F322-446D-A593-20B662EB1CF0}">
      <dgm:prSet/>
      <dgm:spPr/>
      <dgm:t>
        <a:bodyPr/>
        <a:lstStyle/>
        <a:p>
          <a:endParaRPr lang="pt-BR"/>
        </a:p>
      </dgm:t>
    </dgm:pt>
    <dgm:pt modelId="{0DA4C5D5-37A4-47AE-810A-77EFD931A08B}" type="sibTrans" cxnId="{14F6E517-F322-446D-A593-20B662EB1CF0}">
      <dgm:prSet/>
      <dgm:spPr/>
      <dgm:t>
        <a:bodyPr/>
        <a:lstStyle/>
        <a:p>
          <a:endParaRPr lang="pt-BR"/>
        </a:p>
      </dgm:t>
    </dgm:pt>
    <dgm:pt modelId="{612BECD5-4095-4808-9B84-60F5034803DE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Módulo administrativo</a:t>
          </a:r>
          <a:endParaRPr lang="pt-BR" dirty="0"/>
        </a:p>
      </dgm:t>
    </dgm:pt>
    <dgm:pt modelId="{301A2CA6-0B53-49F9-8847-8D5B269EA615}" type="parTrans" cxnId="{2BC9AB2C-8BCE-4E79-9B1D-CF3E28A3753A}">
      <dgm:prSet/>
      <dgm:spPr/>
      <dgm:t>
        <a:bodyPr/>
        <a:lstStyle/>
        <a:p>
          <a:endParaRPr lang="pt-BR"/>
        </a:p>
      </dgm:t>
    </dgm:pt>
    <dgm:pt modelId="{E40ECF6F-D6CB-4F81-8F4C-C14A0B445483}" type="sibTrans" cxnId="{2BC9AB2C-8BCE-4E79-9B1D-CF3E28A3753A}">
      <dgm:prSet/>
      <dgm:spPr/>
      <dgm:t>
        <a:bodyPr/>
        <a:lstStyle/>
        <a:p>
          <a:endParaRPr lang="pt-BR"/>
        </a:p>
      </dgm:t>
    </dgm:pt>
    <dgm:pt modelId="{32CFCFB4-D795-410E-8BDE-5740C2C4E2E4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Área Pública</a:t>
          </a:r>
          <a:endParaRPr lang="pt-BR" dirty="0"/>
        </a:p>
      </dgm:t>
    </dgm:pt>
    <dgm:pt modelId="{881A0262-D413-41E2-AF66-21E6821D0616}" type="parTrans" cxnId="{F65967F3-25DD-45A6-B68C-8036AC973F69}">
      <dgm:prSet/>
      <dgm:spPr/>
      <dgm:t>
        <a:bodyPr/>
        <a:lstStyle/>
        <a:p>
          <a:endParaRPr lang="pt-BR"/>
        </a:p>
      </dgm:t>
    </dgm:pt>
    <dgm:pt modelId="{9B296FDA-C95B-4607-AA9F-0F98956DAF81}" type="sibTrans" cxnId="{F65967F3-25DD-45A6-B68C-8036AC973F69}">
      <dgm:prSet/>
      <dgm:spPr/>
      <dgm:t>
        <a:bodyPr/>
        <a:lstStyle/>
        <a:p>
          <a:endParaRPr lang="pt-BR"/>
        </a:p>
      </dgm:t>
    </dgm:pt>
    <dgm:pt modelId="{6DFD0649-742E-4034-9F2D-65390E75A3AE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Auditoria prévia</a:t>
          </a:r>
          <a:endParaRPr lang="pt-BR" dirty="0"/>
        </a:p>
      </dgm:t>
    </dgm:pt>
    <dgm:pt modelId="{D2D6C3A5-010E-42B3-8976-1E44B0D1039D}" type="parTrans" cxnId="{5F158E4F-1DE9-4CC4-9633-0A3BA5FB9087}">
      <dgm:prSet/>
      <dgm:spPr/>
      <dgm:t>
        <a:bodyPr/>
        <a:lstStyle/>
        <a:p>
          <a:endParaRPr lang="pt-BR"/>
        </a:p>
      </dgm:t>
    </dgm:pt>
    <dgm:pt modelId="{63B9A848-54B3-48CF-BE60-E83FE9501E8E}" type="sibTrans" cxnId="{5F158E4F-1DE9-4CC4-9633-0A3BA5FB9087}">
      <dgm:prSet/>
      <dgm:spPr/>
      <dgm:t>
        <a:bodyPr/>
        <a:lstStyle/>
        <a:p>
          <a:endParaRPr lang="pt-BR"/>
        </a:p>
      </dgm:t>
    </dgm:pt>
    <dgm:pt modelId="{D9504CC5-CD54-45DC-9A57-2CC3B9AAF3DB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Reclamações</a:t>
          </a:r>
          <a:endParaRPr lang="pt-BR" dirty="0"/>
        </a:p>
      </dgm:t>
    </dgm:pt>
    <dgm:pt modelId="{85D616C9-A4F7-48E7-859B-C411E9223723}" type="parTrans" cxnId="{53F10DC1-7718-4E88-BB18-9615CF260B1E}">
      <dgm:prSet/>
      <dgm:spPr/>
      <dgm:t>
        <a:bodyPr/>
        <a:lstStyle/>
        <a:p>
          <a:endParaRPr lang="pt-BR"/>
        </a:p>
      </dgm:t>
    </dgm:pt>
    <dgm:pt modelId="{576FC8A3-839A-4EE2-9BAD-B5810869F513}" type="sibTrans" cxnId="{53F10DC1-7718-4E88-BB18-9615CF260B1E}">
      <dgm:prSet/>
      <dgm:spPr/>
      <dgm:t>
        <a:bodyPr/>
        <a:lstStyle/>
        <a:p>
          <a:endParaRPr lang="pt-BR"/>
        </a:p>
      </dgm:t>
    </dgm:pt>
    <dgm:pt modelId="{95BEE833-A2E3-4C20-8B12-42A7ED9248E6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Sorteio</a:t>
          </a:r>
          <a:endParaRPr lang="pt-BR" dirty="0"/>
        </a:p>
      </dgm:t>
    </dgm:pt>
    <dgm:pt modelId="{9431F8B5-6F42-4A5B-8F0A-E084EB41F47C}" type="parTrans" cxnId="{31BD702A-70AB-45EC-B997-558B299B5B12}">
      <dgm:prSet/>
      <dgm:spPr/>
      <dgm:t>
        <a:bodyPr/>
        <a:lstStyle/>
        <a:p>
          <a:endParaRPr lang="pt-BR"/>
        </a:p>
      </dgm:t>
    </dgm:pt>
    <dgm:pt modelId="{FB115784-5841-465A-BDDC-A589FDD40810}" type="sibTrans" cxnId="{31BD702A-70AB-45EC-B997-558B299B5B12}">
      <dgm:prSet/>
      <dgm:spPr/>
      <dgm:t>
        <a:bodyPr/>
        <a:lstStyle/>
        <a:p>
          <a:endParaRPr lang="pt-BR"/>
        </a:p>
      </dgm:t>
    </dgm:pt>
    <dgm:pt modelId="{411445DD-5F62-4329-A99F-F36AAEF3E923}" type="pres">
      <dgm:prSet presAssocID="{DB900312-CBA0-4E01-807D-1CBD886F210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3C542AE-93DB-4051-BE6E-716130D4048A}" type="pres">
      <dgm:prSet presAssocID="{C33DF3E2-E28D-4331-97EE-1F0B3C8960F7}" presName="vertOne" presStyleCnt="0"/>
      <dgm:spPr/>
    </dgm:pt>
    <dgm:pt modelId="{692FD187-3412-466B-BD25-524D33E65862}" type="pres">
      <dgm:prSet presAssocID="{C33DF3E2-E28D-4331-97EE-1F0B3C8960F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AC4944-D392-4678-BDE7-48E047D4591F}" type="pres">
      <dgm:prSet presAssocID="{C33DF3E2-E28D-4331-97EE-1F0B3C8960F7}" presName="parTransOne" presStyleCnt="0"/>
      <dgm:spPr/>
    </dgm:pt>
    <dgm:pt modelId="{CD3859D8-F102-480E-B031-2DA4CB517711}" type="pres">
      <dgm:prSet presAssocID="{C33DF3E2-E28D-4331-97EE-1F0B3C8960F7}" presName="horzOne" presStyleCnt="0"/>
      <dgm:spPr/>
    </dgm:pt>
    <dgm:pt modelId="{41C1BEEE-E3F9-49D3-879E-43144A5FD5FE}" type="pres">
      <dgm:prSet presAssocID="{6DD26308-F526-4FCF-B443-45A6B8F5F66F}" presName="vertTwo" presStyleCnt="0"/>
      <dgm:spPr/>
    </dgm:pt>
    <dgm:pt modelId="{96F0CC38-7E30-4A25-BB60-382A80234372}" type="pres">
      <dgm:prSet presAssocID="{6DD26308-F526-4FCF-B443-45A6B8F5F66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B3FE47-A558-48FA-A69A-ECEEB74BFBC8}" type="pres">
      <dgm:prSet presAssocID="{6DD26308-F526-4FCF-B443-45A6B8F5F66F}" presName="parTransTwo" presStyleCnt="0"/>
      <dgm:spPr/>
    </dgm:pt>
    <dgm:pt modelId="{7139F756-DB8E-4DF5-AB0D-4B9226672DD9}" type="pres">
      <dgm:prSet presAssocID="{6DD26308-F526-4FCF-B443-45A6B8F5F66F}" presName="horzTwo" presStyleCnt="0"/>
      <dgm:spPr/>
    </dgm:pt>
    <dgm:pt modelId="{CB000D93-6031-42CF-8A6B-3C5CF48A5521}" type="pres">
      <dgm:prSet presAssocID="{BC513F75-03E6-4140-881B-60F16346C4D5}" presName="vertThree" presStyleCnt="0"/>
      <dgm:spPr/>
    </dgm:pt>
    <dgm:pt modelId="{3D3CFA31-411D-45B8-B4C3-ED234CAEDBE0}" type="pres">
      <dgm:prSet presAssocID="{BC513F75-03E6-4140-881B-60F16346C4D5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715BC96-09F5-47D5-B80B-981908FDE180}" type="pres">
      <dgm:prSet presAssocID="{BC513F75-03E6-4140-881B-60F16346C4D5}" presName="horzThree" presStyleCnt="0"/>
      <dgm:spPr/>
    </dgm:pt>
    <dgm:pt modelId="{568C0F8B-0D6F-488C-87C5-58A9D7291AFB}" type="pres">
      <dgm:prSet presAssocID="{325583D1-328E-4852-8F58-E015991E402E}" presName="sibSpaceThree" presStyleCnt="0"/>
      <dgm:spPr/>
    </dgm:pt>
    <dgm:pt modelId="{16EA17A3-EFC9-42B8-8D52-7B2BBA77D68D}" type="pres">
      <dgm:prSet presAssocID="{57BC3A93-5702-4E37-8D79-149F58348F0E}" presName="vertThree" presStyleCnt="0"/>
      <dgm:spPr/>
    </dgm:pt>
    <dgm:pt modelId="{9EF6FE6B-40F9-4215-8F72-B77FCA46F45B}" type="pres">
      <dgm:prSet presAssocID="{57BC3A93-5702-4E37-8D79-149F58348F0E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A75A990-5B61-4670-9827-EB418F686E1B}" type="pres">
      <dgm:prSet presAssocID="{57BC3A93-5702-4E37-8D79-149F58348F0E}" presName="horzThree" presStyleCnt="0"/>
      <dgm:spPr/>
    </dgm:pt>
    <dgm:pt modelId="{B451318A-832F-4481-A9E4-7775DE979F4A}" type="pres">
      <dgm:prSet presAssocID="{0DA4C5D5-37A4-47AE-810A-77EFD931A08B}" presName="sibSpaceThree" presStyleCnt="0"/>
      <dgm:spPr/>
    </dgm:pt>
    <dgm:pt modelId="{8B2AB55E-E493-40A4-AF68-41BC247665C1}" type="pres">
      <dgm:prSet presAssocID="{32CFCFB4-D795-410E-8BDE-5740C2C4E2E4}" presName="vertThree" presStyleCnt="0"/>
      <dgm:spPr/>
    </dgm:pt>
    <dgm:pt modelId="{ED044B9B-A353-4D98-8105-2E55C76B246D}" type="pres">
      <dgm:prSet presAssocID="{32CFCFB4-D795-410E-8BDE-5740C2C4E2E4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1ADCF2-B14B-4F3B-B381-35E1E957C75C}" type="pres">
      <dgm:prSet presAssocID="{32CFCFB4-D795-410E-8BDE-5740C2C4E2E4}" presName="horzThree" presStyleCnt="0"/>
      <dgm:spPr/>
    </dgm:pt>
    <dgm:pt modelId="{EF7152E3-1BB1-4648-BC9D-AEA36D70447A}" type="pres">
      <dgm:prSet presAssocID="{642B0E15-92F1-4F48-992F-C48ECF9EECD8}" presName="sibSpaceTwo" presStyleCnt="0"/>
      <dgm:spPr/>
    </dgm:pt>
    <dgm:pt modelId="{74B37F5C-EC84-4843-BFF1-CB56F22D9A64}" type="pres">
      <dgm:prSet presAssocID="{612BECD5-4095-4808-9B84-60F5034803DE}" presName="vertTwo" presStyleCnt="0"/>
      <dgm:spPr/>
    </dgm:pt>
    <dgm:pt modelId="{47899CCE-BF1B-4CE0-B5C6-6D9F7FCCA886}" type="pres">
      <dgm:prSet presAssocID="{612BECD5-4095-4808-9B84-60F5034803D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21E1219-E04F-48BB-A670-D0DC0FAD4E5B}" type="pres">
      <dgm:prSet presAssocID="{612BECD5-4095-4808-9B84-60F5034803DE}" presName="parTransTwo" presStyleCnt="0"/>
      <dgm:spPr/>
    </dgm:pt>
    <dgm:pt modelId="{4DDE90C7-0EFD-47C8-A44B-1B67280C916D}" type="pres">
      <dgm:prSet presAssocID="{612BECD5-4095-4808-9B84-60F5034803DE}" presName="horzTwo" presStyleCnt="0"/>
      <dgm:spPr/>
    </dgm:pt>
    <dgm:pt modelId="{30A12B95-AFD6-499E-AADB-106DAADF9BF9}" type="pres">
      <dgm:prSet presAssocID="{6DFD0649-742E-4034-9F2D-65390E75A3AE}" presName="vertThree" presStyleCnt="0"/>
      <dgm:spPr/>
    </dgm:pt>
    <dgm:pt modelId="{5000AF62-7742-4674-B8FF-F0A0A2DAA23F}" type="pres">
      <dgm:prSet presAssocID="{6DFD0649-742E-4034-9F2D-65390E75A3AE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55E8EF-04AD-40C2-BD39-B4BDB2D9E868}" type="pres">
      <dgm:prSet presAssocID="{6DFD0649-742E-4034-9F2D-65390E75A3AE}" presName="horzThree" presStyleCnt="0"/>
      <dgm:spPr/>
    </dgm:pt>
    <dgm:pt modelId="{A5DF4559-1984-4ACC-BD48-213713B9660E}" type="pres">
      <dgm:prSet presAssocID="{63B9A848-54B3-48CF-BE60-E83FE9501E8E}" presName="sibSpaceThree" presStyleCnt="0"/>
      <dgm:spPr/>
    </dgm:pt>
    <dgm:pt modelId="{D5F06CC9-62FF-4ABE-A2C2-DD24DFA9B6DD}" type="pres">
      <dgm:prSet presAssocID="{95BEE833-A2E3-4C20-8B12-42A7ED9248E6}" presName="vertThree" presStyleCnt="0"/>
      <dgm:spPr/>
    </dgm:pt>
    <dgm:pt modelId="{DA4A013A-BEB5-4B55-9C8C-1A0AF830104A}" type="pres">
      <dgm:prSet presAssocID="{95BEE833-A2E3-4C20-8B12-42A7ED9248E6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2DD3EF-B5A5-412B-A210-00F87EACD103}" type="pres">
      <dgm:prSet presAssocID="{95BEE833-A2E3-4C20-8B12-42A7ED9248E6}" presName="horzThree" presStyleCnt="0"/>
      <dgm:spPr/>
    </dgm:pt>
    <dgm:pt modelId="{A542EB21-1344-49D6-B0AB-A8BBD573F480}" type="pres">
      <dgm:prSet presAssocID="{FB115784-5841-465A-BDDC-A589FDD40810}" presName="sibSpaceThree" presStyleCnt="0"/>
      <dgm:spPr/>
    </dgm:pt>
    <dgm:pt modelId="{8D0BBC76-E61B-4F15-A079-CBD21B4F7745}" type="pres">
      <dgm:prSet presAssocID="{D9504CC5-CD54-45DC-9A57-2CC3B9AAF3DB}" presName="vertThree" presStyleCnt="0"/>
      <dgm:spPr/>
    </dgm:pt>
    <dgm:pt modelId="{42B27887-9307-44B4-9504-296CD6D19F4B}" type="pres">
      <dgm:prSet presAssocID="{D9504CC5-CD54-45DC-9A57-2CC3B9AAF3DB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4AED93-12E3-4707-BC49-C5B3282FA604}" type="pres">
      <dgm:prSet presAssocID="{D9504CC5-CD54-45DC-9A57-2CC3B9AAF3DB}" presName="horzThree" presStyleCnt="0"/>
      <dgm:spPr/>
    </dgm:pt>
  </dgm:ptLst>
  <dgm:cxnLst>
    <dgm:cxn modelId="{8A0D28CC-3953-47D4-B253-07AD9F7ECFE6}" type="presOf" srcId="{32CFCFB4-D795-410E-8BDE-5740C2C4E2E4}" destId="{ED044B9B-A353-4D98-8105-2E55C76B246D}" srcOrd="0" destOrd="0" presId="urn:microsoft.com/office/officeart/2005/8/layout/hierarchy4"/>
    <dgm:cxn modelId="{31BD702A-70AB-45EC-B997-558B299B5B12}" srcId="{612BECD5-4095-4808-9B84-60F5034803DE}" destId="{95BEE833-A2E3-4C20-8B12-42A7ED9248E6}" srcOrd="1" destOrd="0" parTransId="{9431F8B5-6F42-4A5B-8F0A-E084EB41F47C}" sibTransId="{FB115784-5841-465A-BDDC-A589FDD40810}"/>
    <dgm:cxn modelId="{D8B5852F-D505-40E7-9256-91384C9CC5B8}" type="presOf" srcId="{DB900312-CBA0-4E01-807D-1CBD886F210D}" destId="{411445DD-5F62-4329-A99F-F36AAEF3E923}" srcOrd="0" destOrd="0" presId="urn:microsoft.com/office/officeart/2005/8/layout/hierarchy4"/>
    <dgm:cxn modelId="{E7580D09-20DB-4D56-B22C-AAF66884B4CE}" type="presOf" srcId="{C33DF3E2-E28D-4331-97EE-1F0B3C8960F7}" destId="{692FD187-3412-466B-BD25-524D33E65862}" srcOrd="0" destOrd="0" presId="urn:microsoft.com/office/officeart/2005/8/layout/hierarchy4"/>
    <dgm:cxn modelId="{5F158E4F-1DE9-4CC4-9633-0A3BA5FB9087}" srcId="{612BECD5-4095-4808-9B84-60F5034803DE}" destId="{6DFD0649-742E-4034-9F2D-65390E75A3AE}" srcOrd="0" destOrd="0" parTransId="{D2D6C3A5-010E-42B3-8976-1E44B0D1039D}" sibTransId="{63B9A848-54B3-48CF-BE60-E83FE9501E8E}"/>
    <dgm:cxn modelId="{571B1A2B-1732-4178-87F6-359D3A6F11D6}" type="presOf" srcId="{57BC3A93-5702-4E37-8D79-149F58348F0E}" destId="{9EF6FE6B-40F9-4215-8F72-B77FCA46F45B}" srcOrd="0" destOrd="0" presId="urn:microsoft.com/office/officeart/2005/8/layout/hierarchy4"/>
    <dgm:cxn modelId="{4928FA01-3624-44B8-9B37-C3B473BABC06}" type="presOf" srcId="{6DFD0649-742E-4034-9F2D-65390E75A3AE}" destId="{5000AF62-7742-4674-B8FF-F0A0A2DAA23F}" srcOrd="0" destOrd="0" presId="urn:microsoft.com/office/officeart/2005/8/layout/hierarchy4"/>
    <dgm:cxn modelId="{63F3EADD-B7B0-4F42-A812-F4D03A1DE58F}" srcId="{DB900312-CBA0-4E01-807D-1CBD886F210D}" destId="{C33DF3E2-E28D-4331-97EE-1F0B3C8960F7}" srcOrd="0" destOrd="0" parTransId="{7F69A86C-E0AE-4DE2-A91B-4B545596AB0D}" sibTransId="{72621412-C7DA-45E9-9A41-6513C035AA15}"/>
    <dgm:cxn modelId="{FC4F32C3-862D-4565-877C-AC4A85F701B7}" type="presOf" srcId="{95BEE833-A2E3-4C20-8B12-42A7ED9248E6}" destId="{DA4A013A-BEB5-4B55-9C8C-1A0AF830104A}" srcOrd="0" destOrd="0" presId="urn:microsoft.com/office/officeart/2005/8/layout/hierarchy4"/>
    <dgm:cxn modelId="{F65967F3-25DD-45A6-B68C-8036AC973F69}" srcId="{6DD26308-F526-4FCF-B443-45A6B8F5F66F}" destId="{32CFCFB4-D795-410E-8BDE-5740C2C4E2E4}" srcOrd="2" destOrd="0" parTransId="{881A0262-D413-41E2-AF66-21E6821D0616}" sibTransId="{9B296FDA-C95B-4607-AA9F-0F98956DAF81}"/>
    <dgm:cxn modelId="{46A6885B-93E9-4DAA-814C-EE2110710804}" type="presOf" srcId="{D9504CC5-CD54-45DC-9A57-2CC3B9AAF3DB}" destId="{42B27887-9307-44B4-9504-296CD6D19F4B}" srcOrd="0" destOrd="0" presId="urn:microsoft.com/office/officeart/2005/8/layout/hierarchy4"/>
    <dgm:cxn modelId="{443A7256-C975-441D-8404-7A0BA05B845A}" type="presOf" srcId="{BC513F75-03E6-4140-881B-60F16346C4D5}" destId="{3D3CFA31-411D-45B8-B4C3-ED234CAEDBE0}" srcOrd="0" destOrd="0" presId="urn:microsoft.com/office/officeart/2005/8/layout/hierarchy4"/>
    <dgm:cxn modelId="{14F6E517-F322-446D-A593-20B662EB1CF0}" srcId="{6DD26308-F526-4FCF-B443-45A6B8F5F66F}" destId="{57BC3A93-5702-4E37-8D79-149F58348F0E}" srcOrd="1" destOrd="0" parTransId="{1F8CB3B3-AA2A-49A2-9013-4A7B7EEB9C0E}" sibTransId="{0DA4C5D5-37A4-47AE-810A-77EFD931A08B}"/>
    <dgm:cxn modelId="{6F41938E-3DE5-41FB-83FB-C2C035F97049}" type="presOf" srcId="{612BECD5-4095-4808-9B84-60F5034803DE}" destId="{47899CCE-BF1B-4CE0-B5C6-6D9F7FCCA886}" srcOrd="0" destOrd="0" presId="urn:microsoft.com/office/officeart/2005/8/layout/hierarchy4"/>
    <dgm:cxn modelId="{045CF8D4-629C-4E8C-B3FF-A1F9BA0FD75B}" srcId="{6DD26308-F526-4FCF-B443-45A6B8F5F66F}" destId="{BC513F75-03E6-4140-881B-60F16346C4D5}" srcOrd="0" destOrd="0" parTransId="{D699D549-6A90-4A90-BC6C-9016824A4CD5}" sibTransId="{325583D1-328E-4852-8F58-E015991E402E}"/>
    <dgm:cxn modelId="{53F10DC1-7718-4E88-BB18-9615CF260B1E}" srcId="{612BECD5-4095-4808-9B84-60F5034803DE}" destId="{D9504CC5-CD54-45DC-9A57-2CC3B9AAF3DB}" srcOrd="2" destOrd="0" parTransId="{85D616C9-A4F7-48E7-859B-C411E9223723}" sibTransId="{576FC8A3-839A-4EE2-9BAD-B5810869F513}"/>
    <dgm:cxn modelId="{7897A14E-8EAF-4E96-804E-138E65AEC705}" type="presOf" srcId="{6DD26308-F526-4FCF-B443-45A6B8F5F66F}" destId="{96F0CC38-7E30-4A25-BB60-382A80234372}" srcOrd="0" destOrd="0" presId="urn:microsoft.com/office/officeart/2005/8/layout/hierarchy4"/>
    <dgm:cxn modelId="{CD597880-B7C7-4C64-BE94-0C2A65383F42}" srcId="{C33DF3E2-E28D-4331-97EE-1F0B3C8960F7}" destId="{6DD26308-F526-4FCF-B443-45A6B8F5F66F}" srcOrd="0" destOrd="0" parTransId="{3D4C743A-262F-4148-A066-124E86B918B6}" sibTransId="{642B0E15-92F1-4F48-992F-C48ECF9EECD8}"/>
    <dgm:cxn modelId="{2BC9AB2C-8BCE-4E79-9B1D-CF3E28A3753A}" srcId="{C33DF3E2-E28D-4331-97EE-1F0B3C8960F7}" destId="{612BECD5-4095-4808-9B84-60F5034803DE}" srcOrd="1" destOrd="0" parTransId="{301A2CA6-0B53-49F9-8847-8D5B269EA615}" sibTransId="{E40ECF6F-D6CB-4F81-8F4C-C14A0B445483}"/>
    <dgm:cxn modelId="{E27E809A-C68E-44AC-A9BE-5C9B91B48E52}" type="presParOf" srcId="{411445DD-5F62-4329-A99F-F36AAEF3E923}" destId="{13C542AE-93DB-4051-BE6E-716130D4048A}" srcOrd="0" destOrd="0" presId="urn:microsoft.com/office/officeart/2005/8/layout/hierarchy4"/>
    <dgm:cxn modelId="{3542562F-7F0C-4BDA-A8E5-C6E88B0BDD9D}" type="presParOf" srcId="{13C542AE-93DB-4051-BE6E-716130D4048A}" destId="{692FD187-3412-466B-BD25-524D33E65862}" srcOrd="0" destOrd="0" presId="urn:microsoft.com/office/officeart/2005/8/layout/hierarchy4"/>
    <dgm:cxn modelId="{7A2CF530-B6EB-4FD5-BB36-606E7F9F4452}" type="presParOf" srcId="{13C542AE-93DB-4051-BE6E-716130D4048A}" destId="{5EAC4944-D392-4678-BDE7-48E047D4591F}" srcOrd="1" destOrd="0" presId="urn:microsoft.com/office/officeart/2005/8/layout/hierarchy4"/>
    <dgm:cxn modelId="{27E496AF-95B6-455C-B046-BEB23A9A9319}" type="presParOf" srcId="{13C542AE-93DB-4051-BE6E-716130D4048A}" destId="{CD3859D8-F102-480E-B031-2DA4CB517711}" srcOrd="2" destOrd="0" presId="urn:microsoft.com/office/officeart/2005/8/layout/hierarchy4"/>
    <dgm:cxn modelId="{D3351A3B-004D-4AAE-8DF3-29FBB08A282B}" type="presParOf" srcId="{CD3859D8-F102-480E-B031-2DA4CB517711}" destId="{41C1BEEE-E3F9-49D3-879E-43144A5FD5FE}" srcOrd="0" destOrd="0" presId="urn:microsoft.com/office/officeart/2005/8/layout/hierarchy4"/>
    <dgm:cxn modelId="{7800D805-BC1B-499C-AD6F-5982715AD22C}" type="presParOf" srcId="{41C1BEEE-E3F9-49D3-879E-43144A5FD5FE}" destId="{96F0CC38-7E30-4A25-BB60-382A80234372}" srcOrd="0" destOrd="0" presId="urn:microsoft.com/office/officeart/2005/8/layout/hierarchy4"/>
    <dgm:cxn modelId="{61946D2F-FA2F-4DE9-915D-F0560E2856F3}" type="presParOf" srcId="{41C1BEEE-E3F9-49D3-879E-43144A5FD5FE}" destId="{1EB3FE47-A558-48FA-A69A-ECEEB74BFBC8}" srcOrd="1" destOrd="0" presId="urn:microsoft.com/office/officeart/2005/8/layout/hierarchy4"/>
    <dgm:cxn modelId="{F0F3815F-CE17-4A90-9F41-BEABE3F41CEE}" type="presParOf" srcId="{41C1BEEE-E3F9-49D3-879E-43144A5FD5FE}" destId="{7139F756-DB8E-4DF5-AB0D-4B9226672DD9}" srcOrd="2" destOrd="0" presId="urn:microsoft.com/office/officeart/2005/8/layout/hierarchy4"/>
    <dgm:cxn modelId="{023E2180-B3A9-4CAE-A801-E30BB8ABB03A}" type="presParOf" srcId="{7139F756-DB8E-4DF5-AB0D-4B9226672DD9}" destId="{CB000D93-6031-42CF-8A6B-3C5CF48A5521}" srcOrd="0" destOrd="0" presId="urn:microsoft.com/office/officeart/2005/8/layout/hierarchy4"/>
    <dgm:cxn modelId="{D57C3A86-1434-4186-9A01-59DF8DA8ECB6}" type="presParOf" srcId="{CB000D93-6031-42CF-8A6B-3C5CF48A5521}" destId="{3D3CFA31-411D-45B8-B4C3-ED234CAEDBE0}" srcOrd="0" destOrd="0" presId="urn:microsoft.com/office/officeart/2005/8/layout/hierarchy4"/>
    <dgm:cxn modelId="{F3809DD2-D519-4A50-B9C0-0E4217048630}" type="presParOf" srcId="{CB000D93-6031-42CF-8A6B-3C5CF48A5521}" destId="{0715BC96-09F5-47D5-B80B-981908FDE180}" srcOrd="1" destOrd="0" presId="urn:microsoft.com/office/officeart/2005/8/layout/hierarchy4"/>
    <dgm:cxn modelId="{C6BC5C63-8ED7-4D0A-8C0F-6F0429111735}" type="presParOf" srcId="{7139F756-DB8E-4DF5-AB0D-4B9226672DD9}" destId="{568C0F8B-0D6F-488C-87C5-58A9D7291AFB}" srcOrd="1" destOrd="0" presId="urn:microsoft.com/office/officeart/2005/8/layout/hierarchy4"/>
    <dgm:cxn modelId="{EB35EFF4-38F5-405F-8A6B-F95EE493E6E0}" type="presParOf" srcId="{7139F756-DB8E-4DF5-AB0D-4B9226672DD9}" destId="{16EA17A3-EFC9-42B8-8D52-7B2BBA77D68D}" srcOrd="2" destOrd="0" presId="urn:microsoft.com/office/officeart/2005/8/layout/hierarchy4"/>
    <dgm:cxn modelId="{40469B93-E276-4E69-9E71-D06A6C2D73E7}" type="presParOf" srcId="{16EA17A3-EFC9-42B8-8D52-7B2BBA77D68D}" destId="{9EF6FE6B-40F9-4215-8F72-B77FCA46F45B}" srcOrd="0" destOrd="0" presId="urn:microsoft.com/office/officeart/2005/8/layout/hierarchy4"/>
    <dgm:cxn modelId="{32F42F7F-49F6-446F-87A5-4648BA65F6A4}" type="presParOf" srcId="{16EA17A3-EFC9-42B8-8D52-7B2BBA77D68D}" destId="{BA75A990-5B61-4670-9827-EB418F686E1B}" srcOrd="1" destOrd="0" presId="urn:microsoft.com/office/officeart/2005/8/layout/hierarchy4"/>
    <dgm:cxn modelId="{12016F03-8C93-489E-9A56-5D4B996047AD}" type="presParOf" srcId="{7139F756-DB8E-4DF5-AB0D-4B9226672DD9}" destId="{B451318A-832F-4481-A9E4-7775DE979F4A}" srcOrd="3" destOrd="0" presId="urn:microsoft.com/office/officeart/2005/8/layout/hierarchy4"/>
    <dgm:cxn modelId="{4EF12D99-21A8-443D-A71A-859295A88E80}" type="presParOf" srcId="{7139F756-DB8E-4DF5-AB0D-4B9226672DD9}" destId="{8B2AB55E-E493-40A4-AF68-41BC247665C1}" srcOrd="4" destOrd="0" presId="urn:microsoft.com/office/officeart/2005/8/layout/hierarchy4"/>
    <dgm:cxn modelId="{2C284E51-CC03-42A1-8B0D-F26FD78DD03C}" type="presParOf" srcId="{8B2AB55E-E493-40A4-AF68-41BC247665C1}" destId="{ED044B9B-A353-4D98-8105-2E55C76B246D}" srcOrd="0" destOrd="0" presId="urn:microsoft.com/office/officeart/2005/8/layout/hierarchy4"/>
    <dgm:cxn modelId="{02744FB1-FCD8-4C30-AE34-10888D636452}" type="presParOf" srcId="{8B2AB55E-E493-40A4-AF68-41BC247665C1}" destId="{DB1ADCF2-B14B-4F3B-B381-35E1E957C75C}" srcOrd="1" destOrd="0" presId="urn:microsoft.com/office/officeart/2005/8/layout/hierarchy4"/>
    <dgm:cxn modelId="{4AB37075-C42F-4CCB-BC73-EBB4B3286E2C}" type="presParOf" srcId="{CD3859D8-F102-480E-B031-2DA4CB517711}" destId="{EF7152E3-1BB1-4648-BC9D-AEA36D70447A}" srcOrd="1" destOrd="0" presId="urn:microsoft.com/office/officeart/2005/8/layout/hierarchy4"/>
    <dgm:cxn modelId="{846741E3-3C42-4FDD-8CDB-657513486331}" type="presParOf" srcId="{CD3859D8-F102-480E-B031-2DA4CB517711}" destId="{74B37F5C-EC84-4843-BFF1-CB56F22D9A64}" srcOrd="2" destOrd="0" presId="urn:microsoft.com/office/officeart/2005/8/layout/hierarchy4"/>
    <dgm:cxn modelId="{31F1A090-62A3-4D17-A11F-606BC5C9908E}" type="presParOf" srcId="{74B37F5C-EC84-4843-BFF1-CB56F22D9A64}" destId="{47899CCE-BF1B-4CE0-B5C6-6D9F7FCCA886}" srcOrd="0" destOrd="0" presId="urn:microsoft.com/office/officeart/2005/8/layout/hierarchy4"/>
    <dgm:cxn modelId="{51722FD2-A9D5-43C7-B961-37C2FD708123}" type="presParOf" srcId="{74B37F5C-EC84-4843-BFF1-CB56F22D9A64}" destId="{521E1219-E04F-48BB-A670-D0DC0FAD4E5B}" srcOrd="1" destOrd="0" presId="urn:microsoft.com/office/officeart/2005/8/layout/hierarchy4"/>
    <dgm:cxn modelId="{595614DD-780E-4CD1-9B1B-E95A9E251E38}" type="presParOf" srcId="{74B37F5C-EC84-4843-BFF1-CB56F22D9A64}" destId="{4DDE90C7-0EFD-47C8-A44B-1B67280C916D}" srcOrd="2" destOrd="0" presId="urn:microsoft.com/office/officeart/2005/8/layout/hierarchy4"/>
    <dgm:cxn modelId="{A076911E-7D95-43F8-90AD-23C837DE9AAF}" type="presParOf" srcId="{4DDE90C7-0EFD-47C8-A44B-1B67280C916D}" destId="{30A12B95-AFD6-499E-AADB-106DAADF9BF9}" srcOrd="0" destOrd="0" presId="urn:microsoft.com/office/officeart/2005/8/layout/hierarchy4"/>
    <dgm:cxn modelId="{9A4256B8-DC7F-4C99-9167-A3F51F81B44E}" type="presParOf" srcId="{30A12B95-AFD6-499E-AADB-106DAADF9BF9}" destId="{5000AF62-7742-4674-B8FF-F0A0A2DAA23F}" srcOrd="0" destOrd="0" presId="urn:microsoft.com/office/officeart/2005/8/layout/hierarchy4"/>
    <dgm:cxn modelId="{6792B96E-F04B-4B19-8334-4704AA58570A}" type="presParOf" srcId="{30A12B95-AFD6-499E-AADB-106DAADF9BF9}" destId="{0C55E8EF-04AD-40C2-BD39-B4BDB2D9E868}" srcOrd="1" destOrd="0" presId="urn:microsoft.com/office/officeart/2005/8/layout/hierarchy4"/>
    <dgm:cxn modelId="{1AD1D9D0-C137-402E-A55F-81608A354FE7}" type="presParOf" srcId="{4DDE90C7-0EFD-47C8-A44B-1B67280C916D}" destId="{A5DF4559-1984-4ACC-BD48-213713B9660E}" srcOrd="1" destOrd="0" presId="urn:microsoft.com/office/officeart/2005/8/layout/hierarchy4"/>
    <dgm:cxn modelId="{CB74D0B0-C353-4D4D-A70C-235C55BDDCCB}" type="presParOf" srcId="{4DDE90C7-0EFD-47C8-A44B-1B67280C916D}" destId="{D5F06CC9-62FF-4ABE-A2C2-DD24DFA9B6DD}" srcOrd="2" destOrd="0" presId="urn:microsoft.com/office/officeart/2005/8/layout/hierarchy4"/>
    <dgm:cxn modelId="{96F94C97-C8F6-4C79-96DA-D6FA0119FB4A}" type="presParOf" srcId="{D5F06CC9-62FF-4ABE-A2C2-DD24DFA9B6DD}" destId="{DA4A013A-BEB5-4B55-9C8C-1A0AF830104A}" srcOrd="0" destOrd="0" presId="urn:microsoft.com/office/officeart/2005/8/layout/hierarchy4"/>
    <dgm:cxn modelId="{DF7F7F18-9C34-4520-8C96-AE04E7D91511}" type="presParOf" srcId="{D5F06CC9-62FF-4ABE-A2C2-DD24DFA9B6DD}" destId="{F92DD3EF-B5A5-412B-A210-00F87EACD103}" srcOrd="1" destOrd="0" presId="urn:microsoft.com/office/officeart/2005/8/layout/hierarchy4"/>
    <dgm:cxn modelId="{F2A7EFC8-E7D0-45B7-A013-7D5EF7FFFD38}" type="presParOf" srcId="{4DDE90C7-0EFD-47C8-A44B-1B67280C916D}" destId="{A542EB21-1344-49D6-B0AB-A8BBD573F480}" srcOrd="3" destOrd="0" presId="urn:microsoft.com/office/officeart/2005/8/layout/hierarchy4"/>
    <dgm:cxn modelId="{A8A1FB07-BACA-4DA0-9DA0-08CB602615AF}" type="presParOf" srcId="{4DDE90C7-0EFD-47C8-A44B-1B67280C916D}" destId="{8D0BBC76-E61B-4F15-A079-CBD21B4F7745}" srcOrd="4" destOrd="0" presId="urn:microsoft.com/office/officeart/2005/8/layout/hierarchy4"/>
    <dgm:cxn modelId="{00E15CAA-433C-4637-B1DF-3FF61B234607}" type="presParOf" srcId="{8D0BBC76-E61B-4F15-A079-CBD21B4F7745}" destId="{42B27887-9307-44B4-9504-296CD6D19F4B}" srcOrd="0" destOrd="0" presId="urn:microsoft.com/office/officeart/2005/8/layout/hierarchy4"/>
    <dgm:cxn modelId="{A99EAD57-AE13-4E93-8C5B-6AC480077DC5}" type="presParOf" srcId="{8D0BBC76-E61B-4F15-A079-CBD21B4F7745}" destId="{044AED93-12E3-4707-BC49-C5B3282FA60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FD187-3412-466B-BD25-524D33E65862}">
      <dsp:nvSpPr>
        <dsp:cNvPr id="0" name=""/>
        <dsp:cNvSpPr/>
      </dsp:nvSpPr>
      <dsp:spPr>
        <a:xfrm>
          <a:off x="944" y="958"/>
          <a:ext cx="8227711" cy="141215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0" kern="1200" dirty="0" smtClean="0"/>
            <a:t>Programa Nota Fortaleza</a:t>
          </a:r>
          <a:endParaRPr lang="pt-BR" sz="6000" kern="1200" dirty="0"/>
        </a:p>
      </dsp:txBody>
      <dsp:txXfrm>
        <a:off x="944" y="958"/>
        <a:ext cx="8227711" cy="1412153"/>
      </dsp:txXfrm>
    </dsp:sp>
    <dsp:sp modelId="{96F0CC38-7E30-4A25-BB60-382A80234372}">
      <dsp:nvSpPr>
        <dsp:cNvPr id="0" name=""/>
        <dsp:cNvSpPr/>
      </dsp:nvSpPr>
      <dsp:spPr>
        <a:xfrm>
          <a:off x="944" y="1556904"/>
          <a:ext cx="4058583" cy="141215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Portal</a:t>
          </a:r>
          <a:endParaRPr lang="pt-BR" sz="3700" kern="1200" dirty="0"/>
        </a:p>
      </dsp:txBody>
      <dsp:txXfrm>
        <a:off x="944" y="1556904"/>
        <a:ext cx="4058583" cy="1412153"/>
      </dsp:txXfrm>
    </dsp:sp>
    <dsp:sp modelId="{3D3CFA31-411D-45B8-B4C3-ED234CAEDBE0}">
      <dsp:nvSpPr>
        <dsp:cNvPr id="0" name=""/>
        <dsp:cNvSpPr/>
      </dsp:nvSpPr>
      <dsp:spPr>
        <a:xfrm>
          <a:off x="944" y="3112851"/>
          <a:ext cx="1316012" cy="141215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Cadastro</a:t>
          </a:r>
          <a:endParaRPr lang="pt-BR" sz="1600" kern="1200" dirty="0"/>
        </a:p>
      </dsp:txBody>
      <dsp:txXfrm>
        <a:off x="944" y="3112851"/>
        <a:ext cx="1316012" cy="1412153"/>
      </dsp:txXfrm>
    </dsp:sp>
    <dsp:sp modelId="{9EF6FE6B-40F9-4215-8F72-B77FCA46F45B}">
      <dsp:nvSpPr>
        <dsp:cNvPr id="0" name=""/>
        <dsp:cNvSpPr/>
      </dsp:nvSpPr>
      <dsp:spPr>
        <a:xfrm>
          <a:off x="1372229" y="3112851"/>
          <a:ext cx="1316012" cy="141215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Área do Cidadão</a:t>
          </a:r>
          <a:endParaRPr lang="pt-BR" sz="1600" kern="1200" dirty="0"/>
        </a:p>
      </dsp:txBody>
      <dsp:txXfrm>
        <a:off x="1372229" y="3112851"/>
        <a:ext cx="1316012" cy="1412153"/>
      </dsp:txXfrm>
    </dsp:sp>
    <dsp:sp modelId="{ED044B9B-A353-4D98-8105-2E55C76B246D}">
      <dsp:nvSpPr>
        <dsp:cNvPr id="0" name=""/>
        <dsp:cNvSpPr/>
      </dsp:nvSpPr>
      <dsp:spPr>
        <a:xfrm>
          <a:off x="2743514" y="3112851"/>
          <a:ext cx="1316012" cy="141215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Área Pública</a:t>
          </a:r>
          <a:endParaRPr lang="pt-BR" sz="1600" kern="1200" dirty="0"/>
        </a:p>
      </dsp:txBody>
      <dsp:txXfrm>
        <a:off x="2743514" y="3112851"/>
        <a:ext cx="1316012" cy="1412153"/>
      </dsp:txXfrm>
    </dsp:sp>
    <dsp:sp modelId="{47899CCE-BF1B-4CE0-B5C6-6D9F7FCCA886}">
      <dsp:nvSpPr>
        <dsp:cNvPr id="0" name=""/>
        <dsp:cNvSpPr/>
      </dsp:nvSpPr>
      <dsp:spPr>
        <a:xfrm>
          <a:off x="4170072" y="1556904"/>
          <a:ext cx="4058583" cy="141215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Módulo administrativo</a:t>
          </a:r>
          <a:endParaRPr lang="pt-BR" sz="3700" kern="1200" dirty="0"/>
        </a:p>
      </dsp:txBody>
      <dsp:txXfrm>
        <a:off x="4170072" y="1556904"/>
        <a:ext cx="4058583" cy="1412153"/>
      </dsp:txXfrm>
    </dsp:sp>
    <dsp:sp modelId="{5000AF62-7742-4674-B8FF-F0A0A2DAA23F}">
      <dsp:nvSpPr>
        <dsp:cNvPr id="0" name=""/>
        <dsp:cNvSpPr/>
      </dsp:nvSpPr>
      <dsp:spPr>
        <a:xfrm>
          <a:off x="4170072" y="3112851"/>
          <a:ext cx="1316012" cy="141215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Auditoria prévia</a:t>
          </a:r>
          <a:endParaRPr lang="pt-BR" sz="1600" kern="1200" dirty="0"/>
        </a:p>
      </dsp:txBody>
      <dsp:txXfrm>
        <a:off x="4170072" y="3112851"/>
        <a:ext cx="1316012" cy="1412153"/>
      </dsp:txXfrm>
    </dsp:sp>
    <dsp:sp modelId="{DA4A013A-BEB5-4B55-9C8C-1A0AF830104A}">
      <dsp:nvSpPr>
        <dsp:cNvPr id="0" name=""/>
        <dsp:cNvSpPr/>
      </dsp:nvSpPr>
      <dsp:spPr>
        <a:xfrm>
          <a:off x="5541357" y="3112851"/>
          <a:ext cx="1316012" cy="141215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Sorteio</a:t>
          </a:r>
          <a:endParaRPr lang="pt-BR" sz="1600" kern="1200" dirty="0"/>
        </a:p>
      </dsp:txBody>
      <dsp:txXfrm>
        <a:off x="5541357" y="3112851"/>
        <a:ext cx="1316012" cy="1412153"/>
      </dsp:txXfrm>
    </dsp:sp>
    <dsp:sp modelId="{42B27887-9307-44B4-9504-296CD6D19F4B}">
      <dsp:nvSpPr>
        <dsp:cNvPr id="0" name=""/>
        <dsp:cNvSpPr/>
      </dsp:nvSpPr>
      <dsp:spPr>
        <a:xfrm>
          <a:off x="6912642" y="3112851"/>
          <a:ext cx="1316012" cy="141215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Reclamações</a:t>
          </a:r>
          <a:endParaRPr lang="pt-BR" sz="1600" kern="1200" dirty="0"/>
        </a:p>
      </dsp:txBody>
      <dsp:txXfrm>
        <a:off x="6912642" y="3112851"/>
        <a:ext cx="1316012" cy="141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855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5855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r">
              <a:defRPr sz="1200"/>
            </a:lvl1pPr>
          </a:lstStyle>
          <a:p>
            <a:fld id="{29D19E05-1480-41D5-89F8-AF10F117E893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10145"/>
            <a:ext cx="2949787" cy="495855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5838" y="9410145"/>
            <a:ext cx="2949787" cy="495855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r">
              <a:defRPr sz="1200"/>
            </a:lvl1pPr>
          </a:lstStyle>
          <a:p>
            <a:fld id="{463FA21B-84DD-4EAC-B892-8412172CBF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0074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r">
              <a:defRPr sz="1200"/>
            </a:lvl1pPr>
          </a:lstStyle>
          <a:p>
            <a:fld id="{7E05D452-3BA0-42A0-B1FB-8167A47078DA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7" tIns="45523" rIns="91047" bIns="4552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1047" tIns="45523" rIns="91047" bIns="45523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r">
              <a:defRPr sz="1200"/>
            </a:lvl1pPr>
          </a:lstStyle>
          <a:p>
            <a:fld id="{37F04B9C-C9D4-420D-8643-DB3E501508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23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RECEITA ARRECADADA NO PERÍODO (R$)</a:t>
            </a:r>
            <a:r>
              <a:rPr lang="pt-BR" b="1" dirty="0" smtClean="0">
                <a:effectLst/>
              </a:rPr>
              <a:t> </a:t>
            </a:r>
          </a:p>
          <a:p>
            <a:endParaRPr lang="pt-BR" dirty="0" smtClean="0">
              <a:effectLst/>
            </a:endParaRP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DAS RECEITAS	5.319.789.994,90</a:t>
            </a:r>
          </a:p>
          <a:p>
            <a:r>
              <a:rPr lang="pt-BR" dirty="0" smtClean="0">
                <a:effectLst/>
              </a:rPr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RECEITA TRIBUTÁRIA	1.260.584.517,94</a:t>
            </a:r>
            <a:r>
              <a:rPr lang="pt-BR" dirty="0" smtClean="0">
                <a:effectLst/>
              </a:rPr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OUTRAS RECEITAS	4.059.205.476,96</a:t>
            </a:r>
            <a:r>
              <a:rPr lang="pt-BR" dirty="0" smtClean="0">
                <a:effectLst/>
              </a:rPr>
              <a:t> </a:t>
            </a:r>
          </a:p>
          <a:p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RECEITA TRIBUTÁRIA	1.260.584.517,94</a:t>
            </a:r>
            <a:r>
              <a:rPr lang="pt-BR" dirty="0" smtClean="0">
                <a:effectLst/>
              </a:rPr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IMPOSTO S/SERV.DE QUALQUER NATUREZA-ISS	606.568.759,29</a:t>
            </a:r>
            <a:r>
              <a:rPr lang="pt-BR" dirty="0" smtClean="0">
                <a:effectLst/>
              </a:rPr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OUTRAS RECEITAS TRIBUTÁRIAS	654.015.758,65</a:t>
            </a:r>
            <a:r>
              <a:rPr lang="pt-BR" dirty="0" smtClean="0">
                <a:effectLst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04B9C-C9D4-420D-8643-DB3E501508C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479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04B9C-C9D4-420D-8643-DB3E501508C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1104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Portal</a:t>
            </a:r>
          </a:p>
          <a:p>
            <a:pPr marL="0" indent="0">
              <a:buNone/>
            </a:pPr>
            <a:r>
              <a:rPr lang="pt-BR" dirty="0" smtClean="0"/>
              <a:t>Usuários externos -Pessoas físicas</a:t>
            </a:r>
          </a:p>
          <a:p>
            <a:r>
              <a:rPr lang="pt-BR" dirty="0" smtClean="0"/>
              <a:t>Cadastro, Legislação, Cronograma, Dúvidas, resultados dos sorteios</a:t>
            </a:r>
          </a:p>
          <a:p>
            <a:pPr marL="0" indent="0">
              <a:buNone/>
            </a:pPr>
            <a:r>
              <a:rPr lang="pt-BR" dirty="0" smtClean="0"/>
              <a:t>Usuário PF cadastrada: acompanhamento das NFS-e recebidas, bilhetes, premiações, reclamações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Módulo administrativo</a:t>
            </a:r>
          </a:p>
          <a:p>
            <a:pPr marL="0" indent="0">
              <a:buNone/>
            </a:pPr>
            <a:r>
              <a:rPr lang="pt-BR" dirty="0" smtClean="0"/>
              <a:t>Usuários internos- servidores da SEFIN</a:t>
            </a:r>
          </a:p>
          <a:p>
            <a:pPr marL="0" indent="0">
              <a:buNone/>
            </a:pPr>
            <a:r>
              <a:rPr lang="pt-BR" dirty="0" smtClean="0"/>
              <a:t>Análise e encaminhamento das reclamações</a:t>
            </a:r>
          </a:p>
          <a:p>
            <a:pPr marL="0" indent="0">
              <a:buNone/>
            </a:pPr>
            <a:r>
              <a:rPr lang="pt-BR" dirty="0" smtClean="0"/>
              <a:t>Auditoria Prévia das NFS-e, com geração de indícios de fraudes e o devido encaminhamento à CGISS</a:t>
            </a:r>
          </a:p>
          <a:p>
            <a:pPr marL="0" indent="0">
              <a:buNone/>
            </a:pPr>
            <a:r>
              <a:rPr lang="pt-BR" dirty="0" smtClean="0"/>
              <a:t>Geração de dados e Estatísticas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04B9C-C9D4-420D-8643-DB3E501508C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4344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04B9C-C9D4-420D-8643-DB3E501508C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89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2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521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073007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0655444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6280321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3975101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4721278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6998743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7073620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7596485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152856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779917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2385557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0101473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8643309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9147020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9950775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3261857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9124883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3154348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775589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362018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8276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0815242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2278351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8622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4503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2540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81433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8741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2365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45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75354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75949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57488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9158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6101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003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345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224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59839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17065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036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Título</a:t>
            </a:r>
          </a:p>
          <a:p>
            <a:pPr lvl="1"/>
            <a:r>
              <a:rPr lang="en-US" altLang="pt-BR" smtClean="0"/>
              <a:t>Segundo nível</a:t>
            </a:r>
          </a:p>
          <a:p>
            <a:pPr lvl="2"/>
            <a:r>
              <a:rPr lang="en-US" altLang="pt-BR" smtClean="0"/>
              <a:t>Terceiro Nível</a:t>
            </a:r>
          </a:p>
        </p:txBody>
      </p:sp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67151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 descr="marca_nova_horizontal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4813"/>
            <a:ext cx="19081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26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Título</a:t>
            </a:r>
          </a:p>
          <a:p>
            <a:pPr lvl="1"/>
            <a:r>
              <a:rPr lang="en-US" altLang="pt-BR" smtClean="0"/>
              <a:t>Segundo nível</a:t>
            </a:r>
          </a:p>
          <a:p>
            <a:pPr lvl="2"/>
            <a:r>
              <a:rPr lang="en-US" altLang="pt-BR" smtClean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27659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ia.fortaleza.ce.gov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258888" y="1268760"/>
            <a:ext cx="52573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4400" b="1" dirty="0" smtClean="0">
                <a:solidFill>
                  <a:schemeClr val="bg1"/>
                </a:solidFill>
                <a:latin typeface="+mn-lt"/>
              </a:rPr>
              <a:t>Receitas próprias: </a:t>
            </a:r>
            <a:br>
              <a:rPr lang="pt-BR" altLang="pt-BR" sz="4400" b="1" dirty="0" smtClean="0">
                <a:solidFill>
                  <a:schemeClr val="bg1"/>
                </a:solidFill>
                <a:latin typeface="+mn-lt"/>
              </a:rPr>
            </a:br>
            <a:r>
              <a:rPr lang="pt-BR" altLang="pt-BR" sz="4400" b="1" dirty="0" smtClean="0">
                <a:solidFill>
                  <a:schemeClr val="bg1"/>
                </a:solidFill>
                <a:latin typeface="+mn-lt"/>
              </a:rPr>
              <a:t>ações de melhoria</a:t>
            </a:r>
            <a:endParaRPr lang="pt-BR" altLang="pt-BR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8888" y="2623874"/>
            <a:ext cx="5393928" cy="646606"/>
          </a:xfrm>
        </p:spPr>
        <p:txBody>
          <a:bodyPr>
            <a:normAutofit/>
          </a:bodyPr>
          <a:lstStyle/>
          <a:p>
            <a:pPr algn="l"/>
            <a:r>
              <a:rPr lang="pt-BR" i="1" dirty="0" smtClean="0">
                <a:solidFill>
                  <a:schemeClr val="bg1"/>
                </a:solidFill>
              </a:rPr>
              <a:t>Programa Nota </a:t>
            </a:r>
            <a:r>
              <a:rPr lang="pt-BR" i="1" dirty="0">
                <a:solidFill>
                  <a:schemeClr val="bg1"/>
                </a:solidFill>
              </a:rPr>
              <a:t>Fortaleza</a:t>
            </a:r>
          </a:p>
        </p:txBody>
      </p:sp>
      <p:pic>
        <p:nvPicPr>
          <p:cNvPr id="5" name="Picture 4" descr="https://notafortaleza.com.br/img/marcas/nota-fortaleza-ho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207" y="3270480"/>
            <a:ext cx="1942045" cy="271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740882"/>
            <a:ext cx="8229600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sz="4000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Reclamações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3266" y="1094825"/>
            <a:ext cx="5124647" cy="530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070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743" y="692696"/>
            <a:ext cx="8229600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sz="4000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Auditoria Externa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11210" y="2060848"/>
            <a:ext cx="7296666" cy="3744416"/>
          </a:xfrm>
        </p:spPr>
        <p:txBody>
          <a:bodyPr/>
          <a:lstStyle/>
          <a:p>
            <a: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Contratação de empresa de auditoria com recursos do PNAFM</a:t>
            </a:r>
          </a:p>
          <a:p>
            <a: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Transparência e credibilidade ao </a:t>
            </a:r>
            <a:b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processo do sorteio</a:t>
            </a:r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3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sz="4000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Resultados em 10 meses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8475421"/>
              </p:ext>
            </p:extLst>
          </p:nvPr>
        </p:nvGraphicFramePr>
        <p:xfrm>
          <a:off x="323528" y="1400582"/>
          <a:ext cx="8424936" cy="243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5601641"/>
              </p:ext>
            </p:extLst>
          </p:nvPr>
        </p:nvGraphicFramePr>
        <p:xfrm>
          <a:off x="-180528" y="4132839"/>
          <a:ext cx="9324528" cy="246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576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sz="4000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Resultados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5927925"/>
              </p:ext>
            </p:extLst>
          </p:nvPr>
        </p:nvGraphicFramePr>
        <p:xfrm>
          <a:off x="0" y="134076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355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sz="4000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Evoluções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2388878"/>
              </p:ext>
            </p:extLst>
          </p:nvPr>
        </p:nvGraphicFramePr>
        <p:xfrm>
          <a:off x="13864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3094817"/>
              </p:ext>
            </p:extLst>
          </p:nvPr>
        </p:nvGraphicFramePr>
        <p:xfrm>
          <a:off x="4537869" y="1417638"/>
          <a:ext cx="4572000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8976477"/>
              </p:ext>
            </p:extLst>
          </p:nvPr>
        </p:nvGraphicFramePr>
        <p:xfrm>
          <a:off x="4572000" y="4293096"/>
          <a:ext cx="4572000" cy="236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0952038"/>
              </p:ext>
            </p:extLst>
          </p:nvPr>
        </p:nvGraphicFramePr>
        <p:xfrm>
          <a:off x="22386" y="4293096"/>
          <a:ext cx="4536504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569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617" y="764704"/>
            <a:ext cx="8229600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sz="4000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Resultados em 10 meses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617" y="14725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3600" dirty="0" smtClean="0"/>
              <a:t>Qual a efetividade do Programa?</a:t>
            </a:r>
            <a:endParaRPr lang="pt-BR" sz="36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9730319"/>
              </p:ext>
            </p:extLst>
          </p:nvPr>
        </p:nvGraphicFramePr>
        <p:xfrm>
          <a:off x="4125582" y="37355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5183300"/>
              </p:ext>
            </p:extLst>
          </p:nvPr>
        </p:nvGraphicFramePr>
        <p:xfrm>
          <a:off x="179512" y="21804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3720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as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72294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55650" y="2565400"/>
            <a:ext cx="777716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4400" b="1" i="1" dirty="0"/>
              <a:t>TODA  AÇÃO DA SEFIN É PARA TORNAR FORTALEZA UM LUGAR MELHOR PARA SE VIVER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615950" y="692696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 err="1"/>
              <a:t>Propósito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524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3234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sz="4000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Participação do ISSQN </a:t>
            </a:r>
            <a:r>
              <a:rPr lang="pt-BR" sz="4000" b="1" kern="1200" dirty="0" smtClean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4000" b="1" kern="1200" dirty="0" smtClean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lang="pt-BR" sz="4000" b="1" kern="1200" dirty="0" smtClean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nas </a:t>
            </a:r>
            <a:r>
              <a:rPr lang="pt-BR" sz="4000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Receitas Próprias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Fonte: </a:t>
            </a:r>
            <a:r>
              <a:rPr lang="pt-BR" sz="1600" i="1" dirty="0">
                <a:hlinkClick r:id="rId3"/>
              </a:rPr>
              <a:t>http://</a:t>
            </a:r>
            <a:r>
              <a:rPr lang="pt-BR" sz="1600" i="1" dirty="0" smtClean="0">
                <a:hlinkClick r:id="rId3"/>
              </a:rPr>
              <a:t>transparencia.fortaleza.ce.gov.br</a:t>
            </a:r>
            <a:r>
              <a:rPr lang="pt-BR" sz="1600" dirty="0"/>
              <a:t>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9709342"/>
              </p:ext>
            </p:extLst>
          </p:nvPr>
        </p:nvGraphicFramePr>
        <p:xfrm>
          <a:off x="460483" y="2564904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8628405"/>
              </p:ext>
            </p:extLst>
          </p:nvPr>
        </p:nvGraphicFramePr>
        <p:xfrm>
          <a:off x="3851920" y="2780928"/>
          <a:ext cx="4572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94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29600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sz="4000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Nota Fortaleza: Objetivos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803077" y="1700808"/>
            <a:ext cx="75600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0" hangingPunct="0">
              <a:buFont typeface="Arial" charset="0"/>
              <a:buChar char="•"/>
            </a:pPr>
            <a:r>
              <a:rPr lang="pt-BR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Educação Fiscal</a:t>
            </a:r>
            <a:r>
              <a:rPr lang="pt-BR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:</a:t>
            </a:r>
          </a:p>
          <a:p>
            <a:pPr lvl="1" eaLnBrk="0" hangingPunct="0">
              <a:buFont typeface="Arial" charset="0"/>
              <a:buChar char="•"/>
            </a:pPr>
            <a:r>
              <a:rPr lang="pt-BR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Dar </a:t>
            </a:r>
            <a:r>
              <a:rPr lang="pt-BR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visibilidade ao cidadão da existência do ISSQN </a:t>
            </a:r>
          </a:p>
          <a:p>
            <a:pPr lvl="1" eaLnBrk="0" hangingPunct="0">
              <a:buFont typeface="Arial" charset="0"/>
              <a:buChar char="•"/>
            </a:pPr>
            <a:r>
              <a:rPr lang="pt-BR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Criar na sociedade a cultura de solicitar a Nota Fiscal de Serviço Eletrônica(NFS-e)</a:t>
            </a:r>
          </a:p>
          <a:p>
            <a:pPr lvl="1" eaLnBrk="0" hangingPunct="0">
              <a:buFont typeface="Arial" charset="0"/>
              <a:buChar char="•"/>
            </a:pPr>
            <a:r>
              <a:rPr lang="pt-BR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Ampliar a cidadania fiscal, ressaltando a importância social dos tributos para manutenção da vida em sociedade</a:t>
            </a:r>
          </a:p>
          <a:p>
            <a:pPr eaLnBrk="0" hangingPunct="0">
              <a:buFont typeface="Arial" charset="0"/>
              <a:buChar char="•"/>
            </a:pPr>
            <a:r>
              <a:rPr lang="pt-BR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Aumentar a arrecadação do </a:t>
            </a:r>
            <a:r>
              <a:rPr lang="pt-BR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ISS</a:t>
            </a:r>
            <a:endParaRPr lang="pt-BR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56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29600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sz="4000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Nota Fortaleza: L</a:t>
            </a:r>
            <a:r>
              <a:rPr lang="pt-BR" sz="4000" b="1" kern="1200" dirty="0" smtClean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egislação</a:t>
            </a:r>
            <a:endParaRPr lang="pt-BR" sz="4000" b="1" kern="1200" dirty="0">
              <a:solidFill>
                <a:srgbClr val="30A19A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803077" y="1700808"/>
            <a:ext cx="75600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ts val="975"/>
              </a:spcBef>
              <a:buClrTx/>
              <a:buFontTx/>
              <a:buNone/>
            </a:pPr>
            <a:r>
              <a:rPr lang="pt-BR" alt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Lei nº 10.107 de 17/10/2013</a:t>
            </a:r>
            <a:r>
              <a:rPr lang="pt-BR" alt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 que institui Programa de incentivo à emissão da NFS-e</a:t>
            </a:r>
          </a:p>
          <a:p>
            <a:pPr algn="just">
              <a:lnSpc>
                <a:spcPct val="80000"/>
              </a:lnSpc>
              <a:spcBef>
                <a:spcPts val="975"/>
              </a:spcBef>
              <a:buClrTx/>
              <a:buFontTx/>
              <a:buNone/>
            </a:pPr>
            <a:endParaRPr lang="pt-BR" altLang="pt-BR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Bef>
                <a:spcPts val="975"/>
              </a:spcBef>
              <a:buNone/>
            </a:pPr>
            <a:r>
              <a:rPr lang="pt-BR" alt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Decreto nº 13.300 de </a:t>
            </a:r>
            <a:r>
              <a:rPr lang="pt-BR" alt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12/02/2014</a:t>
            </a:r>
            <a:r>
              <a:rPr lang="pt-BR" alt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que institui o Programa Nota Fortaleza, sistema de sorteio de prêmios para o tomador de serviço pessoa física</a:t>
            </a:r>
            <a:r>
              <a:rPr lang="pt-BR" alt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975"/>
              </a:spcBef>
              <a:buNone/>
            </a:pPr>
            <a:endParaRPr lang="pt-BR" altLang="pt-BR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Bef>
                <a:spcPts val="975"/>
              </a:spcBef>
              <a:buNone/>
            </a:pPr>
            <a:r>
              <a:rPr lang="pt-BR" alt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Instruções Normativas </a:t>
            </a:r>
            <a:r>
              <a:rPr lang="pt-BR" altLang="pt-BR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nºs</a:t>
            </a:r>
            <a:r>
              <a:rPr lang="pt-BR" altLang="pt-B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01/2014 – </a:t>
            </a:r>
            <a:r>
              <a:rPr lang="pt-BR" alt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Anexo I- Regulamento do sorteio, Anexo II-  cronograma dos sorteios</a:t>
            </a:r>
            <a:endParaRPr lang="pt-BR" alt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Bef>
                <a:spcPts val="975"/>
              </a:spcBef>
              <a:buClrTx/>
              <a:buFontTx/>
              <a:buNone/>
            </a:pPr>
            <a:endParaRPr lang="pt-BR" alt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61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5327823" cy="13234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pt-BR" kern="1200" cap="none" dirty="0" smtClean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lang="pt-BR" kern="1200" cap="none" dirty="0" err="1" smtClean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Fortfisco</a:t>
            </a:r>
            <a:r>
              <a:rPr lang="pt-BR" kern="1200" cap="none" dirty="0" smtClean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e </a:t>
            </a:r>
            <a:br>
              <a:rPr lang="pt-BR" kern="1200" cap="none" dirty="0" smtClean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lang="pt-BR" kern="1200" cap="none" dirty="0" smtClean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Nota Fortaleza</a:t>
            </a:r>
            <a:endParaRPr lang="pt-BR" sz="4000" b="1" kern="1200" cap="none" dirty="0">
              <a:solidFill>
                <a:srgbClr val="30A19A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88143"/>
            <a:ext cx="8034327" cy="43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37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sz="4000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Estrutura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2175996"/>
              </p:ext>
            </p:extLst>
          </p:nvPr>
        </p:nvGraphicFramePr>
        <p:xfrm>
          <a:off x="446856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467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49103"/>
            <a:ext cx="8229600" cy="769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Portal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/>
          <a:srcRect l="1253" r="11055" b="3583"/>
          <a:stretch/>
        </p:blipFill>
        <p:spPr>
          <a:xfrm>
            <a:off x="1907704" y="1556792"/>
            <a:ext cx="5040560" cy="47740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48991"/>
            <a:ext cx="4861815" cy="51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eta em curva para baixo 7"/>
          <p:cNvSpPr/>
          <p:nvPr/>
        </p:nvSpPr>
        <p:spPr>
          <a:xfrm>
            <a:off x="3684393" y="1175358"/>
            <a:ext cx="720080" cy="504056"/>
          </a:xfrm>
          <a:prstGeom prst="curvedDownArrow">
            <a:avLst>
              <a:gd name="adj1" fmla="val 25000"/>
              <a:gd name="adj2" fmla="val 63545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8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36013"/>
          <a:stretch/>
        </p:blipFill>
        <p:spPr>
          <a:xfrm>
            <a:off x="560240" y="1382078"/>
            <a:ext cx="7992888" cy="52406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884" y="674192"/>
            <a:ext cx="8229600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sz="4000" b="1" kern="1200" dirty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Auditoria Prévia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1527" y="1530595"/>
            <a:ext cx="4824536" cy="494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21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884" y="674192"/>
            <a:ext cx="8229600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pt-BR" sz="4000" b="1" kern="1200" dirty="0" smtClean="0">
                <a:solidFill>
                  <a:srgbClr val="30A19A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Sorteio</a:t>
            </a:r>
            <a:endParaRPr lang="pt-BR" sz="4000" b="1" kern="1200" dirty="0">
              <a:solidFill>
                <a:srgbClr val="30A19A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4" y="1556792"/>
            <a:ext cx="842756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89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fin">
  <a:themeElements>
    <a:clrScheme name="1_Tema do Office 5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BBE0E3"/>
      </a:accent1>
      <a:accent2>
        <a:srgbClr val="00A195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9187"/>
      </a:accent6>
      <a:hlink>
        <a:srgbClr val="333399"/>
      </a:hlink>
      <a:folHlink>
        <a:srgbClr val="99CC00"/>
      </a:folHlink>
    </a:clrScheme>
    <a:fontScheme name="1_Tema do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2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49C36F"/>
        </a:accent1>
        <a:accent2>
          <a:srgbClr val="C3F01E"/>
        </a:accent2>
        <a:accent3>
          <a:srgbClr val="FFFFFF"/>
        </a:accent3>
        <a:accent4>
          <a:srgbClr val="000000"/>
        </a:accent4>
        <a:accent5>
          <a:srgbClr val="B1DEBB"/>
        </a:accent5>
        <a:accent6>
          <a:srgbClr val="B0D91A"/>
        </a:accent6>
        <a:hlink>
          <a:srgbClr val="0066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3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BBE0E3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4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BBE0E3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9187"/>
        </a:accent6>
        <a:hlink>
          <a:srgbClr val="66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5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BBE0E3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9187"/>
        </a:accent6>
        <a:hlink>
          <a:srgbClr val="33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efin" id="{142FD469-3D5C-4D42-A501-E6E15A4CCAC8}" vid="{689AA727-9477-40F8-8D8E-8FC402A47737}"/>
    </a:ext>
  </a:extLst>
</a:theme>
</file>

<file path=ppt/theme/theme2.xml><?xml version="1.0" encoding="utf-8"?>
<a:theme xmlns:a="http://schemas.openxmlformats.org/drawingml/2006/main" name="2_Tema do Office">
  <a:themeElements>
    <a:clrScheme name="1_Tema do Office 5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BBE0E3"/>
      </a:accent1>
      <a:accent2>
        <a:srgbClr val="00A195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9187"/>
      </a:accent6>
      <a:hlink>
        <a:srgbClr val="333399"/>
      </a:hlink>
      <a:folHlink>
        <a:srgbClr val="99CC00"/>
      </a:folHlink>
    </a:clrScheme>
    <a:fontScheme name="1_Tema do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2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49C36F"/>
        </a:accent1>
        <a:accent2>
          <a:srgbClr val="C3F01E"/>
        </a:accent2>
        <a:accent3>
          <a:srgbClr val="FFFFFF"/>
        </a:accent3>
        <a:accent4>
          <a:srgbClr val="000000"/>
        </a:accent4>
        <a:accent5>
          <a:srgbClr val="B1DEBB"/>
        </a:accent5>
        <a:accent6>
          <a:srgbClr val="B0D91A"/>
        </a:accent6>
        <a:hlink>
          <a:srgbClr val="0066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3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BBE0E3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4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BBE0E3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9187"/>
        </a:accent6>
        <a:hlink>
          <a:srgbClr val="66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5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BBE0E3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9187"/>
        </a:accent6>
        <a:hlink>
          <a:srgbClr val="33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odelo_Sefin [Modo de Compatibilidade]" id="{BA875DBA-3F7E-4A92-B53B-840DD5C96D2A}" vid="{43AFEB8D-19AA-4F84-A329-483E731FF628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Tema do Office 5">
    <a:dk1>
      <a:srgbClr val="000000"/>
    </a:dk1>
    <a:lt1>
      <a:srgbClr val="FFFFFF"/>
    </a:lt1>
    <a:dk2>
      <a:srgbClr val="000000"/>
    </a:dk2>
    <a:lt2>
      <a:srgbClr val="EEECE1"/>
    </a:lt2>
    <a:accent1>
      <a:srgbClr val="BBE0E3"/>
    </a:accent1>
    <a:accent2>
      <a:srgbClr val="00A195"/>
    </a:accent2>
    <a:accent3>
      <a:srgbClr val="FFFFFF"/>
    </a:accent3>
    <a:accent4>
      <a:srgbClr val="000000"/>
    </a:accent4>
    <a:accent5>
      <a:srgbClr val="DAEDEF"/>
    </a:accent5>
    <a:accent6>
      <a:srgbClr val="009187"/>
    </a:accent6>
    <a:hlink>
      <a:srgbClr val="3333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sefin</Template>
  <TotalTime>2720</TotalTime>
  <Words>371</Words>
  <Application>Microsoft Office PowerPoint</Application>
  <PresentationFormat>Apresentação na tela (4:3)</PresentationFormat>
  <Paragraphs>89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sefin</vt:lpstr>
      <vt:lpstr>2_Tema do Office</vt:lpstr>
      <vt:lpstr>Slide 1</vt:lpstr>
      <vt:lpstr>Participação do ISSQN  nas Receitas Próprias</vt:lpstr>
      <vt:lpstr>Nota Fortaleza: Objetivos</vt:lpstr>
      <vt:lpstr>Nota Fortaleza: Legislação</vt:lpstr>
      <vt:lpstr>O Fortfisco e  o Nota Fortaleza</vt:lpstr>
      <vt:lpstr>Estrutura</vt:lpstr>
      <vt:lpstr>Portal</vt:lpstr>
      <vt:lpstr>Auditoria Prévia</vt:lpstr>
      <vt:lpstr>Sorteio</vt:lpstr>
      <vt:lpstr>Reclamações</vt:lpstr>
      <vt:lpstr>Auditoria Externa</vt:lpstr>
      <vt:lpstr>Resultados em 10 meses</vt:lpstr>
      <vt:lpstr>Resultados</vt:lpstr>
      <vt:lpstr>Evoluções</vt:lpstr>
      <vt:lpstr>Resultados em 10 meses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 Fortaleza</dc:title>
  <dc:creator>Raniere Fontenele de Azevedo Costa</dc:creator>
  <cp:lastModifiedBy>IrmaBC</cp:lastModifiedBy>
  <cp:revision>211</cp:revision>
  <cp:lastPrinted>2015-03-31T11:22:34Z</cp:lastPrinted>
  <dcterms:created xsi:type="dcterms:W3CDTF">2014-08-25T14:50:44Z</dcterms:created>
  <dcterms:modified xsi:type="dcterms:W3CDTF">2015-05-06T18:23:30Z</dcterms:modified>
</cp:coreProperties>
</file>