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7832" r:id="rId1"/>
    <p:sldMasterId id="2147488162" r:id="rId2"/>
  </p:sldMasterIdLst>
  <p:notesMasterIdLst>
    <p:notesMasterId r:id="rId19"/>
  </p:notesMasterIdLst>
  <p:handoutMasterIdLst>
    <p:handoutMasterId r:id="rId20"/>
  </p:handoutMasterIdLst>
  <p:sldIdLst>
    <p:sldId id="1242" r:id="rId3"/>
    <p:sldId id="1261" r:id="rId4"/>
    <p:sldId id="1252" r:id="rId5"/>
    <p:sldId id="1253" r:id="rId6"/>
    <p:sldId id="1254" r:id="rId7"/>
    <p:sldId id="1260" r:id="rId8"/>
    <p:sldId id="1255" r:id="rId9"/>
    <p:sldId id="1256" r:id="rId10"/>
    <p:sldId id="1257" r:id="rId11"/>
    <p:sldId id="1245" r:id="rId12"/>
    <p:sldId id="1246" r:id="rId13"/>
    <p:sldId id="1247" r:id="rId14"/>
    <p:sldId id="1248" r:id="rId15"/>
    <p:sldId id="1251" r:id="rId16"/>
    <p:sldId id="1249" r:id="rId17"/>
    <p:sldId id="1262" r:id="rId18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0A19A"/>
    <a:srgbClr val="003399"/>
    <a:srgbClr val="3333FF"/>
    <a:srgbClr val="FF0000"/>
    <a:srgbClr val="0697A6"/>
    <a:srgbClr val="057581"/>
    <a:srgbClr val="800404"/>
    <a:srgbClr val="BB612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06799F8-075E-4A3A-A7F6-7FBC6576F1A4}" styleName="Estilo com Tema 2 - Ênfase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A107856-5554-42FB-B03E-39F5DBC370BA}" styleName="Estilo Médio 4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édio 1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Estilo Médio 3 - Ênfas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8603FDC-E32A-4AB5-989C-0864C3EAD2B8}" styleName="Estilo com Tema 2 - Ênfas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Estilo Claro 3 - Ênfas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Estilo Claro 2 - Ênfas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EC20E35-A176-4012-BC5E-935CFFF8708E}" styleName="Estilo Mé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FECB4D8-DB02-4DC6-A0A2-4F2EBAE1DC90}" styleName="Estilo Médio 1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Estilo Médio 3 - Ênfas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9174" autoAdjust="0"/>
    <p:restoredTop sz="96595" autoAdjust="0"/>
  </p:normalViewPr>
  <p:slideViewPr>
    <p:cSldViewPr>
      <p:cViewPr varScale="1">
        <p:scale>
          <a:sx n="116" d="100"/>
          <a:sy n="116" d="100"/>
        </p:scale>
        <p:origin x="-236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682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829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F87D43B-819C-4009-8ED1-30160211E1A6}" type="datetimeFigureOut">
              <a:rPr lang="pt-BR"/>
              <a:pPr>
                <a:defRPr/>
              </a:pPr>
              <a:t>06/05/2015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720263"/>
            <a:ext cx="3076575" cy="512762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4021138" y="9720263"/>
            <a:ext cx="3076575" cy="512762"/>
          </a:xfrm>
          <a:prstGeom prst="rect">
            <a:avLst/>
          </a:prstGeom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DB282CA-FB4C-41E6-870B-C7DF21A3B0E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38759614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731482C-7BDA-45DD-838B-E9B9B7082AB4}" type="datetimeFigureOut">
              <a:rPr lang="en-US"/>
              <a:pPr>
                <a:defRPr/>
              </a:pPr>
              <a:t>5/6/2015</a:t>
            </a:fld>
            <a:endParaRPr lang="en-US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pPr lvl="0"/>
            <a:endParaRPr lang="en-US" noProof="0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4768" tIns="47384" rIns="94768" bIns="47384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en-US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6575" cy="512762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021138" y="9720263"/>
            <a:ext cx="3076575" cy="512762"/>
          </a:xfrm>
          <a:prstGeom prst="rect">
            <a:avLst/>
          </a:prstGeom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29D7511-A360-45C4-A2FE-E433FCC4C71A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xmlns="" val="7569818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763095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80100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801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052207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320297567"/>
      </p:ext>
    </p:extLst>
  </p:cSld>
  <p:clrMapOvr>
    <a:masterClrMapping/>
  </p:clrMapOvr>
  <p:transition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33999271"/>
      </p:ext>
    </p:extLst>
  </p:cSld>
  <p:clrMapOvr>
    <a:masterClrMapping/>
  </p:clrMapOvr>
  <p:transition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119131090"/>
      </p:ext>
    </p:extLst>
  </p:cSld>
  <p:clrMapOvr>
    <a:masterClrMapping/>
  </p:clrMapOvr>
  <p:transition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359477115"/>
      </p:ext>
    </p:extLst>
  </p:cSld>
  <p:clrMapOvr>
    <a:masterClrMapping/>
  </p:clrMapOvr>
  <p:transition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787993202"/>
      </p:ext>
    </p:extLst>
  </p:cSld>
  <p:clrMapOvr>
    <a:masterClrMapping/>
  </p:clrMapOvr>
  <p:transition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117299859"/>
      </p:ext>
    </p:extLst>
  </p:cSld>
  <p:clrMapOvr>
    <a:masterClrMapping/>
  </p:clrMapOvr>
  <p:transition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727958378"/>
      </p:ext>
    </p:extLst>
  </p:cSld>
  <p:clrMapOvr>
    <a:masterClrMapping/>
  </p:clrMapOvr>
  <p:transition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785896804"/>
      </p:ext>
    </p:extLst>
  </p:cSld>
  <p:clrMapOvr>
    <a:masterClrMapping/>
  </p:clrMapOvr>
  <p:transition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091273570"/>
      </p:ext>
    </p:extLst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27982702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500478319"/>
      </p:ext>
    </p:extLst>
  </p:cSld>
  <p:clrMapOvr>
    <a:masterClrMapping/>
  </p:clrMapOvr>
  <p:transition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213668460"/>
      </p:ext>
    </p:extLst>
  </p:cSld>
  <p:clrMapOvr>
    <a:masterClrMapping/>
  </p:clrMapOvr>
  <p:transition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866177632"/>
      </p:ext>
    </p:extLst>
  </p:cSld>
  <p:clrMapOvr>
    <a:masterClrMapping/>
  </p:clrMapOvr>
  <p:transition>
    <p:wip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662829229"/>
      </p:ext>
    </p:extLst>
  </p:cSld>
  <p:clrMapOvr>
    <a:masterClrMapping/>
  </p:clrMapOvr>
  <p:transition>
    <p:wip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597853927"/>
      </p:ext>
    </p:extLst>
  </p:cSld>
  <p:clrMapOvr>
    <a:masterClrMapping/>
  </p:clrMapOvr>
  <p:transition>
    <p:wip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376817313"/>
      </p:ext>
    </p:extLst>
  </p:cSld>
  <p:clrMapOvr>
    <a:masterClrMapping/>
  </p:clrMapOvr>
  <p:transition>
    <p:wip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096200549"/>
      </p:ext>
    </p:extLst>
  </p:cSld>
  <p:clrMapOvr>
    <a:masterClrMapping/>
  </p:clrMapOvr>
  <p:transition>
    <p:wip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964910231"/>
      </p:ext>
    </p:extLst>
  </p:cSld>
  <p:clrMapOvr>
    <a:masterClrMapping/>
  </p:clrMapOvr>
  <p:transition>
    <p:wip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278166933"/>
      </p:ext>
    </p:extLst>
  </p:cSld>
  <p:clrMapOvr>
    <a:masterClrMapping/>
  </p:clrMapOvr>
  <p:transition>
    <p:wip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146504604"/>
      </p:ext>
    </p:extLst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68313" y="16287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59313" y="16287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8378368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795536218"/>
      </p:ext>
    </p:extLst>
  </p:cSld>
  <p:clrMapOvr>
    <a:masterClrMapping/>
  </p:clrMapOvr>
  <p:transition>
    <p:wip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212181949"/>
      </p:ext>
    </p:extLst>
  </p:cSld>
  <p:clrMapOvr>
    <a:masterClrMapping/>
  </p:clrMapOvr>
  <p:transition>
    <p:wip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29748113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2378081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68313" y="16287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59313" y="16287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86598100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48731103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13314233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2322179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311086893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  <a:endParaRPr lang="pt-BR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1037393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6576759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89274353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80100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801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918396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17489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641261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949735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  <a:endParaRPr lang="pt-BR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2247604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746168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image" Target="../media/image3.jpeg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41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68313" y="16287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Título</a:t>
            </a:r>
          </a:p>
          <a:p>
            <a:pPr lvl="1"/>
            <a:r>
              <a:rPr lang="en-US" altLang="pt-BR" smtClean="0"/>
              <a:t>Segundo nível</a:t>
            </a:r>
          </a:p>
          <a:p>
            <a:pPr lvl="2"/>
            <a:r>
              <a:rPr lang="en-US" altLang="pt-BR" smtClean="0"/>
              <a:t>Terceiro Nível</a:t>
            </a:r>
          </a:p>
        </p:txBody>
      </p:sp>
      <p:pic>
        <p:nvPicPr>
          <p:cNvPr id="1027" name="Picture 14"/>
          <p:cNvPicPr>
            <a:picLocks noChangeAspect="1" noChangeArrowheads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0825" y="765175"/>
            <a:ext cx="6715125" cy="4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5" descr="marca_nova_horizontal"/>
          <p:cNvPicPr>
            <a:picLocks noChangeAspect="1" noChangeArrowheads="1"/>
          </p:cNvPicPr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92950" y="404813"/>
            <a:ext cx="1908175" cy="7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194" r:id="rId1"/>
    <p:sldLayoutId id="2147488195" r:id="rId2"/>
    <p:sldLayoutId id="2147488196" r:id="rId3"/>
    <p:sldLayoutId id="2147488197" r:id="rId4"/>
    <p:sldLayoutId id="2147488198" r:id="rId5"/>
    <p:sldLayoutId id="2147488199" r:id="rId6"/>
    <p:sldLayoutId id="2147488200" r:id="rId7"/>
    <p:sldLayoutId id="2147488201" r:id="rId8"/>
    <p:sldLayoutId id="2147488202" r:id="rId9"/>
    <p:sldLayoutId id="2147488203" r:id="rId10"/>
    <p:sldLayoutId id="2147488214" r:id="rId11"/>
    <p:sldLayoutId id="2147488215" r:id="rId12"/>
    <p:sldLayoutId id="2147488216" r:id="rId13"/>
    <p:sldLayoutId id="2147488217" r:id="rId14"/>
    <p:sldLayoutId id="2147488218" r:id="rId15"/>
    <p:sldLayoutId id="2147488219" r:id="rId16"/>
    <p:sldLayoutId id="2147488220" r:id="rId17"/>
    <p:sldLayoutId id="2147488221" r:id="rId18"/>
    <p:sldLayoutId id="2147488222" r:id="rId19"/>
    <p:sldLayoutId id="2147488223" r:id="rId20"/>
    <p:sldLayoutId id="2147488224" r:id="rId21"/>
    <p:sldLayoutId id="2147488225" r:id="rId22"/>
    <p:sldLayoutId id="2147488226" r:id="rId23"/>
    <p:sldLayoutId id="2147488227" r:id="rId24"/>
    <p:sldLayoutId id="2147488228" r:id="rId25"/>
    <p:sldLayoutId id="2147488229" r:id="rId26"/>
    <p:sldLayoutId id="2147488230" r:id="rId27"/>
    <p:sldLayoutId id="2147488231" r:id="rId28"/>
    <p:sldLayoutId id="2147488232" r:id="rId29"/>
    <p:sldLayoutId id="2147488233" r:id="rId30"/>
    <p:sldLayoutId id="2147488234" r:id="rId3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m 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68313" y="16287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Título</a:t>
            </a:r>
          </a:p>
          <a:p>
            <a:pPr lvl="1"/>
            <a:r>
              <a:rPr lang="en-US" altLang="pt-BR" smtClean="0"/>
              <a:t>Segundo nível</a:t>
            </a:r>
          </a:p>
          <a:p>
            <a:pPr lvl="2"/>
            <a:r>
              <a:rPr lang="en-US" altLang="pt-BR" smtClean="0"/>
              <a:t>Terceiro Nível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204" r:id="rId1"/>
    <p:sldLayoutId id="2147488205" r:id="rId2"/>
    <p:sldLayoutId id="2147488206" r:id="rId3"/>
    <p:sldLayoutId id="2147488207" r:id="rId4"/>
    <p:sldLayoutId id="2147488208" r:id="rId5"/>
    <p:sldLayoutId id="2147488209" r:id="rId6"/>
    <p:sldLayoutId id="2147488210" r:id="rId7"/>
    <p:sldLayoutId id="2147488211" r:id="rId8"/>
    <p:sldLayoutId id="2147488212" r:id="rId9"/>
    <p:sldLayoutId id="2147488213" r:id="rId10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aixaDeTexto 2"/>
          <p:cNvSpPr txBox="1">
            <a:spLocks noChangeArrowheads="1"/>
          </p:cNvSpPr>
          <p:nvPr/>
        </p:nvSpPr>
        <p:spPr bwMode="auto">
          <a:xfrm>
            <a:off x="900113" y="1628775"/>
            <a:ext cx="79200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3600" b="1">
                <a:solidFill>
                  <a:schemeClr val="bg1"/>
                </a:solidFill>
                <a:latin typeface="Arial" panose="020B0604020202020204" pitchFamily="34" charset="0"/>
              </a:rPr>
              <a:t>TÍTULO DA APRESENTAÇÃO AQUI</a:t>
            </a:r>
          </a:p>
        </p:txBody>
      </p:sp>
      <p:sp>
        <p:nvSpPr>
          <p:cNvPr id="26627" name="CaixaDeTexto 3"/>
          <p:cNvSpPr txBox="1">
            <a:spLocks noChangeArrowheads="1"/>
          </p:cNvSpPr>
          <p:nvPr/>
        </p:nvSpPr>
        <p:spPr bwMode="auto">
          <a:xfrm>
            <a:off x="323850" y="5300663"/>
            <a:ext cx="40322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i="1">
                <a:solidFill>
                  <a:schemeClr val="bg1"/>
                </a:solidFill>
                <a:latin typeface="Arial" panose="020B0604020202020204" pitchFamily="34" charset="0"/>
              </a:rPr>
              <a:t>Jurandir Gurgel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800" i="1">
                <a:solidFill>
                  <a:schemeClr val="bg1"/>
                </a:solidFill>
                <a:latin typeface="Arial" panose="020B0604020202020204" pitchFamily="34" charset="0"/>
              </a:rPr>
              <a:t>Secretário Municipal de Finanças</a:t>
            </a:r>
          </a:p>
        </p:txBody>
      </p:sp>
      <p:pic>
        <p:nvPicPr>
          <p:cNvPr id="26628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9" name="CaixaDeTexto 2"/>
          <p:cNvSpPr txBox="1">
            <a:spLocks noChangeArrowheads="1"/>
          </p:cNvSpPr>
          <p:nvPr/>
        </p:nvSpPr>
        <p:spPr bwMode="auto">
          <a:xfrm>
            <a:off x="1259632" y="1484784"/>
            <a:ext cx="741680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4400" b="1" dirty="0" smtClean="0">
                <a:solidFill>
                  <a:schemeClr val="bg1"/>
                </a:solidFill>
                <a:latin typeface="+mn-lt"/>
              </a:rPr>
              <a:t>Implantação das Normas Brasileiras de Contabilidade na Prefeitura Municipal de Fortaleza</a:t>
            </a:r>
            <a:endParaRPr lang="pt-BR" altLang="pt-BR" sz="4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6630" name="CaixaDeTexto 3"/>
          <p:cNvSpPr txBox="1">
            <a:spLocks noChangeArrowheads="1"/>
          </p:cNvSpPr>
          <p:nvPr/>
        </p:nvSpPr>
        <p:spPr bwMode="auto">
          <a:xfrm>
            <a:off x="611188" y="5516563"/>
            <a:ext cx="49688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1400" b="1" i="1" dirty="0" smtClean="0">
                <a:solidFill>
                  <a:schemeClr val="bg1"/>
                </a:solidFill>
                <a:latin typeface="+mn-lt"/>
              </a:rPr>
              <a:t>Flávia Bruno</a:t>
            </a:r>
            <a:endParaRPr lang="pt-BR" altLang="pt-BR" sz="1400" b="1" i="1" dirty="0">
              <a:solidFill>
                <a:schemeClr val="bg1"/>
              </a:solidFill>
              <a:latin typeface="+mn-lt"/>
            </a:endParaRPr>
          </a:p>
          <a:p>
            <a:r>
              <a:rPr lang="pt-BR" altLang="pt-BR" sz="1400" dirty="0" smtClean="0">
                <a:solidFill>
                  <a:schemeClr val="bg1"/>
                </a:solidFill>
                <a:latin typeface="+mn-lt"/>
              </a:rPr>
              <a:t>Coordenadora do Tesouro Municipal</a:t>
            </a:r>
            <a:endParaRPr lang="pt-BR" altLang="pt-BR" sz="1400" i="1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ransition spd="slow" advClick="0" advTm="3000">
    <p:blinds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aixaDeTexto 2"/>
          <p:cNvSpPr txBox="1">
            <a:spLocks noChangeArrowheads="1"/>
          </p:cNvSpPr>
          <p:nvPr/>
        </p:nvSpPr>
        <p:spPr bwMode="auto">
          <a:xfrm>
            <a:off x="467545" y="794396"/>
            <a:ext cx="568863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3600" b="1" i="1" dirty="0" smtClean="0">
                <a:solidFill>
                  <a:srgbClr val="30A19A"/>
                </a:solidFill>
              </a:rPr>
              <a:t>Decisões tomadas</a:t>
            </a:r>
            <a:endParaRPr lang="pt-BR" altLang="pt-BR" sz="3600" b="1" i="1" dirty="0">
              <a:solidFill>
                <a:srgbClr val="30A19A"/>
              </a:solidFill>
            </a:endParaRPr>
          </a:p>
        </p:txBody>
      </p:sp>
      <p:sp>
        <p:nvSpPr>
          <p:cNvPr id="27651" name="CaixaDeTexto 1"/>
          <p:cNvSpPr txBox="1">
            <a:spLocks noChangeArrowheads="1"/>
          </p:cNvSpPr>
          <p:nvPr/>
        </p:nvSpPr>
        <p:spPr bwMode="auto">
          <a:xfrm>
            <a:off x="827584" y="1628800"/>
            <a:ext cx="7416824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altLang="pt-BR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Adquirir, customizar ou desenvolver um novo sistema?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altLang="pt-BR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Contratação de consultoria especializada;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altLang="pt-BR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Formação de equipe especializada e dedicada ao projeto na área de negócio e na TI;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altLang="pt-BR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Período de implantação do Sistema;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altLang="pt-BR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Elaboração das Demonstrações Contábeis de 2014 no novo padrão.</a:t>
            </a:r>
            <a:endParaRPr lang="pt-BR" altLang="pt-BR" sz="3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259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aixaDeTexto 2"/>
          <p:cNvSpPr txBox="1">
            <a:spLocks noChangeArrowheads="1"/>
          </p:cNvSpPr>
          <p:nvPr/>
        </p:nvSpPr>
        <p:spPr bwMode="auto">
          <a:xfrm>
            <a:off x="467544" y="838453"/>
            <a:ext cx="705678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3600" b="1" i="1" dirty="0" smtClean="0">
                <a:solidFill>
                  <a:srgbClr val="30A19A"/>
                </a:solidFill>
              </a:rPr>
              <a:t>Atividades desenvolvidas</a:t>
            </a:r>
            <a:endParaRPr lang="pt-BR" altLang="pt-BR" sz="3600" b="1" i="1" dirty="0">
              <a:solidFill>
                <a:srgbClr val="30A19A"/>
              </a:solidFill>
            </a:endParaRPr>
          </a:p>
        </p:txBody>
      </p:sp>
      <p:sp>
        <p:nvSpPr>
          <p:cNvPr id="27651" name="CaixaDeTexto 1"/>
          <p:cNvSpPr txBox="1">
            <a:spLocks noChangeArrowheads="1"/>
          </p:cNvSpPr>
          <p:nvPr/>
        </p:nvSpPr>
        <p:spPr bwMode="auto">
          <a:xfrm>
            <a:off x="539552" y="1556792"/>
            <a:ext cx="792088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altLang="pt-B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Criação de grupo de trabalho para acompanhar a gestão patrimonial;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altLang="pt-B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Publicação do Decreto estabelecendo marco zero para implantar novo modelo de gestão patrimonial;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altLang="pt-B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Realização de inventário e avaliação inicial dos bens móveis;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altLang="pt-B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Elaboração do Plano de Contas do Município com base na IPC 00;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altLang="pt-B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Elaboração do Plano de Eventos do Município;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altLang="pt-B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Elaboração das tabelas associativas da receita e da despesa.</a:t>
            </a:r>
            <a:endParaRPr lang="pt-BR" altLang="pt-BR" sz="2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109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aixaDeTexto 2"/>
          <p:cNvSpPr txBox="1">
            <a:spLocks noChangeArrowheads="1"/>
          </p:cNvSpPr>
          <p:nvPr/>
        </p:nvSpPr>
        <p:spPr bwMode="auto">
          <a:xfrm>
            <a:off x="467544" y="910461"/>
            <a:ext cx="792088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3600" b="1" i="1" dirty="0" smtClean="0">
                <a:solidFill>
                  <a:srgbClr val="30A19A"/>
                </a:solidFill>
              </a:rPr>
              <a:t>Desenvolvimento do sistema</a:t>
            </a:r>
            <a:endParaRPr lang="pt-BR" altLang="pt-BR" sz="3600" b="1" i="1" dirty="0">
              <a:solidFill>
                <a:srgbClr val="30A19A"/>
              </a:solidFill>
            </a:endParaRPr>
          </a:p>
        </p:txBody>
      </p:sp>
      <p:sp>
        <p:nvSpPr>
          <p:cNvPr id="27651" name="CaixaDeTexto 1"/>
          <p:cNvSpPr txBox="1">
            <a:spLocks noChangeArrowheads="1"/>
          </p:cNvSpPr>
          <p:nvPr/>
        </p:nvSpPr>
        <p:spPr bwMode="auto">
          <a:xfrm>
            <a:off x="755576" y="1700808"/>
            <a:ext cx="7705725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altLang="pt-B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Início em junho de </a:t>
            </a:r>
            <a:r>
              <a:rPr lang="pt-BR" altLang="pt-BR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2013</a:t>
            </a:r>
            <a:r>
              <a:rPr lang="pt-BR" altLang="pt-B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altLang="pt-B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Parceria entre equipe de negócio e de TI;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altLang="pt-B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Revisão de Regras de Negócio;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altLang="pt-B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Sistema Integrado: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pt-BR" altLang="pt-B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Diretamente com Patrimônio, Almoxarifado e Compras;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pt-BR" altLang="pt-B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Indiretamente com Folha de Pagamento, Tributário e Orçamento. </a:t>
            </a:r>
            <a:endParaRPr lang="pt-BR" altLang="pt-BR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altLang="pt-B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Importação dos dados da execução orçamentária referente ao período de janeiro a setembro/</a:t>
            </a:r>
            <a:r>
              <a:rPr lang="pt-BR" altLang="pt-BR" sz="24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2014</a:t>
            </a:r>
            <a:r>
              <a:rPr lang="pt-BR" altLang="pt-B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do sistema antigo para o novo.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altLang="pt-B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Implantação em </a:t>
            </a:r>
            <a:r>
              <a:rPr lang="pt-BR" altLang="pt-B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outubro/</a:t>
            </a:r>
            <a:r>
              <a:rPr lang="pt-BR" altLang="pt-BR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2014</a:t>
            </a:r>
            <a:r>
              <a:rPr lang="pt-BR" altLang="pt-B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</a:t>
            </a:r>
            <a:endParaRPr lang="pt-BR" altLang="pt-BR" sz="2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980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aixaDeTexto 2"/>
          <p:cNvSpPr txBox="1">
            <a:spLocks noChangeArrowheads="1"/>
          </p:cNvSpPr>
          <p:nvPr/>
        </p:nvSpPr>
        <p:spPr bwMode="auto">
          <a:xfrm>
            <a:off x="467544" y="836712"/>
            <a:ext cx="6696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3600" b="1" i="1" dirty="0" smtClean="0">
                <a:solidFill>
                  <a:srgbClr val="30A19A"/>
                </a:solidFill>
              </a:rPr>
              <a:t>Estrutura implantada</a:t>
            </a:r>
            <a:endParaRPr lang="pt-BR" altLang="pt-BR" sz="3600" b="1" i="1" dirty="0">
              <a:solidFill>
                <a:srgbClr val="30A19A"/>
              </a:solidFill>
            </a:endParaRPr>
          </a:p>
        </p:txBody>
      </p:sp>
      <p:sp>
        <p:nvSpPr>
          <p:cNvPr id="27651" name="CaixaDeTexto 1"/>
          <p:cNvSpPr txBox="1">
            <a:spLocks noChangeArrowheads="1"/>
          </p:cNvSpPr>
          <p:nvPr/>
        </p:nvSpPr>
        <p:spPr bwMode="auto">
          <a:xfrm>
            <a:off x="755576" y="1916832"/>
            <a:ext cx="7488832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altLang="pt-BR" sz="3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Help </a:t>
            </a:r>
            <a:r>
              <a:rPr lang="pt-BR" altLang="pt-BR" sz="3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desk</a:t>
            </a:r>
            <a:r>
              <a:rPr lang="pt-BR" altLang="pt-BR" sz="3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para atendimento dos usuários;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altLang="pt-BR" sz="3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Equipe de TI e da Contabilidade trabalhando em conjunto para atender as demandas de melhorias e correções necessárias;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altLang="pt-BR" sz="3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Treinamento conceitual sobre as Normas Brasileiras de Contabilidade e prático sobre as novas funcionalidades do sistema com todos os órgãos da administração direta e indireta.</a:t>
            </a:r>
          </a:p>
        </p:txBody>
      </p:sp>
    </p:spTree>
    <p:extLst>
      <p:ext uri="{BB962C8B-B14F-4D97-AF65-F5344CB8AC3E}">
        <p14:creationId xmlns:p14="http://schemas.microsoft.com/office/powerpoint/2010/main" xmlns="" val="405283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aixaDeTexto 2"/>
          <p:cNvSpPr txBox="1">
            <a:spLocks noChangeArrowheads="1"/>
          </p:cNvSpPr>
          <p:nvPr/>
        </p:nvSpPr>
        <p:spPr bwMode="auto">
          <a:xfrm>
            <a:off x="467544" y="836712"/>
            <a:ext cx="6696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3600" b="1" i="1" dirty="0" smtClean="0">
                <a:solidFill>
                  <a:srgbClr val="30A19A"/>
                </a:solidFill>
              </a:rPr>
              <a:t>Resultados alcançados</a:t>
            </a:r>
            <a:endParaRPr lang="pt-BR" altLang="pt-BR" sz="3600" b="1" i="1" dirty="0">
              <a:solidFill>
                <a:srgbClr val="30A19A"/>
              </a:solidFill>
            </a:endParaRPr>
          </a:p>
        </p:txBody>
      </p:sp>
      <p:sp>
        <p:nvSpPr>
          <p:cNvPr id="27651" name="CaixaDeTexto 1"/>
          <p:cNvSpPr txBox="1">
            <a:spLocks noChangeArrowheads="1"/>
          </p:cNvSpPr>
          <p:nvPr/>
        </p:nvSpPr>
        <p:spPr bwMode="auto">
          <a:xfrm>
            <a:off x="683568" y="1844824"/>
            <a:ext cx="7785074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altLang="pt-B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Eventos contábeis do exercício de 2014 contabilizados em conformidade com </a:t>
            </a:r>
            <a:br>
              <a:rPr lang="pt-BR" altLang="pt-B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</a:br>
            <a:r>
              <a:rPr lang="pt-BR" altLang="pt-B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o PCASP federação;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altLang="pt-B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Bens móveis inventariados, avaliados e depreciados em 2014;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altLang="pt-B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Receita do IPTU reconhecida por competência;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altLang="pt-B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Algumas despesas reconhecidas por competência;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altLang="pt-B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Demonstrações contábeis de 2014 elaborada conforme Manual de Contabilidade Aplicada ao Setor Público (STN).</a:t>
            </a:r>
          </a:p>
        </p:txBody>
      </p:sp>
    </p:spTree>
    <p:extLst>
      <p:ext uri="{BB962C8B-B14F-4D97-AF65-F5344CB8AC3E}">
        <p14:creationId xmlns:p14="http://schemas.microsoft.com/office/powerpoint/2010/main" xmlns="" val="165915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aixaDeTexto 2"/>
          <p:cNvSpPr txBox="1">
            <a:spLocks noChangeArrowheads="1"/>
          </p:cNvSpPr>
          <p:nvPr/>
        </p:nvSpPr>
        <p:spPr bwMode="auto">
          <a:xfrm>
            <a:off x="467544" y="764704"/>
            <a:ext cx="66960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3600" b="1" i="1" dirty="0" smtClean="0">
                <a:solidFill>
                  <a:srgbClr val="30A19A"/>
                </a:solidFill>
              </a:rPr>
              <a:t>Desafios</a:t>
            </a:r>
            <a:endParaRPr lang="pt-BR" altLang="pt-BR" sz="3600" b="1" i="1" dirty="0">
              <a:solidFill>
                <a:srgbClr val="30A19A"/>
              </a:solidFill>
            </a:endParaRPr>
          </a:p>
        </p:txBody>
      </p:sp>
      <p:sp>
        <p:nvSpPr>
          <p:cNvPr id="3" name="CaixaDeTexto 1"/>
          <p:cNvSpPr txBox="1">
            <a:spLocks noChangeArrowheads="1"/>
          </p:cNvSpPr>
          <p:nvPr/>
        </p:nvSpPr>
        <p:spPr bwMode="auto">
          <a:xfrm>
            <a:off x="899592" y="1556792"/>
            <a:ext cx="7488832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altLang="pt-BR" sz="3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Gestão Patrimonial de bens Imóveis;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altLang="pt-BR" sz="3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Reconhecimento por competência do ISS;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altLang="pt-BR" sz="3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Desenvolver módulo de título para reconhecer por competência toda </a:t>
            </a:r>
            <a:br>
              <a:rPr lang="pt-BR" altLang="pt-BR" sz="3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</a:br>
            <a:r>
              <a:rPr lang="pt-BR" altLang="pt-BR" sz="3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 despesa pública;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altLang="pt-BR" sz="3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Reconhecimento de Ativos de Infraestrutura;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altLang="pt-BR" sz="3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Reconhecimento de Ativos Intangíveis;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altLang="pt-BR" sz="3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Desenvolver sistema de custos;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altLang="pt-BR" sz="3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Fornecer informação gerencial para subsidiar os gestores no processo decisório.</a:t>
            </a:r>
          </a:p>
        </p:txBody>
      </p:sp>
    </p:spTree>
    <p:extLst>
      <p:ext uri="{BB962C8B-B14F-4D97-AF65-F5344CB8AC3E}">
        <p14:creationId xmlns:p14="http://schemas.microsoft.com/office/powerpoint/2010/main" xmlns="" val="423625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7" descr="aspa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6013" y="1557338"/>
            <a:ext cx="7229475" cy="36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755650" y="2565400"/>
            <a:ext cx="7777163" cy="212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sz="4400" b="1" i="1" dirty="0"/>
              <a:t>TODA  AÇÃO DA SEFIN É PARA TORNAR FORTALEZA UM LUGAR MELHOR PARA SE VIVER</a:t>
            </a:r>
          </a:p>
        </p:txBody>
      </p:sp>
      <p:sp>
        <p:nvSpPr>
          <p:cNvPr id="13" name="Título 1"/>
          <p:cNvSpPr txBox="1">
            <a:spLocks/>
          </p:cNvSpPr>
          <p:nvPr/>
        </p:nvSpPr>
        <p:spPr bwMode="auto">
          <a:xfrm>
            <a:off x="615950" y="692696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3600" b="1" dirty="0" err="1"/>
              <a:t>Propósito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1560845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aixaDeTexto 2"/>
          <p:cNvSpPr txBox="1">
            <a:spLocks noChangeArrowheads="1"/>
          </p:cNvSpPr>
          <p:nvPr/>
        </p:nvSpPr>
        <p:spPr bwMode="auto">
          <a:xfrm>
            <a:off x="395288" y="765175"/>
            <a:ext cx="66960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3600" b="1" i="1" dirty="0" smtClean="0">
                <a:solidFill>
                  <a:srgbClr val="30A19A"/>
                </a:solidFill>
              </a:rPr>
              <a:t>Evolução da Contabilidade Pública e Gestão Fiscal</a:t>
            </a:r>
            <a:endParaRPr lang="pt-BR" altLang="pt-BR" sz="3600" b="1" i="1" dirty="0">
              <a:solidFill>
                <a:srgbClr val="30A19A"/>
              </a:solidFill>
            </a:endParaRPr>
          </a:p>
        </p:txBody>
      </p:sp>
      <p:sp>
        <p:nvSpPr>
          <p:cNvPr id="5" name="Retângulo de cantos arredondados 4"/>
          <p:cNvSpPr/>
          <p:nvPr/>
        </p:nvSpPr>
        <p:spPr>
          <a:xfrm>
            <a:off x="395288" y="1965504"/>
            <a:ext cx="1715918" cy="455984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/>
              <a:t>1964</a:t>
            </a:r>
          </a:p>
          <a:p>
            <a:pPr algn="ctr"/>
            <a:endParaRPr lang="pt-BR" sz="1600" dirty="0"/>
          </a:p>
          <a:p>
            <a:pPr algn="ctr"/>
            <a:r>
              <a:rPr lang="pt-BR" sz="1600" dirty="0" smtClean="0"/>
              <a:t>1986</a:t>
            </a:r>
          </a:p>
          <a:p>
            <a:pPr algn="ctr"/>
            <a:endParaRPr lang="pt-BR" sz="1600" dirty="0"/>
          </a:p>
          <a:p>
            <a:pPr algn="ctr"/>
            <a:r>
              <a:rPr lang="pt-BR" sz="1600" dirty="0" smtClean="0"/>
              <a:t>1997</a:t>
            </a:r>
          </a:p>
          <a:p>
            <a:pPr algn="ctr"/>
            <a:endParaRPr lang="pt-BR" sz="1600" dirty="0"/>
          </a:p>
          <a:p>
            <a:pPr algn="ctr"/>
            <a:r>
              <a:rPr lang="pt-BR" sz="1600" dirty="0" smtClean="0"/>
              <a:t>2000</a:t>
            </a:r>
          </a:p>
          <a:p>
            <a:pPr algn="ctr"/>
            <a:endParaRPr lang="pt-BR" sz="1600" dirty="0"/>
          </a:p>
          <a:p>
            <a:pPr algn="ctr"/>
            <a:r>
              <a:rPr lang="pt-BR" sz="1600" dirty="0" smtClean="0"/>
              <a:t>2008</a:t>
            </a:r>
          </a:p>
          <a:p>
            <a:pPr algn="ctr"/>
            <a:endParaRPr lang="pt-BR" sz="1600" dirty="0"/>
          </a:p>
          <a:p>
            <a:pPr algn="ctr"/>
            <a:r>
              <a:rPr lang="pt-BR" sz="1600" dirty="0" smtClean="0"/>
              <a:t>2009</a:t>
            </a:r>
          </a:p>
          <a:p>
            <a:pPr algn="ctr"/>
            <a:endParaRPr lang="pt-BR" sz="1600" dirty="0"/>
          </a:p>
          <a:p>
            <a:pPr algn="ctr"/>
            <a:r>
              <a:rPr lang="pt-BR" sz="1600" dirty="0" smtClean="0"/>
              <a:t>2012</a:t>
            </a:r>
          </a:p>
          <a:p>
            <a:pPr algn="ctr"/>
            <a:endParaRPr lang="pt-BR" sz="1600" dirty="0" smtClean="0"/>
          </a:p>
          <a:p>
            <a:pPr algn="ctr"/>
            <a:r>
              <a:rPr lang="pt-BR" sz="1600" dirty="0" smtClean="0"/>
              <a:t>2014</a:t>
            </a:r>
          </a:p>
          <a:p>
            <a:pPr algn="ctr"/>
            <a:endParaRPr lang="pt-BR" sz="1600" dirty="0"/>
          </a:p>
          <a:p>
            <a:pPr algn="ctr"/>
            <a:r>
              <a:rPr lang="pt-BR" sz="1600" dirty="0" smtClean="0"/>
              <a:t>2015</a:t>
            </a:r>
            <a:endParaRPr lang="pt-BR" sz="1600" dirty="0"/>
          </a:p>
        </p:txBody>
      </p:sp>
      <p:cxnSp>
        <p:nvCxnSpPr>
          <p:cNvPr id="6" name="Conector de seta reta 5"/>
          <p:cNvCxnSpPr/>
          <p:nvPr/>
        </p:nvCxnSpPr>
        <p:spPr>
          <a:xfrm>
            <a:off x="2111206" y="2535484"/>
            <a:ext cx="895261" cy="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/>
          <p:cNvSpPr txBox="1"/>
          <p:nvPr/>
        </p:nvSpPr>
        <p:spPr>
          <a:xfrm>
            <a:off x="2260416" y="2193496"/>
            <a:ext cx="58191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Lei n.º 4.320 – Lei de Direito Financeiro </a:t>
            </a:r>
            <a:endParaRPr lang="pt-BR" sz="16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cxnSp>
        <p:nvCxnSpPr>
          <p:cNvPr id="8" name="Conector de seta reta 7"/>
          <p:cNvCxnSpPr/>
          <p:nvPr/>
        </p:nvCxnSpPr>
        <p:spPr>
          <a:xfrm>
            <a:off x="1331640" y="2924944"/>
            <a:ext cx="2238154" cy="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2260416" y="2564904"/>
            <a:ext cx="58191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Criação da Secretaria do Tesouro Nacional</a:t>
            </a:r>
            <a:endParaRPr lang="pt-BR" sz="16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cxnSp>
        <p:nvCxnSpPr>
          <p:cNvPr id="10" name="Conector de seta reta 9"/>
          <p:cNvCxnSpPr/>
          <p:nvPr/>
        </p:nvCxnSpPr>
        <p:spPr>
          <a:xfrm>
            <a:off x="2111206" y="3429000"/>
            <a:ext cx="1641313" cy="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2260416" y="3068960"/>
            <a:ext cx="58191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Publicação das IPSAS pelo IFAC</a:t>
            </a:r>
            <a:endParaRPr lang="pt-BR" sz="16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cxnSp>
        <p:nvCxnSpPr>
          <p:cNvPr id="12" name="Conector de seta reta 11"/>
          <p:cNvCxnSpPr/>
          <p:nvPr/>
        </p:nvCxnSpPr>
        <p:spPr>
          <a:xfrm>
            <a:off x="2111206" y="3933056"/>
            <a:ext cx="2088943" cy="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ixaDeTexto 12"/>
          <p:cNvSpPr txBox="1"/>
          <p:nvPr/>
        </p:nvSpPr>
        <p:spPr>
          <a:xfrm>
            <a:off x="2260416" y="3573016"/>
            <a:ext cx="58191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Publicação da Lei de Responsabilidade Fiscal</a:t>
            </a:r>
            <a:endParaRPr lang="pt-BR" sz="16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cxnSp>
        <p:nvCxnSpPr>
          <p:cNvPr id="14" name="Conector de seta reta 13"/>
          <p:cNvCxnSpPr/>
          <p:nvPr/>
        </p:nvCxnSpPr>
        <p:spPr>
          <a:xfrm>
            <a:off x="2111206" y="4437112"/>
            <a:ext cx="2461969" cy="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/>
          <p:nvPr/>
        </p:nvSpPr>
        <p:spPr>
          <a:xfrm>
            <a:off x="2260416" y="4005064"/>
            <a:ext cx="58191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Publicação da Portaria MF 184 e das NBCASP</a:t>
            </a:r>
            <a:endParaRPr lang="pt-BR" sz="16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cxnSp>
        <p:nvCxnSpPr>
          <p:cNvPr id="16" name="Conector de seta reta 15"/>
          <p:cNvCxnSpPr/>
          <p:nvPr/>
        </p:nvCxnSpPr>
        <p:spPr>
          <a:xfrm>
            <a:off x="2111206" y="4941168"/>
            <a:ext cx="3058810" cy="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ixaDeTexto 16"/>
          <p:cNvSpPr txBox="1"/>
          <p:nvPr/>
        </p:nvSpPr>
        <p:spPr>
          <a:xfrm>
            <a:off x="2260416" y="4561383"/>
            <a:ext cx="64160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Publicação da 1.ª Edição do PCASP, do MCASP e da LC 131/09</a:t>
            </a:r>
            <a:endParaRPr lang="pt-BR" sz="16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cxnSp>
        <p:nvCxnSpPr>
          <p:cNvPr id="18" name="Conector de seta reta 17"/>
          <p:cNvCxnSpPr/>
          <p:nvPr/>
        </p:nvCxnSpPr>
        <p:spPr>
          <a:xfrm>
            <a:off x="2111206" y="5373216"/>
            <a:ext cx="3506441" cy="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ixaDeTexto 18"/>
          <p:cNvSpPr txBox="1"/>
          <p:nvPr/>
        </p:nvSpPr>
        <p:spPr>
          <a:xfrm>
            <a:off x="2260416" y="5013176"/>
            <a:ext cx="58191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Publicação das IPSAS traduzidas para o Português</a:t>
            </a:r>
            <a:endParaRPr lang="pt-BR" sz="16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cxnSp>
        <p:nvCxnSpPr>
          <p:cNvPr id="20" name="Conector de seta reta 19"/>
          <p:cNvCxnSpPr/>
          <p:nvPr/>
        </p:nvCxnSpPr>
        <p:spPr>
          <a:xfrm>
            <a:off x="2111206" y="5877272"/>
            <a:ext cx="3879466" cy="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ixaDeTexto 20"/>
          <p:cNvSpPr txBox="1"/>
          <p:nvPr/>
        </p:nvSpPr>
        <p:spPr>
          <a:xfrm>
            <a:off x="2260416" y="5517232"/>
            <a:ext cx="64160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Implantação obrigatória do PCASP para todos os entes</a:t>
            </a:r>
            <a:endParaRPr lang="pt-BR" sz="16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cxnSp>
        <p:nvCxnSpPr>
          <p:cNvPr id="22" name="Conector de seta reta 21"/>
          <p:cNvCxnSpPr/>
          <p:nvPr/>
        </p:nvCxnSpPr>
        <p:spPr>
          <a:xfrm>
            <a:off x="2111206" y="6376167"/>
            <a:ext cx="4476307" cy="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ixaDeTexto 22"/>
          <p:cNvSpPr txBox="1"/>
          <p:nvPr/>
        </p:nvSpPr>
        <p:spPr>
          <a:xfrm>
            <a:off x="2260416" y="5949280"/>
            <a:ext cx="64160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Informações divulgadas em um novo padrão de contabilidade</a:t>
            </a:r>
            <a:endParaRPr lang="pt-BR" sz="16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664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aixaDeTexto 2"/>
          <p:cNvSpPr txBox="1">
            <a:spLocks noChangeArrowheads="1"/>
          </p:cNvSpPr>
          <p:nvPr/>
        </p:nvSpPr>
        <p:spPr bwMode="auto">
          <a:xfrm>
            <a:off x="395288" y="765175"/>
            <a:ext cx="6696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3600" b="1" i="1" dirty="0" smtClean="0">
                <a:solidFill>
                  <a:srgbClr val="30A19A"/>
                </a:solidFill>
              </a:rPr>
              <a:t>Legislação aplicada</a:t>
            </a:r>
            <a:endParaRPr lang="pt-BR" altLang="pt-BR" sz="3600" b="1" i="1" dirty="0">
              <a:solidFill>
                <a:srgbClr val="30A19A"/>
              </a:solidFill>
            </a:endParaRPr>
          </a:p>
        </p:txBody>
      </p:sp>
      <p:sp>
        <p:nvSpPr>
          <p:cNvPr id="27651" name="CaixaDeTexto 1"/>
          <p:cNvSpPr txBox="1">
            <a:spLocks noChangeArrowheads="1"/>
          </p:cNvSpPr>
          <p:nvPr/>
        </p:nvSpPr>
        <p:spPr bwMode="auto">
          <a:xfrm>
            <a:off x="827584" y="1844824"/>
            <a:ext cx="756084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altLang="pt-BR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NBC T 16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altLang="pt-B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Portaria STN n.º634/2013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altLang="pt-B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Instrução Normativa TCM n.º01/2014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altLang="pt-B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Manual de Contabilidade Aplicada ao Setor Público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altLang="pt-BR" sz="4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261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aixaDeTexto 2"/>
          <p:cNvSpPr txBox="1">
            <a:spLocks noChangeArrowheads="1"/>
          </p:cNvSpPr>
          <p:nvPr/>
        </p:nvSpPr>
        <p:spPr bwMode="auto">
          <a:xfrm>
            <a:off x="323528" y="644495"/>
            <a:ext cx="66960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3600" b="1" i="1" dirty="0" smtClean="0">
                <a:solidFill>
                  <a:srgbClr val="30A19A"/>
                </a:solidFill>
              </a:rPr>
              <a:t>Quais os objetivos da convergência?</a:t>
            </a:r>
            <a:endParaRPr lang="pt-BR" altLang="pt-BR" sz="3600" b="1" i="1" dirty="0">
              <a:solidFill>
                <a:srgbClr val="30A19A"/>
              </a:solidFill>
            </a:endParaRPr>
          </a:p>
        </p:txBody>
      </p:sp>
      <p:sp>
        <p:nvSpPr>
          <p:cNvPr id="27651" name="CaixaDeTexto 1"/>
          <p:cNvSpPr txBox="1">
            <a:spLocks noChangeArrowheads="1"/>
          </p:cNvSpPr>
          <p:nvPr/>
        </p:nvSpPr>
        <p:spPr bwMode="auto">
          <a:xfrm>
            <a:off x="755576" y="1844824"/>
            <a:ext cx="7561088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altLang="pt-B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Geração de informação útil para a tomada de decisão por parte dos gestores públicos;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altLang="pt-B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Comparabilidade entre os entes da federação e entre diferentes países;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altLang="pt-B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Registro e acompanhamento de transações que afetam o patrimônio antes de serem contempladas no orçamento;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altLang="pt-B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Melhoria no processo de prestação de contas, </a:t>
            </a:r>
            <a:r>
              <a:rPr lang="pt-BR" altLang="pt-B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/>
            </a:r>
            <a:br>
              <a:rPr lang="pt-BR" altLang="pt-B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</a:br>
            <a:r>
              <a:rPr lang="pt-BR" altLang="pt-B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tanto </a:t>
            </a:r>
            <a:r>
              <a:rPr lang="pt-BR" altLang="pt-B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por parte dos tribunais e órgãos de </a:t>
            </a:r>
            <a:r>
              <a:rPr lang="pt-BR" altLang="pt-B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controle </a:t>
            </a:r>
            <a:r>
              <a:rPr lang="pt-BR" altLang="pt-B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quanto pela sociedade;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altLang="pt-B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 implantação de sistema de custos no Setor Público, conforme previsto na LRF;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altLang="pt-B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Racionalização e melhor gestão dos recursos públicos</a:t>
            </a:r>
            <a:r>
              <a:rPr lang="pt-BR" altLang="pt-B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</a:t>
            </a:r>
            <a:endParaRPr lang="pt-BR" altLang="pt-BR" sz="2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681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aixaDeTexto 2"/>
          <p:cNvSpPr txBox="1">
            <a:spLocks noChangeArrowheads="1"/>
          </p:cNvSpPr>
          <p:nvPr/>
        </p:nvSpPr>
        <p:spPr bwMode="auto">
          <a:xfrm>
            <a:off x="395288" y="765175"/>
            <a:ext cx="66960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3600" b="1" i="1" dirty="0" smtClean="0">
                <a:solidFill>
                  <a:srgbClr val="30A19A"/>
                </a:solidFill>
              </a:rPr>
              <a:t>Mudança de foco</a:t>
            </a:r>
            <a:endParaRPr lang="pt-BR" altLang="pt-BR" sz="3600" b="1" i="1" dirty="0">
              <a:solidFill>
                <a:srgbClr val="30A19A"/>
              </a:solidFill>
            </a:endParaRPr>
          </a:p>
        </p:txBody>
      </p:sp>
      <p:sp>
        <p:nvSpPr>
          <p:cNvPr id="27651" name="CaixaDeTexto 1"/>
          <p:cNvSpPr txBox="1">
            <a:spLocks noChangeArrowheads="1"/>
          </p:cNvSpPr>
          <p:nvPr/>
        </p:nvSpPr>
        <p:spPr bwMode="auto">
          <a:xfrm>
            <a:off x="755576" y="1772816"/>
            <a:ext cx="7419014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altLang="pt-B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Historicamente, a contabilidade governamental teve seu foco no orçamento público, realizando todos os registros necessários ao acompanhamento e gestão dos recursos públicos, devendo ser registrado todos os fenômenos que o afetam.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altLang="pt-BR" sz="2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altLang="pt-B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Com a mudança de foco, a contabilidade não deixará de realizar os registros referentes ao orçamento público. No entanto, passará a fornecer informações de natureza tanto orçamentária, quanto econômica, financeira e física do patrimônio das entidades do setor público.</a:t>
            </a:r>
          </a:p>
          <a:p>
            <a:pPr algn="just"/>
            <a:endParaRPr lang="pt-BR" altLang="pt-BR" sz="2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958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aixaDeTexto 2"/>
          <p:cNvSpPr txBox="1">
            <a:spLocks noChangeArrowheads="1"/>
          </p:cNvSpPr>
          <p:nvPr/>
        </p:nvSpPr>
        <p:spPr bwMode="auto">
          <a:xfrm>
            <a:off x="467544" y="934116"/>
            <a:ext cx="669674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3600" b="1" i="1" dirty="0" smtClean="0">
                <a:solidFill>
                  <a:srgbClr val="30A19A"/>
                </a:solidFill>
              </a:rPr>
              <a:t>Prazo para implantação</a:t>
            </a:r>
          </a:p>
          <a:p>
            <a:r>
              <a:rPr lang="pt-BR" altLang="pt-BR" sz="2000" i="1" dirty="0" smtClean="0">
                <a:solidFill>
                  <a:srgbClr val="30A19A"/>
                </a:solidFill>
              </a:rPr>
              <a:t>(PORTARIAS STN N.º828/2011 e 634/2013)</a:t>
            </a:r>
            <a:endParaRPr lang="pt-BR" altLang="pt-BR" sz="2000" i="1" dirty="0">
              <a:solidFill>
                <a:srgbClr val="30A19A"/>
              </a:solidFill>
            </a:endParaRPr>
          </a:p>
        </p:txBody>
      </p:sp>
      <p:sp>
        <p:nvSpPr>
          <p:cNvPr id="15" name="CaixaDeTexto 2"/>
          <p:cNvSpPr txBox="1">
            <a:spLocks noChangeArrowheads="1"/>
          </p:cNvSpPr>
          <p:nvPr/>
        </p:nvSpPr>
        <p:spPr bwMode="auto">
          <a:xfrm>
            <a:off x="1079613" y="2330877"/>
            <a:ext cx="3456384" cy="95410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pt-B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ORÇAMENTÁRIOS </a:t>
            </a:r>
            <a:r>
              <a:rPr lang="pt-BR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(MCASP PARTE I)</a:t>
            </a:r>
            <a:endParaRPr lang="pt-BR" altLang="pt-BR" sz="2400" i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7" name="CaixaDeTexto 2"/>
          <p:cNvSpPr txBox="1">
            <a:spLocks noChangeArrowheads="1"/>
          </p:cNvSpPr>
          <p:nvPr/>
        </p:nvSpPr>
        <p:spPr bwMode="auto">
          <a:xfrm>
            <a:off x="4752020" y="2392431"/>
            <a:ext cx="2952328" cy="83099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Integralmente a partir de </a:t>
            </a:r>
            <a:r>
              <a:rPr lang="pt-BR" sz="24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2012</a:t>
            </a: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</a:t>
            </a:r>
          </a:p>
        </p:txBody>
      </p:sp>
      <p:sp>
        <p:nvSpPr>
          <p:cNvPr id="20" name="CaixaDeTexto 2"/>
          <p:cNvSpPr txBox="1">
            <a:spLocks noChangeArrowheads="1"/>
          </p:cNvSpPr>
          <p:nvPr/>
        </p:nvSpPr>
        <p:spPr bwMode="auto">
          <a:xfrm>
            <a:off x="4752020" y="3698691"/>
            <a:ext cx="3168353" cy="83099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Gradualmente a partir de </a:t>
            </a:r>
            <a:r>
              <a:rPr lang="pt-BR" sz="24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2012</a:t>
            </a: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</a:t>
            </a:r>
          </a:p>
        </p:txBody>
      </p:sp>
      <p:sp>
        <p:nvSpPr>
          <p:cNvPr id="21" name="CaixaDeTexto 2"/>
          <p:cNvSpPr txBox="1">
            <a:spLocks noChangeArrowheads="1"/>
          </p:cNvSpPr>
          <p:nvPr/>
        </p:nvSpPr>
        <p:spPr bwMode="auto">
          <a:xfrm>
            <a:off x="1369555" y="3627021"/>
            <a:ext cx="3166442" cy="95410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pt-BR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PATRIMONIAIS </a:t>
            </a:r>
            <a:r>
              <a:rPr lang="pt-BR" sz="24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(MCASP PARTE II)</a:t>
            </a:r>
          </a:p>
        </p:txBody>
      </p:sp>
      <p:cxnSp>
        <p:nvCxnSpPr>
          <p:cNvPr id="3" name="Conector reto 2"/>
          <p:cNvCxnSpPr/>
          <p:nvPr/>
        </p:nvCxnSpPr>
        <p:spPr>
          <a:xfrm>
            <a:off x="4644008" y="2420888"/>
            <a:ext cx="0" cy="864096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to 21"/>
          <p:cNvCxnSpPr/>
          <p:nvPr/>
        </p:nvCxnSpPr>
        <p:spPr>
          <a:xfrm>
            <a:off x="4644008" y="3672026"/>
            <a:ext cx="0" cy="864096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aixaDeTexto 2"/>
          <p:cNvSpPr txBox="1">
            <a:spLocks noChangeArrowheads="1"/>
          </p:cNvSpPr>
          <p:nvPr/>
        </p:nvSpPr>
        <p:spPr bwMode="auto">
          <a:xfrm>
            <a:off x="4752020" y="5004951"/>
            <a:ext cx="3071345" cy="83099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Integralmente a </a:t>
            </a: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partir de </a:t>
            </a:r>
            <a:r>
              <a:rPr lang="pt-BR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2015</a:t>
            </a:r>
            <a:r>
              <a:rPr lang="pt-B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</a:t>
            </a:r>
            <a:endParaRPr lang="pt-BR" sz="2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34" name="CaixaDeTexto 2"/>
          <p:cNvSpPr txBox="1">
            <a:spLocks noChangeArrowheads="1"/>
          </p:cNvSpPr>
          <p:nvPr/>
        </p:nvSpPr>
        <p:spPr bwMode="auto">
          <a:xfrm>
            <a:off x="2000992" y="4923165"/>
            <a:ext cx="2535005" cy="95410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pt-BR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ESPECÍFICOS</a:t>
            </a:r>
          </a:p>
          <a:p>
            <a:pPr algn="r"/>
            <a:r>
              <a:rPr lang="pt-BR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(</a:t>
            </a:r>
            <a:r>
              <a:rPr lang="pt-BR" sz="24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MCASP PARTE </a:t>
            </a:r>
            <a:r>
              <a:rPr lang="pt-BR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III</a:t>
            </a:r>
            <a:r>
              <a:rPr lang="pt-BR" sz="24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)</a:t>
            </a:r>
          </a:p>
        </p:txBody>
      </p:sp>
      <p:cxnSp>
        <p:nvCxnSpPr>
          <p:cNvPr id="35" name="Conector reto 34"/>
          <p:cNvCxnSpPr/>
          <p:nvPr/>
        </p:nvCxnSpPr>
        <p:spPr>
          <a:xfrm>
            <a:off x="4644008" y="5013176"/>
            <a:ext cx="0" cy="864096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8347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aixaDeTexto 2"/>
          <p:cNvSpPr txBox="1">
            <a:spLocks noChangeArrowheads="1"/>
          </p:cNvSpPr>
          <p:nvPr/>
        </p:nvSpPr>
        <p:spPr bwMode="auto">
          <a:xfrm>
            <a:off x="3641998" y="3071580"/>
            <a:ext cx="5011396" cy="83099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Facultativo em </a:t>
            </a:r>
            <a:r>
              <a:rPr lang="pt-BR" sz="24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2013</a:t>
            </a: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e integralmente até o final do exercício de </a:t>
            </a:r>
            <a:r>
              <a:rPr lang="pt-BR" sz="24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2014</a:t>
            </a: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</a:t>
            </a:r>
          </a:p>
        </p:txBody>
      </p:sp>
      <p:sp>
        <p:nvSpPr>
          <p:cNvPr id="28" name="CaixaDeTexto 2"/>
          <p:cNvSpPr txBox="1">
            <a:spLocks noChangeArrowheads="1"/>
          </p:cNvSpPr>
          <p:nvPr/>
        </p:nvSpPr>
        <p:spPr bwMode="auto">
          <a:xfrm>
            <a:off x="832371" y="2965020"/>
            <a:ext cx="2535005" cy="95410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pt-BR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PCASP </a:t>
            </a:r>
            <a:endParaRPr lang="pt-BR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algn="r"/>
            <a:r>
              <a:rPr lang="pt-BR" sz="24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(MCASP PARTE IV)</a:t>
            </a:r>
          </a:p>
        </p:txBody>
      </p:sp>
      <p:sp>
        <p:nvSpPr>
          <p:cNvPr id="30" name="CaixaDeTexto 2"/>
          <p:cNvSpPr txBox="1">
            <a:spLocks noChangeArrowheads="1"/>
          </p:cNvSpPr>
          <p:nvPr/>
        </p:nvSpPr>
        <p:spPr bwMode="auto">
          <a:xfrm>
            <a:off x="3635896" y="4309645"/>
            <a:ext cx="5011396" cy="83099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Facultativo em </a:t>
            </a:r>
            <a:r>
              <a:rPr lang="pt-BR" sz="24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2013</a:t>
            </a: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e integralmente até o final do exercício de </a:t>
            </a:r>
            <a:r>
              <a:rPr lang="pt-BR" sz="24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2014</a:t>
            </a: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</a:t>
            </a:r>
          </a:p>
        </p:txBody>
      </p:sp>
      <p:sp>
        <p:nvSpPr>
          <p:cNvPr id="31" name="CaixaDeTexto 2"/>
          <p:cNvSpPr txBox="1">
            <a:spLocks noChangeArrowheads="1"/>
          </p:cNvSpPr>
          <p:nvPr/>
        </p:nvSpPr>
        <p:spPr bwMode="auto">
          <a:xfrm>
            <a:off x="832371" y="4203085"/>
            <a:ext cx="2535005" cy="95410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pt-B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DCASP </a:t>
            </a:r>
          </a:p>
          <a:p>
            <a:pPr algn="r"/>
            <a:r>
              <a:rPr lang="pt-BR" sz="24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(MCASP PARTE </a:t>
            </a:r>
            <a:r>
              <a:rPr lang="pt-BR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V</a:t>
            </a:r>
            <a:r>
              <a:rPr lang="pt-BR" sz="24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)</a:t>
            </a:r>
          </a:p>
        </p:txBody>
      </p:sp>
      <p:sp>
        <p:nvSpPr>
          <p:cNvPr id="33" name="CaixaDeTexto 2"/>
          <p:cNvSpPr txBox="1">
            <a:spLocks noChangeArrowheads="1"/>
          </p:cNvSpPr>
          <p:nvPr/>
        </p:nvSpPr>
        <p:spPr bwMode="auto">
          <a:xfrm>
            <a:off x="467544" y="934116"/>
            <a:ext cx="669674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3600" b="1" i="1" dirty="0" smtClean="0">
                <a:solidFill>
                  <a:srgbClr val="30A19A"/>
                </a:solidFill>
              </a:rPr>
              <a:t>Prazo para implantação</a:t>
            </a:r>
          </a:p>
          <a:p>
            <a:r>
              <a:rPr lang="pt-BR" altLang="pt-BR" sz="2000" i="1" dirty="0" smtClean="0">
                <a:solidFill>
                  <a:srgbClr val="30A19A"/>
                </a:solidFill>
              </a:rPr>
              <a:t>(Portarias STN n.º828/2011 e 634/2013)</a:t>
            </a:r>
            <a:endParaRPr lang="pt-BR" altLang="pt-BR" sz="2000" i="1" dirty="0">
              <a:solidFill>
                <a:srgbClr val="30A19A"/>
              </a:solidFill>
            </a:endParaRPr>
          </a:p>
        </p:txBody>
      </p:sp>
      <p:cxnSp>
        <p:nvCxnSpPr>
          <p:cNvPr id="34" name="Conector reto 33"/>
          <p:cNvCxnSpPr/>
          <p:nvPr/>
        </p:nvCxnSpPr>
        <p:spPr>
          <a:xfrm>
            <a:off x="3486393" y="3055031"/>
            <a:ext cx="0" cy="864096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to 34"/>
          <p:cNvCxnSpPr/>
          <p:nvPr/>
        </p:nvCxnSpPr>
        <p:spPr>
          <a:xfrm>
            <a:off x="3482598" y="4293096"/>
            <a:ext cx="0" cy="864096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00378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aixaDeTexto 2"/>
          <p:cNvSpPr txBox="1">
            <a:spLocks noChangeArrowheads="1"/>
          </p:cNvSpPr>
          <p:nvPr/>
        </p:nvSpPr>
        <p:spPr bwMode="auto">
          <a:xfrm>
            <a:off x="395288" y="765175"/>
            <a:ext cx="66960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3600" b="1" i="1" dirty="0" smtClean="0">
                <a:solidFill>
                  <a:srgbClr val="30A19A"/>
                </a:solidFill>
              </a:rPr>
              <a:t>Penalidades</a:t>
            </a:r>
            <a:endParaRPr lang="pt-BR" altLang="pt-BR" sz="3600" b="1" i="1" dirty="0">
              <a:solidFill>
                <a:srgbClr val="30A19A"/>
              </a:solidFill>
            </a:endParaRPr>
          </a:p>
        </p:txBody>
      </p:sp>
      <p:sp>
        <p:nvSpPr>
          <p:cNvPr id="27651" name="CaixaDeTexto 1"/>
          <p:cNvSpPr txBox="1">
            <a:spLocks noChangeArrowheads="1"/>
          </p:cNvSpPr>
          <p:nvPr/>
        </p:nvSpPr>
        <p:spPr bwMode="auto">
          <a:xfrm>
            <a:off x="899592" y="1916832"/>
            <a:ext cx="7130982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altLang="pt-BR" sz="4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Suspensão </a:t>
            </a:r>
            <a:r>
              <a:rPr lang="pt-BR" altLang="pt-BR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de Transferências Voluntárias (Convênios); 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altLang="pt-BR" sz="44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altLang="pt-BR" sz="4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Impedimento </a:t>
            </a:r>
            <a:r>
              <a:rPr lang="pt-BR" altLang="pt-BR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para contratação de operações </a:t>
            </a:r>
            <a:r>
              <a:rPr lang="pt-BR" altLang="pt-BR" sz="4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/>
            </a:r>
            <a:br>
              <a:rPr lang="pt-BR" altLang="pt-BR" sz="4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</a:br>
            <a:r>
              <a:rPr lang="pt-BR" altLang="pt-BR" sz="4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de </a:t>
            </a:r>
            <a:r>
              <a:rPr lang="pt-BR" altLang="pt-BR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crédito</a:t>
            </a:r>
            <a:r>
              <a:rPr lang="pt-BR" altLang="pt-BR" sz="4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</a:t>
            </a:r>
            <a:endParaRPr lang="pt-BR" altLang="pt-BR" sz="4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156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1"/>
          <p:cNvSpPr>
            <a:spLocks noChangeArrowheads="1"/>
          </p:cNvSpPr>
          <p:nvPr/>
        </p:nvSpPr>
        <p:spPr bwMode="auto">
          <a:xfrm>
            <a:off x="467544" y="620688"/>
            <a:ext cx="5688631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4800" b="1" dirty="0" smtClean="0"/>
              <a:t>O </a:t>
            </a:r>
            <a:r>
              <a:rPr lang="en-US" sz="4800" b="1" dirty="0" err="1" smtClean="0"/>
              <a:t>Fortfisco</a:t>
            </a:r>
            <a:r>
              <a:rPr lang="en-US" sz="4800" b="1" dirty="0" smtClean="0"/>
              <a:t> e </a:t>
            </a:r>
            <a:br>
              <a:rPr lang="en-US" sz="4800" b="1" dirty="0" smtClean="0"/>
            </a:br>
            <a:r>
              <a:rPr lang="en-US" sz="4800" b="1" dirty="0" smtClean="0"/>
              <a:t>o </a:t>
            </a:r>
            <a:r>
              <a:rPr lang="en-US" sz="4800" b="1" dirty="0" err="1" smtClean="0"/>
              <a:t>projeto</a:t>
            </a:r>
            <a:r>
              <a:rPr lang="en-US" sz="4800" b="1" dirty="0" smtClean="0"/>
              <a:t> NBCASP</a:t>
            </a:r>
            <a:endParaRPr lang="pt-BR" sz="4800" b="1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2420888"/>
            <a:ext cx="7924800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081985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o Office">
  <a:themeElements>
    <a:clrScheme name="1_Tema do Office 5">
      <a:dk1>
        <a:srgbClr val="000000"/>
      </a:dk1>
      <a:lt1>
        <a:srgbClr val="FFFFFF"/>
      </a:lt1>
      <a:dk2>
        <a:srgbClr val="000000"/>
      </a:dk2>
      <a:lt2>
        <a:srgbClr val="EEECE1"/>
      </a:lt2>
      <a:accent1>
        <a:srgbClr val="BBE0E3"/>
      </a:accent1>
      <a:accent2>
        <a:srgbClr val="00A195"/>
      </a:accent2>
      <a:accent3>
        <a:srgbClr val="FFFFFF"/>
      </a:accent3>
      <a:accent4>
        <a:srgbClr val="000000"/>
      </a:accent4>
      <a:accent5>
        <a:srgbClr val="DAEDEF"/>
      </a:accent5>
      <a:accent6>
        <a:srgbClr val="009187"/>
      </a:accent6>
      <a:hlink>
        <a:srgbClr val="333399"/>
      </a:hlink>
      <a:folHlink>
        <a:srgbClr val="99CC00"/>
      </a:folHlink>
    </a:clrScheme>
    <a:fontScheme name="1_Tema do Office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Tema do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ema do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ema do Office 2">
        <a:dk1>
          <a:srgbClr val="000000"/>
        </a:dk1>
        <a:lt1>
          <a:srgbClr val="FFFFFF"/>
        </a:lt1>
        <a:dk2>
          <a:srgbClr val="00A195"/>
        </a:dk2>
        <a:lt2>
          <a:srgbClr val="EEECE1"/>
        </a:lt2>
        <a:accent1>
          <a:srgbClr val="49C36F"/>
        </a:accent1>
        <a:accent2>
          <a:srgbClr val="C3F01E"/>
        </a:accent2>
        <a:accent3>
          <a:srgbClr val="FFFFFF"/>
        </a:accent3>
        <a:accent4>
          <a:srgbClr val="000000"/>
        </a:accent4>
        <a:accent5>
          <a:srgbClr val="B1DEBB"/>
        </a:accent5>
        <a:accent6>
          <a:srgbClr val="B0D91A"/>
        </a:accent6>
        <a:hlink>
          <a:srgbClr val="0066FF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ema do Office 3">
        <a:dk1>
          <a:srgbClr val="000000"/>
        </a:dk1>
        <a:lt1>
          <a:srgbClr val="FFFFFF"/>
        </a:lt1>
        <a:dk2>
          <a:srgbClr val="00A195"/>
        </a:dk2>
        <a:lt2>
          <a:srgbClr val="EEECE1"/>
        </a:lt2>
        <a:accent1>
          <a:srgbClr val="BBE0E3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ema do Office 4">
        <a:dk1>
          <a:srgbClr val="000000"/>
        </a:dk1>
        <a:lt1>
          <a:srgbClr val="FFFFFF"/>
        </a:lt1>
        <a:dk2>
          <a:srgbClr val="00A195"/>
        </a:dk2>
        <a:lt2>
          <a:srgbClr val="EEECE1"/>
        </a:lt2>
        <a:accent1>
          <a:srgbClr val="BBE0E3"/>
        </a:accent1>
        <a:accent2>
          <a:srgbClr val="00A195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009187"/>
        </a:accent6>
        <a:hlink>
          <a:srgbClr val="660066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ema do Office 5">
        <a:dk1>
          <a:srgbClr val="000000"/>
        </a:dk1>
        <a:lt1>
          <a:srgbClr val="FFFFFF"/>
        </a:lt1>
        <a:dk2>
          <a:srgbClr val="000000"/>
        </a:dk2>
        <a:lt2>
          <a:srgbClr val="EEECE1"/>
        </a:lt2>
        <a:accent1>
          <a:srgbClr val="BBE0E3"/>
        </a:accent1>
        <a:accent2>
          <a:srgbClr val="00A195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009187"/>
        </a:accent6>
        <a:hlink>
          <a:srgbClr val="3333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Tema do Office">
  <a:themeElements>
    <a:clrScheme name="1_Tema do Office 5">
      <a:dk1>
        <a:srgbClr val="000000"/>
      </a:dk1>
      <a:lt1>
        <a:srgbClr val="FFFFFF"/>
      </a:lt1>
      <a:dk2>
        <a:srgbClr val="000000"/>
      </a:dk2>
      <a:lt2>
        <a:srgbClr val="EEECE1"/>
      </a:lt2>
      <a:accent1>
        <a:srgbClr val="BBE0E3"/>
      </a:accent1>
      <a:accent2>
        <a:srgbClr val="00A195"/>
      </a:accent2>
      <a:accent3>
        <a:srgbClr val="FFFFFF"/>
      </a:accent3>
      <a:accent4>
        <a:srgbClr val="000000"/>
      </a:accent4>
      <a:accent5>
        <a:srgbClr val="DAEDEF"/>
      </a:accent5>
      <a:accent6>
        <a:srgbClr val="009187"/>
      </a:accent6>
      <a:hlink>
        <a:srgbClr val="333399"/>
      </a:hlink>
      <a:folHlink>
        <a:srgbClr val="99CC00"/>
      </a:folHlink>
    </a:clrScheme>
    <a:fontScheme name="1_Tema do Office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Tema do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ema do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ema do Office 2">
        <a:dk1>
          <a:srgbClr val="000000"/>
        </a:dk1>
        <a:lt1>
          <a:srgbClr val="FFFFFF"/>
        </a:lt1>
        <a:dk2>
          <a:srgbClr val="00A195"/>
        </a:dk2>
        <a:lt2>
          <a:srgbClr val="EEECE1"/>
        </a:lt2>
        <a:accent1>
          <a:srgbClr val="49C36F"/>
        </a:accent1>
        <a:accent2>
          <a:srgbClr val="C3F01E"/>
        </a:accent2>
        <a:accent3>
          <a:srgbClr val="FFFFFF"/>
        </a:accent3>
        <a:accent4>
          <a:srgbClr val="000000"/>
        </a:accent4>
        <a:accent5>
          <a:srgbClr val="B1DEBB"/>
        </a:accent5>
        <a:accent6>
          <a:srgbClr val="B0D91A"/>
        </a:accent6>
        <a:hlink>
          <a:srgbClr val="0066FF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ema do Office 3">
        <a:dk1>
          <a:srgbClr val="000000"/>
        </a:dk1>
        <a:lt1>
          <a:srgbClr val="FFFFFF"/>
        </a:lt1>
        <a:dk2>
          <a:srgbClr val="00A195"/>
        </a:dk2>
        <a:lt2>
          <a:srgbClr val="EEECE1"/>
        </a:lt2>
        <a:accent1>
          <a:srgbClr val="BBE0E3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ema do Office 4">
        <a:dk1>
          <a:srgbClr val="000000"/>
        </a:dk1>
        <a:lt1>
          <a:srgbClr val="FFFFFF"/>
        </a:lt1>
        <a:dk2>
          <a:srgbClr val="00A195"/>
        </a:dk2>
        <a:lt2>
          <a:srgbClr val="EEECE1"/>
        </a:lt2>
        <a:accent1>
          <a:srgbClr val="BBE0E3"/>
        </a:accent1>
        <a:accent2>
          <a:srgbClr val="00A195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009187"/>
        </a:accent6>
        <a:hlink>
          <a:srgbClr val="660066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ema do Office 5">
        <a:dk1>
          <a:srgbClr val="000000"/>
        </a:dk1>
        <a:lt1>
          <a:srgbClr val="FFFFFF"/>
        </a:lt1>
        <a:dk2>
          <a:srgbClr val="000000"/>
        </a:dk2>
        <a:lt2>
          <a:srgbClr val="EEECE1"/>
        </a:lt2>
        <a:accent1>
          <a:srgbClr val="BBE0E3"/>
        </a:accent1>
        <a:accent2>
          <a:srgbClr val="00A195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009187"/>
        </a:accent6>
        <a:hlink>
          <a:srgbClr val="3333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modelo_Sefin [Modo de Compatibilidade]" id="{BA875DBA-3F7E-4A92-B53B-840DD5C96D2A}" vid="{43AFEB8D-19AA-4F84-A329-483E731FF628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41427</TotalTime>
  <Words>671</Words>
  <Application>Microsoft Office PowerPoint</Application>
  <PresentationFormat>Apresentação na tela (4:3)</PresentationFormat>
  <Paragraphs>113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16</vt:i4>
      </vt:variant>
    </vt:vector>
  </HeadingPairs>
  <TitlesOfParts>
    <vt:vector size="18" baseType="lpstr">
      <vt:lpstr>1_Tema do Office</vt:lpstr>
      <vt:lpstr>2_Tema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Gestão de Projetos TRENSURB</dc:title>
  <dc:creator>istefani</dc:creator>
  <cp:lastModifiedBy>IrmaBC</cp:lastModifiedBy>
  <cp:revision>2435</cp:revision>
  <dcterms:created xsi:type="dcterms:W3CDTF">2009-11-17T13:45:18Z</dcterms:created>
  <dcterms:modified xsi:type="dcterms:W3CDTF">2015-05-06T18:23:00Z</dcterms:modified>
</cp:coreProperties>
</file>