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ms-office.legacyDiagramTex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4" r:id="rId2"/>
    <p:sldId id="281" r:id="rId3"/>
    <p:sldId id="259" r:id="rId4"/>
    <p:sldId id="261" r:id="rId5"/>
    <p:sldId id="264" r:id="rId6"/>
    <p:sldId id="268" r:id="rId7"/>
    <p:sldId id="269" r:id="rId8"/>
    <p:sldId id="279" r:id="rId9"/>
    <p:sldId id="270" r:id="rId10"/>
    <p:sldId id="275" r:id="rId11"/>
    <p:sldId id="283" r:id="rId12"/>
    <p:sldId id="271" r:id="rId13"/>
    <p:sldId id="287" r:id="rId14"/>
    <p:sldId id="282" r:id="rId15"/>
    <p:sldId id="277" r:id="rId16"/>
    <p:sldId id="278" r:id="rId17"/>
    <p:sldId id="280" r:id="rId18"/>
  </p:sldIdLst>
  <p:sldSz cx="9144000" cy="6858000" type="screen4x3"/>
  <p:notesSz cx="6858000" cy="9144000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69B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12" autoAdjust="0"/>
  </p:normalViewPr>
  <p:slideViewPr>
    <p:cSldViewPr>
      <p:cViewPr varScale="1">
        <p:scale>
          <a:sx n="95" d="100"/>
          <a:sy n="95" d="100"/>
        </p:scale>
        <p:origin x="-10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06/relationships/legacyDocTextInfo" Target="legacyDocTextInfo.bin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/Relationships>
</file>

<file path=ppt/drawings/_rels/vmlDrawing2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6.bin"/><Relationship Id="rId2" Type="http://schemas.microsoft.com/office/2006/relationships/legacyDiagramText" Target="legacyDiagramText5.bin"/><Relationship Id="rId1" Type="http://schemas.microsoft.com/office/2006/relationships/legacyDiagramText" Target="legacyDiagramText4.bin"/><Relationship Id="rId4" Type="http://schemas.microsoft.com/office/2006/relationships/legacyDiagramText" Target="legacyDiagramText7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06D13A4-09CA-4919-BB3D-9280E1E7C38A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78027FF-CF82-4E1E-ABB5-D97B6C07FDB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2048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9EAF31-B376-4E60-9171-37348EF2AE0B}" type="slidenum">
              <a:rPr lang="pt-BR" smtClean="0"/>
              <a:pPr/>
              <a:t>5</a:t>
            </a:fld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1999B-5366-4C6D-B0C9-A2AA5917D2E0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9EA40-534F-4DF5-8CA6-4581772C989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C8C11-E8F5-48D8-A4A4-9808727F23D2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FADB8-186E-4D9B-9C43-AB9FFA58ADA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68A15-8B6D-4761-B0C6-B9BF0B608CDD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9B8A0-8C56-41E4-A262-5CCC7410724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506AD-87C7-41E9-A1D5-D046D5FA6520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E9350-5FE4-49F4-8107-F71FA09883A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4617C-CD2F-43B8-9B5A-53F8C818C5F8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ED188-5E42-40EE-AFC2-60A89975AEE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3027F-8148-4820-9139-8348EA1F7087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9F105-7B25-453A-BD5D-BF832692C4D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5D152-77DC-4B76-88F5-70ECF07C3954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49A3D-23C8-4D68-A6CE-B480A56C4B5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9FE8B-0610-475F-81CF-5767EDB12507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7A05F-4375-4972-8439-819F7D55594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CC5C6-C567-4C77-8DB5-1BC02DD752D9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2970A-D66C-4944-B9E8-41E2F1BF0E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95494-46AC-4D93-8873-DA10FEEE4B56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3C6C3-4940-45D6-9186-45D294C537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CEA09-54B2-401B-BB97-5F7D96CD7E9E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AA786-B814-4C74-A86B-36C4AF01E1E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7232A-E035-4A4E-8CEA-9554857AD940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CE769-51EB-444C-AC5A-D0B388A075B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3075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ACB799-4377-40F8-9494-E15776BE48D6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CCF364-BABB-4C18-835D-C8E8166B0C5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msaito\Spark\user\msaito@capital.ms.gov.br\downloads\base_ppt-01-cap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6" descr="https://bay174.afx.ms/att/GetInline.aspx?messageid=117dcfb4-5eb5-11e3-9492-00237de4a79e&amp;attindex=0&amp;cp=-1&amp;attdepth=0&amp;imgsrc=cid%3aimage001.jpg%4001CEF29E.68672DB0&amp;cid=46d36265c38a6078&amp;shared=1&amp;blob=MHxpbWFnZTAwMS5qcGd8aW1hZ2UvanBlZw_3d_3d&amp;hm__login=mariess_203&amp;hm__domain=hotmail.com&amp;ip=10.111.84.8&amp;d=d2827&amp;mf=0&amp;hm__ts=Sun%2c%2008%20Dec%202013%2003%3a21%3a11%20GMT&amp;st=mariess_203&amp;hm__ha=01_c6f4147dc3d58d2077d61e5b5dd99c801ddf17165e8306228beae557f8fdbc5a&amp;oneredir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98688"/>
            <a:ext cx="9145588" cy="251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CaixaDeTexto 4"/>
          <p:cNvSpPr txBox="1">
            <a:spLocks noChangeArrowheads="1"/>
          </p:cNvSpPr>
          <p:nvPr/>
        </p:nvSpPr>
        <p:spPr bwMode="auto">
          <a:xfrm>
            <a:off x="4429125" y="2643188"/>
            <a:ext cx="4572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pt-BR" sz="1600">
              <a:solidFill>
                <a:srgbClr val="595959"/>
              </a:solidFill>
            </a:endParaRPr>
          </a:p>
        </p:txBody>
      </p:sp>
      <p:pic>
        <p:nvPicPr>
          <p:cNvPr id="4101" name="Picture 12" descr="http://t0.gstatic.com/images?q=tbn:ANd9GcQL3d-25lafoIIRTmBLGEsTilxaXugSYWuh-6fJniDsLbB9uXQ45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5" y="33338"/>
            <a:ext cx="2320925" cy="212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9" descr="pnafm"/>
          <p:cNvPicPr>
            <a:picLocks noChangeAspect="1" noChangeArrowheads="1"/>
          </p:cNvPicPr>
          <p:nvPr/>
        </p:nvPicPr>
        <p:blipFill>
          <a:blip r:embed="rId2" cstate="print">
            <a:lum bright="52000" contrast="-64000"/>
          </a:blip>
          <a:srcRect/>
          <a:stretch>
            <a:fillRect/>
          </a:stretch>
        </p:blipFill>
        <p:spPr bwMode="auto">
          <a:xfrm>
            <a:off x="2700338" y="1412875"/>
            <a:ext cx="3952875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xfrm>
            <a:off x="457200" y="161925"/>
            <a:ext cx="8229600" cy="850900"/>
          </a:xfrm>
        </p:spPr>
        <p:txBody>
          <a:bodyPr/>
          <a:lstStyle/>
          <a:p>
            <a:pPr>
              <a:defRPr/>
            </a:pPr>
            <a:r>
              <a:rPr lang="pt-BR" sz="2800" b="1" dirty="0" smtClean="0">
                <a:solidFill>
                  <a:schemeClr val="accent6"/>
                </a:solidFill>
              </a:rPr>
              <a:t>PARQUE TECNOLÓGICO MODERNIZADO</a:t>
            </a:r>
          </a:p>
        </p:txBody>
      </p:sp>
      <p:sp>
        <p:nvSpPr>
          <p:cNvPr id="11268" name="Rectangle 3"/>
          <p:cNvSpPr>
            <a:spLocks noGrp="1"/>
          </p:cNvSpPr>
          <p:nvPr>
            <p:ph type="body" idx="1"/>
          </p:nvPr>
        </p:nvSpPr>
        <p:spPr>
          <a:xfrm>
            <a:off x="611188" y="1125538"/>
            <a:ext cx="7921625" cy="5216525"/>
          </a:xfrm>
        </p:spPr>
        <p:txBody>
          <a:bodyPr/>
          <a:lstStyle/>
          <a:p>
            <a:pPr algn="just">
              <a:lnSpc>
                <a:spcPct val="80000"/>
              </a:lnSpc>
              <a:buFont typeface="Arial" pitchFamily="34" charset="0"/>
              <a:buNone/>
            </a:pPr>
            <a:endParaRPr lang="pt-BR" sz="1800" smtClean="0"/>
          </a:p>
          <a:p>
            <a:pPr algn="just">
              <a:lnSpc>
                <a:spcPct val="80000"/>
              </a:lnSpc>
            </a:pPr>
            <a:r>
              <a:rPr lang="pt-BR" sz="2200" b="1" smtClean="0"/>
              <a:t>Aquisição de servidores RISC</a:t>
            </a:r>
            <a:r>
              <a:rPr lang="pt-BR" sz="2200" smtClean="0"/>
              <a:t>, o valor estimado do projeto é de R$ 7.390.666,72 ( sete milhões, trezentos e noventa mil, seiscentos e sessenta e seis reais e setenta e dois centavos ). Pregão Eletrônico nº 17/2013 – DISUL/SUAG realizado no dia 7 de outubro de 2013, processo nº 040.002.154/2012.</a:t>
            </a:r>
          </a:p>
          <a:p>
            <a:pPr algn="just">
              <a:lnSpc>
                <a:spcPct val="80000"/>
              </a:lnSpc>
            </a:pPr>
            <a:endParaRPr lang="pt-BR" sz="2200" smtClean="0"/>
          </a:p>
          <a:p>
            <a:pPr algn="just">
              <a:lnSpc>
                <a:spcPct val="80000"/>
              </a:lnSpc>
            </a:pPr>
            <a:r>
              <a:rPr lang="pt-BR" sz="2200" b="1" smtClean="0"/>
              <a:t>No que se refere aos projetos da STC</a:t>
            </a:r>
            <a:r>
              <a:rPr lang="pt-BR" sz="2200" smtClean="0"/>
              <a:t>, foram </a:t>
            </a:r>
            <a:r>
              <a:rPr lang="pt-BR" sz="2200" b="1" smtClean="0"/>
              <a:t>disponibilizados    R$ 5.525.000,00</a:t>
            </a:r>
            <a:r>
              <a:rPr lang="pt-BR" sz="2200" smtClean="0"/>
              <a:t> cinco milhões, quinhentos e vinte e cinco mil reais ) para as </a:t>
            </a:r>
            <a:r>
              <a:rPr lang="pt-BR" sz="2200" b="1" smtClean="0"/>
              <a:t>aquisições e contratações de serviços</a:t>
            </a:r>
            <a:r>
              <a:rPr lang="pt-BR" sz="2200" smtClean="0"/>
              <a:t>.</a:t>
            </a:r>
          </a:p>
          <a:p>
            <a:pPr algn="just">
              <a:lnSpc>
                <a:spcPct val="80000"/>
              </a:lnSpc>
            </a:pPr>
            <a:endParaRPr lang="pt-BR" sz="2200" smtClean="0"/>
          </a:p>
          <a:p>
            <a:pPr algn="just">
              <a:lnSpc>
                <a:spcPct val="80000"/>
              </a:lnSpc>
            </a:pPr>
            <a:r>
              <a:rPr lang="pt-BR" sz="2200" smtClean="0"/>
              <a:t> Até o momento, foram </a:t>
            </a:r>
            <a:r>
              <a:rPr lang="pt-BR" sz="2200" b="1" smtClean="0"/>
              <a:t>autuados 07 processos</a:t>
            </a:r>
            <a:r>
              <a:rPr lang="pt-BR" sz="2200" smtClean="0"/>
              <a:t>, cujo </a:t>
            </a:r>
            <a:r>
              <a:rPr lang="pt-BR" sz="2200" b="1" smtClean="0"/>
              <a:t>valor estimado de contratação é de R$ 3.045.000,00 </a:t>
            </a:r>
            <a:r>
              <a:rPr lang="pt-BR" sz="2200" smtClean="0"/>
              <a:t>( três milhões e quarenta e cinco mil reais ), que se encontram na DISUL/SUAG para elaboração dos procedimentos licitatórios.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xfrm>
            <a:off x="457200" y="161925"/>
            <a:ext cx="8229600" cy="850900"/>
          </a:xfrm>
        </p:spPr>
        <p:txBody>
          <a:bodyPr/>
          <a:lstStyle/>
          <a:p>
            <a:pPr>
              <a:defRPr/>
            </a:pPr>
            <a:r>
              <a:rPr lang="pt-BR" sz="2800" b="1" dirty="0" smtClean="0">
                <a:solidFill>
                  <a:schemeClr val="accent6"/>
                </a:solidFill>
              </a:rPr>
              <a:t>PARQUE TECNOLÓGICO MODERNIZADO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900113" y="981075"/>
          <a:ext cx="7560840" cy="55312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5606"/>
                <a:gridCol w="1129009"/>
                <a:gridCol w="1008112"/>
                <a:gridCol w="1008113"/>
              </a:tblGrid>
              <a:tr h="77400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 dirty="0">
                          <a:effectLst/>
                        </a:rPr>
                        <a:t> PARQUE TECNOLÓGICO MODERNIZADO (2)</a:t>
                      </a:r>
                      <a:endParaRPr lang="pt-BR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VALOR TOTAL ESTIMADO DO PROJETO  ( A )</a:t>
                      </a:r>
                      <a:endParaRPr lang="pt-BR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6204" marR="6204" marT="6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VALOR CONTRATADO        </a:t>
                      </a:r>
                      <a:endParaRPr lang="pt-BR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6204" marR="6204" marT="6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% EXECUÇÃO   ( B / A )</a:t>
                      </a:r>
                      <a:endParaRPr lang="pt-BR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6204" marR="6204" marT="6204" marB="0" anchor="ctr"/>
                </a:tc>
              </a:tr>
              <a:tr h="308741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 dirty="0">
                          <a:effectLst/>
                        </a:rPr>
                        <a:t>    SEF/DF:</a:t>
                      </a:r>
                      <a:endParaRPr lang="pt-BR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 dirty="0">
                          <a:effectLst/>
                        </a:rPr>
                        <a:t>        12.142.843,72 </a:t>
                      </a:r>
                      <a:endParaRPr lang="pt-BR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 dirty="0">
                          <a:effectLst/>
                        </a:rPr>
                        <a:t>       9.004.155,68 </a:t>
                      </a:r>
                      <a:endParaRPr lang="pt-BR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u="none" strike="noStrike" dirty="0">
                          <a:effectLst/>
                        </a:rPr>
                        <a:t>74,15</a:t>
                      </a:r>
                      <a:endParaRPr lang="pt-BR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308741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       Software de backup</a:t>
                      </a:r>
                      <a:endParaRPr lang="pt-BR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         1.308.000,00 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1.308.000,00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100,00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17057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       Unidades de fita automatizadas</a:t>
                      </a:r>
                      <a:endParaRPr lang="pt-BR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            360.000,00 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360.000,00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100,00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17057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       Fitas de backup</a:t>
                      </a:r>
                      <a:endParaRPr lang="pt-BR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              65.280,00 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>
                          <a:effectLst/>
                        </a:rPr>
                        <a:t>66.155,68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101,34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17057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       Fitas de limpeza</a:t>
                      </a:r>
                      <a:endParaRPr lang="pt-BR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                1.152,00 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>
                          <a:effectLst/>
                        </a:rPr>
                        <a:t> 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08741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       Aquisição de servidores RISK</a:t>
                      </a:r>
                      <a:endParaRPr lang="pt-BR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         7.390.666,72 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7.270.000,00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98,37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308741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       Redundância elétrica</a:t>
                      </a:r>
                      <a:endParaRPr lang="pt-BR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         3.017.745,00 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 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0,00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308741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 dirty="0">
                          <a:effectLst/>
                        </a:rPr>
                        <a:t>    STC/DF:</a:t>
                      </a:r>
                      <a:endParaRPr lang="pt-BR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 dirty="0">
                          <a:effectLst/>
                        </a:rPr>
                        <a:t>         5.524.999,76 </a:t>
                      </a:r>
                      <a:endParaRPr lang="pt-BR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 dirty="0">
                          <a:effectLst/>
                        </a:rPr>
                        <a:t>         859.489,87 </a:t>
                      </a:r>
                      <a:endParaRPr lang="pt-BR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u="none" strike="noStrike" dirty="0">
                          <a:effectLst/>
                        </a:rPr>
                        <a:t>15,56</a:t>
                      </a:r>
                      <a:endParaRPr lang="pt-BR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17057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       Aquisição de licença SQL SERVER e WINDOWS SERVER</a:t>
                      </a:r>
                      <a:endParaRPr lang="pt-BR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            387.853,76 </a:t>
                      </a:r>
                      <a:endParaRPr lang="pt-BR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370.000,00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95,40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6578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       Atualização Microstrategy e aquisição do módulo Obejct Manager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            114.303,56 </a:t>
                      </a:r>
                      <a:endParaRPr lang="pt-BR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107.840,87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94,35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17057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       Treinamento em Microstrategy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            207.386,46 </a:t>
                      </a:r>
                      <a:endParaRPr lang="pt-BR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205.000,00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98,85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17057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       Aquisição de servidores de rede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            249.731,23 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 dirty="0">
                          <a:effectLst/>
                        </a:rPr>
                        <a:t>176.649,00</a:t>
                      </a:r>
                      <a:endParaRPr lang="pt-BR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70,74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17057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       Aquisição de Storage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            632.059,50 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endParaRPr lang="pt-BR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0,00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17057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       Aquisição de switches de rede e switch core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            804.716,41 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endParaRPr lang="pt-BR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0,00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17057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       Consultoria em Microstrategy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            508.288,00 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endParaRPr lang="pt-BR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 dirty="0">
                          <a:effectLst/>
                        </a:rPr>
                        <a:t>0,00</a:t>
                      </a:r>
                      <a:endParaRPr lang="pt-BR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308741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       Outros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         2.620.660,84 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 </a:t>
                      </a:r>
                      <a:endParaRPr lang="pt-BR" sz="11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 dirty="0">
                          <a:effectLst/>
                        </a:rPr>
                        <a:t>0,00</a:t>
                      </a:r>
                      <a:endParaRPr lang="pt-BR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3163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TOTAL ( 2 )</a:t>
                      </a:r>
                      <a:endParaRPr lang="pt-BR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 dirty="0">
                          <a:effectLst/>
                        </a:rPr>
                        <a:t>        17.667.843,48 </a:t>
                      </a:r>
                      <a:endParaRPr lang="pt-BR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 dirty="0">
                          <a:effectLst/>
                        </a:rPr>
                        <a:t>       9.863.645,55 </a:t>
                      </a:r>
                      <a:endParaRPr lang="pt-BR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u="none" strike="noStrike" dirty="0">
                          <a:effectLst/>
                        </a:rPr>
                        <a:t>55,83</a:t>
                      </a:r>
                      <a:endParaRPr lang="pt-BR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9" descr="pnafm"/>
          <p:cNvPicPr>
            <a:picLocks noChangeAspect="1" noChangeArrowheads="1"/>
          </p:cNvPicPr>
          <p:nvPr/>
        </p:nvPicPr>
        <p:blipFill>
          <a:blip r:embed="rId2" cstate="print">
            <a:lum bright="52000" contrast="-64000"/>
          </a:blip>
          <a:srcRect/>
          <a:stretch>
            <a:fillRect/>
          </a:stretch>
        </p:blipFill>
        <p:spPr bwMode="auto">
          <a:xfrm>
            <a:off x="2987675" y="2238375"/>
            <a:ext cx="3455988" cy="306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sz="2800" b="1" dirty="0" smtClean="0">
                <a:solidFill>
                  <a:schemeClr val="accent6"/>
                </a:solidFill>
              </a:rPr>
              <a:t>ATENDIMENTO AO CONTRIBUINTE</a:t>
            </a:r>
            <a:br>
              <a:rPr lang="pt-BR" sz="2800" b="1" dirty="0" smtClean="0">
                <a:solidFill>
                  <a:schemeClr val="accent6"/>
                </a:solidFill>
              </a:rPr>
            </a:br>
            <a:r>
              <a:rPr lang="pt-BR" sz="2800" b="1" dirty="0" smtClean="0">
                <a:solidFill>
                  <a:schemeClr val="accent6"/>
                </a:solidFill>
              </a:rPr>
              <a:t> PADRONIZADOE MODERNIZADO</a:t>
            </a:r>
          </a:p>
        </p:txBody>
      </p:sp>
      <p:sp>
        <p:nvSpPr>
          <p:cNvPr id="13316" name="Rectangle 3"/>
          <p:cNvSpPr>
            <a:spLocks noGrp="1"/>
          </p:cNvSpPr>
          <p:nvPr>
            <p:ph type="body" idx="1"/>
          </p:nvPr>
        </p:nvSpPr>
        <p:spPr>
          <a:xfrm>
            <a:off x="468313" y="1506538"/>
            <a:ext cx="8229600" cy="4525962"/>
          </a:xfrm>
        </p:spPr>
        <p:txBody>
          <a:bodyPr/>
          <a:lstStyle/>
          <a:p>
            <a:pPr>
              <a:lnSpc>
                <a:spcPct val="80000"/>
              </a:lnSpc>
              <a:buFont typeface="Arial" pitchFamily="34" charset="0"/>
              <a:buNone/>
            </a:pPr>
            <a:endParaRPr lang="pt-BR" sz="1600" smtClean="0"/>
          </a:p>
          <a:p>
            <a:pPr algn="just">
              <a:lnSpc>
                <a:spcPct val="80000"/>
              </a:lnSpc>
            </a:pPr>
            <a:r>
              <a:rPr lang="pt-BR" sz="2400" smtClean="0"/>
              <a:t>O objetivo do projeto é </a:t>
            </a:r>
            <a:r>
              <a:rPr lang="pt-BR" sz="2400" b="1" smtClean="0"/>
              <a:t>modernizar o atendimento ao contribuinte em conformidade com modelo de atendimento previsto e previamente aprovado pela SEF</a:t>
            </a:r>
            <a:r>
              <a:rPr lang="pt-BR" sz="2400" smtClean="0"/>
              <a:t>, </a:t>
            </a:r>
            <a:r>
              <a:rPr lang="pt-BR" sz="2400" b="1" smtClean="0"/>
              <a:t>aliado à padronização de layout,</a:t>
            </a:r>
            <a:r>
              <a:rPr lang="pt-BR" sz="2400" smtClean="0"/>
              <a:t> com identificação da quantidade e localização das agências e demais pontos de atendimento;</a:t>
            </a:r>
          </a:p>
          <a:p>
            <a:pPr algn="just">
              <a:lnSpc>
                <a:spcPct val="80000"/>
              </a:lnSpc>
            </a:pPr>
            <a:endParaRPr lang="pt-BR" sz="2000" b="1" smtClean="0"/>
          </a:p>
          <a:p>
            <a:pPr algn="just">
              <a:lnSpc>
                <a:spcPct val="80000"/>
              </a:lnSpc>
            </a:pPr>
            <a:r>
              <a:rPr lang="pt-BR" sz="2400" b="1" smtClean="0"/>
              <a:t>Estágio atual:</a:t>
            </a:r>
            <a:r>
              <a:rPr lang="pt-BR" sz="2400" smtClean="0"/>
              <a:t> Em 20 de dezembro de 2012, foi realizado o Pregão Eletrônico – PE nº 31/12 para aquisição do item específico denominado </a:t>
            </a:r>
            <a:r>
              <a:rPr lang="pt-BR" sz="2400" b="1" smtClean="0"/>
              <a:t>Sistema de Segurança, </a:t>
            </a:r>
            <a:r>
              <a:rPr lang="pt-BR" sz="2400" smtClean="0"/>
              <a:t>processo nº 040.005.270/2012, com </a:t>
            </a:r>
            <a:r>
              <a:rPr lang="pt-BR" sz="2400" b="1" smtClean="0"/>
              <a:t>empenhos emitidos e contrato assinado. </a:t>
            </a:r>
            <a:r>
              <a:rPr lang="pt-BR" sz="2400" smtClean="0"/>
              <a:t>Valor estimado para </a:t>
            </a:r>
            <a:r>
              <a:rPr lang="pt-BR" sz="2400" b="1" smtClean="0"/>
              <a:t>custeio com recursos do PNAFM em R$ 580.885,83 </a:t>
            </a:r>
            <a:r>
              <a:rPr lang="pt-BR" sz="2400" smtClean="0"/>
              <a:t>( quinhentos e oitenta mil, oitocentos e oitenta e cinco reais e oitenta e três centavos ).</a:t>
            </a:r>
          </a:p>
          <a:p>
            <a:pPr algn="just">
              <a:lnSpc>
                <a:spcPct val="80000"/>
              </a:lnSpc>
            </a:pPr>
            <a:endParaRPr lang="pt-BR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9" descr="pnafm"/>
          <p:cNvPicPr>
            <a:picLocks noChangeAspect="1" noChangeArrowheads="1"/>
          </p:cNvPicPr>
          <p:nvPr/>
        </p:nvPicPr>
        <p:blipFill>
          <a:blip r:embed="rId2" cstate="print">
            <a:lum bright="52000" contrast="-64000"/>
          </a:blip>
          <a:srcRect/>
          <a:stretch>
            <a:fillRect/>
          </a:stretch>
        </p:blipFill>
        <p:spPr bwMode="auto">
          <a:xfrm>
            <a:off x="2916238" y="2133600"/>
            <a:ext cx="3597275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pt-BR" sz="2800" b="1" dirty="0" smtClean="0">
                <a:solidFill>
                  <a:schemeClr val="accent6"/>
                </a:solidFill>
              </a:rPr>
              <a:t>ATENDIMENTO AO CONTRIBUINTE</a:t>
            </a:r>
            <a:br>
              <a:rPr lang="pt-BR" sz="2800" b="1" dirty="0" smtClean="0">
                <a:solidFill>
                  <a:schemeClr val="accent6"/>
                </a:solidFill>
              </a:rPr>
            </a:br>
            <a:r>
              <a:rPr lang="pt-BR" sz="2800" b="1" dirty="0" smtClean="0">
                <a:solidFill>
                  <a:schemeClr val="accent6"/>
                </a:solidFill>
              </a:rPr>
              <a:t> PADRONIZADOE MODERNIZADO</a:t>
            </a:r>
          </a:p>
        </p:txBody>
      </p:sp>
      <p:sp>
        <p:nvSpPr>
          <p:cNvPr id="14340" name="Rectangle 3"/>
          <p:cNvSpPr>
            <a:spLocks noGrp="1"/>
          </p:cNvSpPr>
          <p:nvPr>
            <p:ph type="body" idx="4294967295"/>
          </p:nvPr>
        </p:nvSpPr>
        <p:spPr>
          <a:xfrm>
            <a:off x="539750" y="1412875"/>
            <a:ext cx="8229600" cy="4968875"/>
          </a:xfrm>
        </p:spPr>
        <p:txBody>
          <a:bodyPr/>
          <a:lstStyle/>
          <a:p>
            <a:pPr>
              <a:lnSpc>
                <a:spcPct val="80000"/>
              </a:lnSpc>
              <a:buFont typeface="Arial" pitchFamily="34" charset="0"/>
              <a:buNone/>
            </a:pPr>
            <a:endParaRPr lang="pt-BR" sz="1400" smtClean="0"/>
          </a:p>
          <a:p>
            <a:pPr algn="just">
              <a:lnSpc>
                <a:spcPct val="80000"/>
              </a:lnSpc>
            </a:pPr>
            <a:endParaRPr lang="pt-BR" sz="600" smtClean="0"/>
          </a:p>
          <a:p>
            <a:pPr algn="just">
              <a:lnSpc>
                <a:spcPct val="80000"/>
              </a:lnSpc>
            </a:pPr>
            <a:r>
              <a:rPr lang="pt-BR" sz="2200" smtClean="0"/>
              <a:t>Realizado também o Pregão Eletrônico – PE nº 23/12, resultando na Ata de Registro de Preços nº 01/2013 – DISUL/SUAG/SEF-DF, que permitiu contemplar outros itens do projeto como </a:t>
            </a:r>
            <a:r>
              <a:rPr lang="pt-BR" sz="2200" b="1" smtClean="0"/>
              <a:t>aquisição de mobiliário e outros equipamentos</a:t>
            </a:r>
            <a:r>
              <a:rPr lang="pt-BR" sz="2200" smtClean="0"/>
              <a:t>, processo nº 040.001.438/2012, </a:t>
            </a:r>
            <a:r>
              <a:rPr lang="pt-BR" sz="2200" b="1" smtClean="0"/>
              <a:t>no valor estimado de custeio com recursos do PNAFM - 2ª Fase  de R$ 2.152.188,47</a:t>
            </a:r>
            <a:r>
              <a:rPr lang="pt-BR" sz="2200" smtClean="0"/>
              <a:t> ( dois milhões, cento e cinqüenta e dois mil, cento e oitenta e oito reais e quarenta e sete centavos). </a:t>
            </a:r>
          </a:p>
          <a:p>
            <a:pPr algn="just">
              <a:lnSpc>
                <a:spcPct val="80000"/>
              </a:lnSpc>
            </a:pPr>
            <a:endParaRPr lang="pt-BR" sz="1800" smtClean="0"/>
          </a:p>
          <a:p>
            <a:pPr algn="just">
              <a:lnSpc>
                <a:spcPct val="80000"/>
              </a:lnSpc>
            </a:pPr>
            <a:r>
              <a:rPr lang="pt-BR" sz="2200" smtClean="0"/>
              <a:t>Projeto em andamento.</a:t>
            </a:r>
            <a:r>
              <a:rPr lang="pt-BR" sz="2200" b="1" smtClean="0"/>
              <a:t> Agências reformadas: </a:t>
            </a:r>
            <a:r>
              <a:rPr lang="pt-BR" sz="2200" smtClean="0"/>
              <a:t>Ceilândia, SIA, Planaltina e Agência Empresarial da Receita.</a:t>
            </a:r>
            <a:r>
              <a:rPr lang="pt-BR" sz="2200" b="1" smtClean="0"/>
              <a:t> Agências a serem inauguradas ainda em dezembro/2013: </a:t>
            </a:r>
            <a:r>
              <a:rPr lang="pt-BR" sz="2200" smtClean="0"/>
              <a:t>Agência Gama, Brazlândia e Taguatinga. </a:t>
            </a:r>
            <a:r>
              <a:rPr lang="pt-BR" sz="2200" b="1" smtClean="0"/>
              <a:t>Para 2014:</a:t>
            </a:r>
            <a:r>
              <a:rPr lang="pt-BR" sz="2200" smtClean="0"/>
              <a:t> Agência Sobradinho, Núcleo Bandeirante e Brasília I  e II.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>
              <a:defRPr/>
            </a:pPr>
            <a:r>
              <a:rPr lang="pt-BR" sz="2800" b="1" dirty="0" smtClean="0">
                <a:solidFill>
                  <a:schemeClr val="accent6"/>
                </a:solidFill>
              </a:rPr>
              <a:t>ATENDIMENTO AO CONTRIBUINTE</a:t>
            </a:r>
            <a:br>
              <a:rPr lang="pt-BR" sz="2800" b="1" dirty="0" smtClean="0">
                <a:solidFill>
                  <a:schemeClr val="accent6"/>
                </a:solidFill>
              </a:rPr>
            </a:br>
            <a:r>
              <a:rPr lang="pt-BR" sz="2800" b="1" dirty="0" smtClean="0">
                <a:solidFill>
                  <a:schemeClr val="accent6"/>
                </a:solidFill>
              </a:rPr>
              <a:t> PADRONIZADOE MODERNIZADO</a:t>
            </a:r>
          </a:p>
        </p:txBody>
      </p:sp>
      <p:graphicFrame>
        <p:nvGraphicFramePr>
          <p:cNvPr id="15529" name="Group 169"/>
          <p:cNvGraphicFramePr>
            <a:graphicFrameLocks noGrp="1"/>
          </p:cNvGraphicFramePr>
          <p:nvPr>
            <p:ph idx="1"/>
          </p:nvPr>
        </p:nvGraphicFramePr>
        <p:xfrm>
          <a:off x="1187450" y="981075"/>
          <a:ext cx="6769100" cy="5762055"/>
        </p:xfrm>
        <a:graphic>
          <a:graphicData uri="http://schemas.openxmlformats.org/drawingml/2006/table">
            <a:tbl>
              <a:tblPr/>
              <a:tblGrid>
                <a:gridCol w="3629025"/>
                <a:gridCol w="1235075"/>
                <a:gridCol w="1041400"/>
                <a:gridCol w="863600"/>
              </a:tblGrid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PROJETOS</a:t>
                      </a:r>
                      <a:endParaRPr kumimoji="0" lang="pt-BR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VALOR TOTAL ESTIMADO DO PROJETO  ( A )</a:t>
                      </a:r>
                      <a:endParaRPr kumimoji="0" lang="pt-BR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VALOR CONTRATADO        </a:t>
                      </a:r>
                      <a:endParaRPr kumimoji="0" lang="pt-BR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% EXECUÇÃO   ( B / A )</a:t>
                      </a:r>
                      <a:endParaRPr kumimoji="0" lang="pt-BR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ATEND. AO CONTRIB. PADRONIZ. E MODERNIZADO</a:t>
                      </a:r>
                      <a:endParaRPr kumimoji="0" lang="pt-B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 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 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 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Estações de trabalho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256.131,00 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 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 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Armários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122.998,26 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 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 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Mesa de reunião e apoio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 10.176,00 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 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 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Módulos de prolongamento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 33.354,18 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 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 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Mesas de canto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     593,00 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 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 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Gaveteiros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 37.062,87 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 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 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Estantes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 20.412,00 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 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 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Acessórios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130.433,52 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 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 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Poltronas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466.242,50 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 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 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Armários metálicos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   3.492,00 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 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 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SUBTOTAL</a:t>
                      </a:r>
                      <a:endParaRPr kumimoji="0" lang="pt-B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1.080.895,33 </a:t>
                      </a:r>
                      <a:endParaRPr kumimoji="0" lang="pt-B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1.066.377,00</a:t>
                      </a:r>
                      <a:endParaRPr kumimoji="0" lang="pt-B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98,66</a:t>
                      </a:r>
                      <a:endParaRPr kumimoji="0" lang="pt-B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Cortinas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501.155,00 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0,00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0,00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Estantes metálicas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 13.600,00 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21.352,00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157,00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Mesa para refeitório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   7.762,23 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7.762,19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100,00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Geladeira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 13.992,93 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16.798,00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120,05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Lixeiras metálicas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   3.359,84 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36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Televisores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 68.002,00 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74.184,00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109,09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Suportes e antenas para TV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   2.335,83 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2.218,70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94,99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Divisórias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454.377,60 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536.300,00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118,03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Lixeiras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   6.707,98 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20.700,13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308,59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SUBTOTAL</a:t>
                      </a:r>
                      <a:endParaRPr kumimoji="0" lang="pt-B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1.071.293,41 </a:t>
                      </a:r>
                      <a:endParaRPr kumimoji="0" lang="pt-B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679.315,02</a:t>
                      </a:r>
                      <a:endParaRPr kumimoji="0" lang="pt-B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63,41</a:t>
                      </a:r>
                      <a:endParaRPr kumimoji="0" lang="pt-B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TOTAL</a:t>
                      </a:r>
                      <a:endParaRPr kumimoji="0" lang="pt-B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2.152.188,74 </a:t>
                      </a:r>
                      <a:endParaRPr kumimoji="0" lang="pt-B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1.745.692,02</a:t>
                      </a:r>
                      <a:endParaRPr kumimoji="0" lang="pt-B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81,11</a:t>
                      </a:r>
                      <a:endParaRPr kumimoji="0" lang="pt-B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Ar condicionado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600.000,00 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0,00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0,00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Sistema de Segurança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580.885,80 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554.256,55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95,42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Vidros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 29.000,00 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0,00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0,00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Sinalização de espaço interno externo das agências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265.972,00 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 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0,00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Projeto de instalação elétrica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 75.801,18 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0,00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0,00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Instalação de equipam. de alta disponibilidade elétrica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3.024.700,00 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 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0,00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SUBTOTAL</a:t>
                      </a:r>
                      <a:endParaRPr kumimoji="0" lang="pt-B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4.576.358,98 </a:t>
                      </a:r>
                      <a:endParaRPr kumimoji="0" lang="pt-B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554.256,55 </a:t>
                      </a:r>
                      <a:endParaRPr kumimoji="0" lang="pt-B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12,11</a:t>
                      </a:r>
                      <a:endParaRPr kumimoji="0" lang="pt-B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TOTAL ( 1 )</a:t>
                      </a:r>
                      <a:endParaRPr kumimoji="0" lang="pt-B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6.728.547,72 </a:t>
                      </a:r>
                      <a:endParaRPr kumimoji="0" lang="pt-B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2.299.948,57</a:t>
                      </a:r>
                      <a:endParaRPr kumimoji="0" lang="pt-B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34,18</a:t>
                      </a:r>
                      <a:endParaRPr kumimoji="0" lang="pt-B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4" marR="6204" marT="620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9" descr="pnafm"/>
          <p:cNvPicPr>
            <a:picLocks noChangeAspect="1" noChangeArrowheads="1"/>
          </p:cNvPicPr>
          <p:nvPr/>
        </p:nvPicPr>
        <p:blipFill>
          <a:blip r:embed="rId2" cstate="print">
            <a:lum bright="52000" contrast="-64000"/>
          </a:blip>
          <a:srcRect/>
          <a:stretch>
            <a:fillRect/>
          </a:stretch>
        </p:blipFill>
        <p:spPr bwMode="auto">
          <a:xfrm>
            <a:off x="3087688" y="2420938"/>
            <a:ext cx="37338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sz="2800" b="1" dirty="0" smtClean="0">
                <a:solidFill>
                  <a:schemeClr val="accent6"/>
                </a:solidFill>
              </a:rPr>
              <a:t>QUADRO PERMANENTE </a:t>
            </a:r>
            <a:br>
              <a:rPr lang="pt-BR" sz="2800" b="1" dirty="0" smtClean="0">
                <a:solidFill>
                  <a:schemeClr val="accent6"/>
                </a:solidFill>
              </a:rPr>
            </a:br>
            <a:r>
              <a:rPr lang="pt-BR" sz="2800" b="1" dirty="0" smtClean="0">
                <a:solidFill>
                  <a:schemeClr val="accent6"/>
                </a:solidFill>
              </a:rPr>
              <a:t>DE SERVIDORES DA SEF CAPACITADO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>
          <a:xfrm>
            <a:off x="539750" y="1557338"/>
            <a:ext cx="8229600" cy="4525962"/>
          </a:xfrm>
        </p:spPr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pt-BR" sz="2400" dirty="0" smtClean="0"/>
              <a:t>O </a:t>
            </a:r>
            <a:r>
              <a:rPr lang="pt-BR" sz="2400" b="1" dirty="0" smtClean="0"/>
              <a:t>objetivo principal</a:t>
            </a:r>
            <a:r>
              <a:rPr lang="pt-BR" sz="2400" dirty="0" smtClean="0"/>
              <a:t> desse projeto: </a:t>
            </a:r>
            <a:r>
              <a:rPr lang="pt-BR" sz="2400" b="1" dirty="0" smtClean="0"/>
              <a:t>capacitar servidores em exercício na SEF</a:t>
            </a:r>
            <a:r>
              <a:rPr lang="pt-BR" sz="2400" dirty="0" smtClean="0"/>
              <a:t>. </a:t>
            </a:r>
          </a:p>
          <a:p>
            <a:pPr algn="just">
              <a:lnSpc>
                <a:spcPct val="80000"/>
              </a:lnSpc>
              <a:defRPr/>
            </a:pPr>
            <a:endParaRPr lang="pt-BR" sz="1200" dirty="0" smtClean="0"/>
          </a:p>
          <a:p>
            <a:pPr algn="just">
              <a:lnSpc>
                <a:spcPct val="80000"/>
              </a:lnSpc>
              <a:defRPr/>
            </a:pPr>
            <a:r>
              <a:rPr lang="pt-BR" sz="2400" dirty="0" smtClean="0"/>
              <a:t>Os </a:t>
            </a:r>
            <a:r>
              <a:rPr lang="pt-BR" sz="2400" b="1" dirty="0" smtClean="0"/>
              <a:t>objetivos específicos </a:t>
            </a:r>
            <a:r>
              <a:rPr lang="pt-BR" sz="2400" dirty="0" smtClean="0"/>
              <a:t>são os seguintes:</a:t>
            </a:r>
          </a:p>
          <a:p>
            <a:pPr algn="just">
              <a:lnSpc>
                <a:spcPct val="80000"/>
              </a:lnSpc>
              <a:defRPr/>
            </a:pPr>
            <a:endParaRPr lang="pt-BR" sz="1000" dirty="0" smtClean="0"/>
          </a:p>
          <a:p>
            <a:pPr lvl="1" algn="just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pt-BR" sz="2400" b="1" dirty="0" smtClean="0"/>
              <a:t>contratar consultoria </a:t>
            </a:r>
            <a:r>
              <a:rPr lang="pt-BR" sz="2400" dirty="0" smtClean="0"/>
              <a:t>para elaborar plano de cursos de formação </a:t>
            </a:r>
            <a:r>
              <a:rPr lang="pt-BR" sz="2400" b="1" dirty="0" smtClean="0"/>
              <a:t>gerencial, instrumental, técnica e em gestão da informação;</a:t>
            </a:r>
          </a:p>
          <a:p>
            <a:pPr algn="just">
              <a:lnSpc>
                <a:spcPct val="80000"/>
              </a:lnSpc>
              <a:defRPr/>
            </a:pPr>
            <a:endParaRPr lang="pt-BR" sz="800" dirty="0" smtClean="0"/>
          </a:p>
          <a:p>
            <a:pPr lvl="1" algn="just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pt-BR" sz="2400" b="1" dirty="0" smtClean="0"/>
              <a:t>promover e incentivar a participação de servidores </a:t>
            </a:r>
            <a:r>
              <a:rPr lang="pt-BR" sz="2400" dirty="0" smtClean="0"/>
              <a:t>em reuniões </a:t>
            </a:r>
            <a:r>
              <a:rPr lang="pt-BR" sz="2400" b="1" dirty="0" smtClean="0"/>
              <a:t>fóruns, congressos, seminários, visitas técnicas, reuniões e eventos de intercâmbio</a:t>
            </a:r>
            <a:r>
              <a:rPr lang="pt-BR" sz="2400" dirty="0" smtClean="0"/>
              <a:t>;</a:t>
            </a:r>
          </a:p>
          <a:p>
            <a:pPr algn="just">
              <a:lnSpc>
                <a:spcPct val="80000"/>
              </a:lnSpc>
              <a:defRPr/>
            </a:pPr>
            <a:endParaRPr lang="pt-BR" sz="800" dirty="0" smtClean="0"/>
          </a:p>
          <a:p>
            <a:pPr lvl="1" algn="just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pt-BR" sz="2400" b="1" dirty="0" smtClean="0"/>
              <a:t>contratar consultoria </a:t>
            </a:r>
            <a:r>
              <a:rPr lang="pt-BR" sz="2400" dirty="0" smtClean="0"/>
              <a:t>para realizar </a:t>
            </a:r>
            <a:r>
              <a:rPr lang="pt-BR" sz="2400" b="1" dirty="0" smtClean="0"/>
              <a:t>mapeamento das competências organizacionais e funcionais</a:t>
            </a:r>
            <a:r>
              <a:rPr lang="pt-BR" sz="2400" dirty="0" smtClean="0"/>
              <a:t>;</a:t>
            </a:r>
          </a:p>
          <a:p>
            <a:pPr algn="just">
              <a:lnSpc>
                <a:spcPct val="80000"/>
              </a:lnSpc>
              <a:defRPr/>
            </a:pPr>
            <a:endParaRPr lang="pt-BR" sz="800" dirty="0" smtClean="0"/>
          </a:p>
          <a:p>
            <a:pPr lvl="1" algn="just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pt-BR" sz="2400" dirty="0" smtClean="0"/>
              <a:t>executar plano de cursos.</a:t>
            </a:r>
            <a:endParaRPr lang="pt-BR" sz="2400" b="1" dirty="0" smtClean="0"/>
          </a:p>
          <a:p>
            <a:pPr algn="just">
              <a:lnSpc>
                <a:spcPct val="80000"/>
              </a:lnSpc>
              <a:defRPr/>
            </a:pPr>
            <a:endParaRPr lang="pt-BR" sz="1000" b="1" dirty="0" smtClean="0"/>
          </a:p>
          <a:p>
            <a:pPr marL="0" indent="0" algn="just">
              <a:lnSpc>
                <a:spcPct val="80000"/>
              </a:lnSpc>
              <a:buFont typeface="Arial" pitchFamily="34" charset="0"/>
              <a:buNone/>
              <a:defRPr/>
            </a:pPr>
            <a:endParaRPr lang="pt-B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9" descr="pnafm"/>
          <p:cNvPicPr>
            <a:picLocks noChangeAspect="1" noChangeArrowheads="1"/>
          </p:cNvPicPr>
          <p:nvPr/>
        </p:nvPicPr>
        <p:blipFill>
          <a:blip r:embed="rId2" cstate="print">
            <a:lum bright="52000" contrast="-64000"/>
          </a:blip>
          <a:srcRect/>
          <a:stretch>
            <a:fillRect/>
          </a:stretch>
        </p:blipFill>
        <p:spPr bwMode="auto">
          <a:xfrm>
            <a:off x="3090863" y="2060575"/>
            <a:ext cx="3209925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sz="2800" b="1" dirty="0" smtClean="0">
                <a:solidFill>
                  <a:schemeClr val="accent6"/>
                </a:solidFill>
              </a:rPr>
              <a:t>QUADRO PERMANENTE </a:t>
            </a:r>
            <a:br>
              <a:rPr lang="pt-BR" sz="2800" b="1" dirty="0" smtClean="0">
                <a:solidFill>
                  <a:schemeClr val="accent6"/>
                </a:solidFill>
              </a:rPr>
            </a:br>
            <a:r>
              <a:rPr lang="pt-BR" sz="2800" b="1" dirty="0" smtClean="0">
                <a:solidFill>
                  <a:schemeClr val="accent6"/>
                </a:solidFill>
              </a:rPr>
              <a:t>DE SERVIDORES DA SEF CAPACITADO</a:t>
            </a:r>
          </a:p>
        </p:txBody>
      </p:sp>
      <p:sp>
        <p:nvSpPr>
          <p:cNvPr id="17412" name="Rectangle 3"/>
          <p:cNvSpPr>
            <a:spLocks noGrp="1"/>
          </p:cNvSpPr>
          <p:nvPr>
            <p:ph type="body" idx="1"/>
          </p:nvPr>
        </p:nvSpPr>
        <p:spPr>
          <a:xfrm>
            <a:off x="468313" y="1430338"/>
            <a:ext cx="8229600" cy="4525962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endParaRPr lang="pt-BR" sz="1000" b="1" smtClean="0"/>
          </a:p>
          <a:p>
            <a:pPr algn="just">
              <a:lnSpc>
                <a:spcPct val="80000"/>
              </a:lnSpc>
            </a:pPr>
            <a:r>
              <a:rPr lang="pt-BR" sz="2400" smtClean="0"/>
              <a:t>A princípio a SUAG elaborou o Plano de Capacitação e Educação Continuada – PCEC da SEF, propondo a contratação do Centro de Desenvolvimento Tecnológico – CDT da Fundação Universidade de Brasília – UNB para sua implantação, processo nº 040.004.251/2012; </a:t>
            </a:r>
          </a:p>
          <a:p>
            <a:pPr algn="just">
              <a:lnSpc>
                <a:spcPct val="80000"/>
              </a:lnSpc>
            </a:pPr>
            <a:endParaRPr lang="pt-BR" sz="2000" smtClean="0"/>
          </a:p>
          <a:p>
            <a:pPr algn="just">
              <a:lnSpc>
                <a:spcPct val="80000"/>
              </a:lnSpc>
            </a:pPr>
            <a:r>
              <a:rPr lang="pt-BR" sz="2400" smtClean="0"/>
              <a:t>A Procuradoria Geral do Distrito Federal – PGDF fez algumas recomendações e ressalvas quanto à contratação, dessa forma o processo encontra-se na Subsecretaria de Administração Geral para ajustes recomendados;</a:t>
            </a:r>
          </a:p>
          <a:p>
            <a:pPr algn="just">
              <a:lnSpc>
                <a:spcPct val="80000"/>
              </a:lnSpc>
            </a:pPr>
            <a:endParaRPr lang="pt-BR" sz="2000" smtClean="0"/>
          </a:p>
          <a:p>
            <a:pPr algn="just">
              <a:lnSpc>
                <a:spcPct val="80000"/>
              </a:lnSpc>
            </a:pPr>
            <a:r>
              <a:rPr lang="pt-BR" sz="2400" b="1" smtClean="0"/>
              <a:t>Estágio atual:</a:t>
            </a:r>
            <a:r>
              <a:rPr lang="pt-BR" sz="2400" smtClean="0"/>
              <a:t> a Unidade de Desenvolvimento Institucional e a UEM/DF iniciaram negociações com a ESAF, para início da execução dos cursos prevista para fevereiro/2014, com valor estimado de R$ 3.353.309,96.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msaito\Spark\user\msaito@capital.ms.gov.br\downloads\base_ppt-01-cap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de cantos arredondados 4"/>
          <p:cNvSpPr/>
          <p:nvPr/>
        </p:nvSpPr>
        <p:spPr>
          <a:xfrm>
            <a:off x="6553200" y="4724400"/>
            <a:ext cx="2557463" cy="2106613"/>
          </a:xfrm>
          <a:prstGeom prst="roundRect">
            <a:avLst>
              <a:gd name="adj" fmla="val 10000"/>
            </a:avLst>
          </a:prstGeom>
          <a:blipFill rotWithShape="0">
            <a:blip r:embed="rId3" cstate="print"/>
            <a:stretch>
              <a:fillRect/>
            </a:stretch>
          </a:blipFill>
        </p:spPr>
        <p:style>
          <a:lnRef idx="1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3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827088" y="692150"/>
            <a:ext cx="7635875" cy="104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pt-BR" sz="2800">
                <a:latin typeface="Prelo Condensed"/>
              </a:rPr>
              <a:t>“A melhor maneira de prever o futuro é criá-lo.“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t-BR" sz="2800">
                <a:latin typeface="Prelo Condensed"/>
              </a:rPr>
              <a:t>"</a:t>
            </a:r>
            <a:r>
              <a:rPr lang="pt-BR" sz="2800" i="1">
                <a:latin typeface="Prelo Condensed"/>
              </a:rPr>
              <a:t>Peter Drucker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1384300" y="484188"/>
            <a:ext cx="7397750" cy="6127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pt-BR" sz="3600" b="1" cap="all" dirty="0" smtClean="0">
                <a:solidFill>
                  <a:schemeClr val="accent6"/>
                </a:solidFill>
              </a:rPr>
              <a:t>COMPONENTES DA UEM/DF</a:t>
            </a:r>
            <a:r>
              <a:rPr lang="pt-BR" sz="3600" b="1" dirty="0" smtClean="0">
                <a:solidFill>
                  <a:schemeClr val="accent6"/>
                </a:solidFill>
              </a:rPr>
              <a:t/>
            </a:r>
            <a:br>
              <a:rPr lang="pt-BR" sz="3600" b="1" dirty="0" smtClean="0">
                <a:solidFill>
                  <a:schemeClr val="accent6"/>
                </a:solidFill>
              </a:rPr>
            </a:br>
            <a:endParaRPr lang="pt-BR" sz="3600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358775" y="1568450"/>
          <a:ext cx="8451850" cy="453549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244974"/>
                <a:gridCol w="4206876"/>
              </a:tblGrid>
              <a:tr h="907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</a:rPr>
                        <a:t>FUNÇÃO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</a:rPr>
                        <a:t>NOME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6" marR="68576" marT="0" marB="0" anchor="ctr"/>
                </a:tc>
              </a:tr>
              <a:tr h="907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Coordenador Geral</a:t>
                      </a:r>
                      <a:endParaRPr lang="pt-B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Margareth Coutinho Ruas</a:t>
                      </a:r>
                      <a:endParaRPr lang="pt-B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6" marR="68576" marT="0" marB="0" anchor="ctr"/>
                </a:tc>
              </a:tr>
              <a:tr h="907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Subcoordenador Técnico</a:t>
                      </a:r>
                      <a:endParaRPr lang="pt-B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Marilene Sebastião Segundo</a:t>
                      </a:r>
                      <a:endParaRPr lang="pt-B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6" marR="68576" marT="0" marB="0" anchor="ctr"/>
                </a:tc>
              </a:tr>
              <a:tr h="907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Subcoordenador Administrativo</a:t>
                      </a:r>
                      <a:endParaRPr lang="pt-B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Hélio Bittencourt Gonzaga Filho</a:t>
                      </a:r>
                      <a:endParaRPr lang="pt-B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6" marR="68576" marT="0" marB="0" anchor="ctr"/>
                </a:tc>
              </a:tr>
              <a:tr h="907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Subcoordenador Financeiro</a:t>
                      </a:r>
                      <a:endParaRPr lang="pt-B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Vanessa Sousa de Oliveira</a:t>
                      </a:r>
                      <a:endParaRPr lang="pt-B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6" marR="68576" marT="0" marB="0" anchor="ctr"/>
                </a:tc>
              </a:tr>
            </a:tbl>
          </a:graphicData>
        </a:graphic>
      </p:graphicFrame>
      <p:sp>
        <p:nvSpPr>
          <p:cNvPr id="12" name="Elipse 11"/>
          <p:cNvSpPr/>
          <p:nvPr/>
        </p:nvSpPr>
        <p:spPr>
          <a:xfrm>
            <a:off x="295275" y="250825"/>
            <a:ext cx="1657350" cy="1266825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1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rganization Chart 13"/>
          <p:cNvGraphicFramePr>
            <a:graphicFrameLocks/>
          </p:cNvGraphicFramePr>
          <p:nvPr/>
        </p:nvGraphicFramePr>
        <p:xfrm>
          <a:off x="900113" y="2820988"/>
          <a:ext cx="7378700" cy="3529012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  <p:sp>
        <p:nvSpPr>
          <p:cNvPr id="18" name="Retângulo de cantos arredondados 17"/>
          <p:cNvSpPr/>
          <p:nvPr/>
        </p:nvSpPr>
        <p:spPr>
          <a:xfrm>
            <a:off x="2808288" y="1069975"/>
            <a:ext cx="3743325" cy="120808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3200" b="1" dirty="0">
                <a:solidFill>
                  <a:schemeClr val="tx1"/>
                </a:solidFill>
              </a:rPr>
              <a:t>SEF</a:t>
            </a:r>
          </a:p>
        </p:txBody>
      </p:sp>
      <p:cxnSp>
        <p:nvCxnSpPr>
          <p:cNvPr id="20" name="Conector reto 19"/>
          <p:cNvCxnSpPr/>
          <p:nvPr/>
        </p:nvCxnSpPr>
        <p:spPr>
          <a:xfrm flipV="1">
            <a:off x="4679950" y="2278063"/>
            <a:ext cx="0" cy="4857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ítulo 1"/>
          <p:cNvSpPr txBox="1">
            <a:spLocks/>
          </p:cNvSpPr>
          <p:nvPr/>
        </p:nvSpPr>
        <p:spPr>
          <a:xfrm>
            <a:off x="865188" y="211138"/>
            <a:ext cx="7397750" cy="6127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>
              <a:defRPr/>
            </a:pPr>
            <a:r>
              <a:rPr lang="pt-BR" sz="3600" b="1" cap="all" dirty="0" smtClean="0">
                <a:solidFill>
                  <a:schemeClr val="accent6"/>
                </a:solidFill>
              </a:rPr>
              <a:t>estrutura</a:t>
            </a:r>
            <a:r>
              <a:rPr lang="pt-BR" sz="3600" b="1" dirty="0" smtClean="0">
                <a:solidFill>
                  <a:schemeClr val="accent6"/>
                </a:solidFill>
              </a:rPr>
              <a:t/>
            </a:r>
            <a:br>
              <a:rPr lang="pt-BR" sz="3600" b="1" dirty="0" smtClean="0">
                <a:solidFill>
                  <a:schemeClr val="accent6"/>
                </a:solidFill>
              </a:rPr>
            </a:br>
            <a:endParaRPr lang="pt-BR" sz="3600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8288" y="2763838"/>
            <a:ext cx="3541712" cy="152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9" descr="pnafm"/>
          <p:cNvPicPr>
            <a:picLocks noChangeAspect="1" noChangeArrowheads="1"/>
          </p:cNvPicPr>
          <p:nvPr/>
        </p:nvPicPr>
        <p:blipFill>
          <a:blip r:embed="rId2" cstate="print">
            <a:lum bright="52000" contrast="-64000"/>
          </a:blip>
          <a:srcRect/>
          <a:stretch>
            <a:fillRect/>
          </a:stretch>
        </p:blipFill>
        <p:spPr bwMode="auto">
          <a:xfrm>
            <a:off x="2339975" y="1700213"/>
            <a:ext cx="4535488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395288" y="1341438"/>
            <a:ext cx="8424862" cy="53276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2000" dirty="0" smtClean="0">
              <a:solidFill>
                <a:schemeClr val="accent6"/>
              </a:solidFill>
              <a:latin typeface="Prelo Condensed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800" b="1" dirty="0" smtClean="0">
              <a:solidFill>
                <a:schemeClr val="accent6"/>
              </a:solidFill>
              <a:latin typeface="Prelo Condensed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pt-BR" sz="2400" i="1" dirty="0" smtClean="0"/>
              <a:t>Execução de projetos inse</a:t>
            </a:r>
            <a:r>
              <a:rPr lang="pt-BR" sz="2400" b="1" i="1" dirty="0" smtClean="0"/>
              <a:t>r</a:t>
            </a:r>
            <a:r>
              <a:rPr lang="pt-BR" sz="2400" i="1" dirty="0" smtClean="0"/>
              <a:t>idos em </a:t>
            </a:r>
            <a:r>
              <a:rPr lang="pt-BR" sz="2400" b="1" i="1" dirty="0" smtClean="0"/>
              <a:t>programas de financiamentos com recursos </a:t>
            </a:r>
            <a:r>
              <a:rPr lang="pt-BR" sz="2400" b="1" i="1" dirty="0" err="1" smtClean="0"/>
              <a:t>extra-orçamentários</a:t>
            </a:r>
            <a:r>
              <a:rPr lang="pt-BR" sz="2400" i="1" dirty="0" smtClean="0"/>
              <a:t> contratados;</a:t>
            </a:r>
          </a:p>
          <a:p>
            <a:pPr marL="0" indent="0" algn="just" eaLnBrk="1" hangingPunct="1">
              <a:lnSpc>
                <a:spcPct val="80000"/>
              </a:lnSpc>
              <a:buFont typeface="Arial" pitchFamily="34" charset="0"/>
              <a:buNone/>
              <a:defRPr/>
            </a:pPr>
            <a:endParaRPr lang="pt-BR" sz="1000" i="1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pt-BR" sz="2400" b="1" i="1" dirty="0" smtClean="0"/>
              <a:t>representar a Secretaria junto às instituições financeiras</a:t>
            </a:r>
            <a:r>
              <a:rPr lang="pt-BR" sz="2400" i="1" dirty="0" smtClean="0"/>
              <a:t> e aos órgãos de </a:t>
            </a:r>
            <a:r>
              <a:rPr lang="pt-BR" sz="2400" b="1" i="1" dirty="0" smtClean="0"/>
              <a:t>controle interno e externo </a:t>
            </a:r>
            <a:r>
              <a:rPr lang="pt-BR" sz="2400" i="1" dirty="0" smtClean="0"/>
              <a:t>em relação aos programas contratados;</a:t>
            </a:r>
          </a:p>
          <a:p>
            <a:pPr marL="0" indent="0" algn="just" eaLnBrk="1" hangingPunct="1">
              <a:lnSpc>
                <a:spcPct val="80000"/>
              </a:lnSpc>
              <a:buFont typeface="Arial" pitchFamily="34" charset="0"/>
              <a:buNone/>
              <a:defRPr/>
            </a:pPr>
            <a:endParaRPr lang="pt-BR" sz="1000" i="1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pt-BR" sz="2400" i="1" dirty="0" smtClean="0"/>
              <a:t>acompanhar </a:t>
            </a:r>
            <a:r>
              <a:rPr lang="pt-BR" sz="2400" b="1" i="1" dirty="0" smtClean="0"/>
              <a:t>processos licitatórios</a:t>
            </a:r>
            <a:r>
              <a:rPr lang="pt-BR" sz="2400" i="1" dirty="0" smtClean="0"/>
              <a:t> no âmbito dos programas contratados;</a:t>
            </a:r>
          </a:p>
          <a:p>
            <a:pPr marL="0" indent="0" algn="just" eaLnBrk="1" hangingPunct="1">
              <a:lnSpc>
                <a:spcPct val="80000"/>
              </a:lnSpc>
              <a:buFont typeface="Arial" pitchFamily="34" charset="0"/>
              <a:buNone/>
              <a:defRPr/>
            </a:pPr>
            <a:endParaRPr lang="pt-BR" sz="1000" i="1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pt-BR" sz="2400" i="1" dirty="0" smtClean="0"/>
              <a:t>apresentar </a:t>
            </a:r>
            <a:r>
              <a:rPr lang="pt-BR" sz="2400" b="1" i="1" dirty="0" smtClean="0"/>
              <a:t>documentos de execução do programa</a:t>
            </a:r>
            <a:r>
              <a:rPr lang="pt-BR" sz="2400" i="1" dirty="0" smtClean="0"/>
              <a:t>, de prestação de contas e de revisões e ajustes do projeto;</a:t>
            </a:r>
          </a:p>
          <a:p>
            <a:pPr marL="0" indent="0" algn="just" eaLnBrk="1" hangingPunct="1">
              <a:lnSpc>
                <a:spcPct val="80000"/>
              </a:lnSpc>
              <a:buFont typeface="Arial" pitchFamily="34" charset="0"/>
              <a:buNone/>
              <a:defRPr/>
            </a:pPr>
            <a:endParaRPr lang="pt-BR" sz="1000" i="1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pt-BR" sz="2400" i="1" dirty="0" smtClean="0"/>
              <a:t>acompanhara </a:t>
            </a:r>
            <a:r>
              <a:rPr lang="pt-BR" sz="2400" b="1" i="1" dirty="0" smtClean="0"/>
              <a:t>programação financeira,</a:t>
            </a:r>
            <a:r>
              <a:rPr lang="pt-BR" sz="2400" i="1" dirty="0" smtClean="0"/>
              <a:t> a liberação de recursos do financiamento e da contrapartida local.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7308850" y="228600"/>
            <a:ext cx="1562100" cy="1112838"/>
          </a:xfrm>
          <a:prstGeom prst="roundRect">
            <a:avLst>
              <a:gd name="adj" fmla="val 10000"/>
            </a:avLst>
          </a:prstGeom>
          <a:blipFill rotWithShape="0">
            <a:blip r:embed="rId3" cstate="print"/>
            <a:stretch>
              <a:fillRect/>
            </a:stretch>
          </a:blipFill>
        </p:spPr>
        <p:style>
          <a:lnRef idx="1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" name="Retângulo 2"/>
          <p:cNvSpPr/>
          <p:nvPr/>
        </p:nvSpPr>
        <p:spPr>
          <a:xfrm>
            <a:off x="2749550" y="476250"/>
            <a:ext cx="3455988" cy="485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pt-BR" sz="3200" b="1" dirty="0">
                <a:solidFill>
                  <a:srgbClr val="F79646"/>
                </a:solidFill>
                <a:latin typeface="Prelo Condensed"/>
                <a:cs typeface="+mn-cs"/>
              </a:rPr>
              <a:t>Competências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3"/>
          <p:cNvSpPr>
            <a:spLocks noGrp="1"/>
          </p:cNvSpPr>
          <p:nvPr>
            <p:ph type="body" idx="4294967295"/>
          </p:nvPr>
        </p:nvSpPr>
        <p:spPr>
          <a:xfrm>
            <a:off x="217488" y="1150938"/>
            <a:ext cx="8693150" cy="53975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pt-BR" sz="2000" b="1" smtClean="0">
                <a:solidFill>
                  <a:srgbClr val="558ED5"/>
                </a:solidFill>
                <a:latin typeface="Arial" pitchFamily="34" charset="0"/>
              </a:rPr>
              <a:t>INTERNOS</a:t>
            </a:r>
          </a:p>
          <a:p>
            <a:pPr marL="627063" lvl="1" indent="0">
              <a:lnSpc>
                <a:spcPct val="90000"/>
              </a:lnSpc>
              <a:buFont typeface="Wingdings" pitchFamily="2" charset="2"/>
              <a:buChar char="Ø"/>
            </a:pPr>
            <a:r>
              <a:rPr lang="pt-BR" sz="2000" smtClean="0">
                <a:latin typeface="Arial" pitchFamily="34" charset="0"/>
              </a:rPr>
              <a:t>Gerentes dos projetos;</a:t>
            </a:r>
          </a:p>
          <a:p>
            <a:pPr marL="627063" lvl="1" indent="0">
              <a:lnSpc>
                <a:spcPct val="90000"/>
              </a:lnSpc>
              <a:buFont typeface="Wingdings" pitchFamily="2" charset="2"/>
              <a:buChar char="Ø"/>
            </a:pPr>
            <a:r>
              <a:rPr lang="pt-BR" sz="2000" smtClean="0">
                <a:latin typeface="Arial" pitchFamily="34" charset="0"/>
              </a:rPr>
              <a:t>Subsecretaria de Administração Geral </a:t>
            </a:r>
            <a:r>
              <a:rPr lang="pt-BR" sz="1800" b="1" smtClean="0">
                <a:latin typeface="Arial" pitchFamily="34" charset="0"/>
              </a:rPr>
              <a:t>- </a:t>
            </a:r>
            <a:r>
              <a:rPr lang="pt-BR" sz="2000" b="1" smtClean="0">
                <a:latin typeface="Arial" pitchFamily="34" charset="0"/>
              </a:rPr>
              <a:t>SUAG</a:t>
            </a:r>
            <a:r>
              <a:rPr lang="pt-BR" sz="1800" b="1" smtClean="0">
                <a:latin typeface="Arial" pitchFamily="34" charset="0"/>
              </a:rPr>
              <a:t>;</a:t>
            </a:r>
          </a:p>
          <a:p>
            <a:pPr marL="627063" lvl="1" indent="0">
              <a:lnSpc>
                <a:spcPct val="90000"/>
              </a:lnSpc>
              <a:buFont typeface="Wingdings" pitchFamily="2" charset="2"/>
              <a:buChar char="Ø"/>
            </a:pPr>
            <a:r>
              <a:rPr lang="pt-BR" sz="2000" smtClean="0">
                <a:latin typeface="Arial" pitchFamily="34" charset="0"/>
              </a:rPr>
              <a:t>Subsecretaria de Tecnologia da Informação - </a:t>
            </a:r>
            <a:r>
              <a:rPr lang="pt-BR" sz="2000" b="1" smtClean="0">
                <a:latin typeface="Arial" pitchFamily="34" charset="0"/>
              </a:rPr>
              <a:t>SUTIC</a:t>
            </a:r>
            <a:r>
              <a:rPr lang="pt-BR" sz="2000" smtClean="0">
                <a:latin typeface="Arial" pitchFamily="34" charset="0"/>
              </a:rPr>
              <a:t>;</a:t>
            </a:r>
          </a:p>
          <a:p>
            <a:pPr marL="627063" lvl="1" indent="0">
              <a:lnSpc>
                <a:spcPct val="90000"/>
              </a:lnSpc>
              <a:buFont typeface="Wingdings" pitchFamily="2" charset="2"/>
              <a:buChar char="Ø"/>
            </a:pPr>
            <a:r>
              <a:rPr lang="pt-BR" sz="2000" smtClean="0">
                <a:latin typeface="Arial" pitchFamily="34" charset="0"/>
              </a:rPr>
              <a:t>Subsecretaria do Tesouro - </a:t>
            </a:r>
            <a:r>
              <a:rPr lang="pt-BR" sz="2000" b="1" smtClean="0">
                <a:latin typeface="Arial" pitchFamily="34" charset="0"/>
              </a:rPr>
              <a:t>SUTES</a:t>
            </a:r>
            <a:r>
              <a:rPr lang="pt-BR" sz="2000" smtClean="0">
                <a:latin typeface="Arial" pitchFamily="34" charset="0"/>
              </a:rPr>
              <a:t>;</a:t>
            </a:r>
          </a:p>
          <a:p>
            <a:pPr marL="627063" lvl="1" indent="0">
              <a:lnSpc>
                <a:spcPct val="90000"/>
              </a:lnSpc>
              <a:buFont typeface="Wingdings" pitchFamily="2" charset="2"/>
              <a:buChar char="Ø"/>
            </a:pPr>
            <a:r>
              <a:rPr lang="pt-BR" sz="2000" smtClean="0">
                <a:latin typeface="Arial" pitchFamily="34" charset="0"/>
              </a:rPr>
              <a:t>Subsecretaria da Receita - </a:t>
            </a:r>
            <a:r>
              <a:rPr lang="pt-BR" sz="2000" b="1" smtClean="0">
                <a:latin typeface="Arial" pitchFamily="34" charset="0"/>
              </a:rPr>
              <a:t>SUREC</a:t>
            </a:r>
            <a:r>
              <a:rPr lang="pt-BR" sz="2000" smtClean="0">
                <a:latin typeface="Arial" pitchFamily="34" charset="0"/>
              </a:rPr>
              <a:t>;</a:t>
            </a:r>
          </a:p>
          <a:p>
            <a:pPr marL="627063" lvl="1" indent="0">
              <a:lnSpc>
                <a:spcPct val="90000"/>
              </a:lnSpc>
              <a:buFont typeface="Wingdings" pitchFamily="2" charset="2"/>
              <a:buChar char="Ø"/>
            </a:pPr>
            <a:r>
              <a:rPr lang="pt-BR" sz="2000" smtClean="0">
                <a:latin typeface="Arial" pitchFamily="34" charset="0"/>
              </a:rPr>
              <a:t>Subsecretaria de Contabilidade - </a:t>
            </a:r>
            <a:r>
              <a:rPr lang="pt-BR" sz="2000" b="1" smtClean="0">
                <a:latin typeface="Arial" pitchFamily="34" charset="0"/>
              </a:rPr>
              <a:t>SUCON</a:t>
            </a:r>
            <a:r>
              <a:rPr lang="pt-BR" sz="2000" smtClean="0">
                <a:latin typeface="Arial" pitchFamily="34" charset="0"/>
              </a:rPr>
              <a:t>.</a:t>
            </a: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pt-BR" sz="2000" b="1" smtClean="0">
                <a:solidFill>
                  <a:srgbClr val="558ED5"/>
                </a:solidFill>
                <a:latin typeface="Arial" pitchFamily="34" charset="0"/>
              </a:rPr>
              <a:t>EXTERNOS</a:t>
            </a:r>
          </a:p>
          <a:p>
            <a:pPr marL="627063" lvl="1" indent="0">
              <a:lnSpc>
                <a:spcPct val="90000"/>
              </a:lnSpc>
              <a:buFont typeface="Wingdings" pitchFamily="2" charset="2"/>
              <a:buChar char="Ø"/>
            </a:pPr>
            <a:r>
              <a:rPr lang="pt-BR" sz="2000" smtClean="0">
                <a:latin typeface="Arial" pitchFamily="34" charset="0"/>
              </a:rPr>
              <a:t>Banco Interamericano de Desenvolvimento – BID;</a:t>
            </a:r>
          </a:p>
          <a:p>
            <a:pPr marL="627063" lvl="1" indent="0">
              <a:lnSpc>
                <a:spcPct val="90000"/>
              </a:lnSpc>
              <a:buFont typeface="Wingdings" pitchFamily="2" charset="2"/>
              <a:buChar char="Ø"/>
            </a:pPr>
            <a:r>
              <a:rPr lang="pt-BR" sz="2000" smtClean="0">
                <a:latin typeface="Arial" pitchFamily="34" charset="0"/>
              </a:rPr>
              <a:t>Secretaria-Executiva do Ministério da Fazenda - SE/MF;</a:t>
            </a:r>
          </a:p>
          <a:p>
            <a:pPr marL="627063" lvl="1" indent="0">
              <a:lnSpc>
                <a:spcPct val="90000"/>
              </a:lnSpc>
              <a:buFont typeface="Wingdings" pitchFamily="2" charset="2"/>
              <a:buChar char="Ø"/>
            </a:pPr>
            <a:r>
              <a:rPr lang="pt-BR" sz="2000" smtClean="0">
                <a:latin typeface="Arial" pitchFamily="34" charset="0"/>
              </a:rPr>
              <a:t>Caixa Econômica Federal - CEF;</a:t>
            </a:r>
          </a:p>
          <a:p>
            <a:pPr marL="627063" lvl="1" indent="0">
              <a:lnSpc>
                <a:spcPct val="90000"/>
              </a:lnSpc>
              <a:buFont typeface="Wingdings" pitchFamily="2" charset="2"/>
              <a:buChar char="Ø"/>
            </a:pPr>
            <a:r>
              <a:rPr lang="pt-BR" sz="2000" smtClean="0">
                <a:latin typeface="Arial" pitchFamily="34" charset="0"/>
              </a:rPr>
              <a:t>Controladoria-Geral da União - CGU;</a:t>
            </a:r>
          </a:p>
          <a:p>
            <a:pPr marL="627063" lvl="1" indent="0">
              <a:lnSpc>
                <a:spcPct val="90000"/>
              </a:lnSpc>
              <a:buFont typeface="Wingdings" pitchFamily="2" charset="2"/>
              <a:buChar char="Ø"/>
            </a:pPr>
            <a:r>
              <a:rPr lang="pt-BR" sz="2000" smtClean="0">
                <a:latin typeface="Arial" pitchFamily="34" charset="0"/>
              </a:rPr>
              <a:t>Tribunal de Contas do DF - TCDF;</a:t>
            </a:r>
          </a:p>
          <a:p>
            <a:pPr marL="627063" lvl="1" indent="0">
              <a:lnSpc>
                <a:spcPct val="90000"/>
              </a:lnSpc>
              <a:buFont typeface="Wingdings" pitchFamily="2" charset="2"/>
              <a:buChar char="Ø"/>
            </a:pPr>
            <a:r>
              <a:rPr lang="pt-BR" sz="2000" smtClean="0">
                <a:latin typeface="Arial" pitchFamily="34" charset="0"/>
              </a:rPr>
              <a:t>SEPLAN/SUCAP;</a:t>
            </a:r>
          </a:p>
          <a:p>
            <a:pPr marL="627063" lvl="1" indent="0">
              <a:lnSpc>
                <a:spcPct val="90000"/>
              </a:lnSpc>
              <a:buFont typeface="Wingdings" pitchFamily="2" charset="2"/>
              <a:buChar char="Ø"/>
            </a:pPr>
            <a:r>
              <a:rPr lang="pt-BR" sz="2000" smtClean="0">
                <a:latin typeface="Arial" pitchFamily="34" charset="0"/>
              </a:rPr>
              <a:t>Fórum: COGEP.</a:t>
            </a:r>
          </a:p>
        </p:txBody>
      </p:sp>
      <p:sp>
        <p:nvSpPr>
          <p:cNvPr id="6147" name="Rectangle 4"/>
          <p:cNvSpPr>
            <a:spLocks noGrp="1"/>
          </p:cNvSpPr>
          <p:nvPr>
            <p:ph type="title" idx="4294967295"/>
          </p:nvPr>
        </p:nvSpPr>
        <p:spPr>
          <a:xfrm>
            <a:off x="1501775" y="436563"/>
            <a:ext cx="5429250" cy="544512"/>
          </a:xfrm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chemeClr val="accent6"/>
                </a:solidFill>
              </a:rPr>
              <a:t>RELACIONAMENTOS</a:t>
            </a:r>
            <a:br>
              <a:rPr lang="pt-BR" dirty="0" smtClean="0">
                <a:solidFill>
                  <a:schemeClr val="accent6"/>
                </a:solidFill>
              </a:rPr>
            </a:br>
            <a:endParaRPr lang="pt-BR" sz="3600" dirty="0" smtClean="0">
              <a:solidFill>
                <a:schemeClr val="accent6"/>
              </a:solidFill>
            </a:endParaRPr>
          </a:p>
        </p:txBody>
      </p:sp>
      <p:sp>
        <p:nvSpPr>
          <p:cNvPr id="5" name="Elipse 4"/>
          <p:cNvSpPr/>
          <p:nvPr/>
        </p:nvSpPr>
        <p:spPr>
          <a:xfrm>
            <a:off x="7019925" y="219075"/>
            <a:ext cx="1584325" cy="1584325"/>
          </a:xfrm>
          <a:prstGeom prst="ellipse">
            <a:avLst/>
          </a:prstGeom>
          <a:blipFill rotWithShape="0">
            <a:blip r:embed="rId4" cstate="print"/>
            <a:stretch>
              <a:fillRect/>
            </a:stretch>
          </a:blipFill>
        </p:spPr>
        <p:style>
          <a:lnRef idx="1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2050" name="Diagram 4"/>
          <p:cNvGraphicFramePr>
            <a:graphicFrameLocks/>
          </p:cNvGraphicFramePr>
          <p:nvPr/>
        </p:nvGraphicFramePr>
        <p:xfrm>
          <a:off x="6557963" y="4781550"/>
          <a:ext cx="2000250" cy="1603375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>
          <a:xfrm>
            <a:off x="1046163" y="681038"/>
            <a:ext cx="6840537" cy="503237"/>
          </a:xfrm>
        </p:spPr>
        <p:txBody>
          <a:bodyPr/>
          <a:lstStyle/>
          <a:p>
            <a:pPr>
              <a:defRPr/>
            </a:pPr>
            <a:r>
              <a:rPr lang="pt-BR" sz="3400" b="1" dirty="0" smtClean="0">
                <a:solidFill>
                  <a:schemeClr val="accent6"/>
                </a:solidFill>
              </a:rPr>
              <a:t>CARTEIRA INICIAL DE PROJETOS</a:t>
            </a:r>
            <a:r>
              <a:rPr lang="pt-BR" sz="3400" b="1" dirty="0">
                <a:solidFill>
                  <a:schemeClr val="accent6"/>
                </a:solidFill>
              </a:rPr>
              <a:t> PNAFM 2ª FASE </a:t>
            </a:r>
            <a:r>
              <a:rPr lang="pt-BR" sz="3600" b="1" dirty="0"/>
              <a:t/>
            </a:r>
            <a:br>
              <a:rPr lang="pt-BR" sz="3600" b="1" dirty="0"/>
            </a:br>
            <a:endParaRPr lang="pt-BR" sz="3600" b="1" dirty="0" smtClean="0"/>
          </a:p>
        </p:txBody>
      </p:sp>
      <p:graphicFrame>
        <p:nvGraphicFramePr>
          <p:cNvPr id="15401" name="Group 41"/>
          <p:cNvGraphicFramePr>
            <a:graphicFrameLocks noGrp="1"/>
          </p:cNvGraphicFramePr>
          <p:nvPr>
            <p:ph idx="4294967295"/>
          </p:nvPr>
        </p:nvGraphicFramePr>
        <p:xfrm>
          <a:off x="539750" y="1233488"/>
          <a:ext cx="8496300" cy="4897437"/>
        </p:xfrm>
        <a:graphic>
          <a:graphicData uri="http://schemas.openxmlformats.org/drawingml/2006/table">
            <a:tbl>
              <a:tblPr/>
              <a:tblGrid>
                <a:gridCol w="5112181"/>
                <a:gridCol w="1152041"/>
                <a:gridCol w="936033"/>
                <a:gridCol w="1296045"/>
              </a:tblGrid>
              <a:tr h="8183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PROJETO</a:t>
                      </a:r>
                    </a:p>
                  </a:txBody>
                  <a:tcPr marL="91433" marR="91433" marT="45723" marB="45723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2013</a:t>
                      </a:r>
                    </a:p>
                  </a:txBody>
                  <a:tcPr marL="91433" marR="91433" marT="45723" marB="45723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2014</a:t>
                      </a:r>
                    </a:p>
                  </a:txBody>
                  <a:tcPr marL="91433" marR="91433" marT="45723" marB="45723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</a:p>
                  </a:txBody>
                  <a:tcPr marL="91433" marR="91433" marT="45723" marB="45723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83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Cadastro Imobiliário </a:t>
                      </a:r>
                      <a:r>
                        <a:rPr kumimoji="0" lang="pt-BR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Georreferenciado</a:t>
                      </a:r>
                      <a:r>
                        <a:rPr kumimoji="0" lang="pt-B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e Aperfeiçoado</a:t>
                      </a:r>
                    </a:p>
                  </a:txBody>
                  <a:tcPr marL="91433" marR="91433"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8,4</a:t>
                      </a:r>
                    </a:p>
                  </a:txBody>
                  <a:tcPr marL="91433" marR="91433"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9,9</a:t>
                      </a:r>
                    </a:p>
                  </a:txBody>
                  <a:tcPr marL="91433" marR="91433"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18,3</a:t>
                      </a:r>
                    </a:p>
                  </a:txBody>
                  <a:tcPr marL="91433" marR="91433"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64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Solução de Backup</a:t>
                      </a:r>
                    </a:p>
                  </a:txBody>
                  <a:tcPr marL="91433" marR="91433"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</a:t>
                      </a:r>
                    </a:p>
                  </a:txBody>
                  <a:tcPr marL="91433" marR="91433"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marL="91433" marR="91433"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</a:t>
                      </a:r>
                    </a:p>
                  </a:txBody>
                  <a:tcPr marL="91433" marR="91433"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8313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Padronização e Modernização do Atendimento ao Contribuinte</a:t>
                      </a:r>
                    </a:p>
                  </a:txBody>
                  <a:tcPr marL="91433" marR="91433"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2,2</a:t>
                      </a:r>
                    </a:p>
                  </a:txBody>
                  <a:tcPr marL="91433" marR="91433"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4,9</a:t>
                      </a:r>
                    </a:p>
                  </a:txBody>
                  <a:tcPr marL="91433" marR="91433"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7,1</a:t>
                      </a:r>
                    </a:p>
                  </a:txBody>
                  <a:tcPr marL="91433" marR="91433"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6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UEM Estruturada e Capacitada</a:t>
                      </a:r>
                    </a:p>
                  </a:txBody>
                  <a:tcPr marL="91433" marR="91433"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0,1</a:t>
                      </a:r>
                    </a:p>
                  </a:txBody>
                  <a:tcPr marL="91433" marR="91433"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0,1</a:t>
                      </a:r>
                    </a:p>
                  </a:txBody>
                  <a:tcPr marL="91433" marR="91433"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0,2</a:t>
                      </a:r>
                    </a:p>
                  </a:txBody>
                  <a:tcPr marL="91433" marR="91433"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83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Quadro Permanente dos Servidores da SEF Capacitado</a:t>
                      </a:r>
                    </a:p>
                  </a:txBody>
                  <a:tcPr marL="91433" marR="91433"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2,8</a:t>
                      </a:r>
                    </a:p>
                  </a:txBody>
                  <a:tcPr marL="91433" marR="91433"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2,2</a:t>
                      </a:r>
                    </a:p>
                  </a:txBody>
                  <a:tcPr marL="91433" marR="91433"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5,0</a:t>
                      </a:r>
                    </a:p>
                  </a:txBody>
                  <a:tcPr marL="91433" marR="91433"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8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</a:p>
                  </a:txBody>
                  <a:tcPr marL="91433" marR="91433"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15,5</a:t>
                      </a:r>
                    </a:p>
                  </a:txBody>
                  <a:tcPr marL="91433" marR="91433"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17,1</a:t>
                      </a:r>
                    </a:p>
                  </a:txBody>
                  <a:tcPr marL="91433" marR="91433"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32,6 </a:t>
                      </a:r>
                    </a:p>
                  </a:txBody>
                  <a:tcPr marL="91433" marR="91433"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08" name="Text Box 108"/>
          <p:cNvSpPr txBox="1">
            <a:spLocks noChangeArrowheads="1"/>
          </p:cNvSpPr>
          <p:nvPr/>
        </p:nvSpPr>
        <p:spPr bwMode="auto">
          <a:xfrm>
            <a:off x="684213" y="6149975"/>
            <a:ext cx="33115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20000"/>
              </a:spcBef>
              <a:buFont typeface="Arial" pitchFamily="34" charset="0"/>
              <a:buNone/>
            </a:pPr>
            <a:r>
              <a:rPr lang="pt-BR" sz="2000" b="1">
                <a:latin typeface="Times New Roman" pitchFamily="18" charset="0"/>
              </a:rPr>
              <a:t>(R$ milhões)</a:t>
            </a:r>
          </a:p>
          <a:p>
            <a:pPr algn="l"/>
            <a:endParaRPr lang="pt-BR" sz="2000"/>
          </a:p>
        </p:txBody>
      </p:sp>
      <p:sp>
        <p:nvSpPr>
          <p:cNvPr id="5" name="Retângulo de cantos arredondados 4"/>
          <p:cNvSpPr/>
          <p:nvPr/>
        </p:nvSpPr>
        <p:spPr>
          <a:xfrm>
            <a:off x="7524750" y="115888"/>
            <a:ext cx="1511300" cy="1081087"/>
          </a:xfrm>
          <a:prstGeom prst="roundRect">
            <a:avLst>
              <a:gd name="adj" fmla="val 10000"/>
            </a:avLst>
          </a:prstGeom>
          <a:blipFill rotWithShape="0">
            <a:blip r:embed="rId2" cstate="print"/>
            <a:stretch>
              <a:fillRect/>
            </a:stretch>
          </a:blipFill>
        </p:spPr>
        <p:style>
          <a:lnRef idx="1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3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xfrm>
            <a:off x="425450" y="274638"/>
            <a:ext cx="7715250" cy="1143000"/>
          </a:xfrm>
        </p:spPr>
        <p:txBody>
          <a:bodyPr/>
          <a:lstStyle/>
          <a:p>
            <a:pPr>
              <a:defRPr/>
            </a:pPr>
            <a:r>
              <a:rPr lang="pt-BR" sz="3600" b="1" dirty="0" smtClean="0">
                <a:solidFill>
                  <a:schemeClr val="accent6"/>
                </a:solidFill>
              </a:rPr>
              <a:t>CARTEIRA ATUAL DE PROJETOS</a:t>
            </a:r>
          </a:p>
        </p:txBody>
      </p:sp>
      <p:sp>
        <p:nvSpPr>
          <p:cNvPr id="5" name="Retângulo de cantos arredondados 4"/>
          <p:cNvSpPr/>
          <p:nvPr/>
        </p:nvSpPr>
        <p:spPr>
          <a:xfrm>
            <a:off x="7740650" y="115888"/>
            <a:ext cx="1152525" cy="1341437"/>
          </a:xfrm>
          <a:prstGeom prst="roundRect">
            <a:avLst>
              <a:gd name="adj" fmla="val 10000"/>
            </a:avLst>
          </a:prstGeom>
          <a:blipFill rotWithShape="0">
            <a:blip r:embed="rId2" cstate="print"/>
            <a:stretch>
              <a:fillRect/>
            </a:stretch>
          </a:blipFill>
        </p:spPr>
        <p:style>
          <a:lnRef idx="1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8196" name="Picture 9" descr="pnafm"/>
          <p:cNvPicPr>
            <a:picLocks noChangeAspect="1" noChangeArrowheads="1"/>
          </p:cNvPicPr>
          <p:nvPr/>
        </p:nvPicPr>
        <p:blipFill>
          <a:blip r:embed="rId3" cstate="print">
            <a:lum bright="52000" contrast="-64000"/>
          </a:blip>
          <a:srcRect/>
          <a:stretch>
            <a:fillRect/>
          </a:stretch>
        </p:blipFill>
        <p:spPr bwMode="auto">
          <a:xfrm>
            <a:off x="2127250" y="1479550"/>
            <a:ext cx="4922838" cy="475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3"/>
          <p:cNvSpPr>
            <a:spLocks noGrp="1"/>
          </p:cNvSpPr>
          <p:nvPr>
            <p:ph type="body" idx="1"/>
          </p:nvPr>
        </p:nvSpPr>
        <p:spPr>
          <a:xfrm>
            <a:off x="473075" y="1676400"/>
            <a:ext cx="8229600" cy="4525963"/>
          </a:xfrm>
        </p:spPr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pt-BR" sz="2800" dirty="0"/>
              <a:t>D</a:t>
            </a:r>
            <a:r>
              <a:rPr lang="pt-BR" sz="2800" dirty="0" smtClean="0"/>
              <a:t>e acordo com a 4ª Revisão, aprovada em 1º de agosto de 2013 pela UCP/MF, a Carteira Atual de Projetos no âmbito do PNAFM - 2ª Fase, está composta e estruturada assim:</a:t>
            </a:r>
          </a:p>
          <a:p>
            <a:pPr marL="0" indent="0" algn="just">
              <a:lnSpc>
                <a:spcPct val="80000"/>
              </a:lnSpc>
              <a:buFont typeface="Arial" pitchFamily="34" charset="0"/>
              <a:buNone/>
              <a:defRPr/>
            </a:pPr>
            <a:endParaRPr lang="pt-BR" sz="1000" dirty="0" smtClean="0"/>
          </a:p>
          <a:p>
            <a:pPr marL="0" indent="0" algn="just">
              <a:lnSpc>
                <a:spcPct val="80000"/>
              </a:lnSpc>
              <a:buFont typeface="Arial" pitchFamily="34" charset="0"/>
              <a:buNone/>
              <a:defRPr/>
            </a:pPr>
            <a:endParaRPr lang="pt-BR" sz="1000" dirty="0" smtClean="0"/>
          </a:p>
          <a:p>
            <a:pPr marL="0" indent="0" algn="just">
              <a:lnSpc>
                <a:spcPct val="80000"/>
              </a:lnSpc>
              <a:buFont typeface="Arial" pitchFamily="34" charset="0"/>
              <a:buNone/>
              <a:defRPr/>
            </a:pPr>
            <a:r>
              <a:rPr lang="pt-BR" sz="2800" dirty="0"/>
              <a:t> </a:t>
            </a:r>
            <a:r>
              <a:rPr lang="pt-BR" sz="2800" dirty="0" smtClean="0"/>
              <a:t>   	</a:t>
            </a:r>
            <a:r>
              <a:rPr lang="pt-BR" dirty="0" smtClean="0"/>
              <a:t>1. Parque Tecnológico Modernizado;</a:t>
            </a:r>
          </a:p>
          <a:p>
            <a:pPr marL="0" indent="0" algn="just">
              <a:lnSpc>
                <a:spcPct val="80000"/>
              </a:lnSpc>
              <a:buFont typeface="Arial" pitchFamily="34" charset="0"/>
              <a:buNone/>
              <a:defRPr/>
            </a:pPr>
            <a:r>
              <a:rPr lang="pt-BR" dirty="0"/>
              <a:t>	2. Padronização e Modernização </a:t>
            </a:r>
            <a:r>
              <a:rPr lang="pt-BR" dirty="0" smtClean="0"/>
              <a:t>do</a:t>
            </a:r>
          </a:p>
          <a:p>
            <a:pPr marL="0" indent="0" algn="just">
              <a:lnSpc>
                <a:spcPct val="80000"/>
              </a:lnSpc>
              <a:buFont typeface="Arial" pitchFamily="34" charset="0"/>
              <a:buNone/>
              <a:defRPr/>
            </a:pPr>
            <a:r>
              <a:rPr lang="pt-BR" dirty="0"/>
              <a:t> </a:t>
            </a:r>
            <a:r>
              <a:rPr lang="pt-BR" dirty="0" smtClean="0"/>
              <a:t>             </a:t>
            </a:r>
            <a:r>
              <a:rPr lang="pt-BR" dirty="0"/>
              <a:t>Atendimento ao </a:t>
            </a:r>
            <a:r>
              <a:rPr lang="pt-BR" dirty="0" smtClean="0"/>
              <a:t>Contribuinte;</a:t>
            </a:r>
          </a:p>
          <a:p>
            <a:pPr marL="0" indent="0" algn="just">
              <a:lnSpc>
                <a:spcPct val="80000"/>
              </a:lnSpc>
              <a:buFont typeface="Arial" pitchFamily="34" charset="0"/>
              <a:buNone/>
              <a:defRPr/>
            </a:pPr>
            <a:r>
              <a:rPr lang="pt-BR" dirty="0" smtClean="0"/>
              <a:t>	3.Quadro Permanente de Servidores</a:t>
            </a:r>
          </a:p>
          <a:p>
            <a:pPr marL="0" indent="0" algn="just">
              <a:lnSpc>
                <a:spcPct val="80000"/>
              </a:lnSpc>
              <a:buFont typeface="Arial" pitchFamily="34" charset="0"/>
              <a:buNone/>
              <a:defRPr/>
            </a:pPr>
            <a:r>
              <a:rPr lang="pt-BR" dirty="0"/>
              <a:t> </a:t>
            </a:r>
            <a:r>
              <a:rPr lang="pt-BR" dirty="0" smtClean="0"/>
              <a:t>            da SEF Capacitado.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617538" y="3032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pt-BR" sz="2800" b="1" dirty="0" smtClean="0">
                <a:solidFill>
                  <a:schemeClr val="accent6"/>
                </a:solidFill>
              </a:rPr>
              <a:t>ORÇAMENTO GLOBAL DO PROJETO</a:t>
            </a:r>
          </a:p>
        </p:txBody>
      </p:sp>
      <p:graphicFrame>
        <p:nvGraphicFramePr>
          <p:cNvPr id="9251" name="Group 35"/>
          <p:cNvGraphicFramePr>
            <a:graphicFrameLocks noGrp="1"/>
          </p:cNvGraphicFramePr>
          <p:nvPr>
            <p:ph sz="half" idx="2"/>
          </p:nvPr>
        </p:nvGraphicFramePr>
        <p:xfrm>
          <a:off x="900113" y="1844675"/>
          <a:ext cx="7539037" cy="4160840"/>
        </p:xfrm>
        <a:graphic>
          <a:graphicData uri="http://schemas.openxmlformats.org/drawingml/2006/table">
            <a:tbl>
              <a:tblPr/>
              <a:tblGrid>
                <a:gridCol w="4895850"/>
                <a:gridCol w="2643187"/>
              </a:tblGrid>
              <a:tr h="411163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58ED5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PROJETOS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558ED5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91426" marR="91426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58ED5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VALOR PREVISTO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558ED5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91426" marR="91426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1. Parque Tecnológico Modernizado </a:t>
                      </a:r>
                    </a:p>
                  </a:txBody>
                  <a:tcPr marL="91426" marR="91426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17.667.843,48</a:t>
                      </a:r>
                    </a:p>
                  </a:txBody>
                  <a:tcPr marL="91426" marR="91426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2. Padronização e Modernização do Atendimento ao Contribuinte </a:t>
                      </a:r>
                    </a:p>
                  </a:txBody>
                  <a:tcPr marL="91426" marR="91426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6.728.547,48</a:t>
                      </a:r>
                    </a:p>
                  </a:txBody>
                  <a:tcPr marL="91426" marR="91426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3. Quadro Permanente de Servidores da SEF Capacitado</a:t>
                      </a:r>
                    </a:p>
                  </a:txBody>
                  <a:tcPr marL="91426" marR="91426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3.353.309,96</a:t>
                      </a:r>
                    </a:p>
                  </a:txBody>
                  <a:tcPr marL="91426" marR="91426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RECURSOS NÃO ALOCADOS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91426" marR="91426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4.897.446,62</a:t>
                      </a:r>
                    </a:p>
                  </a:txBody>
                  <a:tcPr marL="91426" marR="91426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TOTAL BID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91426" marR="91426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29.382.433,00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91426" marR="91426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CONTRAPARTIDA GDF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91426" marR="91426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3.264.714,78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91426" marR="91426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TOTAL CONTRATO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91426" marR="91426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32.647.147,78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91426" marR="91426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  <p:sp>
        <p:nvSpPr>
          <p:cNvPr id="5" name="Retângulo de cantos arredondados 4"/>
          <p:cNvSpPr/>
          <p:nvPr/>
        </p:nvSpPr>
        <p:spPr>
          <a:xfrm>
            <a:off x="323850" y="260350"/>
            <a:ext cx="1584325" cy="1152525"/>
          </a:xfrm>
          <a:prstGeom prst="roundRect">
            <a:avLst>
              <a:gd name="adj" fmla="val 10000"/>
            </a:avLst>
          </a:prstGeom>
          <a:blipFill rotWithShape="0">
            <a:blip r:embed="rId2" cstate="print"/>
            <a:stretch>
              <a:fillRect/>
            </a:stretch>
          </a:blipFill>
        </p:spPr>
        <p:style>
          <a:lnRef idx="1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924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187325"/>
            <a:ext cx="15208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9" descr="pnafm"/>
          <p:cNvPicPr>
            <a:picLocks noChangeAspect="1" noChangeArrowheads="1"/>
          </p:cNvPicPr>
          <p:nvPr/>
        </p:nvPicPr>
        <p:blipFill>
          <a:blip r:embed="rId2" cstate="print">
            <a:lum bright="52000" contrast="-64000"/>
          </a:blip>
          <a:srcRect/>
          <a:stretch>
            <a:fillRect/>
          </a:stretch>
        </p:blipFill>
        <p:spPr bwMode="auto">
          <a:xfrm>
            <a:off x="2376488" y="1474788"/>
            <a:ext cx="4392612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457200" y="322263"/>
            <a:ext cx="8229600" cy="850900"/>
          </a:xfrm>
        </p:spPr>
        <p:txBody>
          <a:bodyPr/>
          <a:lstStyle/>
          <a:p>
            <a:pPr>
              <a:defRPr/>
            </a:pPr>
            <a:r>
              <a:rPr lang="pt-BR" sz="2800" b="1" dirty="0" smtClean="0">
                <a:solidFill>
                  <a:schemeClr val="accent6"/>
                </a:solidFill>
              </a:rPr>
              <a:t>PARQUE TECNOLÓGICO MODERNIZADO</a:t>
            </a:r>
          </a:p>
        </p:txBody>
      </p:sp>
      <p:sp>
        <p:nvSpPr>
          <p:cNvPr id="10244" name="Rectangle 3"/>
          <p:cNvSpPr>
            <a:spLocks noGrp="1"/>
          </p:cNvSpPr>
          <p:nvPr>
            <p:ph type="body" idx="1"/>
          </p:nvPr>
        </p:nvSpPr>
        <p:spPr>
          <a:xfrm>
            <a:off x="323850" y="1003300"/>
            <a:ext cx="8351838" cy="5262563"/>
          </a:xfrm>
        </p:spPr>
        <p:txBody>
          <a:bodyPr/>
          <a:lstStyle/>
          <a:p>
            <a:pPr algn="just">
              <a:lnSpc>
                <a:spcPct val="80000"/>
              </a:lnSpc>
              <a:buFont typeface="Arial" pitchFamily="34" charset="0"/>
              <a:buNone/>
            </a:pPr>
            <a:endParaRPr lang="pt-BR" sz="1800" smtClean="0"/>
          </a:p>
          <a:p>
            <a:pPr algn="just">
              <a:lnSpc>
                <a:spcPct val="80000"/>
              </a:lnSpc>
            </a:pPr>
            <a:r>
              <a:rPr lang="pt-BR" sz="2200" smtClean="0"/>
              <a:t>Este projeto compreende aquisição </a:t>
            </a:r>
            <a:r>
              <a:rPr lang="pt-BR" sz="2200" b="1" smtClean="0"/>
              <a:t>software de backup, unidades de fitas automatizadas, fitas de leitura, fitas de backup e servidores de arquitetura RISC </a:t>
            </a:r>
            <a:r>
              <a:rPr lang="pt-BR" sz="2200" smtClean="0"/>
              <a:t>para a Secretaria de Estado de Fazenda do Distrito Federal;</a:t>
            </a:r>
          </a:p>
          <a:p>
            <a:pPr algn="just">
              <a:lnSpc>
                <a:spcPct val="80000"/>
              </a:lnSpc>
            </a:pPr>
            <a:endParaRPr lang="pt-BR" sz="2000" smtClean="0"/>
          </a:p>
          <a:p>
            <a:pPr algn="just">
              <a:lnSpc>
                <a:spcPct val="80000"/>
              </a:lnSpc>
            </a:pPr>
            <a:r>
              <a:rPr lang="pt-BR" sz="2200" b="1" smtClean="0"/>
              <a:t>Aquisição de softwares, equipamentos e elaboração de sistemas para a Secretaria de Estado de Transparência e Controle do Distrito Federal – STC;</a:t>
            </a:r>
          </a:p>
          <a:p>
            <a:pPr algn="just">
              <a:lnSpc>
                <a:spcPct val="80000"/>
              </a:lnSpc>
            </a:pPr>
            <a:endParaRPr lang="pt-BR" sz="2000" b="1" smtClean="0"/>
          </a:p>
          <a:p>
            <a:pPr algn="just">
              <a:lnSpc>
                <a:spcPct val="80000"/>
              </a:lnSpc>
            </a:pPr>
            <a:r>
              <a:rPr lang="pt-BR" sz="2200" b="1" smtClean="0"/>
              <a:t>Estágio atual:</a:t>
            </a:r>
            <a:r>
              <a:rPr lang="pt-BR" sz="2200" smtClean="0"/>
              <a:t> Em 19 de dezembro de 2012, foi realizado, pela DISUL / SUAG, o Pregão Eletrônico – PE nº 30/12 contemplando </a:t>
            </a:r>
            <a:r>
              <a:rPr lang="pt-BR" sz="2200" b="1" smtClean="0"/>
              <a:t>aquisição software de backup, unidades de fitas automatizadas e fitas de leitura e de backup</a:t>
            </a:r>
            <a:r>
              <a:rPr lang="pt-BR" sz="2200" smtClean="0"/>
              <a:t>, no valor de R$ 1.734.432,00 (hum milhão, setecentos e trinta e quatro mil, quatrocentos e trinta e dois reais ), processo nº 040.000.641/2012, </a:t>
            </a:r>
            <a:r>
              <a:rPr lang="pt-BR" sz="2200" b="1" smtClean="0"/>
              <a:t>com empenhos emitidos, contratos assinados e pagamentos efetuados.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1497</Words>
  <Application>Microsoft Office PowerPoint</Application>
  <PresentationFormat>Apresentação na tela (4:3)</PresentationFormat>
  <Paragraphs>362</Paragraphs>
  <Slides>17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Prelo Condensed</vt:lpstr>
      <vt:lpstr>Wingdings</vt:lpstr>
      <vt:lpstr>Tema do Office</vt:lpstr>
      <vt:lpstr>Slide 1</vt:lpstr>
      <vt:lpstr>Slide 2</vt:lpstr>
      <vt:lpstr>Slide 3</vt:lpstr>
      <vt:lpstr>Slide 4</vt:lpstr>
      <vt:lpstr>RELACIONAMENTOS </vt:lpstr>
      <vt:lpstr>CARTEIRA INICIAL DE PROJETOS PNAFM 2ª FASE  </vt:lpstr>
      <vt:lpstr>CARTEIRA ATUAL DE PROJETOS</vt:lpstr>
      <vt:lpstr>ORÇAMENTO GLOBAL DO PROJETO</vt:lpstr>
      <vt:lpstr>PARQUE TECNOLÓGICO MODERNIZADO</vt:lpstr>
      <vt:lpstr>PARQUE TECNOLÓGICO MODERNIZADO</vt:lpstr>
      <vt:lpstr>PARQUE TECNOLÓGICO MODERNIZADO</vt:lpstr>
      <vt:lpstr>ATENDIMENTO AO CONTRIBUINTE  PADRONIZADOE MODERNIZADO</vt:lpstr>
      <vt:lpstr>ATENDIMENTO AO CONTRIBUINTE  PADRONIZADOE MODERNIZADO</vt:lpstr>
      <vt:lpstr>ATENDIMENTO AO CONTRIBUINTE  PADRONIZADOE MODERNIZADO</vt:lpstr>
      <vt:lpstr>QUADRO PERMANENTE  DE SERVIDORES DA SEF CAPACITADO</vt:lpstr>
      <vt:lpstr>QUADRO PERMANENTE  DE SERVIDORES DA SEF CAPACITADO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msaito</dc:creator>
  <cp:lastModifiedBy>IrmaBC</cp:lastModifiedBy>
  <cp:revision>59</cp:revision>
  <dcterms:created xsi:type="dcterms:W3CDTF">2012-04-13T19:51:33Z</dcterms:created>
  <dcterms:modified xsi:type="dcterms:W3CDTF">2018-08-30T17:06:49Z</dcterms:modified>
</cp:coreProperties>
</file>