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2" r:id="rId1"/>
  </p:sldMasterIdLst>
  <p:notesMasterIdLst>
    <p:notesMasterId r:id="rId8"/>
  </p:notesMasterIdLst>
  <p:handoutMasterIdLst>
    <p:handoutMasterId r:id="rId9"/>
  </p:handoutMasterIdLst>
  <p:sldIdLst>
    <p:sldId id="322" r:id="rId2"/>
    <p:sldId id="299" r:id="rId3"/>
    <p:sldId id="323" r:id="rId4"/>
    <p:sldId id="324" r:id="rId5"/>
    <p:sldId id="325" r:id="rId6"/>
    <p:sldId id="297" r:id="rId7"/>
  </p:sldIdLst>
  <p:sldSz cx="9144000" cy="6858000" type="screen4x3"/>
  <p:notesSz cx="6669088" cy="9926638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37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9066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776866" y="0"/>
            <a:ext cx="289066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BF4753-BE1B-47BC-A80F-97A88470F0DB}" type="datetimeFigureOut">
              <a:rPr lang="pt-BR" smtClean="0"/>
              <a:pPr/>
              <a:t>23/09/2019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428164"/>
            <a:ext cx="289066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776866" y="9428164"/>
            <a:ext cx="289066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ED3583-0097-4F6C-BB15-1730F390F00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9066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776866" y="0"/>
            <a:ext cx="289066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EF42578F-F417-4A9D-AF7D-12E7CA4E8FE8}" type="datetimeFigureOut">
              <a:rPr lang="pt-BR"/>
              <a:pPr>
                <a:defRPr/>
              </a:pPr>
              <a:t>23/09/2019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t-BR" noProof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66598" y="4714876"/>
            <a:ext cx="5335893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428164"/>
            <a:ext cx="289066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776866" y="9428164"/>
            <a:ext cx="289066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818967A9-777F-48F7-BD0F-61D604089C2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iângulo retângulo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grpSp>
        <p:nvGrpSpPr>
          <p:cNvPr id="2" name="Grupo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orma livre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orma livre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orma livre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Conector reto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9CC51DA7-8EE9-4C0A-9FB6-AF5A73DACD7B}" type="datetimeFigureOut">
              <a:rPr lang="pt-BR" smtClean="0"/>
              <a:pPr>
                <a:defRPr/>
              </a:pPr>
              <a:t>23/09/2019</a:t>
            </a:fld>
            <a:endParaRPr lang="pt-BR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1AA80550-ED17-4C09-A388-0CD243CB4906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6390DAF-063C-4145-8B72-4B33034A3CE1}" type="datetimeFigureOut">
              <a:rPr lang="pt-BR" smtClean="0"/>
              <a:pPr>
                <a:defRPr/>
              </a:pPr>
              <a:t>23/09/2019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C24B964-3B47-4939-AB7C-904B3A3692F5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F1A1CCC-0A60-4CC5-9AE1-40FE78C1D42D}" type="datetimeFigureOut">
              <a:rPr lang="pt-BR" smtClean="0"/>
              <a:pPr>
                <a:defRPr/>
              </a:pPr>
              <a:t>23/09/2019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0E0F759-932B-4C4C-BFD2-2FD554145A00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EE22087-6A51-476D-926A-21A4FB97127B}" type="datetimeFigureOut">
              <a:rPr lang="pt-BR" smtClean="0"/>
              <a:pPr>
                <a:defRPr/>
              </a:pPr>
              <a:t>23/09/2019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D53719B-8098-441D-96A8-D7E29426D37C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76C4130-8761-41F0-8915-EE444793023D}" type="datetimeFigureOut">
              <a:rPr lang="pt-BR" smtClean="0"/>
              <a:pPr>
                <a:defRPr/>
              </a:pPr>
              <a:t>23/09/2019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2E85CF0-389E-4528-AFBB-EE42F2DF5C73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7" name="Divis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Divis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30E7A66-DD45-4141-9F9E-A00BA404F8E7}" type="datetimeFigureOut">
              <a:rPr lang="pt-BR" smtClean="0"/>
              <a:pPr>
                <a:defRPr/>
              </a:pPr>
              <a:t>23/09/2019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6ACF4AD-E5F1-4F85-8E74-2237F549CA00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8" name="Título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8EEBDE5-5849-4C3E-B3BE-E9FA1684D604}" type="datetimeFigureOut">
              <a:rPr lang="pt-BR" smtClean="0"/>
              <a:pPr>
                <a:defRPr/>
              </a:pPr>
              <a:t>23/09/2019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C5FC2DD-D445-4928-A5CE-CEC1C2C3E05A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AE5BA81-4A69-4209-9CAB-524BE181FA31}" type="datetimeFigureOut">
              <a:rPr lang="pt-BR" smtClean="0"/>
              <a:pPr>
                <a:defRPr/>
              </a:pPr>
              <a:t>23/09/2019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10E9ED5-BD9B-433B-8F4D-990DC63B98E9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B2F08CF-C867-4393-B0BD-524E5179DF9F}" type="datetimeFigureOut">
              <a:rPr lang="pt-BR" smtClean="0"/>
              <a:pPr>
                <a:defRPr/>
              </a:pPr>
              <a:t>23/09/2019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26DAA2B-9EA9-41AA-A2D4-1CC76FC6B2B6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pPr>
              <a:defRPr/>
            </a:pPr>
            <a:fld id="{64F9687F-C7BC-4BC5-98FE-03F26BAFE6FA}" type="datetimeFigureOut">
              <a:rPr lang="pt-BR" smtClean="0"/>
              <a:pPr>
                <a:defRPr/>
              </a:pPr>
              <a:t>23/09/2019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08F74A7-1A45-4FC4-97AA-0998D22172F6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ACCFAE56-6A84-4652-A0C9-1DD14076BD33}" type="datetimeFigureOut">
              <a:rPr lang="pt-BR" smtClean="0"/>
              <a:pPr>
                <a:defRPr/>
              </a:pPr>
              <a:t>23/09/2019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07DDF20B-D957-4B17-80F6-E6105DB3DD11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orma livre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riângulo retângulo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Conector reto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ivis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Divis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rma livre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orma livre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riângulo retângulo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Conector reto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EB67BCE7-B5AD-410F-8E6C-94C3463AB5EA}" type="datetimeFigureOut">
              <a:rPr lang="pt-BR" smtClean="0"/>
              <a:pPr>
                <a:defRPr/>
              </a:pPr>
              <a:t>23/09/2019</a:t>
            </a:fld>
            <a:endParaRPr lang="pt-BR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044AD263-294F-4A23-A3DF-0F1FDA5AD703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64" r:id="rId2"/>
    <p:sldLayoutId id="2147483765" r:id="rId3"/>
    <p:sldLayoutId id="2147483766" r:id="rId4"/>
    <p:sldLayoutId id="2147483767" r:id="rId5"/>
    <p:sldLayoutId id="2147483768" r:id="rId6"/>
    <p:sldLayoutId id="2147483769" r:id="rId7"/>
    <p:sldLayoutId id="2147483770" r:id="rId8"/>
    <p:sldLayoutId id="2147483771" r:id="rId9"/>
    <p:sldLayoutId id="2147483772" r:id="rId10"/>
    <p:sldLayoutId id="214748377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mailto:ucp.df@fazenda.gov.br" TargetMode="Externa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ítulo 3"/>
          <p:cNvSpPr>
            <a:spLocks noGrp="1"/>
          </p:cNvSpPr>
          <p:nvPr>
            <p:ph type="ctrTitle"/>
          </p:nvPr>
        </p:nvSpPr>
        <p:spPr>
          <a:xfrm>
            <a:off x="179512" y="116632"/>
            <a:ext cx="7772400" cy="864095"/>
          </a:xfrm>
        </p:spPr>
        <p:txBody>
          <a:bodyPr>
            <a:noAutofit/>
          </a:bodyPr>
          <a:lstStyle/>
          <a:p>
            <a:pPr algn="ctr"/>
            <a:r>
              <a:rPr lang="pt-BR" sz="3200" dirty="0" smtClean="0">
                <a:solidFill>
                  <a:srgbClr val="00B050"/>
                </a:solidFill>
              </a:rPr>
              <a:t>COGEP - COMITÊ GESTOR DO PNAFM</a:t>
            </a:r>
            <a:endParaRPr lang="pt-BR" sz="3200" dirty="0">
              <a:solidFill>
                <a:srgbClr val="00B050"/>
              </a:solidFill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179512" y="5229200"/>
            <a:ext cx="53285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>
                <a:solidFill>
                  <a:srgbClr val="00B050"/>
                </a:solidFill>
              </a:rPr>
              <a:t>PROGRAMA NACIONAL DE APOIO À GESTÃO ADMINISTRATIVA E FISCAL DOS MUNICÍPIOS BRASILEIROS</a:t>
            </a:r>
          </a:p>
          <a:p>
            <a:pPr algn="ctr"/>
            <a:r>
              <a:rPr lang="pt-BR" b="1" dirty="0" smtClean="0">
                <a:solidFill>
                  <a:srgbClr val="00B050"/>
                </a:solidFill>
              </a:rPr>
              <a:t>    - PNAFM-III - </a:t>
            </a:r>
            <a:endParaRPr lang="pt-BR" b="1" dirty="0">
              <a:solidFill>
                <a:srgbClr val="00B050"/>
              </a:solidFill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611560" y="6444044"/>
            <a:ext cx="48245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b="1" dirty="0" smtClean="0">
                <a:solidFill>
                  <a:srgbClr val="00B050"/>
                </a:solidFill>
              </a:rPr>
              <a:t>Salvador/BA, 18 a 20.09.2019</a:t>
            </a:r>
            <a:endParaRPr lang="pt-BR" b="1" dirty="0">
              <a:solidFill>
                <a:srgbClr val="00B050"/>
              </a:solidFill>
            </a:endParaRPr>
          </a:p>
        </p:txBody>
      </p:sp>
      <p:sp>
        <p:nvSpPr>
          <p:cNvPr id="11266" name="AutoShape 2" descr="Resultado de imagem para fotos da avenida paulista em sÃ£o paul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2" name="AutoShape 2" descr="Resultado de imagem para fotos de salvador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0" name="CaixaDeTexto 9"/>
          <p:cNvSpPr txBox="1"/>
          <p:nvPr/>
        </p:nvSpPr>
        <p:spPr>
          <a:xfrm>
            <a:off x="251520" y="4437112"/>
            <a:ext cx="43204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>
                <a:solidFill>
                  <a:srgbClr val="0070C0"/>
                </a:solidFill>
              </a:rPr>
              <a:t>REFLEXOS DO PERÍODO ELEITORAL NA EXECUÇÃO DO PNAFM</a:t>
            </a:r>
            <a:endParaRPr lang="pt-BR" b="1" dirty="0">
              <a:solidFill>
                <a:srgbClr val="0070C0"/>
              </a:solidFill>
            </a:endParaRPr>
          </a:p>
        </p:txBody>
      </p:sp>
      <p:pic>
        <p:nvPicPr>
          <p:cNvPr id="12" name="Imagem 11" descr="C:\Users\luisao\Documents\2rd_Farol-da-Barra-by-Prefeitura-de-Salvador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908720"/>
            <a:ext cx="4392488" cy="35283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24597424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1115616" y="6021288"/>
            <a:ext cx="7128792" cy="576064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pt-BR" sz="1400" b="1" dirty="0" smtClean="0">
                <a:latin typeface="Arial" pitchFamily="34" charset="0"/>
                <a:cs typeface="Arial" pitchFamily="34" charset="0"/>
              </a:rPr>
              <a:t>PROGRAMA NACIONAL DE APOIO À GESTÃO ADMINISTRATIVA E FISCAL DOS MUNICÍPIOS BRASILEIROS – PNAFM</a:t>
            </a:r>
          </a:p>
          <a:p>
            <a:pPr eaLnBrk="1" hangingPunct="1"/>
            <a:endParaRPr lang="pt-BR" dirty="0" smtClean="0"/>
          </a:p>
        </p:txBody>
      </p:sp>
      <p:sp>
        <p:nvSpPr>
          <p:cNvPr id="1024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323528" y="188640"/>
            <a:ext cx="8280920" cy="720080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pt-BR" sz="2800" b="1" dirty="0" smtClean="0"/>
              <a:t>	PNAFM  X  PERÍODO ELEITORAL</a:t>
            </a:r>
          </a:p>
          <a:p>
            <a:pPr algn="ctr">
              <a:buNone/>
            </a:pPr>
            <a:r>
              <a:rPr lang="pt-BR" sz="2800" b="1" dirty="0" smtClean="0"/>
              <a:t>04.07 a 25.10.2020</a:t>
            </a:r>
          </a:p>
          <a:p>
            <a:pPr algn="ctr">
              <a:buNone/>
            </a:pPr>
            <a:endParaRPr lang="pt-BR" sz="2800" b="1" dirty="0" smtClean="0"/>
          </a:p>
          <a:p>
            <a:pPr eaLnBrk="1" hangingPunct="1"/>
            <a:endParaRPr lang="pt-BR" sz="2800" b="1" dirty="0" smtClean="0"/>
          </a:p>
        </p:txBody>
      </p:sp>
      <p:pic>
        <p:nvPicPr>
          <p:cNvPr id="5" name="Imagem 4" descr="Logo 2016 final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5949280"/>
            <a:ext cx="932365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Retângulo 11"/>
          <p:cNvSpPr/>
          <p:nvPr/>
        </p:nvSpPr>
        <p:spPr>
          <a:xfrm>
            <a:off x="611560" y="1844824"/>
            <a:ext cx="763284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49263" algn="just"/>
            <a:endParaRPr lang="pt-BR" sz="2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467544" y="1124744"/>
            <a:ext cx="835292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b="1" dirty="0" smtClean="0"/>
              <a:t>TÓPICO – LEI Nº 9.504/1997</a:t>
            </a:r>
          </a:p>
          <a:p>
            <a:pPr algn="just"/>
            <a:endParaRPr lang="pt-BR" b="1" dirty="0" smtClean="0"/>
          </a:p>
          <a:p>
            <a:pPr algn="just"/>
            <a:r>
              <a:rPr lang="pt-BR" dirty="0" smtClean="0"/>
              <a:t>Das Condutas Vedadas aos Agentes Públicos em Campanhas Eleitorais</a:t>
            </a:r>
          </a:p>
          <a:p>
            <a:pPr algn="just"/>
            <a:endParaRPr lang="pt-BR" dirty="0" smtClean="0"/>
          </a:p>
          <a:p>
            <a:pPr algn="just"/>
            <a:r>
              <a:rPr lang="pt-BR" dirty="0" smtClean="0"/>
              <a:t>Art. 73. São proibidas aos agentes públicos, servidores ou não, as seguintes condutas tendentes a afetar a igualdade de oportunidades entre candidatos nos pleitos eleitorais:</a:t>
            </a:r>
          </a:p>
          <a:p>
            <a:pPr algn="just"/>
            <a:r>
              <a:rPr lang="pt-BR" dirty="0" smtClean="0"/>
              <a:t>I - .....</a:t>
            </a:r>
          </a:p>
          <a:p>
            <a:pPr algn="just"/>
            <a:endParaRPr lang="pt-BR" dirty="0" smtClean="0"/>
          </a:p>
          <a:p>
            <a:pPr algn="just"/>
            <a:r>
              <a:rPr lang="pt-BR" dirty="0" smtClean="0"/>
              <a:t>VI - nos três meses que antecedem o pleito:</a:t>
            </a:r>
          </a:p>
          <a:p>
            <a:pPr algn="just"/>
            <a:r>
              <a:rPr lang="pt-BR" dirty="0" smtClean="0"/>
              <a:t>a) realizar transferência voluntária de recursos da União aos Estados e Municípios, e dos Estados aos Municípios, sob pena de nulidade de pleno direito, ressalvados os recursos destinados a cumprir obrigação formal preexistente para execução de obra ou serviço em andamento e com cronograma prefixado, e os destinados a atender situações de emergência e de calamidade pública;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1115616" y="6021288"/>
            <a:ext cx="7128792" cy="576064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pt-BR" sz="1400" b="1" dirty="0" smtClean="0">
                <a:latin typeface="Arial" pitchFamily="34" charset="0"/>
                <a:cs typeface="Arial" pitchFamily="34" charset="0"/>
              </a:rPr>
              <a:t>PROGRAMA NACIONAL DE APOIO À GESTÃO ADMINISTRATIVA E FISCAL DOS MUNICÍPIOS BRASILEIROS – PNAFM</a:t>
            </a:r>
          </a:p>
          <a:p>
            <a:pPr eaLnBrk="1" hangingPunct="1"/>
            <a:endParaRPr lang="pt-BR" dirty="0" smtClean="0"/>
          </a:p>
        </p:txBody>
      </p:sp>
      <p:sp>
        <p:nvSpPr>
          <p:cNvPr id="1024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323528" y="188640"/>
            <a:ext cx="8280920" cy="72008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pt-BR" sz="2800" b="1" dirty="0" smtClean="0"/>
              <a:t>	PNAFM  X  PERÍODO ELEITORAL</a:t>
            </a:r>
          </a:p>
          <a:p>
            <a:pPr eaLnBrk="1" hangingPunct="1"/>
            <a:endParaRPr lang="pt-BR" sz="2800" b="1" dirty="0" smtClean="0"/>
          </a:p>
        </p:txBody>
      </p:sp>
      <p:pic>
        <p:nvPicPr>
          <p:cNvPr id="5" name="Imagem 4" descr="Logo 2016 final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5949280"/>
            <a:ext cx="932365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Retângulo 11"/>
          <p:cNvSpPr/>
          <p:nvPr/>
        </p:nvSpPr>
        <p:spPr>
          <a:xfrm>
            <a:off x="611560" y="1844824"/>
            <a:ext cx="7632848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pt-BR" sz="2000" dirty="0" smtClean="0"/>
              <a:t> Responsabilidade da UEM sobre a preservação do Projeto;</a:t>
            </a:r>
          </a:p>
          <a:p>
            <a:pPr algn="just"/>
            <a:endParaRPr lang="pt-BR" sz="2000" dirty="0" smtClean="0"/>
          </a:p>
          <a:p>
            <a:pPr algn="just"/>
            <a:r>
              <a:rPr lang="pt-BR" sz="2000" dirty="0" smtClean="0"/>
              <a:t>• UEM deverá preparar relatório do Projeto para apresentar ao novo gestor municipal, se for o caso;</a:t>
            </a:r>
          </a:p>
          <a:p>
            <a:pPr algn="just"/>
            <a:endParaRPr lang="pt-BR" sz="2000" dirty="0" smtClean="0"/>
          </a:p>
          <a:p>
            <a:pPr algn="just"/>
            <a:r>
              <a:rPr lang="pt-BR" sz="2000" dirty="0" smtClean="0"/>
              <a:t>• UEM deverá apresentar ao novo gestor municipal a agenda de compromissos do Projeto, se for o caso;</a:t>
            </a:r>
          </a:p>
          <a:p>
            <a:pPr algn="just"/>
            <a:endParaRPr lang="pt-BR" sz="2000" dirty="0" smtClean="0"/>
          </a:p>
          <a:p>
            <a:pPr algn="just"/>
            <a:r>
              <a:rPr lang="pt-BR" sz="2000" dirty="0" smtClean="0"/>
              <a:t>• Solicitar à UCP apoio institucional junto a nova gestão municipal, se for necessário.</a:t>
            </a:r>
            <a:endParaRPr lang="pt-BR" sz="2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467544" y="1124744"/>
            <a:ext cx="835292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b="1" dirty="0" smtClean="0"/>
              <a:t>TÓPICO – COMPROMISSOS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1115616" y="6021288"/>
            <a:ext cx="7128792" cy="576064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pt-BR" sz="1400" b="1" dirty="0" smtClean="0">
                <a:latin typeface="Arial" pitchFamily="34" charset="0"/>
                <a:cs typeface="Arial" pitchFamily="34" charset="0"/>
              </a:rPr>
              <a:t>PROGRAMA NACIONAL DE APOIO À GESTÃO ADMINISTRATIVA E FISCAL DOS MUNICÍPIOS BRASILEIROS – PNAFM</a:t>
            </a:r>
          </a:p>
          <a:p>
            <a:pPr eaLnBrk="1" hangingPunct="1"/>
            <a:endParaRPr lang="pt-BR" dirty="0" smtClean="0"/>
          </a:p>
        </p:txBody>
      </p:sp>
      <p:sp>
        <p:nvSpPr>
          <p:cNvPr id="1024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323528" y="188640"/>
            <a:ext cx="8280920" cy="72008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pt-BR" sz="2800" b="1" dirty="0" smtClean="0"/>
              <a:t>	PNAFM  X  PERÍODO ELEITORAL</a:t>
            </a:r>
          </a:p>
          <a:p>
            <a:pPr eaLnBrk="1" hangingPunct="1"/>
            <a:endParaRPr lang="pt-BR" sz="2800" b="1" dirty="0" smtClean="0"/>
          </a:p>
        </p:txBody>
      </p:sp>
      <p:pic>
        <p:nvPicPr>
          <p:cNvPr id="5" name="Imagem 4" descr="Logo 2016 final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5949280"/>
            <a:ext cx="932365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Retângulo 11"/>
          <p:cNvSpPr/>
          <p:nvPr/>
        </p:nvSpPr>
        <p:spPr>
          <a:xfrm>
            <a:off x="611560" y="1844824"/>
            <a:ext cx="7632848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pt-BR" sz="2000" dirty="0" smtClean="0"/>
              <a:t> Programação de Desembolso;</a:t>
            </a:r>
          </a:p>
          <a:p>
            <a:pPr algn="just"/>
            <a:endParaRPr lang="pt-BR" sz="2000" dirty="0" smtClean="0"/>
          </a:p>
          <a:p>
            <a:pPr algn="just"/>
            <a:r>
              <a:rPr lang="pt-BR" sz="2000" dirty="0" smtClean="0"/>
              <a:t>• Verificar junto à Procuradoria do Município orientações sobre a aplicabilidade da </a:t>
            </a:r>
            <a:r>
              <a:rPr lang="pt-BR" sz="2000" b="1" dirty="0" smtClean="0"/>
              <a:t>Lei nº 9.504/1997 </a:t>
            </a:r>
            <a:r>
              <a:rPr lang="pt-BR" sz="2000" dirty="0" smtClean="0"/>
              <a:t>na gestão do seu município;</a:t>
            </a:r>
          </a:p>
          <a:p>
            <a:pPr algn="just"/>
            <a:endParaRPr lang="pt-BR" sz="2000" dirty="0" smtClean="0"/>
          </a:p>
          <a:p>
            <a:pPr algn="just"/>
            <a:r>
              <a:rPr lang="pt-BR" sz="2000" dirty="0" smtClean="0"/>
              <a:t> • Consultar a UCP sobre dúvidas sobre a matéria;</a:t>
            </a:r>
          </a:p>
          <a:p>
            <a:pPr algn="just"/>
            <a:endParaRPr lang="pt-BR" sz="2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467544" y="1124744"/>
            <a:ext cx="835292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b="1" dirty="0" smtClean="0"/>
              <a:t>TÓPICO – AÇÕES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1115616" y="6021288"/>
            <a:ext cx="7128792" cy="576064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pt-BR" sz="1400" b="1" dirty="0" smtClean="0">
                <a:latin typeface="Arial" pitchFamily="34" charset="0"/>
                <a:cs typeface="Arial" pitchFamily="34" charset="0"/>
              </a:rPr>
              <a:t>PROGRAMA NACIONAL DE APOIO À GESTÃO ADMINISTRATIVA E FISCAL DOS MUNICÍPIOS BRASILEIROS – PNAFM</a:t>
            </a:r>
          </a:p>
          <a:p>
            <a:pPr eaLnBrk="1" hangingPunct="1"/>
            <a:endParaRPr lang="pt-BR" dirty="0" smtClean="0"/>
          </a:p>
        </p:txBody>
      </p:sp>
      <p:sp>
        <p:nvSpPr>
          <p:cNvPr id="1024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323528" y="188640"/>
            <a:ext cx="8280920" cy="72008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pt-BR" sz="2800" b="1" dirty="0" smtClean="0"/>
              <a:t>	PNAFM  - FINAL DE GESTÃO MUNICIPAL</a:t>
            </a:r>
          </a:p>
          <a:p>
            <a:pPr eaLnBrk="1" hangingPunct="1"/>
            <a:endParaRPr lang="pt-BR" sz="2800" b="1" dirty="0" smtClean="0"/>
          </a:p>
        </p:txBody>
      </p:sp>
      <p:pic>
        <p:nvPicPr>
          <p:cNvPr id="5" name="Imagem 4" descr="Logo 2016 final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5949280"/>
            <a:ext cx="932365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tângulo 5"/>
          <p:cNvSpPr/>
          <p:nvPr/>
        </p:nvSpPr>
        <p:spPr>
          <a:xfrm>
            <a:off x="467544" y="1124744"/>
            <a:ext cx="835292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b="1" dirty="0" smtClean="0"/>
              <a:t>TÓPICO – ALERTAS</a:t>
            </a:r>
          </a:p>
        </p:txBody>
      </p:sp>
      <p:sp>
        <p:nvSpPr>
          <p:cNvPr id="7" name="Retângulo 6"/>
          <p:cNvSpPr/>
          <p:nvPr/>
        </p:nvSpPr>
        <p:spPr>
          <a:xfrm>
            <a:off x="467544" y="1628800"/>
            <a:ext cx="8352928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pt-BR" dirty="0" smtClean="0"/>
              <a:t> Operações de crédito caracterizadas como receitas de capital, contraídas para realização de investimentos não poderão ser contratadas nos últimos 120 (cento e vinte) dias de mandato, segundo Resolução 32/2006 do Senado Federal, que alterou a Resolução 43/2001:</a:t>
            </a:r>
          </a:p>
          <a:p>
            <a:pPr lvl="1" algn="just">
              <a:buFont typeface="Wingdings" pitchFamily="2" charset="2"/>
              <a:buChar char="Ø"/>
            </a:pPr>
            <a:r>
              <a:rPr lang="pt-BR" dirty="0" smtClean="0"/>
              <a:t> Salvo as operações de crédito autorizadas pelo Senado Federal ou pelo Ministério da Fazenda, em nome do Senado Federal, no âmbito da Resolução, até 120 (cento e vinte) dias antes do final do mandato do Chefe do Poder Executivo; (Incluído pela Resolução n.º 40, de 2006).</a:t>
            </a:r>
          </a:p>
          <a:p>
            <a:pPr lvl="1" algn="just">
              <a:buFont typeface="Arial" pitchFamily="34" charset="0"/>
              <a:buChar char="•"/>
            </a:pPr>
            <a:endParaRPr lang="pt-BR" dirty="0" smtClean="0"/>
          </a:p>
          <a:p>
            <a:pPr algn="just">
              <a:buFont typeface="Arial" pitchFamily="34" charset="0"/>
              <a:buChar char="•"/>
            </a:pPr>
            <a:r>
              <a:rPr lang="pt-BR" dirty="0" smtClean="0"/>
              <a:t> É vedado ao titular de Poder ou órgão contrair, nos dois últimos quadrimestres do mandato, obrigação de despesa que não possa ser cumprida integralmente dentro dele, ou que tenha parcelas a serem pagas no exercício seguinte, sem que haja suficiente disponibilidade de caixa para este efeito (LRF art. 42)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"/>
          <p:cNvSpPr>
            <a:spLocks noGrp="1" noChangeArrowheads="1"/>
          </p:cNvSpPr>
          <p:nvPr>
            <p:ph sz="half" idx="1"/>
          </p:nvPr>
        </p:nvSpPr>
        <p:spPr>
          <a:xfrm>
            <a:off x="467544" y="627696"/>
            <a:ext cx="8136904" cy="5370701"/>
          </a:xfrm>
        </p:spPr>
        <p:txBody>
          <a:bodyPr wrap="square" anchor="ctr">
            <a:spAutoFit/>
          </a:bodyPr>
          <a:lstStyle/>
          <a:p>
            <a:pPr marL="0" indent="0" algn="ctr">
              <a:spcBef>
                <a:spcPct val="0"/>
              </a:spcBef>
              <a:buClrTx/>
              <a:buSzTx/>
              <a:buFontTx/>
              <a:buNone/>
            </a:pPr>
            <a:r>
              <a:rPr lang="pt-BR" sz="2000" b="1" dirty="0" smtClean="0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  <a:t>PROGRAMA NACIONAL DE APOIO À GESTÃO ADMINISTRATIVA </a:t>
            </a:r>
          </a:p>
          <a:p>
            <a:pPr marL="0" indent="0" algn="ctr">
              <a:spcBef>
                <a:spcPct val="0"/>
              </a:spcBef>
              <a:buClrTx/>
              <a:buSzTx/>
              <a:buFontTx/>
              <a:buNone/>
            </a:pPr>
            <a:r>
              <a:rPr lang="pt-BR" sz="2000" b="1" dirty="0" smtClean="0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  <a:t>E FISCAL DOS MUNICÍPIOS BRASILEIROS - PNAFM</a:t>
            </a:r>
          </a:p>
          <a:p>
            <a:pPr marL="0" indent="0" algn="ctr">
              <a:spcBef>
                <a:spcPct val="0"/>
              </a:spcBef>
              <a:buClrTx/>
              <a:buSzTx/>
              <a:buFontTx/>
              <a:buNone/>
            </a:pPr>
            <a:endParaRPr lang="pt-BR" sz="2700" b="1" dirty="0" smtClean="0">
              <a:solidFill>
                <a:srgbClr val="000000"/>
              </a:solidFill>
              <a:latin typeface="Arial" charset="0"/>
              <a:ea typeface="Times New Roman" pitchFamily="18" charset="0"/>
              <a:cs typeface="Arial" charset="0"/>
            </a:endParaRPr>
          </a:p>
          <a:p>
            <a:pPr marL="0" indent="0" algn="ctr">
              <a:spcBef>
                <a:spcPct val="0"/>
              </a:spcBef>
              <a:buClrTx/>
              <a:buSzTx/>
              <a:buFontTx/>
              <a:buNone/>
            </a:pPr>
            <a:r>
              <a:rPr lang="pt-BR" sz="2000" b="1" dirty="0" smtClean="0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  <a:t>COORDENAÇÃO-GERAL DE PROGRAMAS E PROJETOS DE </a:t>
            </a:r>
          </a:p>
          <a:p>
            <a:pPr marL="0" indent="0" algn="ctr">
              <a:spcBef>
                <a:spcPct val="0"/>
              </a:spcBef>
              <a:buClrTx/>
              <a:buSzTx/>
              <a:buFontTx/>
              <a:buNone/>
            </a:pPr>
            <a:r>
              <a:rPr lang="pt-BR" sz="2000" b="1" dirty="0" smtClean="0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  <a:t>COOPERAÇÃO – COOPE  (UCP)</a:t>
            </a:r>
          </a:p>
          <a:p>
            <a:pPr marL="0" indent="0" algn="ctr">
              <a:spcBef>
                <a:spcPct val="0"/>
              </a:spcBef>
              <a:buClrTx/>
              <a:buSzTx/>
              <a:buFontTx/>
              <a:buNone/>
            </a:pPr>
            <a:r>
              <a:rPr lang="pt-BR" sz="2000" dirty="0" smtClean="0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  <a:t/>
            </a:r>
            <a:br>
              <a:rPr lang="pt-BR" sz="2000" dirty="0" smtClean="0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</a:br>
            <a:r>
              <a:rPr lang="pt-BR" sz="1800" b="1" dirty="0" smtClean="0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  <a:t>DIRETORIA DE GESTÃO ESTRATÉGICA</a:t>
            </a:r>
            <a:br>
              <a:rPr lang="pt-BR" sz="1800" b="1" dirty="0" smtClean="0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</a:br>
            <a:r>
              <a:rPr lang="pt-BR" sz="1800" b="1" dirty="0" smtClean="0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  <a:t>SECRETARIA DE GESTÃO CORPORATIVA</a:t>
            </a:r>
          </a:p>
          <a:p>
            <a:pPr marL="0" indent="0" algn="ctr">
              <a:spcBef>
                <a:spcPct val="0"/>
              </a:spcBef>
              <a:buClrTx/>
              <a:buSzTx/>
              <a:buFontTx/>
              <a:buNone/>
            </a:pPr>
            <a:r>
              <a:rPr lang="pt-BR" sz="1800" b="1" dirty="0" smtClean="0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  <a:t>SECRETARIA EXECUTIVA</a:t>
            </a:r>
            <a:br>
              <a:rPr lang="pt-BR" sz="1800" b="1" dirty="0" smtClean="0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</a:br>
            <a:r>
              <a:rPr lang="pt-BR" sz="1800" b="1" dirty="0" smtClean="0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  <a:t>MINISTÉRIO DA ECONOMIA</a:t>
            </a:r>
            <a:r>
              <a:rPr lang="pt-BR" sz="1200" dirty="0" smtClean="0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  <a:t/>
            </a:r>
            <a:br>
              <a:rPr lang="pt-BR" sz="1200" dirty="0" smtClean="0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</a:br>
            <a:endParaRPr lang="pt-BR" sz="1200" dirty="0" smtClean="0">
              <a:solidFill>
                <a:srgbClr val="000000"/>
              </a:solidFill>
              <a:latin typeface="Arial" charset="0"/>
              <a:ea typeface="Times New Roman" pitchFamily="18" charset="0"/>
              <a:cs typeface="Arial" charset="0"/>
            </a:endParaRPr>
          </a:p>
          <a:p>
            <a:pPr marL="0" indent="0" algn="ctr">
              <a:spcBef>
                <a:spcPct val="0"/>
              </a:spcBef>
              <a:buClrTx/>
              <a:buSzTx/>
              <a:buFontTx/>
              <a:buNone/>
            </a:pPr>
            <a:endParaRPr lang="pt-BR" sz="1200" dirty="0" smtClean="0">
              <a:solidFill>
                <a:srgbClr val="000000"/>
              </a:solidFill>
              <a:latin typeface="Arial" charset="0"/>
              <a:ea typeface="Times New Roman" pitchFamily="18" charset="0"/>
              <a:cs typeface="Arial" charset="0"/>
            </a:endParaRPr>
          </a:p>
          <a:p>
            <a:pPr marL="0" indent="0" algn="ctr">
              <a:spcBef>
                <a:spcPct val="0"/>
              </a:spcBef>
              <a:buClrTx/>
              <a:buSzTx/>
              <a:buFontTx/>
              <a:buNone/>
            </a:pPr>
            <a:endParaRPr lang="pt-BR" sz="1200" dirty="0" smtClean="0">
              <a:solidFill>
                <a:srgbClr val="000000"/>
              </a:solidFill>
              <a:latin typeface="Arial" charset="0"/>
              <a:ea typeface="Times New Roman" pitchFamily="18" charset="0"/>
              <a:cs typeface="Arial" charset="0"/>
            </a:endParaRPr>
          </a:p>
          <a:p>
            <a:pPr marL="0" indent="0" algn="ctr">
              <a:spcBef>
                <a:spcPct val="0"/>
              </a:spcBef>
              <a:buClrTx/>
              <a:buSzTx/>
              <a:buFontTx/>
              <a:buNone/>
            </a:pPr>
            <a:endParaRPr lang="pt-BR" sz="1200" dirty="0" smtClean="0">
              <a:solidFill>
                <a:srgbClr val="000000"/>
              </a:solidFill>
              <a:latin typeface="Arial" charset="0"/>
              <a:ea typeface="Times New Roman" pitchFamily="18" charset="0"/>
              <a:cs typeface="Arial" charset="0"/>
            </a:endParaRPr>
          </a:p>
          <a:p>
            <a:pPr marL="0" indent="0" algn="ctr">
              <a:spcBef>
                <a:spcPct val="0"/>
              </a:spcBef>
              <a:buClrTx/>
              <a:buSzTx/>
              <a:buFontTx/>
              <a:buNone/>
            </a:pPr>
            <a:endParaRPr lang="pt-BR" sz="1200" dirty="0" smtClean="0">
              <a:solidFill>
                <a:srgbClr val="000000"/>
              </a:solidFill>
              <a:latin typeface="Arial" charset="0"/>
              <a:ea typeface="Times New Roman" pitchFamily="18" charset="0"/>
              <a:cs typeface="Arial" charset="0"/>
            </a:endParaRPr>
          </a:p>
          <a:p>
            <a:pPr marL="0" indent="0" algn="ctr">
              <a:spcBef>
                <a:spcPct val="0"/>
              </a:spcBef>
              <a:buClrTx/>
              <a:buSzTx/>
              <a:buFontTx/>
              <a:buNone/>
            </a:pPr>
            <a:endParaRPr lang="pt-BR" sz="1200" dirty="0" smtClean="0">
              <a:solidFill>
                <a:srgbClr val="000000"/>
              </a:solidFill>
              <a:latin typeface="Arial" charset="0"/>
              <a:ea typeface="Times New Roman" pitchFamily="18" charset="0"/>
              <a:cs typeface="Arial" charset="0"/>
            </a:endParaRPr>
          </a:p>
          <a:p>
            <a:pPr marL="0" indent="0" algn="ctr">
              <a:spcBef>
                <a:spcPct val="0"/>
              </a:spcBef>
              <a:buClrTx/>
              <a:buSzTx/>
              <a:buFontTx/>
              <a:buNone/>
            </a:pPr>
            <a:r>
              <a:rPr lang="pt-BR" sz="1800" b="1" dirty="0" err="1" smtClean="0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  <a:t>Tel</a:t>
            </a:r>
            <a:r>
              <a:rPr lang="pt-BR" sz="1800" b="1" dirty="0" smtClean="0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  <a:t>: +55 (61) 2020-4131</a:t>
            </a:r>
            <a:br>
              <a:rPr lang="pt-BR" sz="1800" b="1" dirty="0" smtClean="0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</a:br>
            <a:r>
              <a:rPr lang="pt-BR" sz="1800" b="1" dirty="0" smtClean="0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  <a:t>E-mail: </a:t>
            </a:r>
            <a:r>
              <a:rPr lang="pt-BR" sz="18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 charset="0"/>
                <a:ea typeface="Times New Roman" pitchFamily="18" charset="0"/>
                <a:cs typeface="Arial" charset="0"/>
                <a:hlinkClick r:id="rId2"/>
              </a:rPr>
              <a:t>ucp.df@fazenda.gov.br</a:t>
            </a:r>
            <a:endParaRPr lang="pt-BR" sz="1800" b="1" dirty="0" smtClean="0">
              <a:solidFill>
                <a:schemeClr val="accent4">
                  <a:lumMod val="60000"/>
                  <a:lumOff val="40000"/>
                </a:schemeClr>
              </a:solidFill>
              <a:latin typeface="Arial" charset="0"/>
              <a:ea typeface="Times New Roman" pitchFamily="18" charset="0"/>
              <a:cs typeface="Arial" charset="0"/>
            </a:endParaRPr>
          </a:p>
          <a:p>
            <a:pPr marL="0" indent="0" algn="ctr">
              <a:spcBef>
                <a:spcPct val="0"/>
              </a:spcBef>
              <a:buClrTx/>
              <a:buSzTx/>
              <a:buFontTx/>
              <a:buNone/>
            </a:pPr>
            <a:r>
              <a:rPr lang="pt-BR" sz="1800" b="1" dirty="0" smtClean="0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  <a:t>Endereço: Esplanada dos Ministérios, Bloco “K", Sala 200,</a:t>
            </a:r>
            <a:br>
              <a:rPr lang="pt-BR" sz="1800" b="1" dirty="0" smtClean="0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</a:br>
            <a:r>
              <a:rPr lang="pt-BR" sz="1800" b="1" dirty="0" smtClean="0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  <a:t>Brasília - DF  CEP:70048-900</a:t>
            </a:r>
            <a:endParaRPr lang="pt-BR" sz="1800" b="1" dirty="0" smtClean="0">
              <a:latin typeface="Arial" charset="0"/>
              <a:ea typeface="Times New Roman" pitchFamily="18" charset="0"/>
              <a:cs typeface="Arial" charset="0"/>
            </a:endParaRPr>
          </a:p>
        </p:txBody>
      </p:sp>
      <p:pic>
        <p:nvPicPr>
          <p:cNvPr id="3" name="Imagem 2" descr="Logo 2016 final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5949280"/>
            <a:ext cx="932365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so">
  <a:themeElements>
    <a:clrScheme name="Concurso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urso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so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9721</TotalTime>
  <Words>505</Words>
  <Application>Microsoft Office PowerPoint</Application>
  <PresentationFormat>Apresentação na tela (4:3)</PresentationFormat>
  <Paragraphs>56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7" baseType="lpstr">
      <vt:lpstr>Concurso</vt:lpstr>
      <vt:lpstr>COGEP - COMITÊ GESTOR DO PNAFM</vt:lpstr>
      <vt:lpstr>Slide 2</vt:lpstr>
      <vt:lpstr>Slide 3</vt:lpstr>
      <vt:lpstr>Slide 4</vt:lpstr>
      <vt:lpstr>Slide 5</vt:lpstr>
      <vt:lpstr>Slide 6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IrmaBC</dc:creator>
  <cp:lastModifiedBy>IrmaBC</cp:lastModifiedBy>
  <cp:revision>365</cp:revision>
  <dcterms:created xsi:type="dcterms:W3CDTF">2016-08-22T14:28:27Z</dcterms:created>
  <dcterms:modified xsi:type="dcterms:W3CDTF">2019-09-23T13:22:28Z</dcterms:modified>
</cp:coreProperties>
</file>