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8"/>
  </p:notesMasterIdLst>
  <p:handoutMasterIdLst>
    <p:handoutMasterId r:id="rId9"/>
  </p:handoutMasterIdLst>
  <p:sldIdLst>
    <p:sldId id="322" r:id="rId2"/>
    <p:sldId id="299" r:id="rId3"/>
    <p:sldId id="323" r:id="rId4"/>
    <p:sldId id="324" r:id="rId5"/>
    <p:sldId id="325" r:id="rId6"/>
    <p:sldId id="297" r:id="rId7"/>
  </p:sldIdLst>
  <p:sldSz cx="9144000" cy="6858000" type="screen4x3"/>
  <p:notesSz cx="6669088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F4753-BE1B-47BC-A80F-97A88470F0DB}" type="datetimeFigureOut">
              <a:rPr lang="pt-BR" smtClean="0"/>
              <a:pPr/>
              <a:t>23/09/2019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D3583-0097-4F6C-BB15-1730F390F0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42578F-F417-4A9D-AF7D-12E7CA4E8FE8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598" y="4714876"/>
            <a:ext cx="5335893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6866" y="9428164"/>
            <a:ext cx="289066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8967A9-777F-48F7-BD0F-61D604089C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C51DA7-8EE9-4C0A-9FB6-AF5A73DACD7B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A80550-ED17-4C09-A388-0CD243CB490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390DAF-063C-4145-8B72-4B33034A3CE1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24B964-3B47-4939-AB7C-904B3A3692F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1A1CCC-0A60-4CC5-9AE1-40FE78C1D42D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E0F759-932B-4C4C-BFD2-2FD554145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E22087-6A51-476D-926A-21A4FB97127B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53719B-8098-441D-96A8-D7E29426D37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6C4130-8761-41F0-8915-EE444793023D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E85CF0-389E-4528-AFBB-EE42F2DF5C7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0E7A66-DD45-4141-9F9E-A00BA404F8E7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ACF4AD-E5F1-4F85-8E74-2237F549CA0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EEBDE5-5849-4C3E-B3BE-E9FA1684D604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5FC2DD-D445-4928-A5CE-CEC1C2C3E05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E5BA81-4A69-4209-9CAB-524BE181FA31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0E9ED5-BD9B-433B-8F4D-990DC63B98E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F08CF-C867-4393-B0BD-524E5179DF9F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6DAA2B-9EA9-41AA-A2D4-1CC76FC6B2B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4F9687F-C7BC-4BC5-98FE-03F26BAFE6FA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8F74A7-1A45-4FC4-97AA-0998D22172F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CFAE56-6A84-4652-A0C9-1DD14076BD33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7DDF20B-D957-4B17-80F6-E6105DB3DD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67BCE7-B5AD-410F-8E6C-94C3463AB5EA}" type="datetimeFigureOut">
              <a:rPr lang="pt-BR" smtClean="0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4AD263-294F-4A23-A3DF-0F1FDA5AD70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7772400" cy="864095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COGEP - COMITÊ GESTOR DO PNAFM</a:t>
            </a:r>
            <a:endParaRPr lang="pt-BR" sz="3200" dirty="0">
              <a:solidFill>
                <a:srgbClr val="00B05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5229200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PROGRAMA NACIONAL DE APOIO À GESTÃO ADMINISTRATIVA E FISCAL DOS MUNICÍPIOS BRASILEIROS</a:t>
            </a:r>
          </a:p>
          <a:p>
            <a:pPr algn="ctr"/>
            <a:r>
              <a:rPr lang="pt-BR" b="1" dirty="0" smtClean="0">
                <a:solidFill>
                  <a:srgbClr val="00B050"/>
                </a:solidFill>
              </a:rPr>
              <a:t>    - PNAFM-III - 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11560" y="644404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>
                <a:solidFill>
                  <a:srgbClr val="00B050"/>
                </a:solidFill>
              </a:rPr>
              <a:t>Salvador/BA, 18 a 20.09.2019</a:t>
            </a:r>
            <a:endParaRPr lang="pt-BR" b="1" dirty="0">
              <a:solidFill>
                <a:srgbClr val="00B050"/>
              </a:solidFill>
            </a:endParaRPr>
          </a:p>
        </p:txBody>
      </p:sp>
      <p:sp>
        <p:nvSpPr>
          <p:cNvPr id="11266" name="AutoShape 2" descr="Resultado de imagem para fotos da avenida paulista em sÃ£o pau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" name="AutoShape 2" descr="Resultado de imagem para fotos de salvad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251520" y="443711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REFLEXOS DO PERÍODO ELEITORAL NA EXECUÇÃO DO PNAFM</a:t>
            </a:r>
            <a:endParaRPr lang="pt-BR" b="1" dirty="0">
              <a:solidFill>
                <a:srgbClr val="0070C0"/>
              </a:solidFill>
            </a:endParaRPr>
          </a:p>
        </p:txBody>
      </p:sp>
      <p:pic>
        <p:nvPicPr>
          <p:cNvPr id="12" name="Imagem 11" descr="C:\Users\luisao\Documents\2rd_Farol-da-Barra-by-Prefeitura-de-Salvado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08720"/>
            <a:ext cx="439248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59742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t-BR" sz="2800" b="1" dirty="0" smtClean="0"/>
              <a:t>	PNAFM  X  PERÍODO ELEITORAL</a:t>
            </a:r>
          </a:p>
          <a:p>
            <a:pPr algn="ctr">
              <a:buNone/>
            </a:pPr>
            <a:r>
              <a:rPr lang="pt-BR" sz="2800" b="1" dirty="0" smtClean="0"/>
              <a:t>04.07 a 25.10.2020</a:t>
            </a:r>
          </a:p>
          <a:p>
            <a:pPr algn="ctr">
              <a:buNone/>
            </a:pPr>
            <a:endParaRPr lang="pt-BR" sz="2800" b="1" dirty="0" smtClean="0"/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124744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/>
              <a:t>TÓPICO – LEI Nº 9.504/1997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dirty="0" smtClean="0"/>
              <a:t>Das Condutas Vedadas aos Agentes Públicos em Campanhas Eleitorais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Art. 73. São proibidas aos agentes públicos, servidores ou não, as seguintes condutas tendentes a afetar a igualdade de oportunidades entre candidatos nos pleitos eleitorais:</a:t>
            </a:r>
          </a:p>
          <a:p>
            <a:pPr algn="just"/>
            <a:r>
              <a:rPr lang="pt-BR" dirty="0" smtClean="0"/>
              <a:t>I - .....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VI - nos três meses que antecedem o pleito:</a:t>
            </a:r>
          </a:p>
          <a:p>
            <a:pPr algn="just"/>
            <a:r>
              <a:rPr lang="pt-BR" dirty="0" smtClean="0"/>
              <a:t>a) realizar transferência voluntária de recursos da União aos Estados e Municípios, e dos Estados aos Municípios, sob pena de nulidade de pleno direito, ressalvados os recursos destinados a cumprir obrigação formal preexistente para execução de obra ou serviço em andamento e com cronograma prefixado, e os destinados a atender situações de emergência e de calamidade pública;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PNAFM  X  PERÍODO ELEITORAL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Responsabilidade da UEM sobre a preservação do Projeto;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• UEM deverá preparar relatório do Projeto para apresentar ao novo gestor municipal, se for o caso;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• UEM deverá apresentar ao novo gestor municipal a agenda de compromissos do Projeto, se for o caso;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• Solicitar à UCP apoio institucional junto a nova gestão municipal, se for necessário.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124744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/>
              <a:t>TÓPICO – COMPROMISSOS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PNAFM  X  PERÍODO ELEITORAL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11"/>
          <p:cNvSpPr/>
          <p:nvPr/>
        </p:nvSpPr>
        <p:spPr>
          <a:xfrm>
            <a:off x="611560" y="1844824"/>
            <a:ext cx="76328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 Programação de Desembolso;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• Verificar junto à Procuradoria do Município orientações sobre a aplicabilidade da </a:t>
            </a:r>
            <a:r>
              <a:rPr lang="pt-BR" sz="2000" b="1" dirty="0" smtClean="0"/>
              <a:t>Lei nº 9.504/1997 </a:t>
            </a:r>
            <a:r>
              <a:rPr lang="pt-BR" sz="2000" dirty="0" smtClean="0"/>
              <a:t>na gestão do seu município;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 • Consultar a UCP sobre dúvidas sobre a matéria;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67544" y="1124744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/>
              <a:t>TÓPICO – 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15616" y="6021288"/>
            <a:ext cx="7128792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1400" b="1" dirty="0" smtClean="0">
                <a:latin typeface="Arial" pitchFamily="34" charset="0"/>
                <a:cs typeface="Arial" pitchFamily="34" charset="0"/>
              </a:rPr>
              <a:t>PROGRAMA NACIONAL DE APOIO À GESTÃO ADMINISTRATIVA E FISCAL DOS MUNICÍPIOS BRASILEIROS – PNAFM</a:t>
            </a:r>
          </a:p>
          <a:p>
            <a:pPr eaLnBrk="1" hangingPunct="1"/>
            <a:endParaRPr lang="pt-BR" dirty="0" smtClean="0"/>
          </a:p>
        </p:txBody>
      </p:sp>
      <p:sp>
        <p:nvSpPr>
          <p:cNvPr id="1024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28092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	PNAFM  - FINAL DE GESTÃO MUNICIPAL</a:t>
            </a:r>
          </a:p>
          <a:p>
            <a:pPr eaLnBrk="1" hangingPunct="1"/>
            <a:endParaRPr lang="pt-BR" sz="2800" b="1" dirty="0" smtClean="0"/>
          </a:p>
        </p:txBody>
      </p:sp>
      <p:pic>
        <p:nvPicPr>
          <p:cNvPr id="5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467544" y="1124744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/>
              <a:t>TÓPICO – ALERTAS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467544" y="1628800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dirty="0" smtClean="0"/>
              <a:t> Operações de crédito caracterizadas como receitas de capital, contraídas para realização de investimentos não poderão ser contratadas nos últimos 120 (cento e vinte) dias de mandato, segundo Resolução 32/2006 do Senado Federal, que alterou a Resolução 43/2001:</a:t>
            </a:r>
          </a:p>
          <a:p>
            <a:pPr lvl="1" algn="just">
              <a:buFont typeface="Wingdings" pitchFamily="2" charset="2"/>
              <a:buChar char="Ø"/>
            </a:pPr>
            <a:r>
              <a:rPr lang="pt-BR" dirty="0" smtClean="0"/>
              <a:t> Salvo as operações de crédito autorizadas pelo Senado Federal ou pelo Ministério da Fazenda, em nome do Senado Federal, no âmbito da Resolução, até 120 (cento e vinte) dias antes do final do mandato do Chefe do Poder Executivo; (Incluído pela Resolução n.º 40, de 2006).</a:t>
            </a:r>
          </a:p>
          <a:p>
            <a:pPr lvl="1" algn="just">
              <a:buFont typeface="Arial" pitchFamily="34" charset="0"/>
              <a:buChar char="•"/>
            </a:pPr>
            <a:endParaRPr lang="pt-BR" dirty="0" smtClean="0"/>
          </a:p>
          <a:p>
            <a:pPr algn="just">
              <a:buFont typeface="Arial" pitchFamily="34" charset="0"/>
              <a:buChar char="•"/>
            </a:pPr>
            <a:r>
              <a:rPr lang="pt-BR" dirty="0" smtClean="0"/>
              <a:t> É vedado ao titular de Poder ou órgão contrair, nos dois últimos quadrimestres do mandato, obrigação de despesa que não possa ser cumprida integralmente dentro dele, ou que tenha parcelas a serem pagas no exercício seguinte, sem que haja suficiente disponibilidade de caixa para este efeito (LRF art. 42)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7544" y="627696"/>
            <a:ext cx="8136904" cy="5370701"/>
          </a:xfrm>
        </p:spPr>
        <p:txBody>
          <a:bodyPr wrap="square" anchor="ctr">
            <a:spAutoFit/>
          </a:bodyPr>
          <a:lstStyle/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PROGRAMA NACIONAL DE APOIO À GESTÃO ADMINISTRATIVA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 FISCAL DOS MUNICÍPIOS BRASILEIROS - PNAFM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2700" b="1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COORDENAÇÃO-GERAL DE PROGRAMAS E PROJETOS DE 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COOPERAÇÃO – COOPE  (UCP)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DIRETORIA DE GESTÃO ESTRATÉGICA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DE GESTÃO CORPORATIVA</a:t>
            </a: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SECRETARIA EXECUTIVA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MINISTÉRIO DA ECONOMIA</a:t>
            </a:r>
            <a: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/>
            </a:r>
            <a:br>
              <a:rPr lang="pt-BR" sz="1200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endParaRPr lang="pt-BR" sz="12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err="1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Tel</a:t>
            </a: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: +55 (61) 2020-4131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E-mail: </a:t>
            </a:r>
            <a:r>
              <a:rPr lang="pt-BR" sz="1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ea typeface="Times New Roman" pitchFamily="18" charset="0"/>
                <a:cs typeface="Arial" charset="0"/>
                <a:hlinkClick r:id="rId2"/>
              </a:rPr>
              <a:t>ucp.df@fazenda.gov.br</a:t>
            </a:r>
            <a:endParaRPr lang="pt-BR" sz="18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Endereço: Esplanada dos Ministérios, Bloco “K", Sala 200,</a:t>
            </a:r>
            <a:b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r>
              <a:rPr lang="pt-BR" sz="1800" b="1" dirty="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Brasília - DF  CEP:70048-900</a:t>
            </a:r>
            <a:endParaRPr lang="pt-BR" sz="1800" b="1" dirty="0" smtClean="0">
              <a:latin typeface="Arial" charset="0"/>
              <a:ea typeface="Times New Roman" pitchFamily="18" charset="0"/>
              <a:cs typeface="Arial" charset="0"/>
            </a:endParaRPr>
          </a:p>
        </p:txBody>
      </p:sp>
      <p:pic>
        <p:nvPicPr>
          <p:cNvPr id="3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949280"/>
            <a:ext cx="9323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9721</TotalTime>
  <Words>505</Words>
  <Application>Microsoft Office PowerPoint</Application>
  <PresentationFormat>Apresentação na tela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Concurso</vt:lpstr>
      <vt:lpstr>COGEP - COMITÊ GESTOR DO PNAFM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365</cp:revision>
  <dcterms:created xsi:type="dcterms:W3CDTF">2016-08-22T14:28:27Z</dcterms:created>
  <dcterms:modified xsi:type="dcterms:W3CDTF">2019-09-23T13:22:28Z</dcterms:modified>
</cp:coreProperties>
</file>