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7"/>
  </p:notesMasterIdLst>
  <p:sldIdLst>
    <p:sldId id="290" r:id="rId2"/>
    <p:sldId id="305" r:id="rId3"/>
    <p:sldId id="315" r:id="rId4"/>
    <p:sldId id="336" r:id="rId5"/>
    <p:sldId id="334" r:id="rId6"/>
    <p:sldId id="316" r:id="rId7"/>
    <p:sldId id="317" r:id="rId8"/>
    <p:sldId id="318" r:id="rId9"/>
    <p:sldId id="319" r:id="rId10"/>
    <p:sldId id="320" r:id="rId11"/>
    <p:sldId id="321" r:id="rId12"/>
    <p:sldId id="339" r:id="rId13"/>
    <p:sldId id="300" r:id="rId14"/>
    <p:sldId id="338" r:id="rId15"/>
    <p:sldId id="297" r:id="rId16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42AC883-92A1-4DD0-85F0-9D5D4C4EDDEE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F67A59-7313-4D2F-A670-1482D3129339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Nesse contexto, é necessário que os municípios dediquem </a:t>
            </a:r>
            <a:r>
              <a:rPr lang="pt-BR" b="1" smtClean="0"/>
              <a:t>especial atenção à elaboração do Planejamento Estratégico municipal com ênfase na gestão fiscal, </a:t>
            </a:r>
            <a:r>
              <a:rPr lang="pt-BR" smtClean="0"/>
              <a:t>uma vez que esse documento </a:t>
            </a:r>
            <a:r>
              <a:rPr lang="pt-BR" b="1" smtClean="0"/>
              <a:t>fundamentará as escolhas e prioridades dos projetos</a:t>
            </a:r>
            <a:r>
              <a:rPr lang="pt-BR" smtClean="0"/>
              <a:t>, seus Produtos e demais ações do Projeto, possibilitando </a:t>
            </a:r>
            <a:r>
              <a:rPr lang="pt-BR" b="1" smtClean="0"/>
              <a:t>utilizar da melhor forma possível as oportunidades e recursos disponíveis.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 projeto de modernização fiscal é um processo único, consistindo de um grupo de produtos, insumos e aquisições coordenadas e controladas, com datas para início e término, empreendido para o alcance das metas e objetivos seguindo requisitos específicos, incluindo </a:t>
            </a:r>
            <a:r>
              <a:rPr lang="pt-BR" b="1" smtClean="0"/>
              <a:t>limitações de tempo, custo e recursos.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De posse dessas premissas, a UEM deverá estruturar todos os passos necessários para identificar a </a:t>
            </a:r>
            <a:r>
              <a:rPr lang="pt-BR" b="1" smtClean="0"/>
              <a:t>situação real em que o seu município se encontra</a:t>
            </a:r>
            <a:r>
              <a:rPr lang="pt-BR" smtClean="0"/>
              <a:t>, com ênfase na gestão fiscal, e estabelecer as estratégias a serem seguidas</a:t>
            </a:r>
            <a:r>
              <a:rPr lang="pt-BR" b="1" smtClean="0"/>
              <a:t>, visando alçar a gestão local a novos patamares de eficiência, eficácia e efetividade na gestão das finanças públicas.</a:t>
            </a:r>
          </a:p>
          <a:p>
            <a:endParaRPr lang="pt-BR" smtClean="0"/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4C7365-4E93-4A89-B570-453D63062BCE}" type="slidenum">
              <a:rPr lang="pt-BR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Nesse contexto, é necessário que os municípios dediquem </a:t>
            </a:r>
            <a:r>
              <a:rPr lang="pt-BR" b="1" smtClean="0"/>
              <a:t>especial atenção à elaboração do Planejamento Estratégico municipal com ênfase na gestão fiscal, </a:t>
            </a:r>
            <a:r>
              <a:rPr lang="pt-BR" smtClean="0"/>
              <a:t>uma vez que esse documento </a:t>
            </a:r>
            <a:r>
              <a:rPr lang="pt-BR" b="1" smtClean="0"/>
              <a:t>fundamentará as escolhas e prioridades dos projetos</a:t>
            </a:r>
            <a:r>
              <a:rPr lang="pt-BR" smtClean="0"/>
              <a:t>, seus Produtos e demais ações do Projeto, possibilitando </a:t>
            </a:r>
            <a:r>
              <a:rPr lang="pt-BR" b="1" smtClean="0"/>
              <a:t>utilizar da melhor forma possível as oportunidades e recursos disponíveis.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 projeto de modernização fiscal é um processo único, consistindo de um grupo de produtos, insumos e aquisições coordenadas e controladas, com datas para início e término, empreendido para o alcance das metas e objetivos seguindo requisitos específicos, incluindo </a:t>
            </a:r>
            <a:r>
              <a:rPr lang="pt-BR" b="1" smtClean="0"/>
              <a:t>limitações de tempo, custo e recursos.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De posse dessas premissas, a UEM deverá estruturar todos os passos necessários para identificar a </a:t>
            </a:r>
            <a:r>
              <a:rPr lang="pt-BR" b="1" smtClean="0"/>
              <a:t>situação real em que o seu município se encontra</a:t>
            </a:r>
            <a:r>
              <a:rPr lang="pt-BR" smtClean="0"/>
              <a:t>, com ênfase na gestão fiscal, e estabelecer as estratégias a serem seguidas</a:t>
            </a:r>
            <a:r>
              <a:rPr lang="pt-BR" b="1" smtClean="0"/>
              <a:t>, visando alçar a gestão local a novos patamares de eficiência, eficácia e efetividade na gestão das finanças públicas.</a:t>
            </a:r>
          </a:p>
          <a:p>
            <a:endParaRPr lang="pt-BR" smtClean="0"/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CEB9729-A9EA-4B4B-A67F-B4434AE5C104}" type="slidenum">
              <a:rPr lang="pt-BR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1 - Elaborar estratégia - Alcançar objetivos – Melhor utilização possível de recursos disponíveis</a:t>
            </a:r>
          </a:p>
          <a:p>
            <a:r>
              <a:rPr lang="pt-BR" smtClean="0"/>
              <a:t>2 - ser tempestivamente neutralizada – Incremento de Receitas – Redução de Despesas Previstas</a:t>
            </a:r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F778E8-3DA2-4BFB-80B6-CF3AFE19A9A0}" type="slidenum">
              <a:rPr lang="pt-BR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b="1" smtClean="0"/>
              <a:t>As Diretrizes Estratégicas </a:t>
            </a:r>
            <a:r>
              <a:rPr lang="pt-BR" smtClean="0"/>
              <a:t>a serem definidas no Planejamento Estratégico </a:t>
            </a:r>
            <a:r>
              <a:rPr lang="pt-BR" b="1" smtClean="0"/>
              <a:t>deverão nortear as ações a serem realizadas </a:t>
            </a:r>
            <a:r>
              <a:rPr lang="pt-BR" smtClean="0"/>
              <a:t>com a implantação dos projetos.</a:t>
            </a:r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E4D06D-70A1-409D-9A13-8208B5B85D4A}" type="slidenum">
              <a:rPr lang="pt-BR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661DE3-1360-4257-8AE9-C5BE0CC64B82}" type="slidenum">
              <a:rPr lang="pt-BR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3D86DF-1D9A-40E7-BB20-E204BCAF10A0}" type="slidenum">
              <a:rPr lang="pt-BR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Forma liv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2C2864C-CD8E-4E84-9E65-C974B5BAAF3D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4AF021-91F6-484D-8617-C368F1CAD21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90360-800B-4DE8-91F7-AD9FE3C4ABB3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DB2EE-9CD1-4B4A-953F-31731D48984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B95AB-7A8B-491E-9BCF-9513447B776A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E6F06-B248-4FB5-B20A-F8D2B8A6DCA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B11B4-F816-4FFA-9309-82FC3113F012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256DD-FB3D-4994-A92F-653ED43E4D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85A74A-6717-4F61-B963-0D95506CBDB5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77264-BDEC-4E75-B59F-A3AE028E7639}" type="slidenum">
              <a:rPr lang="pt-BR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163B3A-079A-444D-B950-0B64012A646B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CF725-5520-4502-8F2A-F29D2F7A7E2D}" type="slidenum">
              <a:rPr lang="pt-BR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5DD107-95B4-4A69-8CAE-84E4A493200B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C120C-0FFE-48FD-A8BF-E4206A8CC1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DA8D27-D33A-4217-9B53-2F65B63B2A82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EB55A-0141-4AE3-9180-8E781B04DAD5}" type="slidenum">
              <a:rPr lang="pt-BR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A02C-B2D0-475B-B372-E7D568B46CEC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9935D-42C5-4991-BF98-730E7D2394A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C2F336-C4D8-43A5-89C6-6B34DEA89EE7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ADCB3-60B4-4CC5-96F2-58BC4123D053}" type="slidenum">
              <a:rPr lang="pt-BR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Forma livre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5B0756B-C7AB-4353-8945-87E8C9EE37DF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10309-F6C4-4377-8545-9EEC4C2A724F}" type="slidenum">
              <a:rPr lang="pt-BR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7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8B01A5F-275E-4EC7-A43A-FC319382817C}" type="datetimeFigureOut">
              <a:rPr lang="pt-BR"/>
              <a:pPr>
                <a:defRPr/>
              </a:pPr>
              <a:t>26/11/2019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860B323E-47EA-4FF6-B0AB-B64CB82E15D6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195" r:id="rId2"/>
    <p:sldLayoutId id="2147484200" r:id="rId3"/>
    <p:sldLayoutId id="2147484201" r:id="rId4"/>
    <p:sldLayoutId id="2147484202" r:id="rId5"/>
    <p:sldLayoutId id="2147484203" r:id="rId6"/>
    <p:sldLayoutId id="2147484196" r:id="rId7"/>
    <p:sldLayoutId id="2147484204" r:id="rId8"/>
    <p:sldLayoutId id="2147484205" r:id="rId9"/>
    <p:sldLayoutId id="2147484197" r:id="rId10"/>
    <p:sldLayoutId id="21474841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regison.siqueira@fazenda.gov.br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seemp.fazenda.gov.b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8172401" cy="96596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Municípios: Aracaju/SE, Campo Grande/MS, Solonópole/CE e </a:t>
            </a:r>
            <a:r>
              <a:rPr lang="pt-BR" sz="1600" dirty="0" err="1" smtClean="0"/>
              <a:t>Tejuçuoca</a:t>
            </a:r>
            <a:r>
              <a:rPr lang="pt-BR" sz="1600" dirty="0" smtClean="0"/>
              <a:t>/CE</a:t>
            </a:r>
          </a:p>
        </p:txBody>
      </p:sp>
      <p:sp>
        <p:nvSpPr>
          <p:cNvPr id="10243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10244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2735263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246" name="Retângulo 5"/>
          <p:cNvSpPr>
            <a:spLocks noChangeArrowheads="1"/>
          </p:cNvSpPr>
          <p:nvPr/>
        </p:nvSpPr>
        <p:spPr bwMode="auto">
          <a:xfrm>
            <a:off x="3348038" y="404813"/>
            <a:ext cx="511175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4400" b="1">
                <a:solidFill>
                  <a:srgbClr val="0070C0"/>
                </a:solidFill>
              </a:rPr>
              <a:t>CAPACITAÇÃO</a:t>
            </a:r>
          </a:p>
          <a:p>
            <a:pPr algn="ctr" eaLnBrk="1" hangingPunct="1"/>
            <a:r>
              <a:rPr lang="pt-BR" sz="3600" b="1"/>
              <a:t>PNAFM III </a:t>
            </a:r>
          </a:p>
          <a:p>
            <a:pPr algn="ctr" eaLnBrk="1" hangingPunct="1"/>
            <a:r>
              <a:rPr lang="pt-BR" sz="3200" b="1">
                <a:latin typeface="Aparajita" pitchFamily="34" charset="0"/>
              </a:rPr>
              <a:t>NORMAS E ORIENTAÇÕES</a:t>
            </a:r>
          </a:p>
        </p:txBody>
      </p:sp>
      <p:sp>
        <p:nvSpPr>
          <p:cNvPr id="10247" name="CaixaDeTexto 10"/>
          <p:cNvSpPr txBox="1">
            <a:spLocks noChangeArrowheads="1"/>
          </p:cNvSpPr>
          <p:nvPr/>
        </p:nvSpPr>
        <p:spPr bwMode="auto">
          <a:xfrm>
            <a:off x="4283075" y="3957638"/>
            <a:ext cx="4897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3600" b="1">
                <a:latin typeface="Aparajita" pitchFamily="34" charset="0"/>
              </a:rPr>
              <a:t>Fortaleza/CE</a:t>
            </a:r>
          </a:p>
          <a:p>
            <a:pPr algn="r"/>
            <a:r>
              <a:rPr lang="pt-BR" sz="3600" b="1">
                <a:latin typeface="Aparajita" pitchFamily="34" charset="0"/>
              </a:rPr>
              <a:t>18 a 22/11/2019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355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CaixaDeTexto 5"/>
          <p:cNvSpPr txBox="1">
            <a:spLocks noChangeArrowheads="1"/>
          </p:cNvSpPr>
          <p:nvPr/>
        </p:nvSpPr>
        <p:spPr bwMode="auto">
          <a:xfrm>
            <a:off x="971550" y="1628775"/>
            <a:ext cx="75612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eaLnBrk="1" hangingPunct="1"/>
            <a:r>
              <a:rPr lang="pt-BR" sz="2400" b="1">
                <a:latin typeface="Times" pitchFamily="18" charset="0"/>
              </a:rPr>
              <a:t>2 – JUSTIFICATIVA DETALHADA</a:t>
            </a:r>
            <a:endParaRPr lang="pt-BR" sz="2000" b="1">
              <a:latin typeface="Times" pitchFamily="18" charset="0"/>
            </a:endParaRPr>
          </a:p>
          <a:p>
            <a:pPr eaLnBrk="1" hangingPunct="1"/>
            <a:endParaRPr lang="pt-BR"/>
          </a:p>
        </p:txBody>
      </p:sp>
      <p:sp>
        <p:nvSpPr>
          <p:cNvPr id="9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8" name="Espaço Reservado para Conteúdo 5"/>
          <p:cNvSpPr txBox="1">
            <a:spLocks/>
          </p:cNvSpPr>
          <p:nvPr/>
        </p:nvSpPr>
        <p:spPr bwMode="auto">
          <a:xfrm>
            <a:off x="971550" y="3644900"/>
            <a:ext cx="7551738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0713" lvl="1" indent="-228600" algn="just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1200" dirty="0">
              <a:latin typeface="Times" pitchFamily="18" charset="0"/>
              <a:cs typeface="+mn-cs"/>
            </a:endParaRPr>
          </a:p>
          <a:p>
            <a:pPr algn="just" eaLnBrk="1" hangingPunct="1">
              <a:defRPr/>
            </a:pPr>
            <a:r>
              <a:rPr lang="pt-BR" sz="1200" dirty="0"/>
              <a:t>Exemplo: Considerando o espaço de tempo entre a elaboração, aprovação do projeto e assinatura do contrato de subempréstimo, justifica-se a realização desta revisão para adequação de valores, principalmente equipamentos tecnológicos, bem como atender as necessidades das demandas Municipais....</a:t>
            </a:r>
          </a:p>
          <a:p>
            <a:pPr algn="just" eaLnBrk="1" hangingPunct="1">
              <a:defRPr/>
            </a:pPr>
            <a:endParaRPr lang="pt-BR" sz="1200" dirty="0"/>
          </a:p>
          <a:p>
            <a:pPr algn="just" eaLnBrk="1" hangingPunct="1">
              <a:defRPr/>
            </a:pPr>
            <a:r>
              <a:rPr lang="pt-BR" sz="1200" dirty="0"/>
              <a:t>Mudança de diretrizes, inclusão de produtos/insumos, remanejamento de valores.</a:t>
            </a:r>
          </a:p>
          <a:p>
            <a:pPr algn="just" eaLnBrk="1" hangingPunct="1">
              <a:defRPr/>
            </a:pPr>
            <a:endParaRPr lang="pt-BR" sz="1200" dirty="0"/>
          </a:p>
        </p:txBody>
      </p:sp>
      <p:sp>
        <p:nvSpPr>
          <p:cNvPr id="23559" name="CaixaDeTexto 9"/>
          <p:cNvSpPr txBox="1">
            <a:spLocks noChangeArrowheads="1"/>
          </p:cNvSpPr>
          <p:nvPr/>
        </p:nvSpPr>
        <p:spPr bwMode="auto">
          <a:xfrm>
            <a:off x="971550" y="2565400"/>
            <a:ext cx="75612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pt-BR" b="1" i="1" u="sng"/>
              <a:t>Instrução de preenchimento:</a:t>
            </a:r>
            <a:r>
              <a:rPr lang="pt-BR" i="1"/>
              <a:t> Aqui, deve-se detalhar a revisão solicitada por Produto e/ou Insumo. Informar de maneira minuciosa quais desses elementos serão afetados.</a:t>
            </a:r>
            <a:endParaRPr lang="pt-BR"/>
          </a:p>
        </p:txBody>
      </p:sp>
      <p:sp>
        <p:nvSpPr>
          <p:cNvPr id="23560" name="Retângulo 5"/>
          <p:cNvSpPr>
            <a:spLocks noChangeArrowheads="1"/>
          </p:cNvSpPr>
          <p:nvPr/>
        </p:nvSpPr>
        <p:spPr bwMode="auto">
          <a:xfrm>
            <a:off x="973138" y="879475"/>
            <a:ext cx="7199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 DE REVISÃO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560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5605" name="CaixaDeTexto 5"/>
          <p:cNvSpPr txBox="1">
            <a:spLocks noChangeArrowheads="1"/>
          </p:cNvSpPr>
          <p:nvPr/>
        </p:nvSpPr>
        <p:spPr bwMode="auto">
          <a:xfrm>
            <a:off x="971550" y="1628775"/>
            <a:ext cx="7561263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 eaLnBrk="1" hangingPunct="1"/>
            <a:r>
              <a:rPr lang="pt-BR" sz="2400" b="1">
                <a:latin typeface="Times" pitchFamily="18" charset="0"/>
              </a:rPr>
              <a:t>3 – ALINHAMENTO DO CONTEÚDO DA REVISÃO COM O PLANEJAMENTO ESTRATÉGICO</a:t>
            </a:r>
          </a:p>
          <a:p>
            <a:pPr marL="0" lvl="1" eaLnBrk="1" hangingPunct="1"/>
            <a:endParaRPr lang="pt-BR" sz="2000" b="1">
              <a:latin typeface="Times" pitchFamily="18" charset="0"/>
            </a:endParaRPr>
          </a:p>
          <a:p>
            <a:pPr eaLnBrk="1" hangingPunct="1"/>
            <a:endParaRPr lang="pt-BR"/>
          </a:p>
        </p:txBody>
      </p:sp>
      <p:sp>
        <p:nvSpPr>
          <p:cNvPr id="11" name="Espaço Reservado para Conteúdo 5"/>
          <p:cNvSpPr txBox="1">
            <a:spLocks/>
          </p:cNvSpPr>
          <p:nvPr/>
        </p:nvSpPr>
        <p:spPr bwMode="auto">
          <a:xfrm>
            <a:off x="971550" y="3644900"/>
            <a:ext cx="7551738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0713" lvl="1" indent="-228600" algn="just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1200" dirty="0">
              <a:latin typeface="Times" pitchFamily="18" charset="0"/>
              <a:cs typeface="+mn-cs"/>
            </a:endParaRPr>
          </a:p>
          <a:p>
            <a:pPr algn="just" eaLnBrk="1" hangingPunct="1">
              <a:defRPr/>
            </a:pPr>
            <a:r>
              <a:rPr lang="pt-BR" sz="1200" dirty="0"/>
              <a:t>Exemplo: Considerando o espaço de tempo entre a elaboração, aprovação do projeto e assinatura do contrato de subempréstimo, justifica-se a realização desta revisão para adequação de valores, principalmente equipamentos tecnológicos, bem como atender as necessidades das demandas Municipais....</a:t>
            </a:r>
          </a:p>
          <a:p>
            <a:pPr algn="just" eaLnBrk="1" hangingPunct="1">
              <a:defRPr/>
            </a:pPr>
            <a:endParaRPr lang="pt-BR" sz="1200" dirty="0"/>
          </a:p>
          <a:p>
            <a:pPr algn="just" eaLnBrk="1" hangingPunct="1">
              <a:defRPr/>
            </a:pPr>
            <a:r>
              <a:rPr lang="pt-BR" sz="1200" dirty="0"/>
              <a:t>Mudança de diretrizes, inclusão de produtos/insumos, remanejamento de valores.</a:t>
            </a:r>
          </a:p>
          <a:p>
            <a:pPr algn="just" eaLnBrk="1" hangingPunct="1">
              <a:defRPr/>
            </a:pPr>
            <a:endParaRPr lang="pt-BR" sz="1200" dirty="0"/>
          </a:p>
        </p:txBody>
      </p:sp>
      <p:sp>
        <p:nvSpPr>
          <p:cNvPr id="25607" name="CaixaDeTexto 11"/>
          <p:cNvSpPr txBox="1">
            <a:spLocks noChangeArrowheads="1"/>
          </p:cNvSpPr>
          <p:nvPr/>
        </p:nvSpPr>
        <p:spPr bwMode="auto">
          <a:xfrm>
            <a:off x="971550" y="2782888"/>
            <a:ext cx="75612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pt-BR" b="1" i="1" u="sng"/>
              <a:t>Instrução de preenchimento</a:t>
            </a:r>
            <a:r>
              <a:rPr lang="pt-BR" i="1" u="sng"/>
              <a:t>:</a:t>
            </a:r>
            <a:r>
              <a:rPr lang="pt-BR" i="1"/>
              <a:t> Demonstrar nesse tópico que a revisão solicitada está aderente ao atual planejamento estratégico</a:t>
            </a:r>
            <a:endParaRPr lang="pt-BR"/>
          </a:p>
        </p:txBody>
      </p:sp>
      <p:sp>
        <p:nvSpPr>
          <p:cNvPr id="25608" name="Retângulo 5"/>
          <p:cNvSpPr>
            <a:spLocks noChangeArrowheads="1"/>
          </p:cNvSpPr>
          <p:nvPr/>
        </p:nvSpPr>
        <p:spPr bwMode="auto">
          <a:xfrm>
            <a:off x="973138" y="879475"/>
            <a:ext cx="7199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 DE REVISÃO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6627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tângulo 6"/>
          <p:cNvSpPr>
            <a:spLocks noChangeArrowheads="1"/>
          </p:cNvSpPr>
          <p:nvPr/>
        </p:nvSpPr>
        <p:spPr bwMode="auto">
          <a:xfrm>
            <a:off x="323850" y="1270000"/>
            <a:ext cx="828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</a:pPr>
            <a:r>
              <a:rPr lang="pt-BR" sz="2400" b="1">
                <a:latin typeface="Times" pitchFamily="18" charset="0"/>
              </a:rPr>
              <a:t>Mensuração do Desempenho</a:t>
            </a:r>
          </a:p>
        </p:txBody>
      </p:sp>
      <p:sp>
        <p:nvSpPr>
          <p:cNvPr id="26629" name="CaixaDeTexto 8"/>
          <p:cNvSpPr txBox="1">
            <a:spLocks noChangeArrowheads="1"/>
          </p:cNvSpPr>
          <p:nvPr/>
        </p:nvSpPr>
        <p:spPr bwMode="auto">
          <a:xfrm>
            <a:off x="1187450" y="1846263"/>
            <a:ext cx="7561263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1600" b="1"/>
              <a:t>Objetivo: Reestruturar o controle da dívida pública </a:t>
            </a:r>
            <a:endParaRPr lang="pt-BR" sz="1600"/>
          </a:p>
          <a:p>
            <a:pPr eaLnBrk="1" hangingPunct="1"/>
            <a:r>
              <a:rPr lang="pt-BR" sz="1600"/>
              <a:t> </a:t>
            </a:r>
          </a:p>
          <a:p>
            <a:pPr algn="just" eaLnBrk="1" hangingPunct="1"/>
            <a:r>
              <a:rPr lang="pt-BR" sz="1600"/>
              <a:t>Desenvolver metodologias sistemáticas, até o final de 2019, para aumentar a eficácia da gestão da dívida pública, com indicador de resultado o pagamento do principal e juros da dívida em relação a receita. </a:t>
            </a:r>
          </a:p>
          <a:p>
            <a:pPr eaLnBrk="1" hangingPunct="1"/>
            <a:r>
              <a:rPr lang="pt-BR" sz="1600"/>
              <a:t> </a:t>
            </a:r>
          </a:p>
          <a:p>
            <a:pPr eaLnBrk="1" hangingPunct="1"/>
            <a:r>
              <a:rPr lang="pt-BR" sz="1600"/>
              <a:t>Produto: SISTEMAS DE ARRECADAÇÃO IMPLANTADOS E/OU MODERNIZADOS</a:t>
            </a:r>
          </a:p>
          <a:p>
            <a:pPr eaLnBrk="1" hangingPunct="1"/>
            <a:r>
              <a:rPr lang="pt-BR" sz="1600"/>
              <a:t> </a:t>
            </a:r>
          </a:p>
          <a:p>
            <a:pPr eaLnBrk="1" hangingPunct="1"/>
            <a:r>
              <a:rPr lang="pt-BR" sz="1600"/>
              <a:t>Insumo: CUSTOMIZAÇÃO DE SOFTWARE</a:t>
            </a:r>
          </a:p>
          <a:p>
            <a:pPr eaLnBrk="1" hangingPunct="1"/>
            <a:r>
              <a:rPr lang="pt-BR" sz="1600"/>
              <a:t> </a:t>
            </a:r>
          </a:p>
          <a:p>
            <a:pPr eaLnBrk="1" hangingPunct="1"/>
            <a:r>
              <a:rPr lang="pt-BR" sz="1600"/>
              <a:t>Descrição: Customizar, implantar e integrar Sistemas da dívida ativa</a:t>
            </a:r>
          </a:p>
          <a:p>
            <a:pPr eaLnBrk="1" hangingPunct="1"/>
            <a:r>
              <a:rPr lang="pt-BR" sz="1600"/>
              <a:t> </a:t>
            </a:r>
          </a:p>
          <a:p>
            <a:pPr eaLnBrk="1" hangingPunct="1"/>
            <a:r>
              <a:rPr lang="pt-BR" sz="1600"/>
              <a:t>Indicador de Resultado: Pagamento do principal e juros da divida em relação a receita </a:t>
            </a: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6631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Imagem 1"/>
          <p:cNvPicPr>
            <a:picLocks noChangeAspect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6084888" y="3573463"/>
            <a:ext cx="28797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867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1188" y="6921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REVISÃO FORMAL DE PROJETO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57200" y="1052513"/>
            <a:ext cx="8229600" cy="452596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Consiste em alterar a configuração original do projeto: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Exclusão/Inclusão/Alteração de Produtos, insumos, quantidade e valores, desde que não ultrapasse o valor original do projeto.</a:t>
            </a: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Só será permitida alteração de produtos/insumos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que não tenham sido contratados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Para que seja habilitada a alteração de produtos/insumos na revisão formal de projeto, o contrato deverá ser excluído, antes da abertura da revisão do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projeto.</a:t>
            </a: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Insumos com previsão de parcelamento – na revisão deverá ser excluído e incluído novamente para habilitar a opção do parcelamento.</a:t>
            </a: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>
                <a:latin typeface="Arial" panose="020B0604020202020204" pitchFamily="34" charset="0"/>
                <a:cs typeface="Arial" panose="020B0604020202020204" pitchFamily="34" charset="0"/>
              </a:rPr>
              <a:t>Algumas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função são desabilitadas.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Requer:</a:t>
            </a: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Abrir revisão do projeto na aba 1.2 – encaminhamento (será criada uma cópia do projeto)</a:t>
            </a: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Efetuar as alterações necessárias, alinhada com PE</a:t>
            </a: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Anexar documentos; e </a:t>
            </a: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encaminhar para análise e aprovação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Imagem 1"/>
          <p:cNvPicPr>
            <a:picLocks noChangeAspect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5867400" y="3213100"/>
            <a:ext cx="3097213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970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39750" y="765175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REVISÃO SIMPLIFICADA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57200" y="1268413"/>
            <a:ext cx="8229600" cy="452596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Consiste em alterar a quantidade e o valor unitário das aquisições, conforme o procedimento licitatório realizado, desde que esteja dentro do valor previsto para a aquisição.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Principal diferença entre Revisão Formal e Revisão Simplificada: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Formal (Em Edição):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Remanejamento de valores para outros produtos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Exclusão de produtos/insumos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Gera imprevistos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Simplificada: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Realizada durante a execução do projeto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Permite a exclusão de insumos na aquisição, gerando pendência, sem gerar imprevistos.</a:t>
            </a:r>
          </a:p>
          <a:p>
            <a:pPr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Onde fazer: 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Aba 6.1 – contrato – quantidade contratada. Não poderá ser maior que o valor previsto para a aquisição. (caso seja maior o valor deverá ser aberta revisão formal de projeto).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566738"/>
            <a:ext cx="8135937" cy="5016500"/>
          </a:xfrm>
        </p:spPr>
        <p:txBody>
          <a:bodyPr anchor="ctr">
            <a:sp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Obrigado!</a:t>
            </a:r>
            <a:endParaRPr lang="pt-BR" sz="28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Analistas Técnicos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Ádanis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Glaici de Fátima Bruno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adanis.bruno@fazenda.gov.br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pt-BR" sz="20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2020-5140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Regison </a:t>
            </a:r>
            <a:r>
              <a:rPr lang="pt-BR" sz="2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Bragança 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Siqueira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regison.siqueira@fazenda.gov.br</a:t>
            </a:r>
            <a:endParaRPr lang="pt-BR" sz="20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2020-4216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pt-BR" sz="2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Endereço: Esplanada dos Ministérios, Bloco “K", Sala 942.</a:t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Brasília - DF  CEP:70048-900</a:t>
            </a:r>
            <a:endParaRPr lang="pt-BR" sz="2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30723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126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40312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Sistema de Elaboração, Execução e Monitoramento de Projetos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foi desenvolvido com a utilização dos conceitos mais modernos em termos de parametrização com uso de tabelas corporativas, como forma de possibilitar que a manutenção regulamentar seja executada com agilidade, prescindindo de recorrência ao SERPRO, desenvolvedor do sistema.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é composto de módulos, estando em constante evolução, e conta com atualizações mensais, as quais incorporam continuamente novas rotinas a funcionalidades, além de procurar contemplar sugestões de melhoria que são formuladas pelos diversos usuários que compõem o conjunto de entidades que utilizam o sistema em seus diversos segmentos.</a:t>
            </a:r>
          </a:p>
          <a:p>
            <a:pPr marL="109537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acesso é realizado por meio de cadastramento prévio, o qual é solicitado pelo preenchimento do Formulário de Cadastramento de Usuário</a:t>
            </a:r>
          </a:p>
          <a:p>
            <a:pPr algn="just"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4213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229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1188" y="117475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765175"/>
            <a:ext cx="559276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CaixaDeTexto 7"/>
          <p:cNvSpPr txBox="1">
            <a:spLocks noChangeArrowheads="1"/>
          </p:cNvSpPr>
          <p:nvPr/>
        </p:nvSpPr>
        <p:spPr bwMode="auto">
          <a:xfrm>
            <a:off x="6156325" y="908050"/>
            <a:ext cx="28082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/>
              <a:t>Os usuários cadastrados devem estar designados no Decreto ou Portaria de nomeação e alinhados no formulário 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2"/>
          <p:cNvPicPr>
            <a:picLocks noChangeAspect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5436096" y="4149080"/>
            <a:ext cx="2602631" cy="1556384"/>
          </a:xfrm>
          <a:prstGeom prst="rect">
            <a:avLst/>
          </a:prstGeom>
          <a:noFill/>
          <a:ln>
            <a:noFill/>
          </a:ln>
          <a:effectLst>
            <a:glow>
              <a:schemeClr val="bg1">
                <a:lumMod val="85000"/>
              </a:schemeClr>
            </a:glow>
          </a:effectLst>
          <a:extLst/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331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3384550"/>
          </a:xfrm>
        </p:spPr>
        <p:txBody>
          <a:bodyPr>
            <a:noAutofit/>
          </a:bodyPr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Para habilitar-se à operação de crédito, preliminarmente, o submutuário deverá elaborar um projeto de Modernização utilizando o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Após a autorização inicial da COOPE/UCP para o município solicitante, a criação do projeto é realizada e o cadastramento do projeto é iniciado pela UEM por intermédio do próprio SEEMP.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  <a:tab pos="753427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 Inclusão e a gestão técnica dos projetos PNAFM é realizada inteiramente pelo sistema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endereço internet:</a:t>
            </a:r>
          </a:p>
          <a:p>
            <a:pPr algn="just">
              <a:buFont typeface="Wingdings 3" pitchFamily="18" charset="2"/>
              <a:buNone/>
              <a:tabLst>
                <a:tab pos="85725" algn="l"/>
                <a:tab pos="753427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1800" dirty="0" smtClean="0">
                <a:latin typeface="Arial" pitchFamily="34" charset="0"/>
                <a:cs typeface="Arial" pitchFamily="34" charset="0"/>
                <a:hlinkClick r:id="rId4"/>
              </a:rPr>
              <a:t>https://www.seemp.fazenda.gov.br/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pt-BR" sz="18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4213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m 2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11188" y="333375"/>
          <a:ext cx="8064500" cy="5232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61"/>
                <a:gridCol w="3888241"/>
                <a:gridCol w="1584098"/>
              </a:tblGrid>
              <a:tr h="652568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Categorias de Investimento</a:t>
                      </a:r>
                      <a:endParaRPr lang="pt-BR" sz="1800" dirty="0"/>
                    </a:p>
                  </a:txBody>
                  <a:tcPr marL="91435" marR="91435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Descrição</a:t>
                      </a:r>
                      <a:endParaRPr lang="pt-BR" sz="1800" dirty="0"/>
                    </a:p>
                  </a:txBody>
                  <a:tcPr marL="91435" marR="91435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Limites</a:t>
                      </a:r>
                      <a:r>
                        <a:rPr lang="pt-BR" sz="1800" baseline="0" dirty="0" smtClean="0"/>
                        <a:t> Percentuais</a:t>
                      </a:r>
                      <a:endParaRPr lang="pt-BR" sz="1800" dirty="0"/>
                    </a:p>
                  </a:txBody>
                  <a:tcPr marL="91435" marR="91435" marT="45718" marB="45718" anchor="ctr"/>
                </a:tc>
              </a:tr>
              <a:tr h="640055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Capacitação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cursos, seminários, eventos ou outras formas de treinamento e realização de visitas técnicas, nacionais e internacionais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20%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118867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Consultoria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pessoas físicas ou jurídicas, nacionais ou estrangeiras, para elaborar, apoiar, executar ou desenvolver estudos ou atividades relacionadas ao Projeto, inclusive desenvolvimento e customização de sistemas informatizados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50%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830941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Serviços Técnicos que não Configuram Consultoria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serviços técnicos em geral, implantação de geoprocessamento e demais atividades correlatas relativas à gestão cadastral, e reparos e adaptações de unidades físicas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70%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640055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Tecnologia de Informação e Comunicação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Aquisição e instalação de hardware, redes de computação, instrumentos de comunicação, software básico e sistemas aplicativos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40%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457182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Equipamentos de Apoio Operacional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Aquisição de bens móveis para apoio à gestão fiscal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15%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822927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Ajuste de Quadro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pessoas físicas ou jurídicas, para elaboração de estudos ou atividades relacionadas à gestão de recursos humanos, inclusive planos de ajuste de quadro, e fundos previdenciários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10%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</a:tbl>
          </a:graphicData>
        </a:graphic>
      </p:graphicFrame>
      <p:sp>
        <p:nvSpPr>
          <p:cNvPr id="14374" name="CaixaDeTexto 4"/>
          <p:cNvSpPr txBox="1">
            <a:spLocks noChangeArrowheads="1"/>
          </p:cNvSpPr>
          <p:nvPr/>
        </p:nvSpPr>
        <p:spPr bwMode="auto">
          <a:xfrm>
            <a:off x="544513" y="5589588"/>
            <a:ext cx="5270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1600"/>
              <a:t>MOP – cap. IV – página 22 – Categoria de Investimento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sp>
        <p:nvSpPr>
          <p:cNvPr id="15363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539750" y="2492375"/>
            <a:ext cx="7912100" cy="22320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pt-BR" sz="1600" smtClean="0">
              <a:latin typeface="Times" pitchFamily="18" charset="0"/>
            </a:endParaRPr>
          </a:p>
          <a:p>
            <a:pPr algn="just">
              <a:buFont typeface="Wingdings 3" pitchFamily="18" charset="2"/>
              <a:buNone/>
            </a:pPr>
            <a:r>
              <a:rPr lang="pt-BR" sz="2400" smtClean="0">
                <a:latin typeface="Times" pitchFamily="18" charset="0"/>
              </a:rPr>
              <a:t>	O Planejamento Estratégico é a ferramenta de gestão que permite, por meio da definição dos objetivos e da identificação do cenário atual do município, elaborar uma estratégia capaz de atender aos fins almejados. </a:t>
            </a:r>
          </a:p>
        </p:txBody>
      </p:sp>
      <p:pic>
        <p:nvPicPr>
          <p:cNvPr id="1536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5366" name="Retângulo 5"/>
          <p:cNvSpPr>
            <a:spLocks noChangeArrowheads="1"/>
          </p:cNvSpPr>
          <p:nvPr/>
        </p:nvSpPr>
        <p:spPr bwMode="auto">
          <a:xfrm>
            <a:off x="1908175" y="1341438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7411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 descr="C:\Program Files (x86)\Microsoft Office\MEDIA\CAGCAT10\j0297749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71550" y="2492375"/>
            <a:ext cx="1851025" cy="1762125"/>
          </a:xfrm>
        </p:spPr>
      </p:pic>
      <p:pic>
        <p:nvPicPr>
          <p:cNvPr id="17413" name="Picture 3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588" y="2349500"/>
            <a:ext cx="1843087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4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838" y="2420938"/>
            <a:ext cx="1747837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ta para a direita 9"/>
          <p:cNvSpPr/>
          <p:nvPr/>
        </p:nvSpPr>
        <p:spPr>
          <a:xfrm>
            <a:off x="2916238" y="3141663"/>
            <a:ext cx="792162" cy="50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>
              <a:latin typeface="Times" pitchFamily="18" charset="0"/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5724525" y="3141663"/>
            <a:ext cx="792163" cy="50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>
              <a:latin typeface="Times" pitchFamily="18" charset="0"/>
            </a:endParaRPr>
          </a:p>
        </p:txBody>
      </p:sp>
      <p:sp>
        <p:nvSpPr>
          <p:cNvPr id="17417" name="CaixaDeTexto 11"/>
          <p:cNvSpPr txBox="1">
            <a:spLocks noChangeArrowheads="1"/>
          </p:cNvSpPr>
          <p:nvPr/>
        </p:nvSpPr>
        <p:spPr bwMode="auto">
          <a:xfrm>
            <a:off x="900113" y="4941888"/>
            <a:ext cx="237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>
                <a:latin typeface="Times" pitchFamily="18" charset="0"/>
              </a:rPr>
              <a:t>Realidade/Problemas</a:t>
            </a:r>
          </a:p>
        </p:txBody>
      </p:sp>
      <p:sp>
        <p:nvSpPr>
          <p:cNvPr id="17418" name="CaixaDeTexto 12"/>
          <p:cNvSpPr txBox="1">
            <a:spLocks noChangeArrowheads="1"/>
          </p:cNvSpPr>
          <p:nvPr/>
        </p:nvSpPr>
        <p:spPr bwMode="auto">
          <a:xfrm>
            <a:off x="3924300" y="4797425"/>
            <a:ext cx="172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>
                <a:latin typeface="Times" pitchFamily="18" charset="0"/>
              </a:rPr>
              <a:t>Planejamento Estratégico</a:t>
            </a:r>
          </a:p>
        </p:txBody>
      </p:sp>
      <p:sp>
        <p:nvSpPr>
          <p:cNvPr id="17419" name="CaixaDeTexto 13"/>
          <p:cNvSpPr txBox="1">
            <a:spLocks noChangeArrowheads="1"/>
          </p:cNvSpPr>
          <p:nvPr/>
        </p:nvSpPr>
        <p:spPr bwMode="auto">
          <a:xfrm>
            <a:off x="7235825" y="4941888"/>
            <a:ext cx="12239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>
                <a:latin typeface="Times" pitchFamily="18" charset="0"/>
              </a:rPr>
              <a:t>Projeto PNAFM</a:t>
            </a:r>
          </a:p>
        </p:txBody>
      </p:sp>
      <p:sp>
        <p:nvSpPr>
          <p:cNvPr id="13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7421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9459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CaixaDeTexto 4"/>
          <p:cNvSpPr txBox="1">
            <a:spLocks noChangeArrowheads="1"/>
          </p:cNvSpPr>
          <p:nvPr/>
        </p:nvSpPr>
        <p:spPr bwMode="auto">
          <a:xfrm>
            <a:off x="827088" y="2060575"/>
            <a:ext cx="7272337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 eaLnBrk="1" hangingPunct="1"/>
            <a:r>
              <a:rPr lang="pt-BR" sz="2400">
                <a:latin typeface="Times" pitchFamily="18" charset="0"/>
              </a:rPr>
              <a:t>No contexto do PNAFM, é necessária especial atenção à elaboração do Planejamento Estratégico municipal com </a:t>
            </a:r>
            <a:r>
              <a:rPr lang="pt-BR" sz="2800" b="1">
                <a:latin typeface="Times" pitchFamily="18" charset="0"/>
              </a:rPr>
              <a:t>ênfase na gestão fiscal</a:t>
            </a:r>
            <a:r>
              <a:rPr lang="pt-BR" sz="2400">
                <a:latin typeface="Times" pitchFamily="18" charset="0"/>
              </a:rPr>
              <a:t>, uma vez que fundamentará as escolhas dos Produtos do Projeto.</a:t>
            </a:r>
          </a:p>
          <a:p>
            <a:pPr marL="0" lvl="1" algn="just" eaLnBrk="1" hangingPunct="1"/>
            <a:endParaRPr lang="pt-BR" sz="2400">
              <a:latin typeface="Times" pitchFamily="18" charset="0"/>
            </a:endParaRPr>
          </a:p>
          <a:p>
            <a:pPr marL="0" lvl="1" algn="just" eaLnBrk="1" hangingPunct="1"/>
            <a:r>
              <a:rPr lang="pt-BR" sz="2400">
                <a:latin typeface="Times" pitchFamily="18" charset="0"/>
              </a:rPr>
              <a:t>É fundamental que a </a:t>
            </a:r>
            <a:r>
              <a:rPr lang="pt-BR" sz="2800" b="1">
                <a:latin typeface="Times" pitchFamily="18" charset="0"/>
              </a:rPr>
              <a:t>sustentabilidade fiscal</a:t>
            </a:r>
            <a:r>
              <a:rPr lang="pt-BR" sz="2400">
                <a:latin typeface="Times" pitchFamily="18" charset="0"/>
              </a:rPr>
              <a:t> esteja presente, direta ou indiretamente, nas ações propostas.</a:t>
            </a:r>
          </a:p>
          <a:p>
            <a:pPr eaLnBrk="1" hangingPunct="1"/>
            <a:endParaRPr lang="pt-BR">
              <a:latin typeface="Times" pitchFamily="18" charset="0"/>
            </a:endParaRP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250825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9462" name="Retângulo 5"/>
          <p:cNvSpPr>
            <a:spLocks noChangeArrowheads="1"/>
          </p:cNvSpPr>
          <p:nvPr/>
        </p:nvSpPr>
        <p:spPr bwMode="auto">
          <a:xfrm>
            <a:off x="1908175" y="836613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1507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ço Reservado para Conteúdo 5"/>
          <p:cNvSpPr txBox="1">
            <a:spLocks/>
          </p:cNvSpPr>
          <p:nvPr/>
        </p:nvSpPr>
        <p:spPr bwMode="auto">
          <a:xfrm>
            <a:off x="1042988" y="3644900"/>
            <a:ext cx="74803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0713" lvl="1" indent="-228600" algn="just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1200" dirty="0">
              <a:latin typeface="Times" pitchFamily="18" charset="0"/>
              <a:cs typeface="+mn-cs"/>
            </a:endParaRPr>
          </a:p>
          <a:p>
            <a:pPr algn="just" eaLnBrk="1" hangingPunct="1">
              <a:defRPr/>
            </a:pPr>
            <a:r>
              <a:rPr lang="pt-BR" sz="1200" dirty="0"/>
              <a:t>Exemplo: Considerando o espaço de tempo entre a elaboração, aprovação do projeto e assinatura do contrato de subempréstimo, justifica-se a realização desta revisão para adequação de valores, principalmente equipamentos tecnológicos, bem como atender as necessidades das demandas Municipais....</a:t>
            </a:r>
          </a:p>
          <a:p>
            <a:pPr algn="just" eaLnBrk="1" hangingPunct="1">
              <a:defRPr/>
            </a:pPr>
            <a:endParaRPr lang="pt-BR" sz="1200" dirty="0"/>
          </a:p>
          <a:p>
            <a:pPr algn="just" eaLnBrk="1" hangingPunct="1">
              <a:defRPr/>
            </a:pPr>
            <a:r>
              <a:rPr lang="pt-BR" sz="1200" dirty="0"/>
              <a:t>Mudança de diretrizes, inclusão de produtos/insumos, remanejamento de valores.</a:t>
            </a:r>
          </a:p>
          <a:p>
            <a:pPr algn="just" eaLnBrk="1" hangingPunct="1">
              <a:defRPr/>
            </a:pPr>
            <a:endParaRPr lang="pt-BR" sz="1200" dirty="0"/>
          </a:p>
        </p:txBody>
      </p:sp>
      <p:sp>
        <p:nvSpPr>
          <p:cNvPr id="21509" name="CaixaDeTexto 7"/>
          <p:cNvSpPr txBox="1">
            <a:spLocks noChangeArrowheads="1"/>
          </p:cNvSpPr>
          <p:nvPr/>
        </p:nvSpPr>
        <p:spPr bwMode="auto">
          <a:xfrm>
            <a:off x="971550" y="1916113"/>
            <a:ext cx="62198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 eaLnBrk="1" hangingPunct="1"/>
            <a:r>
              <a:rPr lang="pt-BR" sz="2400" b="1">
                <a:latin typeface="Times" pitchFamily="18" charset="0"/>
              </a:rPr>
              <a:t>1 – JUSTIFICATIVA GERAL DA REVISÃO</a:t>
            </a:r>
          </a:p>
          <a:p>
            <a:pPr eaLnBrk="1" hangingPunct="1"/>
            <a:endParaRPr lang="pt-BR"/>
          </a:p>
        </p:txBody>
      </p:sp>
      <p:sp>
        <p:nvSpPr>
          <p:cNvPr id="21510" name="CaixaDeTexto 9"/>
          <p:cNvSpPr txBox="1">
            <a:spLocks noChangeArrowheads="1"/>
          </p:cNvSpPr>
          <p:nvPr/>
        </p:nvSpPr>
        <p:spPr bwMode="auto">
          <a:xfrm>
            <a:off x="971550" y="2565400"/>
            <a:ext cx="7561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 eaLnBrk="1" hangingPunct="1"/>
            <a:r>
              <a:rPr lang="pt-BR" b="1" i="1" u="sng"/>
              <a:t>Instrução de preenchimento:</a:t>
            </a:r>
            <a:r>
              <a:rPr lang="pt-BR" i="1"/>
              <a:t> Nesse tópico a UEM deve justificar de forma ampla e fundamentada a necessidade da revisão.</a:t>
            </a:r>
            <a:endParaRPr lang="pt-BR">
              <a:latin typeface="Times" pitchFamily="18" charset="0"/>
            </a:endParaRPr>
          </a:p>
        </p:txBody>
      </p:sp>
      <p:sp>
        <p:nvSpPr>
          <p:cNvPr id="11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1512" name="Retângulo 5"/>
          <p:cNvSpPr>
            <a:spLocks noChangeArrowheads="1"/>
          </p:cNvSpPr>
          <p:nvPr/>
        </p:nvSpPr>
        <p:spPr bwMode="auto">
          <a:xfrm>
            <a:off x="973138" y="879475"/>
            <a:ext cx="7199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 DE REVISÃO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4977</TotalTime>
  <Words>1520</Words>
  <Application>Microsoft Office PowerPoint</Application>
  <PresentationFormat>Apresentação na tela (4:3)</PresentationFormat>
  <Paragraphs>206</Paragraphs>
  <Slides>15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7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Wingdings</vt:lpstr>
      <vt:lpstr>Times</vt:lpstr>
      <vt:lpstr>Times New Roman</vt:lpstr>
      <vt:lpstr>Concurso</vt:lpstr>
      <vt:lpstr>  Municípios: Aracaju/SE, Campo Grande/MS, Solonópole/CE e Tejuçuoca/CE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386</cp:revision>
  <dcterms:created xsi:type="dcterms:W3CDTF">2016-08-22T14:28:27Z</dcterms:created>
  <dcterms:modified xsi:type="dcterms:W3CDTF">2019-11-26T12:08:19Z</dcterms:modified>
</cp:coreProperties>
</file>