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rawings/drawing3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4"/>
  </p:sldMasterIdLst>
  <p:notesMasterIdLst>
    <p:notesMasterId r:id="rId15"/>
  </p:notesMasterIdLst>
  <p:handoutMasterIdLst>
    <p:handoutMasterId r:id="rId16"/>
  </p:handoutMasterIdLst>
  <p:sldIdLst>
    <p:sldId id="267" r:id="rId5"/>
    <p:sldId id="272" r:id="rId6"/>
    <p:sldId id="282" r:id="rId7"/>
    <p:sldId id="283" r:id="rId8"/>
    <p:sldId id="292" r:id="rId9"/>
    <p:sldId id="293" r:id="rId10"/>
    <p:sldId id="295" r:id="rId11"/>
    <p:sldId id="294" r:id="rId12"/>
    <p:sldId id="296" r:id="rId13"/>
    <p:sldId id="297" r:id="rId14"/>
  </p:sldIdLst>
  <p:sldSz cx="12188825" cy="6858000"/>
  <p:notesSz cx="6797675" cy="9926638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739" autoAdjust="0"/>
    <p:restoredTop sz="94599" autoAdjust="0"/>
  </p:normalViewPr>
  <p:slideViewPr>
    <p:cSldViewPr>
      <p:cViewPr varScale="1">
        <p:scale>
          <a:sx n="82" d="100"/>
          <a:sy n="82" d="100"/>
        </p:scale>
        <p:origin x="-834" y="-96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Pasta1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Planilha_do_Microsoft_Office_Excel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Planilha_do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autoTitleDeleted val="1"/>
    <c:plotArea>
      <c:layout/>
      <c:ofPieChart>
        <c:ofPieType val="pie"/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Quantidade de CDAs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Plan1!$A$2:$A$8</c:f>
              <c:strCache>
                <c:ptCount val="7"/>
                <c:pt idx="0">
                  <c:v>R$ 0,01 – R$ 200,00</c:v>
                </c:pt>
                <c:pt idx="1">
                  <c:v>R$ 200,01 – R$500,00</c:v>
                </c:pt>
                <c:pt idx="2">
                  <c:v>R$ 500,01 – R$2.000,00</c:v>
                </c:pt>
                <c:pt idx="3">
                  <c:v>R$ 2.000,01 – R$ 10.000,00</c:v>
                </c:pt>
                <c:pt idx="4">
                  <c:v>R$ 10.000,01 – R$ 100.000,00</c:v>
                </c:pt>
                <c:pt idx="5">
                  <c:v>R$ 100.000,01 – R$ 1.000.000,00</c:v>
                </c:pt>
                <c:pt idx="6">
                  <c:v>R$ 1.000.000,01 - </c:v>
                </c:pt>
              </c:strCache>
            </c:strRef>
          </c:cat>
          <c:val>
            <c:numRef>
              <c:f>Plan1!$B$2:$B$8</c:f>
              <c:numCache>
                <c:formatCode>#,##0</c:formatCode>
                <c:ptCount val="7"/>
                <c:pt idx="0">
                  <c:v>138313</c:v>
                </c:pt>
                <c:pt idx="1">
                  <c:v>49113</c:v>
                </c:pt>
                <c:pt idx="2">
                  <c:v>50359</c:v>
                </c:pt>
                <c:pt idx="3">
                  <c:v>22006</c:v>
                </c:pt>
                <c:pt idx="4">
                  <c:v>3965</c:v>
                </c:pt>
                <c:pt idx="5" formatCode="General">
                  <c:v>603</c:v>
                </c:pt>
                <c:pt idx="6" formatCode="General">
                  <c:v>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B23-461E-991C-C2F9E0441FD1}"/>
            </c:ext>
          </c:extLst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Valores</c:v>
                </c:pt>
              </c:strCache>
            </c:strRef>
          </c:tx>
          <c:cat>
            <c:strRef>
              <c:f>Plan1!$A$2:$A$8</c:f>
              <c:strCache>
                <c:ptCount val="7"/>
                <c:pt idx="0">
                  <c:v>R$ 0,01 – R$ 200,00</c:v>
                </c:pt>
                <c:pt idx="1">
                  <c:v>R$ 200,01 – R$500,00</c:v>
                </c:pt>
                <c:pt idx="2">
                  <c:v>R$ 500,01 – R$2.000,00</c:v>
                </c:pt>
                <c:pt idx="3">
                  <c:v>R$ 2.000,01 – R$ 10.000,00</c:v>
                </c:pt>
                <c:pt idx="4">
                  <c:v>R$ 10.000,01 – R$ 100.000,00</c:v>
                </c:pt>
                <c:pt idx="5">
                  <c:v>R$ 100.000,01 – R$ 1.000.000,00</c:v>
                </c:pt>
                <c:pt idx="6">
                  <c:v>R$ 1.000.000,01 - </c:v>
                </c:pt>
              </c:strCache>
            </c:strRef>
          </c:cat>
          <c:val>
            <c:numRef>
              <c:f>Plan1!$C$2:$C$8</c:f>
              <c:numCache>
                <c:formatCode>"R$"\ #,##0.00;[Red]\-"R$"\ #,##0.00</c:formatCode>
                <c:ptCount val="7"/>
                <c:pt idx="0">
                  <c:v>15535237.720000001</c:v>
                </c:pt>
                <c:pt idx="1">
                  <c:v>16173104.130000001</c:v>
                </c:pt>
                <c:pt idx="2">
                  <c:v>44425003.440000005</c:v>
                </c:pt>
                <c:pt idx="3">
                  <c:v>75015084.260000005</c:v>
                </c:pt>
                <c:pt idx="4">
                  <c:v>112515398.65000001</c:v>
                </c:pt>
                <c:pt idx="5">
                  <c:v>160653432.81999999</c:v>
                </c:pt>
                <c:pt idx="6">
                  <c:v>582827293.00999999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B23-461E-991C-C2F9E0441FD1}"/>
            </c:ext>
          </c:extLst>
        </c:ser>
        <c:dLbls/>
        <c:gapWidth val="100"/>
        <c:secondPieSize val="75"/>
        <c:serLines/>
      </c:ofPieChart>
    </c:plotArea>
    <c:legend>
      <c:legendPos val="r"/>
      <c:layout/>
    </c:legend>
    <c:plotVisOnly val="1"/>
    <c:dispBlanksAs val="zero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autoTitleDeleted val="1"/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Vendas</c:v>
                </c:pt>
              </c:strCache>
            </c:strRef>
          </c:tx>
          <c:explosion val="2"/>
          <c:dPt>
            <c:idx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A801-43FE-93F4-6F30614458F4}"/>
              </c:ext>
            </c:extLst>
          </c:dPt>
          <c:dPt>
            <c:idx val="1"/>
            <c:extLst xmlns:c16r2="http://schemas.microsoft.com/office/drawing/2015/06/chart">
              <c:ext xmlns:c16="http://schemas.microsoft.com/office/drawing/2014/chart" uri="{C3380CC4-5D6E-409C-BE32-E72D297353CC}">
                <c16:uniqueId val="{00000001-A801-43FE-93F4-6F30614458F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t-BR"/>
              </a:p>
            </c:txPr>
            <c:dLblPos val="ctr"/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Plan1!$A$2:$A$3</c:f>
              <c:strCache>
                <c:ptCount val="2"/>
                <c:pt idx="0">
                  <c:v>Aptos</c:v>
                </c:pt>
                <c:pt idx="1">
                  <c:v>não aptos</c:v>
                </c:pt>
              </c:strCache>
            </c:strRef>
          </c:cat>
          <c:val>
            <c:numRef>
              <c:f>Plan1!$B$2:$B$3</c:f>
              <c:numCache>
                <c:formatCode>#,##0.00</c:formatCode>
                <c:ptCount val="2"/>
                <c:pt idx="0" formatCode="General">
                  <c:v>2260149.29</c:v>
                </c:pt>
                <c:pt idx="1">
                  <c:v>5973419.6199999992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801-43FE-93F4-6F30614458F4}"/>
            </c:ext>
          </c:extLst>
        </c:ser>
        <c:dLbls>
          <c:showPercent val="1"/>
        </c:dLbls>
        <c:firstSliceAng val="0"/>
      </c:pieChart>
    </c:plotArea>
    <c:legend>
      <c:legendPos val="r"/>
      <c:layout/>
      <c:txPr>
        <a:bodyPr rot="0" vert="horz"/>
        <a:lstStyle/>
        <a:p>
          <a:pPr>
            <a:defRPr/>
          </a:pPr>
          <a:endParaRPr lang="pt-BR"/>
        </a:p>
      </c:txPr>
    </c:legend>
    <c:plotVisOnly val="1"/>
    <c:dispBlanksAs val="zero"/>
  </c:chart>
  <c:txPr>
    <a:bodyPr/>
    <a:lstStyle/>
    <a:p>
      <a:pPr>
        <a:defRPr sz="1800"/>
      </a:pPr>
      <a:endParaRPr lang="pt-BR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title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Plan1!$B$1</c:f>
              <c:strCache>
                <c:ptCount val="1"/>
                <c:pt idx="0">
                  <c:v>ISS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Plan1!$A$2:$A$6</c:f>
              <c:strCache>
                <c:ptCount val="5"/>
                <c:pt idx="0">
                  <c:v>R$100.000,00 e R$ 1.000.000,00 </c:v>
                </c:pt>
                <c:pt idx="1">
                  <c:v>R$ 10.001,00 e R$ 100.000,00</c:v>
                </c:pt>
                <c:pt idx="2">
                  <c:v>R$ 5.001,00 e 10.000,00</c:v>
                </c:pt>
                <c:pt idx="3">
                  <c:v>R$ 2.001,00 a R$ 5.000,00</c:v>
                </c:pt>
                <c:pt idx="4">
                  <c:v>até R$ 2.000,00</c:v>
                </c:pt>
              </c:strCache>
            </c:strRef>
          </c:cat>
          <c:val>
            <c:numRef>
              <c:f>Plan1!$B$2:$B$6</c:f>
              <c:numCache>
                <c:formatCode>#,##0.00</c:formatCode>
                <c:ptCount val="5"/>
                <c:pt idx="0">
                  <c:v>789990.35000000009</c:v>
                </c:pt>
                <c:pt idx="1">
                  <c:v>53132.27</c:v>
                </c:pt>
                <c:pt idx="2">
                  <c:v>21039.89</c:v>
                </c:pt>
                <c:pt idx="3">
                  <c:v>61035.09</c:v>
                </c:pt>
                <c:pt idx="4">
                  <c:v>5364.09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B7A-45F5-BD1A-873F6D109295}"/>
            </c:ext>
          </c:extLst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IPTU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Plan1!$A$2:$A$6</c:f>
              <c:strCache>
                <c:ptCount val="5"/>
                <c:pt idx="0">
                  <c:v>R$100.000,00 e R$ 1.000.000,00 </c:v>
                </c:pt>
                <c:pt idx="1">
                  <c:v>R$ 10.001,00 e R$ 100.000,00</c:v>
                </c:pt>
                <c:pt idx="2">
                  <c:v>R$ 5.001,00 e 10.000,00</c:v>
                </c:pt>
                <c:pt idx="3">
                  <c:v>R$ 2.001,00 a R$ 5.000,00</c:v>
                </c:pt>
                <c:pt idx="4">
                  <c:v>até R$ 2.000,00</c:v>
                </c:pt>
              </c:strCache>
            </c:strRef>
          </c:cat>
          <c:val>
            <c:numRef>
              <c:f>Plan1!$C$2:$C$6</c:f>
              <c:numCache>
                <c:formatCode>#,##0.00</c:formatCode>
                <c:ptCount val="5"/>
                <c:pt idx="0">
                  <c:v>1432057.72</c:v>
                </c:pt>
                <c:pt idx="1">
                  <c:v>1491652.1</c:v>
                </c:pt>
                <c:pt idx="2">
                  <c:v>988539.81</c:v>
                </c:pt>
                <c:pt idx="3">
                  <c:v>2320810.42</c:v>
                </c:pt>
                <c:pt idx="4">
                  <c:v>2891168.98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B7A-45F5-BD1A-873F6D109295}"/>
            </c:ext>
          </c:extLst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ITBI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Plan1!$A$2:$A$6</c:f>
              <c:strCache>
                <c:ptCount val="5"/>
                <c:pt idx="0">
                  <c:v>R$100.000,00 e R$ 1.000.000,00 </c:v>
                </c:pt>
                <c:pt idx="1">
                  <c:v>R$ 10.001,00 e R$ 100.000,00</c:v>
                </c:pt>
                <c:pt idx="2">
                  <c:v>R$ 5.001,00 e 10.000,00</c:v>
                </c:pt>
                <c:pt idx="3">
                  <c:v>R$ 2.001,00 a R$ 5.000,00</c:v>
                </c:pt>
                <c:pt idx="4">
                  <c:v>até R$ 2.000,00</c:v>
                </c:pt>
              </c:strCache>
            </c:strRef>
          </c:cat>
          <c:val>
            <c:numRef>
              <c:f>Plan1!$D$2:$D$6</c:f>
              <c:numCache>
                <c:formatCode>#,##0.00</c:formatCode>
                <c:ptCount val="5"/>
                <c:pt idx="0" formatCode="General">
                  <c:v>0</c:v>
                </c:pt>
                <c:pt idx="1">
                  <c:v>27780</c:v>
                </c:pt>
                <c:pt idx="2">
                  <c:v>9585.57</c:v>
                </c:pt>
                <c:pt idx="3">
                  <c:v>7766.37</c:v>
                </c:pt>
                <c:pt idx="4">
                  <c:v>5364.09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B7A-45F5-BD1A-873F6D109295}"/>
            </c:ext>
          </c:extLst>
        </c:ser>
        <c:dLbls>
          <c:showVal val="1"/>
        </c:dLbls>
        <c:overlap val="-25"/>
        <c:axId val="73403008"/>
        <c:axId val="73408896"/>
      </c:barChart>
      <c:catAx>
        <c:axId val="73403008"/>
        <c:scaling>
          <c:orientation val="minMax"/>
        </c:scaling>
        <c:axPos val="l"/>
        <c:numFmt formatCode="General" sourceLinked="0"/>
        <c:majorTickMark val="none"/>
        <c:tickLblPos val="nextTo"/>
        <c:crossAx val="73408896"/>
        <c:crosses val="autoZero"/>
        <c:auto val="1"/>
        <c:lblAlgn val="ctr"/>
        <c:lblOffset val="100"/>
      </c:catAx>
      <c:valAx>
        <c:axId val="73408896"/>
        <c:scaling>
          <c:orientation val="minMax"/>
        </c:scaling>
        <c:delete val="1"/>
        <c:axPos val="b"/>
        <c:numFmt formatCode="#,##0.00" sourceLinked="1"/>
        <c:majorTickMark val="none"/>
        <c:tickLblPos val="nextTo"/>
        <c:crossAx val="73403008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1800"/>
      </a:pPr>
      <a:endParaRPr lang="pt-BR"/>
    </a:p>
  </c:txPr>
  <c:externalData r:id="rId1"/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0.37655</cdr:x>
      <cdr:y>0.25794</cdr:y>
    </cdr:from>
    <cdr:to>
      <cdr:x>0.62522</cdr:x>
      <cdr:y>0.34127</cdr:y>
    </cdr:to>
    <cdr:sp macro="" textlink="">
      <cdr:nvSpPr>
        <cdr:cNvPr id="3" name="Caixa de texto 2"/>
        <cdr:cNvSpPr txBox="1"/>
      </cdr:nvSpPr>
      <cdr:spPr>
        <a:xfrm xmlns:a="http://schemas.openxmlformats.org/drawingml/2006/main">
          <a:off x="2019300" y="619125"/>
          <a:ext cx="1333500" cy="200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t-BR" sz="1100" dirty="0">
              <a:solidFill>
                <a:schemeClr val="tx1"/>
              </a:solidFill>
            </a:rPr>
            <a:t>R$ 855.996.124,48</a:t>
          </a:r>
        </a:p>
      </cdr:txBody>
    </cdr:sp>
  </cdr:relSizeAnchor>
  <cdr:relSizeAnchor xmlns:cdr="http://schemas.openxmlformats.org/drawingml/2006/chartDrawing">
    <cdr:from>
      <cdr:x>0.09414</cdr:x>
      <cdr:y>0.07721</cdr:y>
    </cdr:from>
    <cdr:to>
      <cdr:x>0.31439</cdr:x>
      <cdr:y>0.27381</cdr:y>
    </cdr:to>
    <cdr:sp macro="" textlink="">
      <cdr:nvSpPr>
        <cdr:cNvPr id="4" name="Caixa de texto 3"/>
        <cdr:cNvSpPr txBox="1"/>
      </cdr:nvSpPr>
      <cdr:spPr>
        <a:xfrm xmlns:a="http://schemas.openxmlformats.org/drawingml/2006/main">
          <a:off x="917905" y="329456"/>
          <a:ext cx="2147531" cy="8389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pt-BR" sz="1100" dirty="0">
              <a:solidFill>
                <a:schemeClr val="tx1"/>
              </a:solidFill>
            </a:rPr>
            <a:t>R$ 151.148.429,55</a:t>
          </a:r>
        </a:p>
      </cdr:txBody>
    </cdr:sp>
  </cdr:relSizeAnchor>
  <cdr:relSizeAnchor xmlns:cdr="http://schemas.openxmlformats.org/drawingml/2006/chartDrawing">
    <cdr:from>
      <cdr:x>0.86665</cdr:x>
      <cdr:y>0.89161</cdr:y>
    </cdr:from>
    <cdr:to>
      <cdr:x>1</cdr:x>
      <cdr:y>1</cdr:y>
    </cdr:to>
    <cdr:pic>
      <cdr:nvPicPr>
        <cdr:cNvPr id="5" name="Picture 8">
          <a:extLst xmlns:a="http://schemas.openxmlformats.org/drawingml/2006/main">
            <a:ext uri="{FF2B5EF4-FFF2-40B4-BE49-F238E27FC236}">
              <a16:creationId xmlns:a16="http://schemas.microsoft.com/office/drawing/2014/main" xmlns="" id="{8B644EC7-9C15-47D9-9B40-357F5075ECD5}"/>
            </a:ext>
          </a:extLst>
        </cdr:cNvPr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xmlns="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9961636" y="6000080"/>
          <a:ext cx="1462760" cy="468726"/>
        </a:xfrm>
        <a:prstGeom xmlns:a="http://schemas.openxmlformats.org/drawingml/2006/main" prst="rect">
          <a:avLst/>
        </a:prstGeom>
        <a:noFill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</a:extLst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0.86665</cdr:x>
      <cdr:y>0.89161</cdr:y>
    </cdr:from>
    <cdr:to>
      <cdr:x>1</cdr:x>
      <cdr:y>1</cdr:y>
    </cdr:to>
    <cdr:pic>
      <cdr:nvPicPr>
        <cdr:cNvPr id="2" name="Picture 8">
          <a:extLst xmlns:a="http://schemas.openxmlformats.org/drawingml/2006/main">
            <a:ext uri="{FF2B5EF4-FFF2-40B4-BE49-F238E27FC236}">
              <a16:creationId xmlns:a16="http://schemas.microsoft.com/office/drawing/2014/main" xmlns="" id="{E00FC4F4-DD19-4305-B42A-DA9AA600B451}"/>
            </a:ext>
          </a:extLst>
        </cdr:cNvPr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xmlns="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9961636" y="6000080"/>
          <a:ext cx="1462760" cy="468726"/>
        </a:xfrm>
        <a:prstGeom xmlns:a="http://schemas.openxmlformats.org/drawingml/2006/main" prst="rect">
          <a:avLst/>
        </a:prstGeom>
        <a:noFill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</a:extLst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0.86665</cdr:x>
      <cdr:y>0.89161</cdr:y>
    </cdr:from>
    <cdr:to>
      <cdr:x>1</cdr:x>
      <cdr:y>1</cdr:y>
    </cdr:to>
    <cdr:pic>
      <cdr:nvPicPr>
        <cdr:cNvPr id="2" name="Picture 8">
          <a:extLst xmlns:a="http://schemas.openxmlformats.org/drawingml/2006/main">
            <a:ext uri="{FF2B5EF4-FFF2-40B4-BE49-F238E27FC236}">
              <a16:creationId xmlns:a16="http://schemas.microsoft.com/office/drawing/2014/main" xmlns="" id="{60AE80CE-3AB7-4746-A568-D99CB28CDDD8}"/>
            </a:ext>
          </a:extLst>
        </cdr:cNvPr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xmlns="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10033644" y="6000080"/>
          <a:ext cx="1462760" cy="468726"/>
        </a:xfrm>
        <a:prstGeom xmlns:a="http://schemas.openxmlformats.org/drawingml/2006/main" prst="rect">
          <a:avLst/>
        </a:prstGeom>
        <a:noFill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 xmlns="">
              <a:solidFill>
                <a:srgbClr val="FFFFFF"/>
              </a:solidFill>
            </a14:hiddenFill>
          </a:ext>
        </a:extLst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01114579-D02A-4B51-B5DF-8EC449F77AC7}" type="slidenum">
              <a:rPr/>
              <a:pPr rtl="0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276812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01/08/2016</a:t>
            </a:r>
            <a:endParaRPr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t>Clique para editar o texto Mestre</a:t>
            </a:r>
          </a:p>
          <a:p>
            <a:pPr lvl="1" rtl="0"/>
            <a:r>
              <a:t>Segundo nível</a:t>
            </a:r>
          </a:p>
          <a:p>
            <a:pPr lvl="2" rtl="0"/>
            <a:r>
              <a:t>Terceiro nível</a:t>
            </a:r>
          </a:p>
          <a:p>
            <a:pPr lvl="3" rtl="0"/>
            <a:r>
              <a:t>Quarto nível</a:t>
            </a:r>
          </a:p>
          <a:p>
            <a:pPr lvl="4" rtl="0"/>
            <a:r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C6074690-7256-4BB9-AC0F-97AEAE8CDEC2}" type="slidenum">
              <a:rPr/>
              <a:pPr rtl="0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427426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6074690-7256-4BB9-AC0F-97AEAE8CDEC2}" type="slidenum">
              <a:rPr lang="pt-BR" smtClean="0"/>
              <a:pPr rtl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447528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/>
          <p:cNvSpPr/>
          <p:nvPr/>
        </p:nvSpPr>
        <p:spPr>
          <a:xfrm flipV="1">
            <a:off x="7211698" y="3810001"/>
            <a:ext cx="497712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ângulo 23"/>
          <p:cNvSpPr/>
          <p:nvPr/>
        </p:nvSpPr>
        <p:spPr>
          <a:xfrm flipV="1">
            <a:off x="7211722" y="3897010"/>
            <a:ext cx="4977105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ângulo 24"/>
          <p:cNvSpPr/>
          <p:nvPr/>
        </p:nvSpPr>
        <p:spPr>
          <a:xfrm flipV="1">
            <a:off x="7211722" y="4115167"/>
            <a:ext cx="4977105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ângulo 25"/>
          <p:cNvSpPr/>
          <p:nvPr/>
        </p:nvSpPr>
        <p:spPr>
          <a:xfrm flipV="1">
            <a:off x="7211722" y="4164403"/>
            <a:ext cx="2620597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ângulo 26"/>
          <p:cNvSpPr/>
          <p:nvPr/>
        </p:nvSpPr>
        <p:spPr>
          <a:xfrm flipV="1">
            <a:off x="7211722" y="4199572"/>
            <a:ext cx="2620597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ângulo de cantos arredondados 29"/>
          <p:cNvSpPr/>
          <p:nvPr/>
        </p:nvSpPr>
        <p:spPr bwMode="white">
          <a:xfrm>
            <a:off x="7211722" y="3962400"/>
            <a:ext cx="4083256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ângulo de cantos arredondados 30"/>
          <p:cNvSpPr/>
          <p:nvPr/>
        </p:nvSpPr>
        <p:spPr bwMode="white">
          <a:xfrm>
            <a:off x="9832782" y="4060983"/>
            <a:ext cx="2133044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>
          <a:xfrm>
            <a:off x="1" y="3649662"/>
            <a:ext cx="12188825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" y="3675528"/>
            <a:ext cx="12188826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V="1">
            <a:off x="8549841" y="3643090"/>
            <a:ext cx="3638985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0"/>
            <a:ext cx="12188825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09441" y="2401888"/>
            <a:ext cx="11274663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609441" y="3899938"/>
            <a:ext cx="660228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8938471" y="4206240"/>
            <a:ext cx="1279827" cy="457200"/>
          </a:xfrm>
        </p:spPr>
        <p:txBody>
          <a:bodyPr/>
          <a:lstStyle/>
          <a:p>
            <a:pPr rtl="0"/>
            <a:r>
              <a:rPr lang="en-US"/>
              <a:t>01/08/2016</a:t>
            </a:r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7211722" y="4205288"/>
            <a:ext cx="1726750" cy="457200"/>
          </a:xfrm>
        </p:spPr>
        <p:txBody>
          <a:bodyPr/>
          <a:lstStyle/>
          <a:p>
            <a:pPr rtl="0"/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11090562" y="1136"/>
            <a:ext cx="996690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 rtl="0"/>
            <a:fld id="{DF28FB93-0A08-4E7D-8E63-9EFA29F1E093}" type="slidenum">
              <a:rPr lang="pt-BR" smtClean="0"/>
              <a:pPr rtl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01/08/2016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F28FB93-0A08-4E7D-8E63-9EFA29F1E093}" type="slidenum">
              <a:rPr lang="pt-BR" smtClean="0"/>
              <a:pPr rtl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9040045" y="1143000"/>
            <a:ext cx="2539339" cy="5486400"/>
          </a:xfrm>
        </p:spPr>
        <p:txBody>
          <a:bodyPr vert="eaVert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441" y="1143000"/>
            <a:ext cx="8329030" cy="5486400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01/08/2016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F28FB93-0A08-4E7D-8E63-9EFA29F1E093}" type="slidenum">
              <a:rPr lang="pt-BR" smtClean="0"/>
              <a:pPr rtl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01/08/2016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F28FB93-0A08-4E7D-8E63-9EFA29F1E093}" type="slidenum">
              <a:rPr lang="pt-BR" smtClean="0"/>
              <a:pPr rtl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2833" y="1981201"/>
            <a:ext cx="10360501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2833" y="3367088"/>
            <a:ext cx="10360501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01/08/2016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F28FB93-0A08-4E7D-8E63-9EFA29F1E093}" type="slidenum">
              <a:rPr lang="pt-BR" smtClean="0"/>
              <a:pPr rtl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441" y="2249425"/>
            <a:ext cx="5383398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5986" y="2249425"/>
            <a:ext cx="5383398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01/08/2016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F28FB93-0A08-4E7D-8E63-9EFA29F1E093}" type="slidenum">
              <a:rPr lang="pt-BR" smtClean="0"/>
              <a:pPr rtl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7868" y="1143000"/>
            <a:ext cx="1117309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07868" y="2244970"/>
            <a:ext cx="5387461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6293328" y="2244970"/>
            <a:ext cx="5387630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507868" y="2708519"/>
            <a:ext cx="5387461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289434" y="2708519"/>
            <a:ext cx="5387630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6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01/08/2016</a:t>
            </a:r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 lang="pt-BR" smtClean="0"/>
              <a:pPr rtl="0"/>
              <a:t>‹nº›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endParaRPr lang="pt-B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1143000"/>
            <a:ext cx="10969943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8775954" y="612648"/>
            <a:ext cx="1276020" cy="457200"/>
          </a:xfrm>
        </p:spPr>
        <p:txBody>
          <a:bodyPr/>
          <a:lstStyle/>
          <a:p>
            <a:pPr rtl="0"/>
            <a:r>
              <a:rPr lang="en-US"/>
              <a:t>01/08/2016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7008574" y="612648"/>
            <a:ext cx="1767380" cy="457200"/>
          </a:xfrm>
        </p:spPr>
        <p:txBody>
          <a:bodyPr/>
          <a:lstStyle/>
          <a:p>
            <a:pPr rtl="0"/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10896810" y="2272"/>
            <a:ext cx="1015735" cy="365760"/>
          </a:xfrm>
        </p:spPr>
        <p:txBody>
          <a:bodyPr/>
          <a:lstStyle/>
          <a:p>
            <a:pPr rtl="0"/>
            <a:fld id="{DF28FB93-0A08-4E7D-8E63-9EFA29F1E093}" type="slidenum">
              <a:rPr lang="pt-BR" smtClean="0"/>
              <a:pPr rtl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01/08/2016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F28FB93-0A08-4E7D-8E63-9EFA29F1E093}" type="slidenum">
              <a:rPr lang="pt-BR" smtClean="0"/>
              <a:pPr rtl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36136" y="1101970"/>
            <a:ext cx="4509865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7136136" y="2010727"/>
            <a:ext cx="4509865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203147" y="776287"/>
            <a:ext cx="6801364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01/08/2016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F28FB93-0A08-4E7D-8E63-9EFA29F1E093}" type="slidenum">
              <a:rPr lang="pt-BR" smtClean="0"/>
              <a:pPr rtl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52024" y="1109161"/>
            <a:ext cx="782200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38088" y="1143000"/>
            <a:ext cx="6094413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115810" y="3274309"/>
            <a:ext cx="34535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01/08/2016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F28FB93-0A08-4E7D-8E63-9EFA29F1E093}" type="slidenum">
              <a:rPr lang="pt-BR" smtClean="0"/>
              <a:pPr rtl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1" y="366819"/>
            <a:ext cx="12188825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>
            <a:off x="0" y="-1"/>
            <a:ext cx="12188825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ângulo 29"/>
          <p:cNvSpPr/>
          <p:nvPr/>
        </p:nvSpPr>
        <p:spPr>
          <a:xfrm>
            <a:off x="1" y="308277"/>
            <a:ext cx="12188826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ângulo 30"/>
          <p:cNvSpPr/>
          <p:nvPr/>
        </p:nvSpPr>
        <p:spPr>
          <a:xfrm flipV="1">
            <a:off x="7211698" y="360247"/>
            <a:ext cx="497712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 flipV="1">
            <a:off x="7211722" y="440113"/>
            <a:ext cx="4977105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7207908" y="497504"/>
            <a:ext cx="4083256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9828968" y="588943"/>
            <a:ext cx="2133044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ângulo 34"/>
          <p:cNvSpPr/>
          <p:nvPr/>
        </p:nvSpPr>
        <p:spPr bwMode="invGray">
          <a:xfrm>
            <a:off x="12110133" y="-2001"/>
            <a:ext cx="7681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ângulo 35"/>
          <p:cNvSpPr/>
          <p:nvPr/>
        </p:nvSpPr>
        <p:spPr bwMode="invGray">
          <a:xfrm>
            <a:off x="12056168" y="-2001"/>
            <a:ext cx="3656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ângulo 36"/>
          <p:cNvSpPr/>
          <p:nvPr/>
        </p:nvSpPr>
        <p:spPr bwMode="invGray">
          <a:xfrm>
            <a:off x="12030770" y="-2001"/>
            <a:ext cx="12189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ângulo 37"/>
          <p:cNvSpPr/>
          <p:nvPr/>
        </p:nvSpPr>
        <p:spPr bwMode="invGray">
          <a:xfrm>
            <a:off x="11964114" y="-2001"/>
            <a:ext cx="3656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 bwMode="invGray">
          <a:xfrm>
            <a:off x="11884474" y="380"/>
            <a:ext cx="73133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ângulo 39"/>
          <p:cNvSpPr/>
          <p:nvPr/>
        </p:nvSpPr>
        <p:spPr bwMode="invGray">
          <a:xfrm>
            <a:off x="11828219" y="380"/>
            <a:ext cx="12189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441" y="1143000"/>
            <a:ext cx="10969943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09441" y="2249424"/>
            <a:ext cx="10969943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8779761" y="612648"/>
            <a:ext cx="1276020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 rtl="0"/>
            <a:r>
              <a:rPr lang="en-US"/>
              <a:t>01/08/2016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7008574" y="612648"/>
            <a:ext cx="17673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 rtl="0"/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10896810" y="2272"/>
            <a:ext cx="1015735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 rtl="0"/>
            <a:fld id="{DF28FB93-0A08-4E7D-8E63-9EFA29F1E093}" type="slidenum">
              <a:rPr lang="pt-BR" smtClean="0"/>
              <a:pPr rtl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2380" y="1142984"/>
            <a:ext cx="9075338" cy="1901802"/>
          </a:xfrm>
        </p:spPr>
        <p:txBody>
          <a:bodyPr rtlCol="0">
            <a:normAutofit/>
          </a:bodyPr>
          <a:lstStyle/>
          <a:p>
            <a:pPr algn="ctr" rtl="0"/>
            <a:r>
              <a:rPr lang="pt-BR" dirty="0"/>
              <a:t>EXPERIÊNCIA DE FORTALEZA </a:t>
            </a:r>
            <a:r>
              <a:rPr lang="pt-BR" dirty="0" smtClean="0"/>
              <a:t>     COM </a:t>
            </a:r>
            <a:r>
              <a:rPr lang="pt-BR" dirty="0"/>
              <a:t>A DÍVIDA ATIVA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09441" y="4114252"/>
            <a:ext cx="4627715" cy="743508"/>
          </a:xfrm>
        </p:spPr>
        <p:txBody>
          <a:bodyPr rtlCol="0"/>
          <a:lstStyle/>
          <a:p>
            <a:pPr rtl="0"/>
            <a:r>
              <a:rPr lang="pt-BR" dirty="0">
                <a:latin typeface="Calibri" pitchFamily="34" charset="0"/>
              </a:rPr>
              <a:t>Juraci Mourão Lopes Filho</a:t>
            </a: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992487" y="431434"/>
            <a:ext cx="6120864" cy="279713"/>
            <a:chOff x="1562" y="679"/>
            <a:chExt cx="9641" cy="441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62" y="679"/>
              <a:ext cx="168" cy="2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28" y="854"/>
              <a:ext cx="8318" cy="2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80" y="854"/>
              <a:ext cx="2923" cy="2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62" y="792"/>
              <a:ext cx="70" cy="3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1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11721" y="4295817"/>
            <a:ext cx="3983040" cy="1276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07543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6562" y="714356"/>
            <a:ext cx="10969943" cy="852486"/>
          </a:xfrm>
        </p:spPr>
        <p:txBody>
          <a:bodyPr/>
          <a:lstStyle/>
          <a:p>
            <a:r>
              <a:rPr lang="pt-BR" dirty="0"/>
              <a:t>Quadro atual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441" y="1928802"/>
            <a:ext cx="10969943" cy="4325112"/>
          </a:xfrm>
        </p:spPr>
        <p:txBody>
          <a:bodyPr/>
          <a:lstStyle/>
          <a:p>
            <a:r>
              <a:rPr lang="pt-BR" dirty="0">
                <a:latin typeface="Calibri" pitchFamily="34" charset="0"/>
              </a:rPr>
              <a:t>Valor total: </a:t>
            </a:r>
            <a:r>
              <a:rPr lang="pt-BR" b="1" u="sng" dirty="0">
                <a:latin typeface="Calibri" pitchFamily="34" charset="0"/>
              </a:rPr>
              <a:t>R$ 4.902.428.778,30</a:t>
            </a:r>
          </a:p>
          <a:p>
            <a:r>
              <a:rPr lang="pt-BR" dirty="0">
                <a:latin typeface="Calibri" pitchFamily="34" charset="0"/>
              </a:rPr>
              <a:t>Percentual de arrecadação: 0,8% → 1,35% (objetivo: acima de 4%)</a:t>
            </a:r>
          </a:p>
          <a:p>
            <a:r>
              <a:rPr lang="pt-BR" dirty="0">
                <a:latin typeface="Calibri" pitchFamily="34" charset="0"/>
              </a:rPr>
              <a:t>Implementação de métodos ágeis de gestão de projetos → mudança de cultura administrativa</a:t>
            </a:r>
          </a:p>
          <a:p>
            <a:r>
              <a:rPr lang="pt-BR" dirty="0">
                <a:latin typeface="Calibri" pitchFamily="34" charset="0"/>
              </a:rPr>
              <a:t>Conhecimento do padrão de resposta do contribuinte aos métodos de cobrança</a:t>
            </a:r>
          </a:p>
          <a:p>
            <a:r>
              <a:rPr lang="pt-BR" dirty="0">
                <a:latin typeface="Calibri" pitchFamily="34" charset="0"/>
              </a:rPr>
              <a:t>Diminuição das execuções fiscais estimada em 50%</a:t>
            </a:r>
          </a:p>
          <a:p>
            <a:r>
              <a:rPr lang="pt-BR" dirty="0">
                <a:latin typeface="Calibri" pitchFamily="34" charset="0"/>
              </a:rPr>
              <a:t>Reforço de medias extrajudiciais</a:t>
            </a:r>
          </a:p>
          <a:p>
            <a:r>
              <a:rPr lang="pt-BR" dirty="0">
                <a:latin typeface="Calibri" pitchFamily="34" charset="0"/>
              </a:rPr>
              <a:t>Foco em grandes devedores: criação do NAFE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844" y="6021288"/>
            <a:ext cx="1462799" cy="468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44666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785794"/>
            <a:ext cx="10969943" cy="1066800"/>
          </a:xfrm>
        </p:spPr>
        <p:txBody>
          <a:bodyPr rtlCol="0"/>
          <a:lstStyle/>
          <a:p>
            <a:pPr algn="ctr" rtl="0"/>
            <a:r>
              <a:rPr lang="pt-BR" b="1" dirty="0"/>
              <a:t>ANÁLISES PRÉVIAS À CRIAÇÃO DA PRODAT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>
                <a:latin typeface="Calibri" pitchFamily="34" charset="0"/>
              </a:rPr>
              <a:t>Divisão de inscrição e cobrança entre órgãos distintos: modelo </a:t>
            </a:r>
            <a:r>
              <a:rPr lang="pt-BR" dirty="0" smtClean="0">
                <a:latin typeface="Calibri" pitchFamily="34" charset="0"/>
              </a:rPr>
              <a:t>superado</a:t>
            </a:r>
          </a:p>
          <a:p>
            <a:endParaRPr lang="pt-BR" sz="400" dirty="0">
              <a:latin typeface="Calibri" pitchFamily="34" charset="0"/>
            </a:endParaRPr>
          </a:p>
          <a:p>
            <a:r>
              <a:rPr lang="pt-BR" dirty="0">
                <a:latin typeface="Calibri" pitchFamily="34" charset="0"/>
              </a:rPr>
              <a:t>Interesse de maior eficiência de </a:t>
            </a:r>
            <a:r>
              <a:rPr lang="pt-BR" dirty="0" smtClean="0">
                <a:latin typeface="Calibri" pitchFamily="34" charset="0"/>
              </a:rPr>
              <a:t>cobrança</a:t>
            </a:r>
          </a:p>
          <a:p>
            <a:endParaRPr lang="pt-BR" sz="300" dirty="0">
              <a:latin typeface="Calibri" pitchFamily="34" charset="0"/>
            </a:endParaRPr>
          </a:p>
          <a:p>
            <a:r>
              <a:rPr lang="pt-BR" dirty="0">
                <a:latin typeface="Calibri" pitchFamily="34" charset="0"/>
              </a:rPr>
              <a:t>Busca de experiência no setor privado: baixo conhecimento da realidade pública (municipal</a:t>
            </a:r>
            <a:r>
              <a:rPr lang="pt-BR" dirty="0" smtClean="0">
                <a:latin typeface="Calibri" pitchFamily="34" charset="0"/>
              </a:rPr>
              <a:t>)</a:t>
            </a:r>
          </a:p>
          <a:p>
            <a:endParaRPr lang="pt-BR" sz="700" dirty="0">
              <a:latin typeface="Calibri" pitchFamily="34" charset="0"/>
            </a:endParaRPr>
          </a:p>
          <a:p>
            <a:r>
              <a:rPr lang="pt-BR" dirty="0">
                <a:latin typeface="Calibri" pitchFamily="34" charset="0"/>
              </a:rPr>
              <a:t>Compartilhamento de experiência com outros entes federativos: União, Estado do Ceará e </a:t>
            </a:r>
            <a:r>
              <a:rPr lang="pt-BR" dirty="0" smtClean="0">
                <a:latin typeface="Calibri" pitchFamily="34" charset="0"/>
              </a:rPr>
              <a:t>Municípios</a:t>
            </a:r>
          </a:p>
          <a:p>
            <a:endParaRPr lang="pt-BR" sz="900" dirty="0">
              <a:latin typeface="Calibri" pitchFamily="34" charset="0"/>
            </a:endParaRPr>
          </a:p>
          <a:p>
            <a:r>
              <a:rPr lang="pt-BR" dirty="0">
                <a:latin typeface="Calibri" pitchFamily="34" charset="0"/>
              </a:rPr>
              <a:t>Securitização e outros instrumentos imediatistas</a:t>
            </a:r>
          </a:p>
          <a:p>
            <a:pPr lvl="1"/>
            <a:endParaRPr lang="pt-BR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10836" y="5949280"/>
            <a:ext cx="1462760" cy="468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19877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928670"/>
            <a:ext cx="10969943" cy="1066800"/>
          </a:xfrm>
        </p:spPr>
        <p:txBody>
          <a:bodyPr/>
          <a:lstStyle/>
          <a:p>
            <a:pPr algn="ctr"/>
            <a:r>
              <a:rPr lang="pt-BR" b="1" dirty="0"/>
              <a:t>ASPECTOS RELEVANTES DA DÍVIDA ATIVA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441" y="2249424"/>
            <a:ext cx="10969943" cy="3679906"/>
          </a:xfrm>
        </p:spPr>
        <p:txBody>
          <a:bodyPr>
            <a:normAutofit/>
          </a:bodyPr>
          <a:lstStyle/>
          <a:p>
            <a:r>
              <a:rPr lang="pt-BR" dirty="0">
                <a:latin typeface="Calibri" pitchFamily="34" charset="0"/>
              </a:rPr>
              <a:t>Baixa Teorização pelo </a:t>
            </a:r>
            <a:r>
              <a:rPr lang="pt-BR" dirty="0" smtClean="0">
                <a:latin typeface="Calibri" pitchFamily="34" charset="0"/>
              </a:rPr>
              <a:t>Direito</a:t>
            </a:r>
          </a:p>
          <a:p>
            <a:endParaRPr lang="pt-BR" sz="1200" dirty="0">
              <a:latin typeface="Calibri" pitchFamily="34" charset="0"/>
            </a:endParaRPr>
          </a:p>
          <a:p>
            <a:r>
              <a:rPr lang="pt-BR" dirty="0">
                <a:latin typeface="Calibri" pitchFamily="34" charset="0"/>
              </a:rPr>
              <a:t>Contornos jurídicos clássicos: inscrição → CDA → Execução </a:t>
            </a:r>
            <a:r>
              <a:rPr lang="pt-BR" dirty="0" smtClean="0">
                <a:latin typeface="Calibri" pitchFamily="34" charset="0"/>
              </a:rPr>
              <a:t>fiscal</a:t>
            </a:r>
          </a:p>
          <a:p>
            <a:endParaRPr lang="pt-BR" sz="1200" dirty="0">
              <a:latin typeface="Calibri" pitchFamily="34" charset="0"/>
            </a:endParaRPr>
          </a:p>
          <a:p>
            <a:r>
              <a:rPr lang="pt-BR" dirty="0">
                <a:latin typeface="Calibri" pitchFamily="34" charset="0"/>
              </a:rPr>
              <a:t>Certidão da Dívida Ativa: liquidez, certeza e exigibilidade (?) → medidas executivas e </a:t>
            </a:r>
            <a:r>
              <a:rPr lang="pt-BR" dirty="0" smtClean="0">
                <a:latin typeface="Calibri" pitchFamily="34" charset="0"/>
              </a:rPr>
              <a:t>redirecionamentos</a:t>
            </a:r>
          </a:p>
          <a:p>
            <a:endParaRPr lang="pt-BR" sz="1100" dirty="0">
              <a:latin typeface="Calibri" pitchFamily="34" charset="0"/>
            </a:endParaRPr>
          </a:p>
          <a:p>
            <a:r>
              <a:rPr lang="pt-BR" dirty="0">
                <a:latin typeface="Calibri" pitchFamily="34" charset="0"/>
              </a:rPr>
              <a:t>Busca de novos paradigmas: incremento da cobrança extrajudicial e “</a:t>
            </a:r>
            <a:r>
              <a:rPr lang="pt-BR" dirty="0" err="1">
                <a:latin typeface="Calibri" pitchFamily="34" charset="0"/>
              </a:rPr>
              <a:t>desjudicialização</a:t>
            </a:r>
            <a:r>
              <a:rPr lang="pt-BR" dirty="0">
                <a:latin typeface="Calibri" pitchFamily="34" charset="0"/>
              </a:rPr>
              <a:t>” da cobrança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10836" y="5949280"/>
            <a:ext cx="1462760" cy="468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42487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23821" y="928670"/>
            <a:ext cx="9056871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/>
              <a:t>OBSTÁCULOS VERIFICADOS NA DÍVIDA </a:t>
            </a:r>
            <a:r>
              <a:rPr lang="pt-BR" b="1" dirty="0" smtClean="0"/>
              <a:t>             ATIVA </a:t>
            </a:r>
            <a:r>
              <a:rPr lang="pt-BR" b="1" dirty="0"/>
              <a:t>MUNICIPAL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000" baseline="-25000" dirty="0">
                <a:latin typeface="Calibri" pitchFamily="34" charset="0"/>
              </a:rPr>
              <a:t>Gestão do sistema de informações em suas várias etapas</a:t>
            </a:r>
          </a:p>
          <a:p>
            <a:r>
              <a:rPr lang="pt-BR" sz="4000" baseline="-25000" dirty="0">
                <a:latin typeface="Calibri" pitchFamily="34" charset="0"/>
              </a:rPr>
              <a:t>Pulverização em pequenas dívidas tributárias: características das dívidas locais</a:t>
            </a:r>
          </a:p>
          <a:p>
            <a:r>
              <a:rPr lang="pt-BR" sz="4000" baseline="-25000" dirty="0">
                <a:latin typeface="Calibri" pitchFamily="34" charset="0"/>
              </a:rPr>
              <a:t>Heterogeneidade da dívida não tributária</a:t>
            </a:r>
          </a:p>
          <a:p>
            <a:r>
              <a:rPr lang="pt-BR" sz="4000" baseline="-25000" dirty="0">
                <a:latin typeface="Calibri" pitchFamily="34" charset="0"/>
              </a:rPr>
              <a:t>Dificuldades cadastrais</a:t>
            </a:r>
          </a:p>
          <a:p>
            <a:r>
              <a:rPr lang="pt-BR" sz="4000" baseline="-25000" dirty="0">
                <a:latin typeface="Calibri" pitchFamily="34" charset="0"/>
              </a:rPr>
              <a:t>Grande número de execuções fiscais</a:t>
            </a:r>
          </a:p>
          <a:p>
            <a:r>
              <a:rPr lang="pt-BR" sz="4000" baseline="-25000" dirty="0">
                <a:latin typeface="Calibri" pitchFamily="34" charset="0"/>
              </a:rPr>
              <a:t>Baixo retorno de cobranças</a:t>
            </a:r>
          </a:p>
          <a:p>
            <a:r>
              <a:rPr lang="pt-BR" sz="4000" baseline="-25000" dirty="0">
                <a:latin typeface="Calibri" pitchFamily="34" charset="0"/>
              </a:rPr>
              <a:t>Problemas na identificação dos responsáveis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10836" y="5949280"/>
            <a:ext cx="1462760" cy="468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44076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b="1" dirty="0"/>
              <a:t>FAIXA DE VALORES X QUANTIDADE DE INSCRIÇÕES</a:t>
            </a:r>
          </a:p>
        </p:txBody>
      </p:sp>
      <p:graphicFrame>
        <p:nvGraphicFramePr>
          <p:cNvPr id="4" name="Espaço Reservado para Conteú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00389988"/>
              </p:ext>
            </p:extLst>
          </p:nvPr>
        </p:nvGraphicFramePr>
        <p:xfrm>
          <a:off x="609600" y="2249488"/>
          <a:ext cx="10969625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115603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/>
              <a:t>ENSAIO PILOTO DE PROTESTOS DE IPTU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62840702"/>
              </p:ext>
            </p:extLst>
          </p:nvPr>
        </p:nvGraphicFramePr>
        <p:xfrm>
          <a:off x="609600" y="2249488"/>
          <a:ext cx="10969625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4199482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857232"/>
            <a:ext cx="10969943" cy="1066800"/>
          </a:xfrm>
        </p:spPr>
        <p:txBody>
          <a:bodyPr/>
          <a:lstStyle/>
          <a:p>
            <a:pPr algn="ctr"/>
            <a:r>
              <a:rPr lang="pt-BR" b="1" dirty="0"/>
              <a:t>MEDIDAS IMPLEMENTADAS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441" y="2249424"/>
            <a:ext cx="10969943" cy="3465592"/>
          </a:xfrm>
        </p:spPr>
        <p:txBody>
          <a:bodyPr/>
          <a:lstStyle/>
          <a:p>
            <a:r>
              <a:rPr lang="pt-BR" dirty="0">
                <a:latin typeface="Calibri" pitchFamily="34" charset="0"/>
              </a:rPr>
              <a:t>Criação PRODAT</a:t>
            </a:r>
          </a:p>
          <a:p>
            <a:r>
              <a:rPr lang="pt-BR" dirty="0">
                <a:latin typeface="Calibri" pitchFamily="34" charset="0"/>
              </a:rPr>
              <a:t>Grupo interdisciplinar</a:t>
            </a:r>
          </a:p>
          <a:p>
            <a:r>
              <a:rPr lang="pt-BR" dirty="0">
                <a:latin typeface="Calibri" pitchFamily="34" charset="0"/>
              </a:rPr>
              <a:t>Transferência Paulatina → higienização</a:t>
            </a:r>
          </a:p>
          <a:p>
            <a:r>
              <a:rPr lang="pt-BR" dirty="0">
                <a:latin typeface="Calibri" pitchFamily="34" charset="0"/>
              </a:rPr>
              <a:t>Sistema de informática próprio</a:t>
            </a:r>
          </a:p>
          <a:p>
            <a:r>
              <a:rPr lang="pt-BR" dirty="0">
                <a:latin typeface="Calibri" pitchFamily="34" charset="0"/>
              </a:rPr>
              <a:t>Montagem de dossiê do contribuinte: </a:t>
            </a:r>
            <a:r>
              <a:rPr lang="pt-BR" i="1" dirty="0">
                <a:latin typeface="Calibri" pitchFamily="34" charset="0"/>
              </a:rPr>
              <a:t>big data</a:t>
            </a:r>
            <a:endParaRPr lang="pt-BR" dirty="0">
              <a:latin typeface="Calibri" pitchFamily="34" charset="0"/>
            </a:endParaRPr>
          </a:p>
          <a:p>
            <a:r>
              <a:rPr lang="pt-BR" dirty="0">
                <a:latin typeface="Calibri" pitchFamily="34" charset="0"/>
              </a:rPr>
              <a:t>Implementação de medidas graduais de cobrança extrajudiciais → aceleração das medidas extrajudiciais </a:t>
            </a:r>
          </a:p>
          <a:p>
            <a:endParaRPr lang="pt-BR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10836" y="5949280"/>
            <a:ext cx="1462760" cy="468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24835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b="1" dirty="0"/>
              <a:t>OBSERVAÇÕES DO TRABALHO IMPLEMENTADO ATÉ O MOMENTO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09441" y="2535176"/>
            <a:ext cx="10969943" cy="3465592"/>
          </a:xfrm>
        </p:spPr>
        <p:txBody>
          <a:bodyPr/>
          <a:lstStyle/>
          <a:p>
            <a:r>
              <a:rPr lang="pt-BR" dirty="0">
                <a:latin typeface="Calibri" pitchFamily="34" charset="0"/>
              </a:rPr>
              <a:t>Soluções de mercado apenas como apoio e evitar instrumentos imediatistas em primeiro momento</a:t>
            </a:r>
          </a:p>
          <a:p>
            <a:r>
              <a:rPr lang="pt-BR" dirty="0">
                <a:latin typeface="Calibri" pitchFamily="34" charset="0"/>
              </a:rPr>
              <a:t>Sistema próprio diverso da Secretaria de origem (filtro) → mapeamento e categorização</a:t>
            </a:r>
          </a:p>
          <a:p>
            <a:r>
              <a:rPr lang="pt-BR" dirty="0">
                <a:latin typeface="Calibri" pitchFamily="34" charset="0"/>
              </a:rPr>
              <a:t>Controle nas inscrições para retroalimentação da origem</a:t>
            </a:r>
          </a:p>
          <a:p>
            <a:r>
              <a:rPr lang="pt-BR" dirty="0">
                <a:latin typeface="Calibri" pitchFamily="34" charset="0"/>
              </a:rPr>
              <a:t>Cobrança administrativa X cobrança judicial: características próprias de cada um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844" y="5949280"/>
            <a:ext cx="1462760" cy="468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358676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0947" y="785794"/>
            <a:ext cx="10969943" cy="1066800"/>
          </a:xfrm>
        </p:spPr>
        <p:txBody>
          <a:bodyPr/>
          <a:lstStyle/>
          <a:p>
            <a:r>
              <a:rPr lang="pt-BR" dirty="0"/>
              <a:t>Quadro atual: maior conhecimento → REFIS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49057379"/>
              </p:ext>
            </p:extLst>
          </p:nvPr>
        </p:nvGraphicFramePr>
        <p:xfrm>
          <a:off x="593686" y="2000240"/>
          <a:ext cx="10969625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7982019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BooksClassic_16x9">
      <a:dk1>
        <a:srgbClr val="6A3A20"/>
      </a:dk1>
      <a:lt1>
        <a:sysClr val="window" lastClr="FFFFFF"/>
      </a:lt1>
      <a:dk2>
        <a:srgbClr val="000000"/>
      </a:dk2>
      <a:lt2>
        <a:srgbClr val="FFEDB9"/>
      </a:lt2>
      <a:accent1>
        <a:srgbClr val="6A3A20"/>
      </a:accent1>
      <a:accent2>
        <a:srgbClr val="B4914C"/>
      </a:accent2>
      <a:accent3>
        <a:srgbClr val="610606"/>
      </a:accent3>
      <a:accent4>
        <a:srgbClr val="2B3742"/>
      </a:accent4>
      <a:accent5>
        <a:srgbClr val="787A41"/>
      </a:accent5>
      <a:accent6>
        <a:srgbClr val="B95E14"/>
      </a:accent6>
      <a:hlink>
        <a:srgbClr val="2B3742"/>
      </a:hlink>
      <a:folHlink>
        <a:srgbClr val="C1A56D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BooksClassic_16x9">
      <a:dk1>
        <a:srgbClr val="6A3A20"/>
      </a:dk1>
      <a:lt1>
        <a:sysClr val="window" lastClr="FFFFFF"/>
      </a:lt1>
      <a:dk2>
        <a:srgbClr val="000000"/>
      </a:dk2>
      <a:lt2>
        <a:srgbClr val="FFEDB9"/>
      </a:lt2>
      <a:accent1>
        <a:srgbClr val="6A3A20"/>
      </a:accent1>
      <a:accent2>
        <a:srgbClr val="B4914C"/>
      </a:accent2>
      <a:accent3>
        <a:srgbClr val="610606"/>
      </a:accent3>
      <a:accent4>
        <a:srgbClr val="2B3742"/>
      </a:accent4>
      <a:accent5>
        <a:srgbClr val="787A41"/>
      </a:accent5>
      <a:accent6>
        <a:srgbClr val="B95E14"/>
      </a:accent6>
      <a:hlink>
        <a:srgbClr val="2B3742"/>
      </a:hlink>
      <a:folHlink>
        <a:srgbClr val="C1A56D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false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1360476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2011-12-12T13:37:00+00:00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2035-01-01T08:00:00+00:00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TP102801058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706496</LocLastLocAttemptVersionLookup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APAuthor xmlns="4873beb7-5857-4685-be1f-d57550cc96cc">
      <UserInfo>
        <DisplayName>REDMOND\v-soujap</DisplayName>
        <AccountId>1954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14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LocMarketGroupTiers2 xmlns="4873beb7-5857-4685-be1f-d57550cc96c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3ED4759-CFDD-43F0-817C-11D9197192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ED80E12-3BE9-4746-820E-FFB249F467F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4873beb7-5857-4685-be1f-d57550cc96cc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D003AC8-209A-4321-A17C-1B7A2064339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722</TotalTime>
  <Words>349</Words>
  <Application>Microsoft Office PowerPoint</Application>
  <PresentationFormat>Personalizar</PresentationFormat>
  <Paragraphs>56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Urbano</vt:lpstr>
      <vt:lpstr>EXPERIÊNCIA DE FORTALEZA      COM A DÍVIDA ATIVA</vt:lpstr>
      <vt:lpstr>ANÁLISES PRÉVIAS À CRIAÇÃO DA PRODAT</vt:lpstr>
      <vt:lpstr>ASPECTOS RELEVANTES DA DÍVIDA ATIVA</vt:lpstr>
      <vt:lpstr>OBSTÁCULOS VERIFICADOS NA DÍVIDA              ATIVA MUNICIPAL</vt:lpstr>
      <vt:lpstr>FAIXA DE VALORES X QUANTIDADE DE INSCRIÇÕES</vt:lpstr>
      <vt:lpstr>ENSAIO PILOTO DE PROTESTOS DE IPTU</vt:lpstr>
      <vt:lpstr>MEDIDAS IMPLEMENTADAS</vt:lpstr>
      <vt:lpstr>OBSERVAÇÕES DO TRABALHO IMPLEMENTADO ATÉ O MOMENTO</vt:lpstr>
      <vt:lpstr>Quadro atual: maior conhecimento → REFIS</vt:lpstr>
      <vt:lpstr>Quadro atual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TEORIA DOS DIREITOS FUNDAMENTAIS</dc:title>
  <dc:creator>Juraci Mourão</dc:creator>
  <cp:lastModifiedBy>08187827300</cp:lastModifiedBy>
  <cp:revision>43</cp:revision>
  <cp:lastPrinted>2017-04-28T13:38:28Z</cp:lastPrinted>
  <dcterms:created xsi:type="dcterms:W3CDTF">2017-03-19T16:05:12Z</dcterms:created>
  <dcterms:modified xsi:type="dcterms:W3CDTF">2017-09-15T19:44:09Z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