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74" r:id="rId4"/>
    <p:sldId id="269" r:id="rId5"/>
    <p:sldId id="271" r:id="rId6"/>
    <p:sldId id="263" r:id="rId7"/>
    <p:sldId id="273" r:id="rId8"/>
    <p:sldId id="268" r:id="rId9"/>
    <p:sldId id="265" r:id="rId10"/>
    <p:sldId id="267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>
        <p:scale>
          <a:sx n="60" d="100"/>
          <a:sy n="60" d="100"/>
        </p:scale>
        <p:origin x="-144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AF1F9-BBBB-4B7A-B8F6-E6EE3C6D5E13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DE290-3222-4FF1-B0FC-08630E95E23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DE290-3222-4FF1-B0FC-08630E95E23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209FF-5684-461E-9346-9057861303F9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1E618-480F-4B95-A360-4163DB6DF5C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Fotos/Ipanema/ZONA%20SUL%201.jpg" TargetMode="External"/><Relationship Id="rId3" Type="http://schemas.openxmlformats.org/officeDocument/2006/relationships/image" Target="../media/image1.png"/><Relationship Id="rId7" Type="http://schemas.openxmlformats.org/officeDocument/2006/relationships/hyperlink" Target="Fotos/Cidade%20Nova/SULAMERICA%2001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Fotos/Barra%20da%20Tijuca/BARRA%2001.JPG" TargetMode="External"/><Relationship Id="rId5" Type="http://schemas.openxmlformats.org/officeDocument/2006/relationships/hyperlink" Target="Fotos/Madureira/MADUREIRA%201.JP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hyperlink" Target="Fotos/Tijuca/TIJUCA%201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Atendimentos_Concilia%202017-09-11%20Apresentacao.pdf" TargetMode="External"/><Relationship Id="rId3" Type="http://schemas.openxmlformats.org/officeDocument/2006/relationships/image" Target="../media/image1.png"/><Relationship Id="rId7" Type="http://schemas.openxmlformats.org/officeDocument/2006/relationships/hyperlink" Target="Concilia_Intima&#231;&#227;o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Concilia2017_ConvAmig&#225;vel_Postos.pdf" TargetMode="External"/><Relationship Id="rId5" Type="http://schemas.openxmlformats.org/officeDocument/2006/relationships/hyperlink" Target="Resultado%20Agenciamento_30junho2017.pdf" TargetMode="External"/><Relationship Id="rId4" Type="http://schemas.openxmlformats.org/officeDocument/2006/relationships/hyperlink" Target="Negocia_Rio_Convoca&#231;&#227;o.pdf" TargetMode="External"/><Relationship Id="rId9" Type="http://schemas.openxmlformats.org/officeDocument/2006/relationships/hyperlink" Target="Arrecada&#231;&#227;o_Concilia%202017-09-11%20Apresentacao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65082" y="476672"/>
            <a:ext cx="5976661" cy="1296144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845000" y="2132856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</a:t>
            </a:r>
          </a:p>
          <a:p>
            <a:pPr algn="ctr"/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Cobrança </a:t>
            </a:r>
            <a:r>
              <a:rPr lang="pt-BR" sz="3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</a:p>
          <a:p>
            <a:pPr algn="ctr"/>
            <a:endParaRPr lang="pt-BR" sz="20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</a:t>
            </a:r>
          </a:p>
          <a:p>
            <a:pPr algn="ct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da Dívida Ativa</a:t>
            </a:r>
          </a:p>
          <a:p>
            <a:pPr algn="ctr"/>
            <a:endParaRPr lang="pt-BR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Setembro/2017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 descr="Mapa RJ.png"/>
          <p:cNvPicPr>
            <a:picLocks noChangeAspect="1"/>
          </p:cNvPicPr>
          <p:nvPr/>
        </p:nvPicPr>
        <p:blipFill>
          <a:blip r:embed="rId4" cstate="print"/>
          <a:srcRect l="2362" t="11018" r="2126" b="28714"/>
          <a:stretch>
            <a:fillRect/>
          </a:stretch>
        </p:blipFill>
        <p:spPr>
          <a:xfrm>
            <a:off x="247220" y="1672334"/>
            <a:ext cx="8789276" cy="3923707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820388" y="1876356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 action="ppaction://hlinkfile"/>
              </a:rPr>
              <a:t>MADUREIRA</a:t>
            </a:r>
            <a:endParaRPr lang="en-US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067944" y="5394702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6" action="ppaction://hlinkfile"/>
              </a:rPr>
              <a:t>BARRA DA TIJUCA</a:t>
            </a:r>
            <a:endParaRPr lang="en-US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775848" y="2442374"/>
            <a:ext cx="1620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7" action="ppaction://hlinkfile"/>
              </a:rPr>
              <a:t>CENTRO</a:t>
            </a:r>
            <a:endParaRPr lang="en-US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300192" y="4869160"/>
            <a:ext cx="284380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pt-BR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8" action="ppaction://hlinkfile"/>
              </a:rPr>
              <a:t>ZONA SUL</a:t>
            </a:r>
            <a:endParaRPr lang="pt-BR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460248" y="3662912"/>
            <a:ext cx="1620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9" action="ppaction://hlinkfile"/>
              </a:rPr>
              <a:t>TIJUCA</a:t>
            </a:r>
            <a:endParaRPr lang="en-US" sz="16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eta para cima 11"/>
          <p:cNvSpPr/>
          <p:nvPr/>
        </p:nvSpPr>
        <p:spPr>
          <a:xfrm>
            <a:off x="7524328" y="4677846"/>
            <a:ext cx="288032" cy="648072"/>
          </a:xfrm>
          <a:prstGeom prst="upArrow">
            <a:avLst/>
          </a:prstGeom>
          <a:scene3d>
            <a:camera prst="orthographicFront">
              <a:rot lat="0" lon="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eta para cima 12"/>
          <p:cNvSpPr/>
          <p:nvPr/>
        </p:nvSpPr>
        <p:spPr>
          <a:xfrm rot="16200000">
            <a:off x="7704348" y="2600909"/>
            <a:ext cx="288032" cy="648072"/>
          </a:xfrm>
          <a:prstGeom prst="upArrow">
            <a:avLst/>
          </a:prstGeom>
          <a:scene3d>
            <a:camera prst="orthographicFront">
              <a:rot lat="0" lon="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eta para cima 13"/>
          <p:cNvSpPr/>
          <p:nvPr/>
        </p:nvSpPr>
        <p:spPr>
          <a:xfrm rot="16200000">
            <a:off x="7524327" y="3356993"/>
            <a:ext cx="288033" cy="1008112"/>
          </a:xfrm>
          <a:prstGeom prst="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eta para cima 14"/>
          <p:cNvSpPr/>
          <p:nvPr/>
        </p:nvSpPr>
        <p:spPr>
          <a:xfrm rot="10800000">
            <a:off x="5004048" y="2204864"/>
            <a:ext cx="288032" cy="864096"/>
          </a:xfrm>
          <a:prstGeom prst="upArrow">
            <a:avLst/>
          </a:prstGeom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eta para cima 15"/>
          <p:cNvSpPr/>
          <p:nvPr/>
        </p:nvSpPr>
        <p:spPr>
          <a:xfrm rot="5400000" flipH="1">
            <a:off x="5436095" y="4797153"/>
            <a:ext cx="288033" cy="576063"/>
          </a:xfrm>
          <a:prstGeom prst="upArrow">
            <a:avLst/>
          </a:prstGeom>
          <a:scene3d>
            <a:camera prst="orthographicFront">
              <a:rot lat="0" lon="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1596405"/>
            <a:ext cx="2943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148478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Integração Procuradoria e Fazenda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83568" y="198884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Grupo de Trabalho Decreto Municipal n</a:t>
            </a:r>
            <a:r>
              <a:rPr lang="pt-BR" b="1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42.730 d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01 de janeiro de 2017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83568" y="237571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Estudos para subsidiar a elaboração de Pareceres Normativos Conjuntos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67544" y="299695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Investimentos em Tecnologia e Informação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83568" y="35010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Implantação e Desenvolvimento constante do Novo Sistema da Dívida Ativa Municipal (DAM) - outubro/2012 até o presente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683568" y="45522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Início do procedimento para contratação de: (i) Serviço de Higienização de Cadastro, (ii) Sistema de “BI”, (iii) Software de inteligência para tratamento de dados (big data) entre outros.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83568" y="54921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Credenciamento de Instituições Administradoras de Cadastros de crédito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83568" y="416484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Convênios Juntas Comerciais; RCPJ; Tribunal de Justiça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0028" y="154102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Breves considerações</a:t>
            </a:r>
          </a:p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“Desafios” da Cobrança da Dívida Ativa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67544" y="2636912"/>
            <a:ext cx="8676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Aprimoramento da Constituição do Crédito (Qualidade da Carteira)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67544" y="3645024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Desenvolvimento de mecanismos Extrajudiciais eficazes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67544" y="458112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Planejamento e Processamento da Cobrança Judicial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755576" y="303702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Investimentos tecnologia e informação, Integração Fazenda e Procuradoria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55576" y="404513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Conciliação pré-processual; Negativação de devedores; Protesto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55576" y="498123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Processo de execução fiscal eletrônico; Aparelhamento da PGM; Criação de Órgão Estratégico; Integração dos órgãos de contencioso fiscal ; Convênios de Cooperação com os Tribunais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66254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94144" y="148478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Carteira da </a:t>
            </a:r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Dívida Ativa do Município do Rio de Janeiro </a:t>
            </a:r>
            <a:endParaRPr lang="pt-BR" sz="20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(IPTU - ISS)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4931" y="2276872"/>
            <a:ext cx="6186115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66254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94144" y="191683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Arrecadação em Dívida Ativa do Município do Rio de Janeiro (2012-2017)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7460" y="2705152"/>
            <a:ext cx="4378796" cy="3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>
            <a:spLocks/>
          </p:cNvSpPr>
          <p:nvPr/>
        </p:nvSpPr>
        <p:spPr>
          <a:xfrm>
            <a:off x="539552" y="1700808"/>
            <a:ext cx="810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Higienização de Cadastro e Conciliações (pré processuais e judiciais)</a:t>
            </a:r>
          </a:p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Reflexos no Contencioso Fiscal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2383192"/>
            <a:ext cx="6891485" cy="355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>
            <a:spLocks/>
          </p:cNvSpPr>
          <p:nvPr/>
        </p:nvSpPr>
        <p:spPr>
          <a:xfrm>
            <a:off x="539552" y="1628800"/>
            <a:ext cx="810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Situação Atual dos Parcelamentos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5002" y="2060848"/>
            <a:ext cx="5253067" cy="3097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0028" y="234888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que está sendo desenvolvido </a:t>
            </a:r>
          </a:p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Rio de Janeiro?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54184" y="177281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Leis Recentes que Impactaram Positivamente a </a:t>
            </a:r>
          </a:p>
          <a:p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Arrecadação da Dívida Ativa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656" y="2797597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Municipal n</a:t>
            </a:r>
            <a:r>
              <a:rPr lang="pt-BR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5.546 de 27 de dezembro de 2012 (PPI)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475656" y="3675047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Municipal n</a:t>
            </a:r>
            <a:r>
              <a:rPr lang="pt-BR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5.965, de 22 de setembro de 2015 (Tipologia)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475656" y="4111745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Municipal n</a:t>
            </a:r>
            <a:r>
              <a:rPr lang="pt-BR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5.854 de 27 de abril de 2015 (Concilia)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475656" y="4562091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Municipal n</a:t>
            </a:r>
            <a:r>
              <a:rPr lang="pt-BR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6.156 de 27 de abril de 2017 (Novo Concilia)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75656" y="3229645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Municipal n</a:t>
            </a:r>
            <a:r>
              <a:rPr lang="pt-BR" baseline="30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5.739 de 16 de maio de 2014 (Uniprofissionais)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0 Timbre 2017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59539" y="476672"/>
            <a:ext cx="5976661" cy="1296144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403648" y="6017513"/>
            <a:ext cx="7416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Experiências Exitosas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Cobrança </a:t>
            </a:r>
            <a:r>
              <a:rPr lang="pt-BR" sz="1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Dívida </a:t>
            </a:r>
            <a:r>
              <a:rPr lang="pt-B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Ativa</a:t>
            </a:r>
            <a:endParaRPr lang="pt-B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11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Procuradoria Geral do Município do Rio de Janeiro - Procuradoria da Dívida Ativa – Setembro/2017</a:t>
            </a:r>
            <a:endParaRPr lang="en-US" sz="11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12654" y="1700808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Exemplos Recentes de Conciliação </a:t>
            </a:r>
          </a:p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Pré-Processual e Judicial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799652" y="2630231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Negocia Rio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944" y="3078252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Carta Cobrança</a:t>
            </a:r>
          </a:p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4" action="ppaction://hlinkfile"/>
              </a:rPr>
              <a:t>Notificação prévia ao ajuizamento</a:t>
            </a:r>
            <a:endParaRPr lang="pt-BR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>
            <a:hlinkClick r:id="rId5" action="ppaction://hlinkfile"/>
          </p:cNvPr>
          <p:cNvSpPr txBox="1"/>
          <p:nvPr/>
        </p:nvSpPr>
        <p:spPr>
          <a:xfrm>
            <a:off x="5364408" y="3078252"/>
            <a:ext cx="28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 action="ppaction://hlinkfile"/>
              </a:rPr>
              <a:t>Resultados</a:t>
            </a:r>
            <a:endParaRPr lang="pt-BR" sz="24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799652" y="395018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Concilia Rio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187944" y="4398203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Carta Cobrança</a:t>
            </a:r>
          </a:p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6" action="ppaction://hlinkfile"/>
              </a:rPr>
              <a:t>Notificação prévia ao ajuizamento</a:t>
            </a:r>
            <a:endParaRPr lang="pt-BR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7" action="ppaction://hlinkfile"/>
              </a:rPr>
              <a:t>Intimação para Conciliação</a:t>
            </a:r>
            <a:endParaRPr lang="pt-BR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>
            <a:hlinkClick r:id="rId5" action="ppaction://hlinkfile"/>
          </p:cNvPr>
          <p:cNvSpPr txBox="1"/>
          <p:nvPr/>
        </p:nvSpPr>
        <p:spPr>
          <a:xfrm>
            <a:off x="5364408" y="4398203"/>
            <a:ext cx="28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8" action="ppaction://hlinkfile"/>
              </a:rPr>
              <a:t>Atendimentos</a:t>
            </a:r>
            <a:endParaRPr lang="pt-BR" sz="24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9" action="ppaction://hlinkfile"/>
              </a:rPr>
              <a:t>Resultados</a:t>
            </a:r>
            <a:endParaRPr lang="pt-BR" sz="24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000" b="1" dirty="0" smtClean="0">
            <a:solidFill>
              <a:schemeClr val="accent5">
                <a:lumMod val="75000"/>
              </a:schemeClr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623</Words>
  <Application>Microsoft Office PowerPoint</Application>
  <PresentationFormat>Apresentação na tela (4:3)</PresentationFormat>
  <Paragraphs>89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57</cp:revision>
  <dcterms:created xsi:type="dcterms:W3CDTF">2017-09-10T15:54:33Z</dcterms:created>
  <dcterms:modified xsi:type="dcterms:W3CDTF">2017-09-11T22:14:54Z</dcterms:modified>
</cp:coreProperties>
</file>