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9" r:id="rId2"/>
    <p:sldId id="307" r:id="rId3"/>
    <p:sldId id="556" r:id="rId4"/>
    <p:sldId id="557" r:id="rId5"/>
    <p:sldId id="558" r:id="rId6"/>
    <p:sldId id="559" r:id="rId7"/>
    <p:sldId id="560" r:id="rId8"/>
    <p:sldId id="561" r:id="rId9"/>
    <p:sldId id="562" r:id="rId10"/>
    <p:sldId id="444" r:id="rId11"/>
    <p:sldId id="281" r:id="rId1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D1730"/>
    <a:srgbClr val="CC3300"/>
    <a:srgbClr val="FF5050"/>
    <a:srgbClr val="A384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7291" autoAdjust="0"/>
    <p:restoredTop sz="89614" autoAdjust="0"/>
  </p:normalViewPr>
  <p:slideViewPr>
    <p:cSldViewPr snapToGrid="0">
      <p:cViewPr varScale="1">
        <p:scale>
          <a:sx n="78" d="100"/>
          <a:sy n="78" d="100"/>
        </p:scale>
        <p:origin x="-540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23931-2959-4D14-A7A0-5AF7BFF90022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40271-4574-4953-96DC-BDB668750A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19984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303CE-5EBB-4733-BAEA-6D9DD9B25641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8D460-32C1-4111-946A-70473D5201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577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8D460-32C1-4111-946A-70473D52011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2494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843"/>
            <a:ext cx="12193262" cy="63191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48489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6432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96290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509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11425"/>
            <a:ext cx="10515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930778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38152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418870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73383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9324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68259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280581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1844"/>
            <a:ext cx="12192000" cy="66202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50825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21A3-4934-4F43-BB60-1A60000B4376}" type="datetimeFigureOut">
              <a:rPr lang="pt-BR" smtClean="0"/>
              <a:pPr/>
              <a:t>15/09/2017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CD1D7-DA58-4497-BB81-01AAA450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1924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8990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0889" y="3141122"/>
            <a:ext cx="106532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rgbClr val="9D17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  <a:endParaRPr lang="pt-BR" sz="3000" b="1" dirty="0">
              <a:solidFill>
                <a:srgbClr val="9D17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12912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356350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D1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0" y="1315148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RECUPERAÇÃO DA DÍVIDA ATIVA PARA O EQUILÍBRIO DAS FINANÇAS PÚBLICAS</a:t>
            </a:r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5815538"/>
            <a:ext cx="12192000" cy="946547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88900" tIns="50799" rIns="88900" bIns="50799"/>
          <a:lstStyle/>
          <a:p>
            <a:pPr algn="ctr" defTabSz="914145" hangingPunct="0">
              <a:spcBef>
                <a:spcPts val="703"/>
              </a:spcBef>
            </a:pPr>
            <a:r>
              <a:rPr lang="pt-BR" sz="133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PROCURADORIA-GERAL DA FAZENDA NACIONAL (</a:t>
            </a:r>
            <a:r>
              <a:rPr lang="pt-BR" sz="133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PGFN)</a:t>
            </a:r>
            <a:endParaRPr lang="pt-BR" sz="133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itchFamily="34" charset="0"/>
            </a:endParaRPr>
          </a:p>
          <a:p>
            <a:pPr algn="ctr" defTabSz="914145" hangingPunct="0">
              <a:spcBef>
                <a:spcPts val="703"/>
              </a:spcBef>
            </a:pPr>
            <a:r>
              <a:rPr lang="pt-BR" sz="133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FORTALEZA-CE | SETEMBRO de 2017</a:t>
            </a:r>
            <a:endParaRPr lang="pt-BR" sz="1266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58931" y="3463857"/>
            <a:ext cx="11274137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145" hangingPunct="0">
              <a:spcBef>
                <a:spcPts val="703"/>
              </a:spcBef>
            </a:pPr>
            <a:r>
              <a:rPr lang="pt-BR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DANIEL DE SABOIA </a:t>
            </a:r>
            <a:r>
              <a:rPr lang="pt-BR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XAVIER</a:t>
            </a:r>
          </a:p>
          <a:p>
            <a:pPr algn="ctr" defTabSz="914145" hangingPunct="0">
              <a:spcBef>
                <a:spcPts val="703"/>
              </a:spcBef>
            </a:pP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Procurador da Fazenda Nacional</a:t>
            </a:r>
          </a:p>
          <a:p>
            <a:pPr algn="ctr" defTabSz="914145" hangingPunct="0">
              <a:spcBef>
                <a:spcPts val="703"/>
              </a:spcBef>
            </a:pPr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itchFamily="34" charset="0"/>
              </a:rPr>
              <a:t>Coordenador-Geral de Estratégias de Recuperação de Créditos da PGFN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itchFamily="34" charset="0"/>
            </a:endParaRPr>
          </a:p>
          <a:p>
            <a:pPr algn="ctr" defTabSz="914145" hangingPunct="0">
              <a:spcBef>
                <a:spcPts val="703"/>
              </a:spcBef>
            </a:pPr>
            <a:endParaRPr lang="pt-BR" sz="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63722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113121" y="93452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EXPERIÊNCIA DOS PAÍSES MEMBROS DA OCDE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3772378"/>
            <a:ext cx="3169228" cy="2472590"/>
          </a:xfrm>
          <a:prstGeom prst="rect">
            <a:avLst/>
          </a:prstGeom>
        </p:spPr>
      </p:pic>
      <p:pic>
        <p:nvPicPr>
          <p:cNvPr id="6" name="Picture 2" descr="pgf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49246" y="1820633"/>
            <a:ext cx="1672936" cy="16504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01749" y="2225801"/>
            <a:ext cx="838908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Collecting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Taxes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During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an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Economic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Crisis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: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Challenges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and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Policy</a:t>
            </a:r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Options</a:t>
            </a:r>
            <a:endParaRPr lang="pt-BR" sz="3500" i="1" dirty="0" smtClean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endParaRPr lang="pt-BR" sz="3500" i="1" dirty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r>
              <a:rPr lang="pt-BR" sz="3500" i="1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John </a:t>
            </a:r>
            <a:r>
              <a:rPr lang="pt-BR" sz="35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Brondolo</a:t>
            </a:r>
            <a:endParaRPr lang="pt-BR" sz="3500" i="1" dirty="0" smtClean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endParaRPr lang="pt-BR" sz="3500" i="1" dirty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r>
              <a:rPr lang="pt-BR" sz="2000" i="1" dirty="0" err="1" smtClean="0">
                <a:solidFill>
                  <a:srgbClr val="9D1730"/>
                </a:solidFill>
                <a:cs typeface="Times New Roman" panose="02020603050405020304" pitchFamily="18" charset="0"/>
              </a:rPr>
              <a:t>https</a:t>
            </a:r>
            <a:r>
              <a:rPr lang="pt-BR" sz="2000" i="1" dirty="0">
                <a:solidFill>
                  <a:srgbClr val="9D1730"/>
                </a:solidFill>
                <a:cs typeface="Times New Roman" panose="02020603050405020304" pitchFamily="18" charset="0"/>
              </a:rPr>
              <a:t>://</a:t>
            </a:r>
            <a:r>
              <a:rPr lang="pt-BR" sz="2000" i="1" dirty="0" err="1">
                <a:solidFill>
                  <a:srgbClr val="9D1730"/>
                </a:solidFill>
                <a:cs typeface="Times New Roman" panose="02020603050405020304" pitchFamily="18" charset="0"/>
              </a:rPr>
              <a:t>www.imf.org</a:t>
            </a:r>
            <a:r>
              <a:rPr lang="pt-BR" sz="2000" i="1" dirty="0">
                <a:solidFill>
                  <a:srgbClr val="9D1730"/>
                </a:solidFill>
                <a:cs typeface="Times New Roman" panose="02020603050405020304" pitchFamily="18" charset="0"/>
              </a:rPr>
              <a:t>/</a:t>
            </a:r>
            <a:r>
              <a:rPr lang="pt-BR" sz="2000" i="1" dirty="0" err="1">
                <a:solidFill>
                  <a:srgbClr val="9D1730"/>
                </a:solidFill>
                <a:cs typeface="Times New Roman" panose="02020603050405020304" pitchFamily="18" charset="0"/>
              </a:rPr>
              <a:t>external</a:t>
            </a:r>
            <a:r>
              <a:rPr lang="pt-BR" sz="2000" i="1" dirty="0">
                <a:solidFill>
                  <a:srgbClr val="9D1730"/>
                </a:solidFill>
                <a:cs typeface="Times New Roman" panose="02020603050405020304" pitchFamily="18" charset="0"/>
              </a:rPr>
              <a:t>/pubs/</a:t>
            </a:r>
            <a:r>
              <a:rPr lang="pt-BR" sz="2000" i="1" dirty="0" err="1">
                <a:solidFill>
                  <a:srgbClr val="9D1730"/>
                </a:solidFill>
                <a:cs typeface="Times New Roman" panose="02020603050405020304" pitchFamily="18" charset="0"/>
              </a:rPr>
              <a:t>ft</a:t>
            </a:r>
            <a:r>
              <a:rPr lang="pt-BR" sz="2000" i="1" dirty="0">
                <a:solidFill>
                  <a:srgbClr val="9D1730"/>
                </a:solidFill>
                <a:cs typeface="Times New Roman" panose="02020603050405020304" pitchFamily="18" charset="0"/>
              </a:rPr>
              <a:t>/</a:t>
            </a:r>
            <a:r>
              <a:rPr lang="pt-BR" sz="2000" i="1" dirty="0" err="1">
                <a:solidFill>
                  <a:srgbClr val="9D1730"/>
                </a:solidFill>
                <a:cs typeface="Times New Roman" panose="02020603050405020304" pitchFamily="18" charset="0"/>
              </a:rPr>
              <a:t>spn</a:t>
            </a:r>
            <a:r>
              <a:rPr lang="pt-BR" sz="2000" i="1" dirty="0">
                <a:solidFill>
                  <a:srgbClr val="9D1730"/>
                </a:solidFill>
                <a:cs typeface="Times New Roman" panose="02020603050405020304" pitchFamily="18" charset="0"/>
              </a:rPr>
              <a:t>/2009/spn0917.pdf</a:t>
            </a:r>
          </a:p>
        </p:txBody>
      </p:sp>
    </p:spTree>
    <p:extLst>
      <p:ext uri="{BB962C8B-B14F-4D97-AF65-F5344CB8AC3E}">
        <p14:creationId xmlns="" xmlns:p14="http://schemas.microsoft.com/office/powerpoint/2010/main" val="24200787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113121" y="93452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EXPERIÊNCIA DOS PAÍSES MEMBROS DA OCDE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446" y="3772378"/>
            <a:ext cx="2549881" cy="2472590"/>
          </a:xfrm>
          <a:prstGeom prst="rect">
            <a:avLst/>
          </a:prstGeom>
        </p:spPr>
      </p:pic>
      <p:pic>
        <p:nvPicPr>
          <p:cNvPr id="6" name="Picture 2" descr="pgf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49246" y="1820633"/>
            <a:ext cx="1672936" cy="16504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44280" y="1751430"/>
            <a:ext cx="838908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desenvolvimento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de sistema de detecção precoce de atrasos tributários e estabelecimento de padrões de tempo adequados para acompanhamento; </a:t>
            </a:r>
            <a:endParaRPr lang="pt-BR" sz="2200" dirty="0" smtClean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manutenção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da qualidade e pontualidade dos dados de tributos em atraso</a:t>
            </a: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concentração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de esforços nas dívidas consideradas recuperáveis; </a:t>
            </a:r>
            <a:endParaRPr lang="pt-BR" sz="2200" dirty="0" smtClean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introdução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de procedimentos adequados para remissão de débitos considerados irrecuperáveis; </a:t>
            </a:r>
            <a:endParaRPr lang="pt-BR" sz="2200" dirty="0" smtClean="0">
              <a:solidFill>
                <a:srgbClr val="9D1730"/>
              </a:solidFill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implementação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dos arranjos adequados de organização e pessoal para a cobrança (incluindo um foco organizacional maior para grandes dívidas fiscais); </a:t>
            </a: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e</a:t>
            </a:r>
          </a:p>
          <a:p>
            <a:pPr marL="457200" indent="-457200" algn="just">
              <a:buAutoNum type="alphaLcParenR"/>
            </a:pP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aumento </a:t>
            </a:r>
            <a:r>
              <a:rPr lang="pt-BR" sz="2200" dirty="0">
                <a:solidFill>
                  <a:srgbClr val="9D1730"/>
                </a:solidFill>
                <a:cs typeface="Times New Roman" panose="02020603050405020304" pitchFamily="18" charset="0"/>
              </a:rPr>
              <a:t>do conjunto de poderes de execução atribuídos à administração </a:t>
            </a:r>
            <a:r>
              <a:rPr lang="pt-BR" sz="22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tributária.</a:t>
            </a:r>
            <a:endParaRPr lang="pt-BR" sz="2200" dirty="0">
              <a:solidFill>
                <a:srgbClr val="9D173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9016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113121" y="93452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EXPERIÊNCIA DOS PAÍSES MEMBROS DA OCDE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446" y="3772378"/>
            <a:ext cx="2549881" cy="2472590"/>
          </a:xfrm>
          <a:prstGeom prst="rect">
            <a:avLst/>
          </a:prstGeom>
        </p:spPr>
      </p:pic>
      <p:pic>
        <p:nvPicPr>
          <p:cNvPr id="6" name="Picture 2" descr="pgf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49246" y="1820633"/>
            <a:ext cx="1672936" cy="16504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44280" y="1751430"/>
            <a:ext cx="838908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publicação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do nome dos devedores em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atraso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Dinamarca, Estônia, Finlândia, Grécia, Hungria, Irlanda e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Portugal);</a:t>
            </a:r>
          </a:p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concessão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de mais tempo para adimplemento dos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débitos 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Áustria, Bélgica, República Tcheca, Dinamarca, Finlândia, França, Alemanha, Grécia, Hungria, Irlanda, Itália,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Holanda);</a:t>
            </a:r>
          </a:p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obtenção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de garantias sobre os ativos do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devedor 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Áustria, República Tcheca, Dinamarca, Estônia, Finlândia, França, Alemanha, Grécia, Hungria, Irlanda, Itália,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Holanda);</a:t>
            </a:r>
          </a:p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da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retenção de pagamentos do governo aos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devedores 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Áustria, Bélgica, Dinamarca, França, Alemanha, Grécia, Hungria, Irlanda,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Itália)</a:t>
            </a:r>
          </a:p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do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redirecionamento da cobrança fiscal a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terceiros 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Áustria, Bélgica, República Tcheca, Dinamarca, Finlândia, França, Alemanha, Grécia, Hungria, Irlanda, Itália,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Holanda);</a:t>
            </a:r>
          </a:p>
          <a:p>
            <a:pPr marL="457200" lvl="0" indent="-457200">
              <a:buAutoNum type="alphaLcParenR"/>
            </a:pP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restrição 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de viagens ao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exterior (</a:t>
            </a:r>
            <a:r>
              <a:rPr lang="pt-BR" sz="2100" dirty="0">
                <a:solidFill>
                  <a:srgbClr val="9D1730"/>
                </a:solidFill>
                <a:cs typeface="Times New Roman" panose="02020603050405020304" pitchFamily="18" charset="0"/>
              </a:rPr>
              <a:t>Dinamarca, Alemanha, Irlanda, Itália e </a:t>
            </a:r>
            <a:r>
              <a:rPr lang="pt-BR" sz="2100" dirty="0" smtClean="0">
                <a:solidFill>
                  <a:srgbClr val="9D1730"/>
                </a:solidFill>
                <a:cs typeface="Times New Roman" panose="02020603050405020304" pitchFamily="18" charset="0"/>
              </a:rPr>
              <a:t>Holanda).</a:t>
            </a:r>
            <a:endParaRPr lang="pt-BR" sz="2100" dirty="0">
              <a:solidFill>
                <a:srgbClr val="9D173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7518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113121" y="93452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NOVO MODELO DE COBRANÇA DA DÍVIDA ATIVA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9437" y="1997651"/>
            <a:ext cx="81697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Aferição do grau de recuperabilidade (classificação dos créditos);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Redução massiva da quantidade de execuções em curso (</a:t>
            </a:r>
            <a:r>
              <a:rPr lang="pt-BR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RDCC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Pesquisa e análise patrimonial em larga escala (Big </a:t>
            </a: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</a:t>
            </a: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ata e Business </a:t>
            </a:r>
            <a:r>
              <a:rPr lang="pt-BR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Analytics</a:t>
            </a: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nvestimento na produção de informações estratégicas (inteligência fiscal)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Ajuizamento seletivo (Portaria MF)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Meios extrajudiciais de cobrança (Portaria MF)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3772378"/>
            <a:ext cx="3169228" cy="2472590"/>
          </a:xfrm>
          <a:prstGeom prst="rect">
            <a:avLst/>
          </a:prstGeom>
        </p:spPr>
      </p:pic>
      <p:pic>
        <p:nvPicPr>
          <p:cNvPr id="6" name="Picture 2" descr="pgf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49246" y="1820633"/>
            <a:ext cx="1672936" cy="165041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949072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15140" y="987689"/>
            <a:ext cx="11529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MEIOS EXTRAJUDICIAIS DE COBRANÇA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658" y="1711842"/>
            <a:ext cx="10448925" cy="43651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1654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15140" y="987689"/>
            <a:ext cx="11529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EVOLUÇÃO DA RECUPERAÇÃO DE CRÉDITOS INSCRITOS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130" y="1572464"/>
            <a:ext cx="9721591" cy="496655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2915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15140" y="987689"/>
            <a:ext cx="11529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EVOLUÇÃO DA RECUPERAÇÃO DE CRÉDITOS INSCRITOS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181" y="1651258"/>
            <a:ext cx="10353675" cy="4810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4227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3853</TotalTime>
  <Words>409</Words>
  <Application>Microsoft Office PowerPoint</Application>
  <PresentationFormat>Personalizar</PresentationFormat>
  <Paragraphs>38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Ministerio da Fazenda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Beatriz Feitoza Fettermann</dc:creator>
  <cp:lastModifiedBy>08187827300</cp:lastModifiedBy>
  <cp:revision>306</cp:revision>
  <cp:lastPrinted>2014-11-28T11:07:06Z</cp:lastPrinted>
  <dcterms:created xsi:type="dcterms:W3CDTF">2014-10-22T19:26:23Z</dcterms:created>
  <dcterms:modified xsi:type="dcterms:W3CDTF">2017-09-15T18:56:46Z</dcterms:modified>
</cp:coreProperties>
</file>