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6"/>
  </p:notesMasterIdLst>
  <p:sldIdLst>
    <p:sldId id="290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9" r:id="rId24"/>
    <p:sldId id="340" r:id="rId25"/>
    <p:sldId id="341" r:id="rId26"/>
    <p:sldId id="326" r:id="rId27"/>
    <p:sldId id="327" r:id="rId28"/>
    <p:sldId id="330" r:id="rId29"/>
    <p:sldId id="328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2" r:id="rId40"/>
    <p:sldId id="344" r:id="rId41"/>
    <p:sldId id="345" r:id="rId42"/>
    <p:sldId id="346" r:id="rId43"/>
    <p:sldId id="347" r:id="rId44"/>
    <p:sldId id="348" r:id="rId45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5D078C-6A09-41B6-A43A-754EF4B889A3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B61AB0-2099-4ABE-B6D2-6CF92ED934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CF38F2-F63D-444D-95DD-EBB430231C20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817F0C0-30B2-43E4-A2B9-5946DEA71A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D5665-7B26-491C-9CFB-912F228EDAF9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330E-DF00-424D-8A12-29871CF163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5D7-E413-4B96-9506-AFB34E99085A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314E2-3DB0-4E8D-BC7B-1DC52F9A80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BFE4D-73A9-4B8D-9DB6-ACB9C3EFE4B4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96AA-A28B-4307-BE96-521B8C55D9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ED9A13-AB21-440D-8BB8-28423525695F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7823-FBC8-49B8-8060-A9601331BA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98B9A5-7F15-4118-A947-FFC293F2E34A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C45D-09AA-49F2-B2F8-15081675D7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0EBC93-51FD-41C9-B33D-FF0E61EE5E40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F12B-5525-4C7C-936A-B164F33576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E62548-3BF3-47A5-B7CB-1BA30E5F943A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61FA-0E00-4ED1-8F3D-A3DB62E900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E43A-B523-429C-8995-C381F95F6B1E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FD7F-DEC1-46D8-94AF-A6424FD45C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275606-FC65-450F-A534-DAEE3DED0260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7F18E-E284-49B7-90EA-C8B1C5E73A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79E694-62CF-449F-AD54-1C619DAA7378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FD24-E002-43F9-991C-C4AC2C5E64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E63BA6C-9CAF-4F5E-8824-C0F3EA1B6D18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A4C8553-2E4C-4A2C-8895-55929853CA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1" r:id="rId2"/>
    <p:sldLayoutId id="2147484416" r:id="rId3"/>
    <p:sldLayoutId id="2147484417" r:id="rId4"/>
    <p:sldLayoutId id="2147484418" r:id="rId5"/>
    <p:sldLayoutId id="2147484419" r:id="rId6"/>
    <p:sldLayoutId id="2147484412" r:id="rId7"/>
    <p:sldLayoutId id="2147484420" r:id="rId8"/>
    <p:sldLayoutId id="2147484421" r:id="rId9"/>
    <p:sldLayoutId id="2147484413" r:id="rId10"/>
    <p:sldLayoutId id="21474844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7749" y="2564904"/>
            <a:ext cx="8172401" cy="96596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Municípios: Aracaju/SE; Belo Horizonte/MG; Bom Despacho/MG; Campo Grande/MS; Juiz de Fora/MG ; Porto Alegre/RS; Rio de Janeiro/RJ; São Paulo/SP</a:t>
            </a:r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tângulo 5"/>
          <p:cNvSpPr>
            <a:spLocks noChangeArrowheads="1"/>
          </p:cNvSpPr>
          <p:nvPr/>
        </p:nvSpPr>
        <p:spPr bwMode="auto">
          <a:xfrm>
            <a:off x="3132138" y="404813"/>
            <a:ext cx="51117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4400" b="1">
                <a:solidFill>
                  <a:srgbClr val="0070C0"/>
                </a:solidFill>
              </a:rPr>
              <a:t>CAPACITAÇÃO</a:t>
            </a:r>
          </a:p>
          <a:p>
            <a:pPr algn="ctr" eaLnBrk="1" hangingPunct="1"/>
            <a:r>
              <a:rPr lang="pt-BR" sz="3600" b="1"/>
              <a:t>PNAFM III </a:t>
            </a:r>
          </a:p>
          <a:p>
            <a:pPr algn="ctr" eaLnBrk="1" hangingPunct="1"/>
            <a:r>
              <a:rPr lang="pt-BR" sz="3200" b="1">
                <a:latin typeface="Aparajita" pitchFamily="34" charset="0"/>
              </a:rPr>
              <a:t>MONITORAMENTO</a:t>
            </a:r>
          </a:p>
        </p:txBody>
      </p:sp>
      <p:sp>
        <p:nvSpPr>
          <p:cNvPr id="9222" name="CaixaDeTexto 10"/>
          <p:cNvSpPr txBox="1">
            <a:spLocks noChangeArrowheads="1"/>
          </p:cNvSpPr>
          <p:nvPr/>
        </p:nvSpPr>
        <p:spPr bwMode="auto">
          <a:xfrm>
            <a:off x="3922713" y="3860800"/>
            <a:ext cx="48974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600" b="1">
                <a:latin typeface="Aparajita" pitchFamily="34" charset="0"/>
                <a:cs typeface="Aparajita" pitchFamily="34" charset="0"/>
              </a:rPr>
              <a:t>BRASÍLIA/DF</a:t>
            </a:r>
          </a:p>
          <a:p>
            <a:pPr algn="r"/>
            <a:r>
              <a:rPr lang="pt-BR" sz="3600" b="1">
                <a:latin typeface="Aparajita" pitchFamily="34" charset="0"/>
                <a:cs typeface="Aparajita" pitchFamily="34" charset="0"/>
              </a:rPr>
              <a:t>22 e 23/08/2019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76375" y="3206750"/>
          <a:ext cx="6408711" cy="356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62357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Versão atual do Projeto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Versão</a:t>
                      </a:r>
                      <a:r>
                        <a:rPr lang="pt-BR" sz="1800" baseline="0" dirty="0" smtClean="0"/>
                        <a:t> Original do Projeto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Comentário</a:t>
                      </a:r>
                      <a:endParaRPr lang="pt-BR" sz="1800" dirty="0"/>
                    </a:p>
                  </a:txBody>
                  <a:tcPr marT="45725" marB="45725"/>
                </a:tc>
              </a:tr>
              <a:tr h="36128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1.Modernização Tecnológica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1.Modernização</a:t>
                      </a:r>
                      <a:r>
                        <a:rPr lang="pt-BR" sz="1800" baseline="0" dirty="0" smtClean="0"/>
                        <a:t> Tecnológica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Objetivo Geral</a:t>
                      </a:r>
                      <a:endParaRPr lang="pt-BR" sz="1800" dirty="0"/>
                    </a:p>
                  </a:txBody>
                  <a:tcPr marT="45725" marB="45725"/>
                </a:tc>
              </a:tr>
              <a:tr h="623579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2.Implantar Solução</a:t>
                      </a:r>
                      <a:r>
                        <a:rPr lang="pt-BR" sz="1800" baseline="0" dirty="0" smtClean="0"/>
                        <a:t> de Atendimento Virtual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2.Idem</a:t>
                      </a:r>
                    </a:p>
                    <a:p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Idem</a:t>
                      </a:r>
                      <a:endParaRPr lang="pt-BR" sz="1800" dirty="0"/>
                    </a:p>
                  </a:txBody>
                  <a:tcPr marT="45725" marB="45725"/>
                </a:tc>
              </a:tr>
              <a:tr h="361280"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</a:tr>
              <a:tr h="361280"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</a:tr>
              <a:tr h="361280"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grpSp>
        <p:nvGrpSpPr>
          <p:cNvPr id="18464" name="Grupo 10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2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847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6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539750" y="1700213"/>
            <a:ext cx="8208963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a)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pt-BR" dirty="0">
                <a:latin typeface="Arial" pitchFamily="34" charset="0"/>
                <a:cs typeface="Arial" pitchFamily="34" charset="0"/>
              </a:rPr>
              <a:t>: Listar os objetivos (Geral e Específicos) da versão corrente do projeto, apontando, se houve, as diferenças com relação aos objetivos originais do projeto;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  </a:t>
            </a:r>
            <a:r>
              <a:rPr lang="pt-BR" sz="1000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 a.1.Objetivos Gerais:</a:t>
            </a:r>
            <a:endParaRPr lang="pt-BR" dirty="0"/>
          </a:p>
        </p:txBody>
      </p:sp>
      <p:sp>
        <p:nvSpPr>
          <p:cNvPr id="18468" name="CaixaDeTexto 16"/>
          <p:cNvSpPr txBox="1">
            <a:spLocks noChangeArrowheads="1"/>
          </p:cNvSpPr>
          <p:nvPr/>
        </p:nvSpPr>
        <p:spPr bwMode="auto">
          <a:xfrm>
            <a:off x="552450" y="1268413"/>
            <a:ext cx="3875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Lucida Sans Unicode" pitchFamily="34" charset="0"/>
              <a:buAutoNum type="arabicPeriod" startAt="3"/>
            </a:pPr>
            <a:r>
              <a:rPr lang="pt-BR" b="1">
                <a:solidFill>
                  <a:srgbClr val="00B0F0"/>
                </a:solidFill>
              </a:rPr>
              <a:t>Descrição do Projeto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1800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a.2.Objetivos Específicos:</a:t>
            </a:r>
          </a:p>
        </p:txBody>
      </p:sp>
      <p:grpSp>
        <p:nvGrpSpPr>
          <p:cNvPr id="19459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948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9462" name="CaixaDeTexto 13"/>
          <p:cNvSpPr txBox="1">
            <a:spLocks noChangeArrowheads="1"/>
          </p:cNvSpPr>
          <p:nvPr/>
        </p:nvSpPr>
        <p:spPr bwMode="auto">
          <a:xfrm>
            <a:off x="552450" y="1341438"/>
            <a:ext cx="3875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Lucida Sans Unicode" pitchFamily="34" charset="0"/>
              <a:buAutoNum type="arabicPeriod" startAt="3"/>
            </a:pPr>
            <a:r>
              <a:rPr lang="pt-BR" b="1">
                <a:solidFill>
                  <a:srgbClr val="00B0F0"/>
                </a:solidFill>
              </a:rPr>
              <a:t>Descrição do Projeto :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187450" y="2133600"/>
          <a:ext cx="6840759" cy="3621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3"/>
                <a:gridCol w="2280253"/>
                <a:gridCol w="2280253"/>
              </a:tblGrid>
              <a:tr h="695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Versão atual do Projeto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Versão</a:t>
                      </a:r>
                      <a:r>
                        <a:rPr lang="pt-BR" sz="1800" baseline="0" dirty="0" smtClean="0"/>
                        <a:t> Original do Projeto</a:t>
                      </a:r>
                      <a:endParaRPr lang="pt-BR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Comentário</a:t>
                      </a:r>
                      <a:endParaRPr lang="pt-BR" sz="1800" dirty="0"/>
                    </a:p>
                  </a:txBody>
                  <a:tcPr marT="45714" marB="45714"/>
                </a:tc>
              </a:tr>
              <a:tr h="40291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 Substituição de 100% dos computadores com mais de 5 anos</a:t>
                      </a:r>
                      <a:endParaRPr lang="pt-BR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 Idem, Idem</a:t>
                      </a:r>
                      <a:endParaRPr lang="pt-BR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Objetivo Superado</a:t>
                      </a:r>
                      <a:endParaRPr lang="pt-BR" sz="1800" dirty="0"/>
                    </a:p>
                  </a:txBody>
                  <a:tcPr marT="45714" marB="45714"/>
                </a:tc>
              </a:tr>
              <a:tr h="40291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2.Duplicar a capacidade de processamento dos servidores de </a:t>
                      </a:r>
                      <a:r>
                        <a:rPr lang="pt-BR" sz="1800" dirty="0" err="1" smtClean="0"/>
                        <a:t>missaõ</a:t>
                      </a:r>
                      <a:r>
                        <a:rPr lang="pt-BR" sz="1800" dirty="0" smtClean="0"/>
                        <a:t> crítica</a:t>
                      </a:r>
                      <a:endParaRPr lang="pt-BR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2. Idem, Idem</a:t>
                      </a:r>
                      <a:endParaRPr lang="pt-BR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Objetivo superado</a:t>
                      </a:r>
                      <a:endParaRPr lang="pt-BR" sz="18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1555750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Componentes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Listar os componentes da versão corrente do programa  apontando, se houve, as diferenças com relação à componentes originais do projeto: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b.2 Componentes utilizados: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58888" y="3141663"/>
          <a:ext cx="6697488" cy="282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496"/>
                <a:gridCol w="2232496"/>
                <a:gridCol w="2232496"/>
              </a:tblGrid>
              <a:tr h="9969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Versão atual do Projeto</a:t>
                      </a:r>
                    </a:p>
                    <a:p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Versão</a:t>
                      </a:r>
                      <a:r>
                        <a:rPr lang="pt-BR" sz="1800" baseline="0" dirty="0" smtClean="0"/>
                        <a:t> Original do Projeto</a:t>
                      </a:r>
                      <a:endParaRPr lang="pt-BR" sz="1800" dirty="0" smtClean="0"/>
                    </a:p>
                    <a:p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Comentário</a:t>
                      </a:r>
                    </a:p>
                    <a:p>
                      <a:endParaRPr lang="pt-BR" sz="1800" dirty="0"/>
                    </a:p>
                  </a:txBody>
                  <a:tcPr marT="45708" marB="45708"/>
                </a:tc>
              </a:tr>
              <a:tr h="404219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1.Gestão Fiscal Integrada</a:t>
                      </a:r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 Idem </a:t>
                      </a:r>
                      <a:r>
                        <a:rPr lang="pt-BR" sz="1800" dirty="0" err="1" smtClean="0"/>
                        <a:t>Idem</a:t>
                      </a:r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08" marB="45708"/>
                </a:tc>
              </a:tr>
              <a:tr h="404219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2.Administração Tributária</a:t>
                      </a:r>
                      <a:r>
                        <a:rPr lang="pt-BR" sz="1800" baseline="0" dirty="0" smtClean="0"/>
                        <a:t> e do Contencioso Fiscal</a:t>
                      </a:r>
                      <a:endParaRPr lang="pt-B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 Excluídos dois produtos c/remanejamento de verbas</a:t>
                      </a:r>
                      <a:endParaRPr lang="pt-BR" sz="1800" dirty="0"/>
                    </a:p>
                  </a:txBody>
                  <a:tcPr marT="45708" marB="45708"/>
                </a:tc>
              </a:tr>
            </a:tbl>
          </a:graphicData>
        </a:graphic>
      </p:graphicFrame>
      <p:grpSp>
        <p:nvGrpSpPr>
          <p:cNvPr id="20501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050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0504" name="CaixaDeTexto 13"/>
          <p:cNvSpPr txBox="1">
            <a:spLocks noChangeArrowheads="1"/>
          </p:cNvSpPr>
          <p:nvPr/>
        </p:nvSpPr>
        <p:spPr bwMode="auto">
          <a:xfrm>
            <a:off x="552450" y="1341438"/>
            <a:ext cx="3875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Lucida Sans Unicode" pitchFamily="34" charset="0"/>
              <a:buAutoNum type="arabicPeriod" startAt="3"/>
            </a:pPr>
            <a:r>
              <a:rPr lang="pt-BR" b="1">
                <a:solidFill>
                  <a:srgbClr val="00B0F0"/>
                </a:solidFill>
              </a:rPr>
              <a:t>Descrição do Projeto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46088" y="1916113"/>
            <a:ext cx="8229600" cy="4033837"/>
          </a:xfrm>
        </p:spPr>
        <p:txBody>
          <a:bodyPr/>
          <a:lstStyle/>
          <a:p>
            <a:pPr marL="447675" indent="-338138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Qualidade do projeto original: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Classificar, e em seguida comentar, a qualidade do projeto original e de seu processo de formulação.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Classificação PI (Progresso na Implementação): ver definição da classificação PI no final deste documento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( ) Muito Satisfatório (MS)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( ) Satisfatório (S)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( ) Insatisfatório (I)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( ) Muito Insatisfatório (MI)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Comentários: Houve mudanças de alguns objetivos conforme .....</a:t>
            </a:r>
          </a:p>
        </p:txBody>
      </p:sp>
      <p:grpSp>
        <p:nvGrpSpPr>
          <p:cNvPr id="21507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151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50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1510" name="CaixaDeTexto 12"/>
          <p:cNvSpPr txBox="1">
            <a:spLocks noChangeArrowheads="1"/>
          </p:cNvSpPr>
          <p:nvPr/>
        </p:nvSpPr>
        <p:spPr bwMode="auto">
          <a:xfrm>
            <a:off x="552450" y="1474788"/>
            <a:ext cx="3875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Lucida Sans Unicode" pitchFamily="34" charset="0"/>
              <a:buAutoNum type="arabicPeriod" startAt="3"/>
            </a:pPr>
            <a:r>
              <a:rPr lang="pt-BR" b="1">
                <a:solidFill>
                  <a:srgbClr val="00B0F0"/>
                </a:solidFill>
              </a:rPr>
              <a:t>Descrição do Projeto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395288" y="1881188"/>
            <a:ext cx="8229600" cy="1439862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Impactos esperados: Elaborar tabela conforme modelo abaixo: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   CUMPRIMENTO DOS OBJETIVOS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(utilizar os objetivos do Projeto Atual)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Objetivo 1: ( Descrição....)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   Impactos Esperados (previstos)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331913" y="3313113"/>
          <a:ext cx="6624909" cy="249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303"/>
                <a:gridCol w="2208303"/>
                <a:gridCol w="2208303"/>
              </a:tblGrid>
              <a:tr h="69458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Linha de Base Original*</a:t>
                      </a:r>
                      <a:endParaRPr lang="pt-BR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Meta/Término</a:t>
                      </a:r>
                      <a:r>
                        <a:rPr lang="pt-BR" sz="1800" baseline="0" dirty="0" smtClean="0"/>
                        <a:t> do Projeto</a:t>
                      </a:r>
                      <a:endParaRPr lang="pt-BR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Impactos Diretos</a:t>
                      </a:r>
                    </a:p>
                    <a:p>
                      <a:r>
                        <a:rPr lang="pt-BR" sz="1400" dirty="0" smtClean="0"/>
                        <a:t>Gerados/Efetividade</a:t>
                      </a:r>
                      <a:endParaRPr lang="pt-BR" sz="1400" dirty="0"/>
                    </a:p>
                  </a:txBody>
                  <a:tcPr marT="45734" marB="45734"/>
                </a:tc>
              </a:tr>
              <a:tr h="402418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Rede de Comunicação de dados</a:t>
                      </a:r>
                      <a:r>
                        <a:rPr lang="pt-BR" sz="1800" baseline="0" dirty="0" smtClean="0"/>
                        <a:t> interna implementada, incompleta</a:t>
                      </a:r>
                      <a:endParaRPr lang="pt-BR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Melhorar a disponibilidade de informações por meio de acesso à Internet a 96% da população, com inclusão digital</a:t>
                      </a:r>
                      <a:endParaRPr lang="pt-BR" sz="14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Implementado o sistema</a:t>
                      </a:r>
                      <a:r>
                        <a:rPr lang="pt-BR" sz="1600" baseline="0" dirty="0" smtClean="0"/>
                        <a:t> Cachoeira do Sul Digital, com recursos necessários ao atendimento da demanda em 2022</a:t>
                      </a:r>
                      <a:endParaRPr lang="pt-BR" sz="1600" dirty="0"/>
                    </a:p>
                  </a:txBody>
                  <a:tcPr marT="45734" marB="45734"/>
                </a:tc>
              </a:tr>
            </a:tbl>
          </a:graphicData>
        </a:graphic>
      </p:graphicFrame>
      <p:grpSp>
        <p:nvGrpSpPr>
          <p:cNvPr id="22545" name="Grupo 9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255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4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2548" name="CaixaDeTexto 14"/>
          <p:cNvSpPr txBox="1">
            <a:spLocks noChangeArrowheads="1"/>
          </p:cNvSpPr>
          <p:nvPr/>
        </p:nvSpPr>
        <p:spPr bwMode="auto">
          <a:xfrm>
            <a:off x="468313" y="1403350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84213" y="1771650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Linha de Base Original: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Descrever como era a situação antes do projeto. Deve ser realizada uma exposição mais ampla da situação inicial do município, conforme os objetivos declarados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Nível de arrecadação própria: 3% da Receita Corrente Líquida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Quantidade de atendimento ao cidadão por mês: 500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Classificação OD (Objetivo de Desenvolvimento): ver definição da classificação OD no final deste documento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Provável (MP)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Provável (P)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Pouco Provável (PP)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Improvável (I)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55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356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355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3558" name="CaixaDeTexto 12"/>
          <p:cNvSpPr txBox="1">
            <a:spLocks noChangeArrowheads="1"/>
          </p:cNvSpPr>
          <p:nvPr/>
        </p:nvSpPr>
        <p:spPr bwMode="auto">
          <a:xfrm>
            <a:off x="611188" y="1341438"/>
            <a:ext cx="309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63575" y="1557338"/>
            <a:ext cx="8229600" cy="432117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Justifique brevemente a classificação do Objetivo com base no  grau das metas planejadas e explique as diferenças entre os impactos planejados e os alcançados, bem como outros fatores relevantes. Incluir, se possível, as evidências que respaldem os referidos resultados.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1.Objetivo cumprido conforme descrito na coluna Impactos                         Gerados /Efetividade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2. ministrados XX cursos de capacitação, com a participação de XX servidores.</a:t>
            </a:r>
          </a:p>
        </p:txBody>
      </p:sp>
      <p:grpSp>
        <p:nvGrpSpPr>
          <p:cNvPr id="2457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458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58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4582" name="CaixaDeTexto 12"/>
          <p:cNvSpPr txBox="1">
            <a:spLocks noChangeArrowheads="1"/>
          </p:cNvSpPr>
          <p:nvPr/>
        </p:nvSpPr>
        <p:spPr bwMode="auto">
          <a:xfrm>
            <a:off x="611188" y="1341438"/>
            <a:ext cx="309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879475" y="1773238"/>
            <a:ext cx="80137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Objetivo 2 (Descrição....)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Impactos Esperados (previstos)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Classificação OD (Objetivo de Desenvolvimento):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Provável (MP)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Provável (P)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Pouco Provável (PP)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Improvável (I)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.....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692275" y="2503488"/>
          <a:ext cx="6264696" cy="1861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</a:tblGrid>
              <a:tr h="1034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Linha de Base Original*</a:t>
                      </a:r>
                    </a:p>
                    <a:p>
                      <a:endParaRPr lang="pt-BR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Meta/Término</a:t>
                      </a:r>
                      <a:r>
                        <a:rPr lang="pt-BR" sz="1800" baseline="0" dirty="0" smtClean="0"/>
                        <a:t> do Projeto</a:t>
                      </a:r>
                      <a:endParaRPr lang="pt-BR" sz="1800" dirty="0" smtClean="0"/>
                    </a:p>
                    <a:p>
                      <a:endParaRPr lang="pt-BR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Impactos Diretos</a:t>
                      </a:r>
                    </a:p>
                    <a:p>
                      <a:r>
                        <a:rPr lang="pt-BR" sz="1400" dirty="0" smtClean="0"/>
                        <a:t>Gerados/Efetividade</a:t>
                      </a:r>
                      <a:endParaRPr lang="pt-BR" sz="1400" dirty="0"/>
                    </a:p>
                  </a:txBody>
                  <a:tcPr marT="45711" marB="45711"/>
                </a:tc>
              </a:tr>
              <a:tr h="413747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11" marB="45711"/>
                </a:tc>
              </a:tr>
              <a:tr h="413747"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11" marB="45711"/>
                </a:tc>
              </a:tr>
            </a:tbl>
          </a:graphicData>
        </a:graphic>
      </p:graphicFrame>
      <p:grpSp>
        <p:nvGrpSpPr>
          <p:cNvPr id="25621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562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62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5624" name="CaixaDeTexto 13"/>
          <p:cNvSpPr txBox="1">
            <a:spLocks noChangeArrowheads="1"/>
          </p:cNvSpPr>
          <p:nvPr/>
        </p:nvSpPr>
        <p:spPr bwMode="auto">
          <a:xfrm>
            <a:off x="611188" y="1341438"/>
            <a:ext cx="309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90550" y="1844675"/>
            <a:ext cx="8229600" cy="2736850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Objetivo 2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Justifique brevemente a classificação do Objetivo com base no  grau das metas planejadas e explique as diferenças entre os impactos planejados e os alcançados, bem como outros fatores relevantes. Incluir, se possível, as evidências que respaldem os referidos resultados.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627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663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2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6630" name="CaixaDeTexto 12"/>
          <p:cNvSpPr txBox="1">
            <a:spLocks noChangeArrowheads="1"/>
          </p:cNvSpPr>
          <p:nvPr/>
        </p:nvSpPr>
        <p:spPr bwMode="auto">
          <a:xfrm>
            <a:off x="539750" y="14747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773238"/>
            <a:ext cx="8229600" cy="287972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) Reformulações havidas nos objetivos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Indicar se/como/quando (data da aprovação) o(s) objetivo (s) foram reformulados e  descrever brevemente suas consequências, incluindo quaisquer mudanças nos indicadores/metas.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Complementar, se necessário, os comentários realizados no  item 3. Descrição do Projeto.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65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765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65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7654" name="CaixaDeTexto 12"/>
          <p:cNvSpPr txBox="1">
            <a:spLocks noChangeArrowheads="1"/>
          </p:cNvSpPr>
          <p:nvPr/>
        </p:nvSpPr>
        <p:spPr bwMode="auto">
          <a:xfrm>
            <a:off x="612775" y="14747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05275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Índice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1. Informações Básicas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2. Contexto do Projeto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3. Descrição do Projeto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4. Resultados do Projeto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5. Execução do Projeto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6. Sustentabilidade dos resultados do Projeto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7. Monitoramento e Avaliação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8. Lições Aprendidas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9. Classificação de Desempenho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Anexos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11188" y="260350"/>
            <a:ext cx="7848600" cy="17287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PCR </a:t>
            </a:r>
          </a:p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Project </a:t>
            </a:r>
            <a:r>
              <a:rPr lang="pt-BR" sz="3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Completion</a:t>
            </a: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3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Report</a:t>
            </a:r>
            <a:endParaRPr lang="pt-BR" sz="32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pt-BR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Relatório de Conclusão do Projeto</a:t>
            </a:r>
          </a:p>
        </p:txBody>
      </p:sp>
      <p:pic>
        <p:nvPicPr>
          <p:cNvPr id="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63575" y="1844675"/>
            <a:ext cx="8229600" cy="4321175"/>
          </a:xfrm>
        </p:spPr>
        <p:txBody>
          <a:bodyPr/>
          <a:lstStyle/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) Síntese do cumprimento dos objetivos: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Classificar e em seguida comentar o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projeto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de acordo com o cumprimento dos objetivos em termos de EFETIVIDADE (confirmação dos impactos previstos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u="sng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Classificação EF: ver definição da classificação EF no final do documento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Efetivo (ME)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Efetivo (E) 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Pouco Efetivo (PE) 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Nada Efetivo (NE)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Comentário: Destacar o cumprimento ou não dos objetivos e comentar frente as expectativas sobre o projeto original do projeto.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67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868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67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8678" name="CaixaDeTexto 12"/>
          <p:cNvSpPr txBox="1">
            <a:spLocks noChangeArrowheads="1"/>
          </p:cNvSpPr>
          <p:nvPr/>
        </p:nvSpPr>
        <p:spPr bwMode="auto">
          <a:xfrm>
            <a:off x="612775" y="1412875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133600"/>
            <a:ext cx="8229600" cy="287972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pt-BR" sz="1800" b="1" dirty="0" err="1" smtClean="0">
                <a:latin typeface="Arial" pitchFamily="34" charset="0"/>
                <a:cs typeface="Arial" pitchFamily="34" charset="0"/>
              </a:rPr>
              <a:t>Externalidades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Na medida do possível, indicar qualquer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externalidade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(positiva ou negativa) resultante do projeto, com especial ênfase nos aspectos sociais, políticos e de meio ambiente.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Exemplo: (i)Instalação de novas indústrias e empresas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comerc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iai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gerando aumento da arrecadação; (ii) o PIB cresceu consideravelmente;  (iii)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crfise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financeira dos municípios provocou diminuição das receitas; (iv) aspectos intempestivos como chuvas torrenciais que inundaram lavouras, casas causando enorme prejuízo ao município etc.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69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970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70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9702" name="CaixaDeTexto 12"/>
          <p:cNvSpPr txBox="1">
            <a:spLocks noChangeArrowheads="1"/>
          </p:cNvSpPr>
          <p:nvPr/>
        </p:nvSpPr>
        <p:spPr bwMode="auto">
          <a:xfrm>
            <a:off x="612775" y="1412875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63575" y="1844675"/>
            <a:ext cx="8229600" cy="2016125"/>
          </a:xfrm>
        </p:spPr>
        <p:txBody>
          <a:bodyPr/>
          <a:lstStyle/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e) Produto: Elaborar tabela conforme modelo abaixo: PROGRESSO NA IMPLEMENTAÇÃO (PI)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Componente 1: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Gestão Fiscal Integrada</a:t>
            </a:r>
          </a:p>
          <a:p>
            <a:pPr indent="-365125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Custo Total:      Contrapartida:       BID:        % Desembolso BID</a:t>
            </a:r>
          </a:p>
          <a:p>
            <a:pPr indent="-365125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Indicadores Chaves de Produto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55650" y="3808413"/>
          <a:ext cx="7920038" cy="214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953"/>
                <a:gridCol w="1301953"/>
                <a:gridCol w="1301953"/>
                <a:gridCol w="2091992"/>
                <a:gridCol w="1922387"/>
              </a:tblGrid>
              <a:tr h="1131619">
                <a:tc>
                  <a:txBody>
                    <a:bodyPr/>
                    <a:lstStyle/>
                    <a:p>
                      <a:r>
                        <a:rPr lang="pt-BR" dirty="0" smtClean="0"/>
                        <a:t>Produto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Linha de Base</a:t>
                      </a:r>
                      <a:r>
                        <a:rPr lang="pt-BR" sz="1800" baseline="0" dirty="0" smtClean="0"/>
                        <a:t> Original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Meta /Término do Projeto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Impactos</a:t>
                      </a:r>
                      <a:r>
                        <a:rPr lang="pt-BR" sz="1400" baseline="0" dirty="0" smtClean="0"/>
                        <a:t> Gerados/ Produto Obtido (situação final do produto)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 smtClean="0"/>
                        <a:t>Classificação do Produto (PI)</a:t>
                      </a:r>
                      <a:endParaRPr lang="pt-BR" sz="1700" dirty="0"/>
                    </a:p>
                  </a:txBody>
                  <a:tcPr/>
                </a:tc>
              </a:tr>
              <a:tr h="50253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Produto 1: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4963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Produto   2.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0749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075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5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0752" name="CaixaDeTexto 13"/>
          <p:cNvSpPr txBox="1">
            <a:spLocks noChangeArrowheads="1"/>
          </p:cNvSpPr>
          <p:nvPr/>
        </p:nvSpPr>
        <p:spPr bwMode="auto">
          <a:xfrm>
            <a:off x="612775" y="1403350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84213" y="1773238"/>
            <a:ext cx="8229600" cy="1655762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PROGRESSO NA IMPLEMENTAÇÃO (PI)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Componente 2: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Administração Orçamentária, Financeira, Contábil, </a:t>
            </a:r>
            <a:r>
              <a:rPr lang="pt-BR" sz="1800" b="1" dirty="0" err="1" smtClean="0">
                <a:latin typeface="Arial" pitchFamily="34" charset="0"/>
                <a:cs typeface="Arial" pitchFamily="34" charset="0"/>
              </a:rPr>
              <a:t>Pçatrimonial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e Controle da Gestão </a:t>
            </a:r>
            <a:r>
              <a:rPr lang="pt-BR" sz="1800" b="1" dirty="0" err="1" smtClean="0">
                <a:latin typeface="Arial" pitchFamily="34" charset="0"/>
                <a:cs typeface="Arial" pitchFamily="34" charset="0"/>
              </a:rPr>
              <a:t>FiscalGestão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Fiscal Integrada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Custo Total:      Contrapartida:       BID:        % Desembolso BI</a:t>
            </a:r>
            <a:endParaRPr lang="pt-BR" sz="1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042988" y="3716338"/>
          <a:ext cx="74168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6"/>
                <a:gridCol w="1219196"/>
                <a:gridCol w="1219196"/>
                <a:gridCol w="1959018"/>
                <a:gridCol w="1800194"/>
              </a:tblGrid>
              <a:tr h="1100936">
                <a:tc>
                  <a:txBody>
                    <a:bodyPr/>
                    <a:lstStyle/>
                    <a:p>
                      <a:r>
                        <a:rPr lang="pt-BR" dirty="0" smtClean="0"/>
                        <a:t>Produto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Linha de Base</a:t>
                      </a:r>
                      <a:r>
                        <a:rPr lang="pt-BR" sz="1800" baseline="0" dirty="0" smtClean="0"/>
                        <a:t> Original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Meta /Término do Projeto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Impactos</a:t>
                      </a:r>
                      <a:r>
                        <a:rPr lang="pt-BR" sz="1400" baseline="0" dirty="0" smtClean="0"/>
                        <a:t> Gerados/ Produto Obtido (situação final do produto)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 smtClean="0"/>
                        <a:t>Classificação do Produto (PI)</a:t>
                      </a:r>
                      <a:endParaRPr lang="pt-BR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Produto 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Produto 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1773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177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177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1776" name="CaixaDeTexto 13"/>
          <p:cNvSpPr txBox="1">
            <a:spLocks noChangeArrowheads="1"/>
          </p:cNvSpPr>
          <p:nvPr/>
        </p:nvSpPr>
        <p:spPr bwMode="auto">
          <a:xfrm>
            <a:off x="612775" y="12588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3455987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Linha de Base Original: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Terminais de auto atendimento inexistentes;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Cadastro de imóveis não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georeferenciados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Georeferenciamento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inexistente;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Equipamentos defasados e depreciados;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UEM sem estrutura e capacitação adequadas;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Cadastro e planta genérica de valores desatualizadas com posição de 2009.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77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277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277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2774" name="CaixaDeTexto 12"/>
          <p:cNvSpPr txBox="1">
            <a:spLocks noChangeArrowheads="1"/>
          </p:cNvSpPr>
          <p:nvPr/>
        </p:nvSpPr>
        <p:spPr bwMode="auto">
          <a:xfrm>
            <a:off x="612775" y="14747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773238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Classificação PI (Progresso na Implementação): ver definição da classificação PI no final deste documento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Satisfatório 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MS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Satisfatório- S 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Insatisfatório - I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Insatisfatório-MI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Explicar brevemente as diferenças entre os produtos planejados e os atuais, caso haja, e outras observações que considerar relevante.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Indicar se o componente foi reestruturado. Descrever brevemente as consequências dessas mudanças. </a:t>
            </a:r>
          </a:p>
        </p:txBody>
      </p:sp>
      <p:grpSp>
        <p:nvGrpSpPr>
          <p:cNvPr id="3379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380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79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3798" name="CaixaDeTexto 12"/>
          <p:cNvSpPr txBox="1">
            <a:spLocks noChangeArrowheads="1"/>
          </p:cNvSpPr>
          <p:nvPr/>
        </p:nvSpPr>
        <p:spPr bwMode="auto">
          <a:xfrm>
            <a:off x="612775" y="1341438"/>
            <a:ext cx="309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735013" y="1925638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f)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Síntese do progresso na implementação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Classificar o projeto e em seguida comentar de acordo  com o progresso da implementação.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Classificação (PI)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Satisfatório 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MS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Satisfatório- S 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Insatisfatório - I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365125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Insatisfatório-MI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800" u="sng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u="sng" dirty="0" smtClean="0">
                <a:latin typeface="Arial" pitchFamily="34" charset="0"/>
                <a:cs typeface="Arial" pitchFamily="34" charset="0"/>
              </a:rPr>
              <a:t>Falar se houve revisões e seus impactos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u="sng" dirty="0" smtClean="0">
                <a:latin typeface="Arial" pitchFamily="34" charset="0"/>
                <a:cs typeface="Arial" pitchFamily="34" charset="0"/>
              </a:rPr>
              <a:t>Dificuldades para definir Termos de Referência mais complexos na área de TI </a:t>
            </a:r>
            <a:r>
              <a:rPr lang="pt-BR" sz="1600" u="sng" dirty="0" err="1" smtClean="0">
                <a:latin typeface="Arial" pitchFamily="34" charset="0"/>
                <a:cs typeface="Arial" pitchFamily="34" charset="0"/>
              </a:rPr>
              <a:t>etc</a:t>
            </a:r>
            <a:endParaRPr lang="pt-BR" sz="1600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81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482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82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4822" name="CaixaDeTexto 12"/>
          <p:cNvSpPr txBox="1">
            <a:spLocks noChangeArrowheads="1"/>
          </p:cNvSpPr>
          <p:nvPr/>
        </p:nvSpPr>
        <p:spPr bwMode="auto">
          <a:xfrm>
            <a:off x="612775" y="1412875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63575" y="1773238"/>
            <a:ext cx="8229600" cy="158432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g)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Custo do projeto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Elaborar tabela conforme modelo a seguir.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5843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584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4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5846" name="CaixaDeTexto 12"/>
          <p:cNvSpPr txBox="1">
            <a:spLocks noChangeArrowheads="1"/>
          </p:cNvSpPr>
          <p:nvPr/>
        </p:nvSpPr>
        <p:spPr bwMode="auto">
          <a:xfrm>
            <a:off x="612775" y="14747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288" y="1484313"/>
          <a:ext cx="8497887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98"/>
                <a:gridCol w="2124298"/>
                <a:gridCol w="2124298"/>
                <a:gridCol w="2124298"/>
              </a:tblGrid>
              <a:tr h="419218">
                <a:tc gridSpan="4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 marL="91436" marR="91436" marT="45717" marB="45717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300" dirty="0"/>
                    </a:p>
                  </a:txBody>
                  <a:tcPr/>
                </a:tc>
              </a:tr>
              <a:tr h="72361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Custo Total do Projeto</a:t>
                      </a:r>
                      <a:endParaRPr lang="pt-BR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Valor Planejado (R$)</a:t>
                      </a:r>
                      <a:endParaRPr lang="pt-BR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Valor Realizado</a:t>
                      </a:r>
                      <a:r>
                        <a:rPr lang="pt-BR" sz="1800" baseline="0" dirty="0" smtClean="0"/>
                        <a:t> (R$)</a:t>
                      </a:r>
                      <a:endParaRPr lang="pt-BR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Variação %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300" baseline="0" dirty="0" smtClean="0"/>
                        <a:t>(realizado/planejado)</a:t>
                      </a:r>
                      <a:endParaRPr lang="pt-BR" sz="1300" dirty="0"/>
                    </a:p>
                  </a:txBody>
                  <a:tcPr marL="91436" marR="91436" marT="45717" marB="45717"/>
                </a:tc>
              </a:tr>
              <a:tr h="350142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Consultoria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325608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Capacitação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 marL="91436" marR="91436" marT="45717" marB="45717"/>
                </a:tc>
              </a:tr>
              <a:tr h="447952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Serviços técnicos</a:t>
                      </a:r>
                      <a:r>
                        <a:rPr lang="pt-BR" sz="1000" baseline="0" dirty="0" smtClean="0"/>
                        <a:t> que não configuram consultoria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620243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Equipamentos e sistemas de tecnologia de informação e comunicação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620243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Mobiliário,</a:t>
                      </a:r>
                      <a:r>
                        <a:rPr lang="pt-BR" sz="1000" baseline="0" dirty="0" smtClean="0"/>
                        <a:t> materiais e equipamentos de apoio operacional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27566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Infraestrutura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27566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Imprevistos</a:t>
                      </a:r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  <a:tr h="310118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Custo</a:t>
                      </a:r>
                      <a:r>
                        <a:rPr lang="pt-BR" sz="1200" baseline="0" dirty="0" smtClean="0"/>
                        <a:t> Total do Projeto</a:t>
                      </a:r>
                      <a:endParaRPr lang="pt-BR" sz="12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 marL="91436" marR="91436" marT="45717" marB="45717"/>
                </a:tc>
              </a:tr>
            </a:tbl>
          </a:graphicData>
        </a:graphic>
      </p:graphicFrame>
      <p:grpSp>
        <p:nvGrpSpPr>
          <p:cNvPr id="36920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692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692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84213" y="1773238"/>
            <a:ext cx="7848600" cy="2376487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Nota: explicar brevemente razões de mudanças de custos significativos e, se possível, quantificar suas causas  (por exemplo: mudanças em quantidades físicas ou custos unitários, mudanças de taxas, devido a atrasos, etc.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Comentário: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89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789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789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7894" name="CaixaDeTexto 12"/>
          <p:cNvSpPr txBox="1">
            <a:spLocks noChangeArrowheads="1"/>
          </p:cNvSpPr>
          <p:nvPr/>
        </p:nvSpPr>
        <p:spPr bwMode="auto">
          <a:xfrm>
            <a:off x="612775" y="1474788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 4. Resultados do Projeto: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565400"/>
            <a:ext cx="8229600" cy="3024188"/>
          </a:xfrm>
        </p:spPr>
        <p:txBody>
          <a:bodyPr/>
          <a:lstStyle/>
          <a:p>
            <a:pPr marL="361950" indent="-361950" algn="just">
              <a:buClrTx/>
              <a:buSzPct val="100000"/>
              <a:buFont typeface="+mj-lt"/>
              <a:buAutoNum type="alphaLcParenR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Dados formais do contrato (valor total, recursos BID, contrapartida, condições financeiras, data de assinatura, prazo de vigência, prorrogações havidas, outras informações relevantes).</a:t>
            </a:r>
          </a:p>
          <a:p>
            <a:pPr algn="just">
              <a:buClrTx/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68" name="Grupo 9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6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127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1" name="CaixaDeTexto 10"/>
          <p:cNvSpPr txBox="1"/>
          <p:nvPr/>
        </p:nvSpPr>
        <p:spPr>
          <a:xfrm>
            <a:off x="539750" y="1700213"/>
            <a:ext cx="30241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Informações Básicas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060575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a) Análise de Fatores Críticos: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Fazer uma análise dos fatores críticos (positivos e negativos) que afetaram o projeto e seus produtos. Nessa análise, incluir também, aqueles fatores que estiveram fora do âmbito de influência da gerência do projeto.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Neste último caso, indicar se estes riscos foram identificados durante o desenho  ou na execução do projeto. Em ambos os casos, explicar como foram administrados.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91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892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891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8918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060575"/>
            <a:ext cx="8229600" cy="266382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a. Fatores críticos Positivos: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equipe de projeto motivada e interessada;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envolvimento dos gestores das áreas envolvidas pelo projeto;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utilização de tecnologia avançada nos processos;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percepção da necessidade de melhoria da gestão por parte do primeiro escalão do governo municipal,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93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3994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994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39942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331152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b. Fatores Críticos Negativos: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 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dificuldade de interação com os órgãos governamentais envolvidos na autorização do financiamento à época da aprovação do financiamento;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rotatividade dos membros da UEM;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insuficiência de pessoal efetivo (estatutário) com capacidade técnica para participar da UEM;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descontinuidade na coordenação geral após mudanças na equipe do governo municipal em virtude do término do mandato.</a:t>
            </a:r>
            <a:endParaRPr lang="pt-BR" sz="1800" u="sng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963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096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6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0966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033837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Desempenho da UEM: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Classificar e em seguida comentar, o desempenho da Unidade Executora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Muinicipal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considerando sua habilidade para: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a) administrar riscos;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b) monitorar os resultados de desempenho do projeto, e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c) tomar ações corretivas quando for o caso.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Classificação PI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satisfatório (MS)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Satisfatório (S)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Insatisfatório (I)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)Muito Insatisfatório (MI)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u="sng" dirty="0" smtClean="0">
                <a:latin typeface="Arial" pitchFamily="34" charset="0"/>
                <a:cs typeface="Arial" pitchFamily="34" charset="0"/>
              </a:rPr>
              <a:t>     </a:t>
            </a:r>
          </a:p>
        </p:txBody>
      </p:sp>
      <p:grpSp>
        <p:nvGrpSpPr>
          <p:cNvPr id="41987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199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98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1990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Desempenho da UCP: 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Classificar, de forma independente, e em seguida comentar, o desempenho da Unidade de Coordenação de </a:t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>Programas do PNAFM, em termos de sua contribuição para o desempenho geral do projeto e o alcance de seus objetivos.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Classificação PI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satisfatório (MS)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Satisfatório (S)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Insatisfatório (I)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)Muito Insatisfatório (MI)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 Atendimento, COGEP, revisões, acompanhamento etc.</a:t>
            </a: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u="sng" dirty="0" smtClean="0">
                <a:latin typeface="Arial" pitchFamily="34" charset="0"/>
                <a:cs typeface="Arial" pitchFamily="34" charset="0"/>
              </a:rPr>
              <a:t>     </a:t>
            </a:r>
          </a:p>
        </p:txBody>
      </p:sp>
      <p:grpSp>
        <p:nvGrpSpPr>
          <p:cNvPr id="4301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301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301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3014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17700"/>
            <a:ext cx="8229600" cy="417512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Desempenho do Agente Financeiro: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Classificar, de forma independente e em seguida comentar, o desempenho do agente financeiro, em termos de tal contribuição para o desempenho geral do projeto e o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alcan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ce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de seus objetivos.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Classificação PI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Muito satisfatório (MS)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Satisfatório (S)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 Insatisfatório (I)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( )Muito Insatisfatório (MI)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Comentário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 A CAIXA .......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u="sng" dirty="0" smtClean="0">
                <a:latin typeface="Arial" pitchFamily="34" charset="0"/>
                <a:cs typeface="Arial" pitchFamily="34" charset="0"/>
              </a:rPr>
              <a:t>     </a:t>
            </a:r>
          </a:p>
        </p:txBody>
      </p:sp>
      <p:grpSp>
        <p:nvGrpSpPr>
          <p:cNvPr id="4403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404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403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4038" name="CaixaDeTexto 12"/>
          <p:cNvSpPr txBox="1">
            <a:spLocks noChangeArrowheads="1"/>
          </p:cNvSpPr>
          <p:nvPr/>
        </p:nvSpPr>
        <p:spPr bwMode="auto">
          <a:xfrm>
            <a:off x="523875" y="1557338"/>
            <a:ext cx="3543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5. Execução do projeto: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249737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Análise dos Fatores Críticos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Informar e na analisar os fatores críticos relacionados à manutenção dos resultados do projeto.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Em caráter de sugestão, listamos os seguintes assuntos: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Viabilidade econômico financeira;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Alocação orçamentária para operação em manutenção;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Tarifas de usuários e outras medidas de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recupearção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de custos;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Compromisso de governo;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Apoio público;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Marco político regulatório;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Incentivos especiais p/sustentar benefícios do projeto.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05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506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506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5062" name="CaixaDeTexto 12"/>
          <p:cNvSpPr txBox="1">
            <a:spLocks noChangeArrowheads="1"/>
          </p:cNvSpPr>
          <p:nvPr/>
        </p:nvSpPr>
        <p:spPr bwMode="auto">
          <a:xfrm>
            <a:off x="539750" y="1268413"/>
            <a:ext cx="799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6. Sustentabilidade dos resultados do projeto: (Pergunta Fundamental: como garantir a continuidade dos resultados do Projeto?)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205038"/>
            <a:ext cx="8229600" cy="3024187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Análise dos Fatores Críticos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b) 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Descrever brevemente o plano operacional futuro (pode ser incluído como anexo).    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Plano Operacional Futuro: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marL="180975" indent="-180975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revisão do planejamento estratégico; </a:t>
            </a:r>
          </a:p>
          <a:p>
            <a:pPr marL="180975" indent="-180975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obtenção de maior autonomia pelo aumento da arrecadação própria;</a:t>
            </a:r>
          </a:p>
          <a:p>
            <a:pPr marL="180975" indent="-180975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ampliação da transparência nas decisões e adoção de instrumentos de participação popular; obtenção de redução de despesas administrativas; e</a:t>
            </a:r>
          </a:p>
          <a:p>
            <a:pPr marL="180975" indent="-180975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de pessoal; etc.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083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608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08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6086" name="CaixaDeTexto 12"/>
          <p:cNvSpPr txBox="1">
            <a:spLocks noChangeArrowheads="1"/>
          </p:cNvSpPr>
          <p:nvPr/>
        </p:nvSpPr>
        <p:spPr bwMode="auto">
          <a:xfrm>
            <a:off x="539750" y="1341438"/>
            <a:ext cx="799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6. Sustentabilidade dos resultados do projeto: (Pergunta Fundamental: como garantir a continuidade dos resultados do Projeto?)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2060575"/>
            <a:ext cx="8229600" cy="2592388"/>
          </a:xfrm>
        </p:spPr>
        <p:txBody>
          <a:bodyPr/>
          <a:lstStyle/>
          <a:p>
            <a:pPr marL="342900" indent="-342900" algn="just">
              <a:buClrTx/>
              <a:buSzPct val="100000"/>
              <a:buFont typeface="Wingdings 3" pitchFamily="18" charset="2"/>
              <a:buAutoNum type="alphaLcParenR" startAt="3"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Riscos Potenciais: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Indicar brevemente os principais riscos que possam afetar a sustentabilidade dos resultados obtidos pelo projeto, e como os mesmos serão administrados: </a:t>
            </a:r>
          </a:p>
          <a:p>
            <a:pPr marL="342900" indent="-342900">
              <a:buClrTx/>
              <a:buSzPct val="100000"/>
              <a:buFont typeface="Wingdings 3" pitchFamily="18" charset="2"/>
              <a:buAutoNum type="alphaLcParenR" startAt="3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361950" indent="0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Exemplo: Falta de recursos financeiros para manutenção e atualização dos recursos tecnológicos dos diversos produtos implementados.</a:t>
            </a:r>
          </a:p>
          <a:p>
            <a:pPr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107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711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710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7110" name="CaixaDeTexto 12"/>
          <p:cNvSpPr txBox="1">
            <a:spLocks noChangeArrowheads="1"/>
          </p:cNvSpPr>
          <p:nvPr/>
        </p:nvSpPr>
        <p:spPr bwMode="auto">
          <a:xfrm>
            <a:off x="539750" y="1341438"/>
            <a:ext cx="799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6. Sustentabilidade dos resultados do projeto: (Pergunta Fundamental: como garantir a continuidade dos resultados do Projeto?)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103687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d) Capacidade Institucional: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Comentar sobre a capacidade da administração municipal para sustentar os resultados do projeto. Existe evidência de que o projeto contribuiu para o fortalecimento da capacidade das instituições envolvidas?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Comentário: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Exemplo: a administração está comprometida com a modernização permanente e com a sustentabilidade dos produtos implementados no PNAFM e demonstra capacidade para tal fim.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Classificação SU: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( ) Muito Provável (MP)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( ) Provável (P)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( ) Pouco Provável (PP)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( ) Improvável (I) 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13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813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813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8134" name="CaixaDeTexto 12"/>
          <p:cNvSpPr txBox="1">
            <a:spLocks noChangeArrowheads="1"/>
          </p:cNvSpPr>
          <p:nvPr/>
        </p:nvSpPr>
        <p:spPr bwMode="auto">
          <a:xfrm>
            <a:off x="539750" y="1268413"/>
            <a:ext cx="799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6. Sustentabilidade dos resultados do projeto: (Pergunta Fundamental: como garantir a continuidade dos resultados do Projeto?)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84213" y="2420938"/>
            <a:ext cx="8229600" cy="2160587"/>
          </a:xfrm>
        </p:spPr>
        <p:txBody>
          <a:bodyPr/>
          <a:lstStyle/>
          <a:p>
            <a:pPr algn="just">
              <a:buClrTx/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ClrTx/>
              <a:buSzPct val="100000"/>
              <a:buFont typeface="+mj-lt"/>
              <a:buAutoNum type="alphaLcParenR" startAt="2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Autoridades (prefeito e titulares das secretarias envolvidas) à época da assinatura do contrato, as alterações, e como está composta atualmente, com dados (telefone e e-mail) para contato:  </a:t>
            </a:r>
          </a:p>
          <a:p>
            <a:pPr marL="342900" indent="-342900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b.1)    Autoridades na época da assinatura do contrato;</a:t>
            </a:r>
          </a:p>
          <a:p>
            <a:pPr marL="342900" indent="-342900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b.2)    Autoridades na época do fim do contrato.</a:t>
            </a:r>
          </a:p>
          <a:p>
            <a:pPr algn="just">
              <a:buClrTx/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ClrTx/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1" name="Grupo 11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3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229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29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7" name="CaixaDeTexto 16"/>
          <p:cNvSpPr txBox="1"/>
          <p:nvPr/>
        </p:nvSpPr>
        <p:spPr>
          <a:xfrm>
            <a:off x="539750" y="1700213"/>
            <a:ext cx="30241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Informações Básicas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11188" y="1773238"/>
            <a:ext cx="8229600" cy="4175125"/>
          </a:xfrm>
        </p:spPr>
        <p:txBody>
          <a:bodyPr/>
          <a:lstStyle/>
          <a:p>
            <a:pPr marL="342900" indent="-34290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AutoNum type="alphaLcParenR"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Informações sobre Resultados: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Comentar sobre a existência de processos e mecanismos estabelecidos para a coleta de informações e a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nálise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de dados que se utilizou para medir e monitorar os resultados do projeto. Especificar fontes de informação, a frequência de coleta e de análise de informação, disponibilidade de linha der base; comentar sobre a qualidade geral do projeto relatados. Favor, anexar resumo da avaliação de meio-termo e/ou da avaliação final ou outros documentos relevantes, se aplicável.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acompanhamento contábil das receitas correntes e próprias;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evolução de despesas; resultado primário líquido;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acompanhamentos estatísticos dos demais indicadores de desempenho, etc.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9155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4916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915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5661025"/>
            <a:ext cx="9318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5803900"/>
            <a:ext cx="7921625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49158" name="CaixaDeTexto 12"/>
          <p:cNvSpPr txBox="1">
            <a:spLocks noChangeArrowheads="1"/>
          </p:cNvSpPr>
          <p:nvPr/>
        </p:nvSpPr>
        <p:spPr bwMode="auto">
          <a:xfrm>
            <a:off x="647700" y="1341438"/>
            <a:ext cx="4787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7. Monitoramento e Avaliação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11188" y="1773238"/>
            <a:ext cx="8229600" cy="374332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Monitoramento Futuro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Descreva brevemente se e quando os efeitos diretos do projeto e potenciais impactos futuros serão modificados. Quais indicadores de desempenho serão monitorados?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Exemplos: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Evolução da receita corrente e da receita própria;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Relação Receita Corrente/Receita Própria;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Evolução das Despesas;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Evolução do Resultado Primário Líquido.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Execução Física, financeira e impactos sobre as dimensões econômicas (receitas e gastos) durante a execução do projeto através dos instrumentos de monitoramento fornecidos pelo projeto (UCP). </a:t>
            </a:r>
          </a:p>
        </p:txBody>
      </p:sp>
      <p:grpSp>
        <p:nvGrpSpPr>
          <p:cNvPr id="50179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5018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018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50182" name="CaixaDeTexto 12"/>
          <p:cNvSpPr txBox="1">
            <a:spLocks noChangeArrowheads="1"/>
          </p:cNvSpPr>
          <p:nvPr/>
        </p:nvSpPr>
        <p:spPr bwMode="auto">
          <a:xfrm>
            <a:off x="647700" y="1341438"/>
            <a:ext cx="4787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7. Monitoramento e Avaliação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11188" y="1987550"/>
            <a:ext cx="8229600" cy="38893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Descrever lições aprendidas ao longo do processo de formulação e execução do projeto, que poderão ser utilizadas no planejamento e execução de operações futuras. Classificar as lições de acordo com os assuntos principais, por exemplo: capacidade institucional, meio ambiente, sustentabilidade, administração de riscos etc.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u="sng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Lições aprendidas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Ex: participação na elaboração de diagnósticos; capacitação da UEM para formação de um escritório de projetos; adquirir expertise para efetivação das aquisições; avaliação da capacidade institucional da UEM identificando deficiências com elaboração de planos de ações para as devidas  correções; conscientização dos envolvidos no  projeto e sobre os impactos sociais gerados etc.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03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5120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0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51206" name="CaixaDeTexto 12"/>
          <p:cNvSpPr txBox="1">
            <a:spLocks noChangeArrowheads="1"/>
          </p:cNvSpPr>
          <p:nvPr/>
        </p:nvSpPr>
        <p:spPr bwMode="auto">
          <a:xfrm>
            <a:off x="611188" y="1484313"/>
            <a:ext cx="2532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8. Lições aprendidas: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432117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Descrever as iniciativas realizadas no projeto que foram consideradas como exitosas, passíveis de serem replicadas. Colocar informações, resultados, fotos, envolvimento, enfim, descrever as rotinas, procedimentos e resultados.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Melhores Práticas: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ex: contratação de levantamento aerofotogramétrico compartilhada com  a atualização do cadastro imobiliário; implantação de unidades de atendimento ao cidadão; implantação da sala do Empreendedor; implantação de novas ferramentas WEB para acesso do cidadão no portal da secretaria; priorização de execução dos produtos que gerem impactos sociais relevantes diretamente nas comunidade, etc. 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Anexar fotos, demonstrativos contábeis, financeiros e outros materiais que achar conveniente para melhor ilustrar o relatório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227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5223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222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52230" name="Retângulo 15"/>
          <p:cNvSpPr>
            <a:spLocks noChangeArrowheads="1"/>
          </p:cNvSpPr>
          <p:nvPr/>
        </p:nvSpPr>
        <p:spPr bwMode="auto">
          <a:xfrm>
            <a:off x="611188" y="1412875"/>
            <a:ext cx="249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B0F0"/>
                </a:solidFill>
              </a:rPr>
              <a:t>9. Melhores Práticas: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4321175"/>
          </a:xfrm>
        </p:spPr>
        <p:txBody>
          <a:bodyPr/>
          <a:lstStyle/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Da Regulamentação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Manual Operacional do PNAFM – MOP</a:t>
            </a: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Módulo IV, Capítulo I,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ítem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2.5: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PCR, modelo de relatório elaborado pelo BID, está disponível no sítio da COOPE/UCP e será encaminhado aos municípios para preenchimento e após a data de encerramento do projeto, estes terão até 60 dias para enviar a UCP. A não entrega dos relatórios e demais instrumentos de monitoramento e controle nos prazos estabelecidos pela UCP, caracterizará o descumprimento de obrigações contratuais e regulamentares do programa, ensejando, por conseguinte, sanções ao ente municipal, conforme consta da seção de sanções desse Manual  Operacional.</a:t>
            </a:r>
          </a:p>
        </p:txBody>
      </p:sp>
      <p:grpSp>
        <p:nvGrpSpPr>
          <p:cNvPr id="53251" name="Grupo 7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9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53255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325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519113" y="1916113"/>
            <a:ext cx="8229600" cy="2592387"/>
          </a:xfrm>
        </p:spPr>
        <p:txBody>
          <a:bodyPr/>
          <a:lstStyle/>
          <a:p>
            <a:pPr algn="just">
              <a:buClrTx/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indent="-365125" algn="just">
              <a:buClrTx/>
              <a:buSzPct val="100000"/>
              <a:buFont typeface="+mj-lt"/>
              <a:buAutoNum type="alphaLcParenR" startAt="3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Composição da UEM, à época da assinatura do contrato, alterações e atualmente, com dados (telefone e e-mail) para contato:</a:t>
            </a:r>
          </a:p>
          <a:p>
            <a:pPr indent="-365125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c.1)  Componentes da UEM na época da assinatura do contrato;</a:t>
            </a:r>
          </a:p>
          <a:p>
            <a:pPr indent="-365125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c.2) Componentes da UEM durante a execução do contrato (alterações ocorridas);</a:t>
            </a:r>
          </a:p>
          <a:p>
            <a:pPr indent="-365125" algn="just">
              <a:buClrTx/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c.3)  Componentes da UEM na época do fim do contrato.</a:t>
            </a:r>
          </a:p>
          <a:p>
            <a:pPr lvl="1" algn="just">
              <a:spcBef>
                <a:spcPts val="400"/>
              </a:spcBef>
              <a:buClrTx/>
              <a:buSzPct val="100000"/>
              <a:buFont typeface="Verdana" pitchFamily="34" charset="0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400"/>
              </a:spcBef>
              <a:buClrTx/>
              <a:buSzPct val="100000"/>
              <a:buFont typeface="Verdana" pitchFamily="34" charset="0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315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332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1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39750" y="1700213"/>
            <a:ext cx="30241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Informações Básicas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3600450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Expor as razões originais que motivaram a tomada do financiamento;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Observação: utilizar o Projeto de Lei, o PEP ou o Planejamento     Estratégico;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Ex: Visa melhoria da eficiência administrativa, racionalização e transparência da receita e da despesa pública municipal. Implantação de projetos para fortalecimento institucional, tais como, controle interno, recursos humanos, planejamento e execução orçamentária, informações confiáveis, redução de custos etc. Melhoria do desempenho das funções sociais e maior autonomia no financiamento dos gasto público através das receitas próprias. Racionalização dos processos.</a:t>
            </a:r>
          </a:p>
        </p:txBody>
      </p:sp>
      <p:grpSp>
        <p:nvGrpSpPr>
          <p:cNvPr id="14339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434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34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52450" y="1557338"/>
            <a:ext cx="30114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2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Contexto do Projeto: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024187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b) Dados estatístico-comparativos do município à época da assinatura do contrato e atualmente, tais como, por exemplo, (mas não limitados a estes): dados fiscais ( composição das receitas e despesas, perfis de arrecadação e de dívida,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); totais de efetivos (permanentes, comissionados e terceirizados) das secretarias e demais órgãos envolvidos;  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observação: Preencher a tabela, acrescentando ou suprimindo indicadores de acordo com os objetivos do projeto municipal;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Indicadores relevantes para aferição e análise de índices contábeis estatísticos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363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536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36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52450" y="1557338"/>
            <a:ext cx="30114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2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Contexto do Projeto: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321175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Preencher nesta tabela abaixo os dados solicitados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11188" y="2636838"/>
          <a:ext cx="7776792" cy="230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134"/>
                <a:gridCol w="1079724"/>
                <a:gridCol w="972098"/>
                <a:gridCol w="1093612"/>
                <a:gridCol w="1093612"/>
                <a:gridCol w="1093612"/>
              </a:tblGrid>
              <a:tr h="57505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Total de Servidores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2019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2020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2021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2022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2023</a:t>
                      </a:r>
                      <a:endParaRPr lang="pt-BR" sz="1400" dirty="0"/>
                    </a:p>
                  </a:txBody>
                  <a:tcPr marT="45735" marB="45735"/>
                </a:tc>
              </a:tr>
              <a:tr h="57505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Permanentes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</a:tr>
              <a:tr h="57505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Comissionados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</a:tr>
              <a:tr h="57505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Terceirizados</a:t>
                      </a:r>
                      <a:endParaRPr lang="pt-BR" sz="14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5" marB="45735"/>
                </a:tc>
              </a:tr>
            </a:tbl>
          </a:graphicData>
        </a:graphic>
      </p:graphicFrame>
      <p:grpSp>
        <p:nvGrpSpPr>
          <p:cNvPr id="16424" name="Grupo 10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2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642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42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3529013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c) Descrever a evolução do contexto político, social e econômico ao longo do período de execução do projeto, analisando de que maneira a evolução deste contexto afetou a execução do projeto, justificou as revisões realizadas e interferiu na capacidade de alcançar os objetivos previstos.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u="sng" dirty="0" smtClean="0">
                <a:latin typeface="Arial" pitchFamily="34" charset="0"/>
                <a:cs typeface="Arial" pitchFamily="34" charset="0"/>
              </a:rPr>
              <a:t>Descrição e comentário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Exemplo: O município está localizado ....,  tem XX habitantes, distribuídos ....,..., sendo X área rural e Y urbana. Sua economia é diversificada e baseia-se em produção de ..... e ....., . Nº de indústrias, e de estabelecimentos comerciais e descrever alguns impactos importantes verificados com a implementação do projeto PNAFM.  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411" name="Grupo 8"/>
          <p:cNvGrpSpPr>
            <a:grpSpLocks/>
          </p:cNvGrpSpPr>
          <p:nvPr/>
        </p:nvGrpSpPr>
        <p:grpSpPr bwMode="auto">
          <a:xfrm>
            <a:off x="0" y="0"/>
            <a:ext cx="9144000" cy="1268413"/>
            <a:chOff x="0" y="0"/>
            <a:chExt cx="9144000" cy="1268760"/>
          </a:xfrm>
        </p:grpSpPr>
        <p:sp>
          <p:nvSpPr>
            <p:cNvPr id="10" name="Título 1"/>
            <p:cNvSpPr txBox="1">
              <a:spLocks/>
            </p:cNvSpPr>
            <p:nvPr/>
          </p:nvSpPr>
          <p:spPr>
            <a:xfrm>
              <a:off x="0" y="44462"/>
              <a:ext cx="9144000" cy="1224298"/>
            </a:xfrm>
            <a:prstGeom prst="rect">
              <a:avLst/>
            </a:prstGeom>
          </p:spPr>
          <p:txBody>
            <a:bodyPr/>
            <a:lstStyle/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pPr algn="ctr">
                <a:defRPr/>
              </a:pPr>
              <a:r>
                <a:rPr lang="pt-BR" sz="36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Relatório de Finalização do Projeto </a:t>
              </a:r>
            </a:p>
            <a:p>
              <a:pPr algn="ctr">
                <a:defRPr/>
              </a:pPr>
              <a:endPara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741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03648" cy="58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1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021388"/>
            <a:ext cx="9318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42988" y="6164263"/>
            <a:ext cx="7921625" cy="5762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0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300" b="1" dirty="0" smtClean="0">
                <a:latin typeface="Arial Black" pitchFamily="34" charset="0"/>
              </a:rPr>
              <a:t>PNAFM III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52450" y="1484313"/>
            <a:ext cx="30114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2"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Contexto do Projeto: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6802</TotalTime>
  <Words>4262</Words>
  <Application>Microsoft Office PowerPoint</Application>
  <PresentationFormat>Apresentação na tela (4:3)</PresentationFormat>
  <Paragraphs>589</Paragraphs>
  <Slides>44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4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Concurso</vt:lpstr>
      <vt:lpstr>  Municípios: Aracaju/SE; Belo Horizonte/MG; Bom Despacho/MG; Campo Grande/MS; Juiz de Fora/MG ; Porto Alegre/RS; Rio de Janeiro/RJ; São Paulo/SP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518</cp:revision>
  <dcterms:created xsi:type="dcterms:W3CDTF">2016-08-22T14:28:27Z</dcterms:created>
  <dcterms:modified xsi:type="dcterms:W3CDTF">2019-08-30T14:21:07Z</dcterms:modified>
</cp:coreProperties>
</file>