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2"/>
  </p:notesMasterIdLst>
  <p:sldIdLst>
    <p:sldId id="290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DC6C4EF-FF6C-4F41-969E-B3A7892D4653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7A2A8E3-3D42-41C8-A559-281E2280CA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0" hangingPunct="0">
                <a:defRPr/>
              </a:pPr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EA2A6C1-27FE-4F4F-BE65-C998729F5ED5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5FE8B48-AD17-423B-B2EA-096642D49A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C7BB-42A9-43C8-8C85-F2E25D9107C4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0988-6642-4B8E-8C89-B1B57885EA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790E2-4620-4ACD-8A0A-2D7DE97BD575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42B1-339E-4562-9EAC-0B3801C293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5215D-FE14-40B0-B2BC-5279E4890319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152DB-26D4-42E3-B445-0E0BBA33A7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049A00-8666-4F63-ACAF-9A91DADF42E0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9FEA8-E5E1-4062-97BA-8BD5BAE296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73BD5F-48B2-4302-841F-B627A864970B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3793B-AE5D-4704-9537-2C7AF4837C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73F59C-EED7-4C8F-81FA-28DF66F7D57B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AE38-5407-489E-BC6E-CDFEF57EB0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B5B4BC-DA28-4521-8484-C89378293E57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CAA21-F946-414F-A0C7-127DFA816B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4B619-7DB1-4B21-88E3-C916A2ED9B3A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88A5D-012A-4C14-8AB2-F298CBC56E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400ED0-D6E6-40B1-967B-FE5137DCD319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B1DA-7129-4B6B-87C9-91A4B1AE07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hangingPunct="0">
              <a:defRPr/>
            </a:pPr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DCEED4-5425-4A04-9F3A-B14CE86AF6EA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03E44-E641-4D90-AC06-78A329AC4C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hangingPunct="0">
              <a:defRPr/>
            </a:pPr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3F2623C6-6E6F-4744-9822-0ED926C1C6FE}" type="datetimeFigureOut">
              <a:rPr lang="pt-BR"/>
              <a:pPr>
                <a:defRPr/>
              </a:pPr>
              <a:t>30/08/2019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F093659-2E82-4528-B920-EEDFBA4A4D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85" r:id="rId2"/>
    <p:sldLayoutId id="2147484290" r:id="rId3"/>
    <p:sldLayoutId id="2147484291" r:id="rId4"/>
    <p:sldLayoutId id="2147484292" r:id="rId5"/>
    <p:sldLayoutId id="2147484293" r:id="rId6"/>
    <p:sldLayoutId id="2147484286" r:id="rId7"/>
    <p:sldLayoutId id="2147484294" r:id="rId8"/>
    <p:sldLayoutId id="2147484295" r:id="rId9"/>
    <p:sldLayoutId id="2147484287" r:id="rId10"/>
    <p:sldLayoutId id="21474842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1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27352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221" name="Retângulo 5"/>
          <p:cNvSpPr>
            <a:spLocks noChangeArrowheads="1"/>
          </p:cNvSpPr>
          <p:nvPr/>
        </p:nvSpPr>
        <p:spPr bwMode="auto">
          <a:xfrm>
            <a:off x="3924300" y="549275"/>
            <a:ext cx="51117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 b="1">
                <a:solidFill>
                  <a:srgbClr val="0070C0"/>
                </a:solidFill>
              </a:rPr>
              <a:t>CAPACITAÇÃO</a:t>
            </a:r>
          </a:p>
          <a:p>
            <a:pPr algn="ctr"/>
            <a:r>
              <a:rPr lang="pt-BR" sz="3600" b="1"/>
              <a:t>PNAFM III </a:t>
            </a:r>
          </a:p>
          <a:p>
            <a:pPr algn="ctr"/>
            <a:endParaRPr lang="pt-BR" sz="3600" b="1"/>
          </a:p>
          <a:p>
            <a:pPr algn="ctr"/>
            <a:r>
              <a:rPr lang="pt-BR" sz="3200" b="1">
                <a:latin typeface="Aparajita" pitchFamily="34" charset="0"/>
              </a:rPr>
              <a:t>O MONITORAMENTO NO PNAFM III</a:t>
            </a:r>
          </a:p>
        </p:txBody>
      </p:sp>
      <p:sp>
        <p:nvSpPr>
          <p:cNvPr id="9222" name="CaixaDeTexto 10"/>
          <p:cNvSpPr txBox="1">
            <a:spLocks noChangeArrowheads="1"/>
          </p:cNvSpPr>
          <p:nvPr/>
        </p:nvSpPr>
        <p:spPr bwMode="auto">
          <a:xfrm>
            <a:off x="4283075" y="3957638"/>
            <a:ext cx="4897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pt-BR" sz="3600" b="1">
                <a:latin typeface="Aparajita" pitchFamily="34" charset="0"/>
                <a:cs typeface="Aparajita" pitchFamily="34" charset="0"/>
              </a:rPr>
              <a:t>BRASÍLIA/DF</a:t>
            </a:r>
          </a:p>
          <a:p>
            <a:pPr algn="r" eaLnBrk="0" hangingPunct="0"/>
            <a:r>
              <a:rPr lang="pt-BR" sz="3600" b="1">
                <a:latin typeface="Aparajita" pitchFamily="34" charset="0"/>
                <a:cs typeface="Aparajita" pitchFamily="34" charset="0"/>
              </a:rPr>
              <a:t>22 e 23/08/2019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628775"/>
            <a:ext cx="8362950" cy="2736850"/>
          </a:xfrm>
        </p:spPr>
        <p:txBody>
          <a:bodyPr/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8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8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8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Times New Roman" pitchFamily="18" charset="0"/>
                <a:cs typeface="Arial" charset="0"/>
              </a:rPr>
              <a:t>Obrigado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3200" b="1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8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2020-4622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“K", Sala 942.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</a:t>
            </a:r>
            <a:endParaRPr lang="pt-BR" sz="1800" b="1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algn="ctr">
              <a:buFont typeface="Wingdings 3" pitchFamily="18" charset="2"/>
              <a:buNone/>
              <a:defRPr/>
            </a:pPr>
            <a:endParaRPr lang="pt-BR" sz="1800" dirty="0" smtClean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>
            <a:normAutofit fontScale="55000" lnSpcReduction="2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4800" dirty="0" smtClean="0"/>
              <a:t>O que deve ser monitorado, segundo o ROP e o MOP?</a:t>
            </a:r>
          </a:p>
          <a:p>
            <a:pPr>
              <a:buFont typeface="Wingdings 3" pitchFamily="18" charset="2"/>
              <a:buNone/>
              <a:defRPr/>
            </a:pPr>
            <a:endParaRPr lang="pt-BR" sz="4800" b="1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sz="4800" b="1" dirty="0" smtClean="0"/>
              <a:t>Regulamento Operacional do Programa - ROP</a:t>
            </a:r>
          </a:p>
          <a:p>
            <a:pPr>
              <a:buFont typeface="Wingdings 3" pitchFamily="18" charset="2"/>
              <a:buNone/>
              <a:defRPr/>
            </a:pPr>
            <a:endParaRPr lang="pt-BR" sz="4400" b="1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sz="3300" b="1" dirty="0" smtClean="0"/>
              <a:t>CAPÍTULO </a:t>
            </a:r>
            <a:r>
              <a:rPr lang="pt-BR" sz="3300" b="1" dirty="0"/>
              <a:t>I - MONITORAMENTO </a:t>
            </a:r>
            <a:endParaRPr lang="pt-BR" sz="3300" dirty="0"/>
          </a:p>
          <a:p>
            <a:pPr>
              <a:buFont typeface="Wingdings 3" pitchFamily="18" charset="2"/>
              <a:buNone/>
              <a:defRPr/>
            </a:pPr>
            <a:r>
              <a:rPr lang="pt-BR" dirty="0" smtClean="0"/>
              <a:t>2.4</a:t>
            </a:r>
            <a:r>
              <a:rPr lang="pt-BR" dirty="0"/>
              <a:t>	Assistente de Monitoramento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dirty="0"/>
              <a:t>		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manter atualizadas as informações </a:t>
            </a:r>
            <a:r>
              <a:rPr lang="pt-BR" dirty="0" smtClean="0"/>
              <a:t>referentes </a:t>
            </a:r>
            <a:r>
              <a:rPr lang="pt-BR" dirty="0"/>
              <a:t>ao monitoramento do projeto no sistema SEEMP;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atualizar o Relatório de Monitoramento do Projeto Municipal (planilha eletrônica Excel), de acordo com as orientações da COOPE/UCP;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apoiar a UEM na apuração e no acompanhamento dos indicadores do Programa;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apoiar a UEM na elaboração dos relatórios de acompanhamento.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apoiar a UEM na elaboração do Relatório de Conclusão do Projeto (PCR</a:t>
            </a:r>
            <a:r>
              <a:rPr lang="pt-BR" dirty="0" smtClean="0"/>
              <a:t>).</a:t>
            </a:r>
            <a:endParaRPr lang="pt-BR" sz="16000" dirty="0" smtClean="0"/>
          </a:p>
          <a:p>
            <a:pPr indent="-73025">
              <a:buFont typeface="Wingdings 3" pitchFamily="18" charset="2"/>
              <a:buNone/>
              <a:defRPr/>
            </a:pPr>
            <a:endParaRPr lang="pt-BR" sz="4800" dirty="0"/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- PNAFM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PNAFM III 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pic>
        <p:nvPicPr>
          <p:cNvPr id="1024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>
            <a:normAutofit fontScale="47500" lnSpcReduction="2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3400" b="1" dirty="0" smtClean="0"/>
              <a:t>7.1</a:t>
            </a:r>
            <a:r>
              <a:rPr lang="pt-BR" sz="3400" b="1" dirty="0"/>
              <a:t>	Monitoramento dos </a:t>
            </a:r>
            <a:r>
              <a:rPr lang="pt-BR" sz="3400" b="1" u="sng" dirty="0">
                <a:solidFill>
                  <a:srgbClr val="FF0000"/>
                </a:solidFill>
              </a:rPr>
              <a:t>Projetos</a:t>
            </a:r>
            <a:r>
              <a:rPr lang="pt-BR" sz="3400" b="1" dirty="0"/>
              <a:t> </a:t>
            </a:r>
            <a:endParaRPr lang="pt-BR" sz="3400" dirty="0"/>
          </a:p>
          <a:p>
            <a:pPr lvl="2">
              <a:buFont typeface="Wingdings 2" pitchFamily="18" charset="2"/>
              <a:buNone/>
              <a:defRPr/>
            </a:pPr>
            <a:r>
              <a:rPr lang="pt-BR" sz="2500" dirty="0" smtClean="0"/>
              <a:t>		O </a:t>
            </a:r>
            <a:r>
              <a:rPr lang="pt-BR" sz="2500" dirty="0"/>
              <a:t>monitoramento dos Projetos será realizado por meio dos seguintes procedimentos </a:t>
            </a:r>
            <a:r>
              <a:rPr lang="pt-BR" sz="2500" dirty="0" smtClean="0"/>
              <a:t>e 	instrumentos</a:t>
            </a:r>
            <a:r>
              <a:rPr lang="pt-BR" sz="2500" dirty="0"/>
              <a:t>: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400" dirty="0"/>
              <a:t>(i)	</a:t>
            </a:r>
            <a:r>
              <a:rPr lang="pt-BR" sz="3400" b="1" dirty="0"/>
              <a:t>Sistema de Elaboração, Execução e Monitoramento de Projetos (SEEMP)</a:t>
            </a:r>
            <a:r>
              <a:rPr lang="pt-BR" sz="3400" dirty="0"/>
              <a:t>. Este sistema permite o acompanhamento da execução física e financeira dos Projetos, até o nível de produto. Integram o SEEMP os seguintes instrumentos, entre outros: POA, PA, Marco de Resultados e Quadro de Indicadores do Projeto. Esse sistema deverá integrar: (i) a programação de atividades específicas; (ii) o acompanhamento do avanço físico e financeiro dos componentes do Programa; e (iii) o monitoramento e o controle periódico dos produtos e os avanços da operação, podendo ainda, agregar outros instrumentos de controle e acompanhamento instituídos pela COOPE/UCP.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400" dirty="0"/>
              <a:t>(ii)	</a:t>
            </a:r>
            <a:r>
              <a:rPr lang="pt-BR" sz="3400" b="1" dirty="0"/>
              <a:t>Visitas técnicas da COOPE/UCP e/ou do BID aos Submutuários</a:t>
            </a:r>
            <a:r>
              <a:rPr lang="pt-BR" sz="3400" dirty="0"/>
              <a:t>. Estas visitas devem transferir conhecimentos e prestar orientações técnicas especializadas, por meio de um processo de coleta, análise e proposições de melhorias das ações, com orientação de melhores práticas a serem seguidas.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400" dirty="0"/>
              <a:t>(</a:t>
            </a:r>
            <a:r>
              <a:rPr lang="pt-BR" sz="3400" dirty="0" smtClean="0"/>
              <a:t>iii)</a:t>
            </a:r>
            <a:r>
              <a:rPr lang="pt-BR" sz="3400" b="1" dirty="0" smtClean="0"/>
              <a:t>Reuniões </a:t>
            </a:r>
            <a:r>
              <a:rPr lang="pt-BR" sz="3400" b="1" dirty="0"/>
              <a:t>do COGEP</a:t>
            </a:r>
            <a:r>
              <a:rPr lang="pt-BR" sz="3400" dirty="0"/>
              <a:t>. As reuniões do Comitê Gestor da Rede PNAFM têm como objetivo a promoção da articulação, integração, compartilhamento de soluções e monitoramento do andamento dos projetos. Nessas oportunidades as dificuldades encontradas pelos submutuários podem ser suscitadas e compartilhadas na Rede em busca de cooperação e soluções</a:t>
            </a:r>
            <a:r>
              <a:rPr lang="pt-BR" sz="3400" dirty="0" smtClean="0"/>
              <a:t>.</a:t>
            </a:r>
            <a:endParaRPr lang="pt-BR" sz="3400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997152"/>
          </a:xfrm>
        </p:spPr>
        <p:txBody>
          <a:bodyPr>
            <a:normAutofit fontScale="32500" lnSpcReduction="2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4000" b="1" dirty="0" smtClean="0"/>
              <a:t>7.2</a:t>
            </a:r>
            <a:r>
              <a:rPr lang="pt-BR" sz="4000" b="1" dirty="0"/>
              <a:t>	Monitoramento do </a:t>
            </a:r>
            <a:r>
              <a:rPr lang="pt-BR" sz="4000" b="1" u="sng" dirty="0">
                <a:solidFill>
                  <a:srgbClr val="FF0000"/>
                </a:solidFill>
              </a:rPr>
              <a:t>Programa</a:t>
            </a:r>
            <a:r>
              <a:rPr lang="pt-BR" sz="4000" b="1" dirty="0"/>
              <a:t> </a:t>
            </a:r>
            <a:endParaRPr lang="pt-BR" sz="4000" dirty="0"/>
          </a:p>
          <a:p>
            <a:pPr lvl="2">
              <a:buFont typeface="Wingdings 2" pitchFamily="18" charset="2"/>
              <a:buNone/>
              <a:defRPr/>
            </a:pPr>
            <a:r>
              <a:rPr lang="pt-BR" sz="3200" dirty="0" smtClean="0"/>
              <a:t>	O </a:t>
            </a:r>
            <a:r>
              <a:rPr lang="pt-BR" sz="3200" dirty="0"/>
              <a:t>monitoramento do Programa será realizado por meio dos seguintes procedimentos e instrumentos: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4000" dirty="0"/>
              <a:t>(i)</a:t>
            </a:r>
            <a:r>
              <a:rPr lang="pt-BR" sz="4000" b="1" dirty="0"/>
              <a:t>	Relatório Semestral de Progresso</a:t>
            </a:r>
            <a:r>
              <a:rPr lang="pt-BR" sz="4000" dirty="0"/>
              <a:t>.</a:t>
            </a:r>
            <a:r>
              <a:rPr lang="pt-BR" sz="4000" b="1" dirty="0"/>
              <a:t> </a:t>
            </a:r>
            <a:r>
              <a:rPr lang="pt-BR" sz="4000" dirty="0"/>
              <a:t>Este relatório deverá ser consolidado pela COOPE/UCP a partir dos relatórios recebidos das </a:t>
            </a:r>
            <a:r>
              <a:rPr lang="pt-BR" sz="4000" dirty="0" err="1"/>
              <a:t>UEMs</a:t>
            </a:r>
            <a:r>
              <a:rPr lang="pt-BR" sz="4000" dirty="0"/>
              <a:t> e deverá ser apresentado após o encerramento de cada semestre do ano-calendário, de acordo com a estrutura constante do </a:t>
            </a:r>
            <a:r>
              <a:rPr lang="pt-BR" sz="4000" b="1" dirty="0"/>
              <a:t>Anexo III</a:t>
            </a:r>
            <a:r>
              <a:rPr lang="pt-BR" sz="4000" dirty="0"/>
              <a:t> deste Regulamento. O Relatório de progresso correspondente ao 2</a:t>
            </a:r>
            <a:r>
              <a:rPr lang="pt-BR" sz="4000" strike="sngStrike" dirty="0"/>
              <a:t>º</a:t>
            </a:r>
            <a:r>
              <a:rPr lang="pt-BR" sz="4000" dirty="0"/>
              <a:t> semestre do ano calendário deverá apresentar a evolução dos resultados alcançados, analisando, ainda, os riscos de execução. Deve apresentar, também, uma visão consolidada das dificuldades e das lições aprendidas, bem como conclusões e recomendações destinadas a retroalimentar o Programa.</a:t>
            </a:r>
            <a:endParaRPr lang="pt-BR" sz="4000" b="1" dirty="0"/>
          </a:p>
          <a:p>
            <a:pPr>
              <a:buFont typeface="Wingdings 3" pitchFamily="18" charset="2"/>
              <a:buNone/>
              <a:defRPr/>
            </a:pPr>
            <a:r>
              <a:rPr lang="pt-BR" sz="4000" dirty="0"/>
              <a:t>(ii)</a:t>
            </a:r>
            <a:r>
              <a:rPr lang="pt-BR" sz="4000" b="1" dirty="0"/>
              <a:t>	Plano Operacional Anual (POA). </a:t>
            </a:r>
            <a:r>
              <a:rPr lang="pt-BR" sz="4000" dirty="0"/>
              <a:t>Este relatório deverá ser consolidado pela COOPE/UCP a partir dos </a:t>
            </a:r>
            <a:r>
              <a:rPr lang="pt-BR" sz="4000" dirty="0" err="1"/>
              <a:t>POAs</a:t>
            </a:r>
            <a:r>
              <a:rPr lang="pt-BR" sz="4000" dirty="0"/>
              <a:t> recebidos das </a:t>
            </a:r>
            <a:r>
              <a:rPr lang="pt-BR" sz="4000" dirty="0" err="1"/>
              <a:t>UEMs</a:t>
            </a:r>
            <a:r>
              <a:rPr lang="pt-BR" sz="4000" dirty="0"/>
              <a:t>. O primeiro POA alcançará o período de dezoito meses, contado a partir da assinatura do contrato de empréstimo. O POA </a:t>
            </a:r>
            <a:r>
              <a:rPr lang="pt-BR" sz="4000" dirty="0" err="1"/>
              <a:t>subseqüente</a:t>
            </a:r>
            <a:r>
              <a:rPr lang="pt-BR" sz="4000" dirty="0"/>
              <a:t> abrangerá o período imediatamente posterior à primeira revisão, até o dia 31 de dezembro do respectivo ano. A partir de então, serão apresentados </a:t>
            </a:r>
            <a:r>
              <a:rPr lang="pt-BR" sz="4000" dirty="0" err="1"/>
              <a:t>POAs</a:t>
            </a:r>
            <a:r>
              <a:rPr lang="pt-BR" sz="4000" dirty="0"/>
              <a:t> para cada ano-calendário.</a:t>
            </a:r>
            <a:endParaRPr lang="pt-BR" sz="4000" b="1" dirty="0"/>
          </a:p>
          <a:p>
            <a:pPr>
              <a:buFont typeface="Wingdings 3" pitchFamily="18" charset="2"/>
              <a:buNone/>
              <a:defRPr/>
            </a:pPr>
            <a:r>
              <a:rPr lang="pt-BR" sz="4000" dirty="0"/>
              <a:t> (</a:t>
            </a:r>
            <a:r>
              <a:rPr lang="pt-BR" sz="4000" dirty="0" smtClean="0"/>
              <a:t>iii)</a:t>
            </a:r>
            <a:r>
              <a:rPr lang="pt-BR" sz="4000" b="1" dirty="0" smtClean="0"/>
              <a:t>Relatório </a:t>
            </a:r>
            <a:r>
              <a:rPr lang="pt-BR" sz="4000" b="1" dirty="0"/>
              <a:t>de Avaliação Intermediária</a:t>
            </a:r>
            <a:r>
              <a:rPr lang="pt-BR" sz="4000" dirty="0"/>
              <a:t>. A ser apresentado dentro de 90 (noventa) dias após a data de desembolso que corresponda a 50% (cinquenta por cento) dos recursos do Empréstimo ou quando tiverem decorrido 40 (quarenta) meses a partir da vigência do contrato de empréstimo, o que ocorrer primeiro.</a:t>
            </a:r>
            <a:endParaRPr lang="pt-BR" sz="4000" b="1" dirty="0"/>
          </a:p>
          <a:p>
            <a:pPr>
              <a:buFont typeface="Wingdings 3" pitchFamily="18" charset="2"/>
              <a:buNone/>
              <a:defRPr/>
            </a:pPr>
            <a:r>
              <a:rPr lang="pt-BR" sz="4000" b="1" dirty="0"/>
              <a:t>(iv)	Relatório de Avaliação Final</a:t>
            </a:r>
            <a:r>
              <a:rPr lang="pt-BR" sz="4000" dirty="0"/>
              <a:t>. Esse relatório de avaliação final, econômica e de impacto, deverá ser apresentado dentro de 90 (noventa) dias posteriores à data de desembolso de 90% (noventa por cento) dos recursos do Empréstimo.</a:t>
            </a:r>
            <a:endParaRPr lang="pt-BR" sz="4000" b="1" dirty="0"/>
          </a:p>
          <a:p>
            <a:pPr>
              <a:buFont typeface="Wingdings 3" pitchFamily="18" charset="2"/>
              <a:buNone/>
              <a:defRPr/>
            </a:pPr>
            <a:r>
              <a:rPr lang="pt-BR" sz="4000" b="1" dirty="0"/>
              <a:t>7.2.2	Avaliação de resultados do Programa e dos Projetos </a:t>
            </a:r>
            <a:endParaRPr lang="pt-BR" sz="4000" dirty="0"/>
          </a:p>
          <a:p>
            <a:pPr>
              <a:buFont typeface="Wingdings 3" pitchFamily="18" charset="2"/>
              <a:buNone/>
              <a:defRPr/>
            </a:pPr>
            <a:r>
              <a:rPr lang="pt-BR" sz="4000" dirty="0"/>
              <a:t>7.2.2.1A avaliação de resultados do Programa e dos Projetos será baseada no Marco de Resultados e Quadro de Indicadores do Programa.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4000" dirty="0"/>
              <a:t>7.2.2.2A fim de avaliar os resultados dos Projetos e trocar informações com representantes de municípios sobre suas experiências, serão realizadas, durante a execução do Programa, missões regulares de supervisão técnica por parte do BID.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268413"/>
            <a:ext cx="8362950" cy="4997450"/>
          </a:xfrm>
        </p:spPr>
        <p:txBody>
          <a:bodyPr>
            <a:normAutofit fontScale="40000" lnSpcReduction="20000"/>
          </a:bodyPr>
          <a:lstStyle/>
          <a:p>
            <a:pPr algn="ctr">
              <a:buFont typeface="Wingdings 3" pitchFamily="18" charset="2"/>
              <a:buNone/>
              <a:defRPr/>
            </a:pPr>
            <a:r>
              <a:rPr lang="pt-BR" sz="4300" dirty="0" smtClean="0"/>
              <a:t>Manual Operacional do Programa - </a:t>
            </a:r>
            <a:r>
              <a:rPr lang="pt-BR" sz="4300" b="1" dirty="0" smtClean="0"/>
              <a:t>MOP</a:t>
            </a:r>
          </a:p>
          <a:p>
            <a:pPr algn="ctr">
              <a:buFont typeface="Wingdings 3" pitchFamily="18" charset="2"/>
              <a:buNone/>
              <a:defRPr/>
            </a:pPr>
            <a:endParaRPr lang="pt-BR" dirty="0" smtClean="0"/>
          </a:p>
          <a:p>
            <a:pPr algn="ctr">
              <a:buFont typeface="Wingdings 3" pitchFamily="18" charset="2"/>
              <a:buNone/>
              <a:defRPr/>
            </a:pPr>
            <a:endParaRPr lang="pt-BR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b="1" dirty="0"/>
              <a:t>CAPÍTULO I - MONITORAMENTO </a:t>
            </a:r>
            <a:endParaRPr lang="pt-BR" dirty="0"/>
          </a:p>
          <a:p>
            <a:pPr>
              <a:buFont typeface="Wingdings 3" pitchFamily="18" charset="2"/>
              <a:buNone/>
              <a:defRPr/>
            </a:pPr>
            <a:r>
              <a:rPr lang="pt-BR" b="1" dirty="0"/>
              <a:t> </a:t>
            </a:r>
            <a:endParaRPr lang="pt-BR" dirty="0"/>
          </a:p>
          <a:p>
            <a:pPr lvl="3">
              <a:buFont typeface="Wingdings 2" pitchFamily="18" charset="2"/>
              <a:buNone/>
              <a:defRPr/>
            </a:pPr>
            <a:r>
              <a:rPr lang="pt-BR" sz="4000" b="1" dirty="0"/>
              <a:t>Instrumentos para o Monitoramento dos Projetos Municipais</a:t>
            </a:r>
            <a:endParaRPr lang="pt-BR" sz="4000" dirty="0"/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Os projetos serão monitorados pelos seguintes instrumentos: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(i) SEEMP - Sistema de Elaboração, Execução e Monitoramento de Projetos. Esse sistema permite o acompanhamento da execução física e financeira dos Projetos PNAFM até o nível de insumos. O sistema permite o monitoramento e controle periódico dos produtos assim como os avanços da operação.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 </a:t>
            </a:r>
            <a:r>
              <a:rPr lang="pt-BR" sz="3500" dirty="0" smtClean="0"/>
              <a:t>(</a:t>
            </a:r>
            <a:r>
              <a:rPr lang="pt-BR" sz="3500" dirty="0"/>
              <a:t>ii) Visitas Técnicas da COOPE/UCP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(iii) Relatório de Monitoramento do Projeto Municipal </a:t>
            </a:r>
            <a:r>
              <a:rPr lang="pt-BR" sz="3500" dirty="0" smtClean="0"/>
              <a:t>- Trata-se de planilha eletrônica Excel, por meio da qual a COOPE/UCP executa a análise periódica do desempenho do projeto.</a:t>
            </a:r>
            <a:endParaRPr lang="pt-BR" sz="3500" dirty="0"/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(iv) Conjunto de Indicadores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(v) Relatório de Conclusão do Projeto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(vi) Outros instrumentos a serem instituídos pela COOPE/UCP, se necessário.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1196975"/>
            <a:ext cx="8362950" cy="4997450"/>
          </a:xfrm>
        </p:spPr>
        <p:txBody>
          <a:bodyPr>
            <a:normAutofit fontScale="25000" lnSpcReduction="20000"/>
          </a:bodyPr>
          <a:lstStyle/>
          <a:p>
            <a:pPr lvl="1">
              <a:buFont typeface="Verdana" pitchFamily="34" charset="0"/>
              <a:buNone/>
              <a:defRPr/>
            </a:pPr>
            <a:r>
              <a:rPr lang="pt-BR" sz="6400" u="sng" dirty="0" smtClean="0"/>
              <a:t>Conjunto </a:t>
            </a:r>
            <a:r>
              <a:rPr lang="pt-BR" sz="6400" u="sng" dirty="0"/>
              <a:t>de Indicadores </a:t>
            </a:r>
            <a:endParaRPr lang="pt-BR" sz="6400" u="sng" dirty="0" smtClean="0"/>
          </a:p>
          <a:p>
            <a:pPr lvl="1">
              <a:buFont typeface="Verdana" pitchFamily="34" charset="0"/>
              <a:buNone/>
              <a:defRPr/>
            </a:pPr>
            <a:endParaRPr lang="pt-BR" sz="5000" dirty="0"/>
          </a:p>
          <a:p>
            <a:pPr>
              <a:buFont typeface="Wingdings 3" pitchFamily="18" charset="2"/>
              <a:buNone/>
              <a:defRPr/>
            </a:pPr>
            <a:r>
              <a:rPr lang="pt-BR" sz="37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700" dirty="0"/>
              <a:t> 	</a:t>
            </a:r>
            <a:r>
              <a:rPr lang="pt-BR" sz="6400" dirty="0"/>
              <a:t>(i) O estabelecimento do grupo de indicadores auxilia no acompanhamento de desempenho fiscal e administrativo dos municípios e em consequência no alcance dos objetivos apontados pelo programa. </a:t>
            </a:r>
            <a:endParaRPr lang="pt-BR" sz="6400" dirty="0" smtClean="0"/>
          </a:p>
          <a:p>
            <a:pPr>
              <a:buFont typeface="Wingdings 3" pitchFamily="18" charset="2"/>
              <a:buNone/>
              <a:defRPr/>
            </a:pPr>
            <a:endParaRPr lang="pt-BR" sz="6400" dirty="0"/>
          </a:p>
          <a:p>
            <a:pPr>
              <a:buFont typeface="Wingdings 3" pitchFamily="18" charset="2"/>
              <a:buNone/>
              <a:defRPr/>
            </a:pPr>
            <a:r>
              <a:rPr lang="pt-BR" sz="6400" dirty="0"/>
              <a:t> 	(ii) Com isso, fica estabelecido um conjunto de indicadores, abaixo citados, os quais permitirão subsidiar as análises de reavaliação dos produtos e projetos à luz das metas e resultados definidos no Planejamento Estratégico do Projeto</a:t>
            </a:r>
            <a:r>
              <a:rPr lang="pt-BR" sz="6400" dirty="0" smtClean="0"/>
              <a:t>.</a:t>
            </a:r>
          </a:p>
          <a:p>
            <a:pPr>
              <a:buFont typeface="Wingdings 3" pitchFamily="18" charset="2"/>
              <a:buNone/>
              <a:defRPr/>
            </a:pPr>
            <a:endParaRPr lang="pt-BR" sz="6400" dirty="0"/>
          </a:p>
          <a:p>
            <a:pPr>
              <a:buFont typeface="Wingdings 3" pitchFamily="18" charset="2"/>
              <a:buNone/>
              <a:defRPr/>
            </a:pPr>
            <a:r>
              <a:rPr lang="pt-BR" sz="6400" dirty="0"/>
              <a:t> 	(iii) </a:t>
            </a:r>
            <a:r>
              <a:rPr lang="pt-BR" sz="6400" b="1" dirty="0">
                <a:solidFill>
                  <a:srgbClr val="FF0000"/>
                </a:solidFill>
              </a:rPr>
              <a:t>A apuração dos indicadores será realizada pela COOPE/UCP, por intermédio da coleta de dados de sistemas públicos, assim, desonerando as </a:t>
            </a:r>
            <a:r>
              <a:rPr lang="pt-BR" sz="6400" b="1" dirty="0" err="1">
                <a:solidFill>
                  <a:srgbClr val="FF0000"/>
                </a:solidFill>
              </a:rPr>
              <a:t>UEM´s</a:t>
            </a:r>
            <a:r>
              <a:rPr lang="pt-BR" sz="6400" b="1" dirty="0">
                <a:solidFill>
                  <a:srgbClr val="FF0000"/>
                </a:solidFill>
              </a:rPr>
              <a:t> de atividades operacionais</a:t>
            </a:r>
            <a:r>
              <a:rPr lang="pt-BR" sz="6400" dirty="0"/>
              <a:t>, e após publicará os resultados apurados</a:t>
            </a:r>
            <a:r>
              <a:rPr lang="pt-BR" sz="6400" dirty="0" smtClean="0"/>
              <a:t>.</a:t>
            </a:r>
          </a:p>
          <a:p>
            <a:pPr>
              <a:buFont typeface="Wingdings 3" pitchFamily="18" charset="2"/>
              <a:buNone/>
              <a:defRPr/>
            </a:pPr>
            <a:endParaRPr lang="pt-BR" sz="6400" dirty="0"/>
          </a:p>
          <a:p>
            <a:pPr>
              <a:buFont typeface="Wingdings 3" pitchFamily="18" charset="2"/>
              <a:buNone/>
              <a:defRPr/>
            </a:pPr>
            <a:r>
              <a:rPr lang="pt-BR" sz="6400" dirty="0" smtClean="0"/>
              <a:t>	(</a:t>
            </a:r>
            <a:r>
              <a:rPr lang="pt-BR" sz="6400" dirty="0"/>
              <a:t>iv) O detalhamento da sistemática de apuração dos dados tratados será objeto de documento específico a ser </a:t>
            </a:r>
            <a:r>
              <a:rPr lang="pt-BR" sz="6400" dirty="0" err="1"/>
              <a:t>divuldado</a:t>
            </a:r>
            <a:r>
              <a:rPr lang="pt-BR" sz="6400" dirty="0"/>
              <a:t> pela COOPE/UCP formalizando e definindo o cálculo, periodicidade e demais dados técnicos de cada indicador. </a:t>
            </a:r>
            <a:endParaRPr lang="pt-BR" sz="144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052513"/>
            <a:ext cx="8362950" cy="4997450"/>
          </a:xfrm>
        </p:spPr>
        <p:txBody>
          <a:bodyPr>
            <a:normAutofit fontScale="25000" lnSpcReduction="20000"/>
          </a:bodyPr>
          <a:lstStyle/>
          <a:p>
            <a:pPr>
              <a:buFont typeface="Wingdings 3" pitchFamily="18" charset="2"/>
              <a:buNone/>
              <a:defRPr/>
            </a:pPr>
            <a:endParaRPr lang="pt-BR" sz="5600" dirty="0"/>
          </a:p>
          <a:p>
            <a:pPr>
              <a:buFont typeface="Wingdings 3" pitchFamily="18" charset="2"/>
              <a:buNone/>
              <a:defRPr/>
            </a:pPr>
            <a:r>
              <a:rPr lang="pt-BR" sz="6400" dirty="0"/>
              <a:t> </a:t>
            </a:r>
            <a:r>
              <a:rPr lang="pt-BR" sz="6400" dirty="0" smtClean="0"/>
              <a:t> </a:t>
            </a:r>
            <a:r>
              <a:rPr lang="pt-BR" sz="6400" dirty="0"/>
              <a:t>	 </a:t>
            </a:r>
            <a:r>
              <a:rPr lang="pt-BR" sz="6400" u="sng" dirty="0"/>
              <a:t>2.4.1              Indicadores Fiscais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6400" dirty="0"/>
              <a:t> </a:t>
            </a:r>
            <a:r>
              <a:rPr lang="pt-BR" sz="6400" dirty="0" smtClean="0"/>
              <a:t>       </a:t>
            </a:r>
            <a:r>
              <a:rPr lang="pt-BR" sz="6400" dirty="0"/>
              <a:t>Esse grupo de indicadores destaca a evolução de algumas variáveis fiscais de cada município. Sendo possível a partir desse, observar se houve alguma mudança de tendência a partir da adoção do programa PNAFM pelo município.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6400" dirty="0"/>
              <a:t> </a:t>
            </a:r>
            <a:r>
              <a:rPr lang="pt-BR" sz="6400" dirty="0" smtClean="0"/>
              <a:t>  </a:t>
            </a:r>
            <a:r>
              <a:rPr lang="pt-BR" sz="6400" b="1" dirty="0" smtClean="0"/>
              <a:t>(i) Receita Corrente Líquida;</a:t>
            </a:r>
          </a:p>
          <a:p>
            <a:pPr indent="-73025">
              <a:buFont typeface="Wingdings 3" pitchFamily="18" charset="2"/>
              <a:buNone/>
              <a:defRPr/>
            </a:pPr>
            <a:r>
              <a:rPr lang="pt-BR" sz="6400" b="1" dirty="0" smtClean="0"/>
              <a:t>(</a:t>
            </a:r>
            <a:r>
              <a:rPr lang="pt-BR" sz="6400" b="1" dirty="0"/>
              <a:t>ii) Receita </a:t>
            </a:r>
            <a:r>
              <a:rPr lang="pt-BR" sz="6400" b="1" dirty="0" smtClean="0"/>
              <a:t>Própria</a:t>
            </a:r>
            <a:r>
              <a:rPr lang="pt-BR" sz="6400" dirty="0" smtClean="0"/>
              <a:t>;</a:t>
            </a:r>
            <a:endParaRPr lang="pt-BR" sz="6400" dirty="0"/>
          </a:p>
          <a:p>
            <a:pPr indent="-73025">
              <a:buFont typeface="Wingdings 3" pitchFamily="18" charset="2"/>
              <a:buNone/>
              <a:defRPr/>
            </a:pPr>
            <a:r>
              <a:rPr lang="pt-BR" sz="6400" b="1" dirty="0"/>
              <a:t>(iii) IPTU e ISS</a:t>
            </a:r>
            <a:r>
              <a:rPr lang="pt-BR" sz="6400" dirty="0"/>
              <a:t>: Receita de Imposto sobre a Propriedade Territorial Urbana e Receita de Imposto sobre Serviços.</a:t>
            </a:r>
          </a:p>
          <a:p>
            <a:pPr indent="-73025">
              <a:buFont typeface="Wingdings 3" pitchFamily="18" charset="2"/>
              <a:buNone/>
              <a:defRPr/>
            </a:pPr>
            <a:r>
              <a:rPr lang="pt-BR" sz="6400" b="1" dirty="0"/>
              <a:t>(iv) Receita Tributária</a:t>
            </a:r>
            <a:r>
              <a:rPr lang="pt-BR" sz="6400" dirty="0"/>
              <a:t>: toda fonte de renda que deriva da arrecadação estatal de tributos, dos quais são espécies os Impostos, as Taxas, as Contribuições de Melhoria, os Empréstimos Compulsórios e as Contribuições Especiais.</a:t>
            </a:r>
          </a:p>
          <a:p>
            <a:pPr indent="-73025">
              <a:buFont typeface="Wingdings 3" pitchFamily="18" charset="2"/>
              <a:buNone/>
              <a:defRPr/>
            </a:pPr>
            <a:r>
              <a:rPr lang="pt-BR" sz="6400" dirty="0"/>
              <a:t>(</a:t>
            </a:r>
            <a:r>
              <a:rPr lang="pt-BR" sz="6400" b="1" dirty="0"/>
              <a:t>v) Investimentos</a:t>
            </a:r>
            <a:r>
              <a:rPr lang="pt-BR" sz="6400" dirty="0"/>
              <a:t>: Despesas de capital destinadas ao planejamento e à execução de obras públicas, à realização de programas especiais de trabalho e à aquisição de instalações, equipamento e material permanente.</a:t>
            </a:r>
          </a:p>
          <a:p>
            <a:pPr indent="-73025">
              <a:buFont typeface="Wingdings 3" pitchFamily="18" charset="2"/>
              <a:buNone/>
              <a:defRPr/>
            </a:pPr>
            <a:r>
              <a:rPr lang="pt-BR" sz="6400" b="1" dirty="0"/>
              <a:t>(vi) Pessoal e encargos sociais</a:t>
            </a:r>
            <a:r>
              <a:rPr lang="pt-BR" sz="6400" dirty="0"/>
              <a:t>: Despesa com o pagamento pelo efetivo serviço exercido de cargo/emprego ou função no setor público, quer civil ou militar, ativo ou inativo, bem como as obrigações de responsabilidade do empregador</a:t>
            </a:r>
            <a:r>
              <a:rPr lang="pt-BR" sz="6400" dirty="0" smtClean="0"/>
              <a:t>.</a:t>
            </a:r>
          </a:p>
          <a:p>
            <a:pPr indent="-73025" algn="ctr">
              <a:buFont typeface="Wingdings 3" pitchFamily="18" charset="2"/>
              <a:buNone/>
              <a:defRPr/>
            </a:pPr>
            <a:r>
              <a:rPr lang="pt-BR" sz="6400" dirty="0" smtClean="0"/>
              <a:t>- Quando </a:t>
            </a:r>
            <a:r>
              <a:rPr lang="pt-BR" sz="6400" dirty="0"/>
              <a:t>necessário a COOPE/UCP demandará à UEM dados que compõem tais indicadores.</a:t>
            </a:r>
          </a:p>
          <a:p>
            <a:pPr indent="-73025" algn="ctr">
              <a:buFont typeface="Wingdings 3" pitchFamily="18" charset="2"/>
              <a:buNone/>
              <a:defRPr/>
            </a:pPr>
            <a:r>
              <a:rPr lang="pt-BR" sz="6400" dirty="0" smtClean="0"/>
              <a:t>- A </a:t>
            </a:r>
            <a:r>
              <a:rPr lang="pt-BR" sz="6400" dirty="0"/>
              <a:t>publicação dos resultados dos indicadores será feita periodicamente no site da COOPE/UCP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981075"/>
            <a:ext cx="8362950" cy="4997450"/>
          </a:xfrm>
        </p:spPr>
        <p:txBody>
          <a:bodyPr>
            <a:normAutofit fontScale="25000" lnSpcReduction="20000"/>
          </a:bodyPr>
          <a:lstStyle/>
          <a:p>
            <a:pPr>
              <a:buFont typeface="Wingdings 3" pitchFamily="18" charset="2"/>
              <a:buNone/>
              <a:defRPr/>
            </a:pPr>
            <a:endParaRPr lang="pt-BR" sz="5600" b="1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sz="6400" b="1" dirty="0" smtClean="0"/>
              <a:t>INDICADORES </a:t>
            </a:r>
            <a:r>
              <a:rPr lang="pt-BR" sz="6400" b="1" dirty="0"/>
              <a:t>DE DESEMPENHO NO PLANEJAMENTO ESTRATÉGICO</a:t>
            </a:r>
            <a:endParaRPr lang="pt-BR" sz="6400" dirty="0"/>
          </a:p>
          <a:p>
            <a:pPr>
              <a:buFont typeface="Wingdings 3" pitchFamily="18" charset="2"/>
              <a:buNone/>
              <a:defRPr/>
            </a:pPr>
            <a:r>
              <a:rPr lang="pt-BR" sz="6400" dirty="0"/>
              <a:t>	Relativamente ao impacto, lembra-se que os planejamentos estratégicos dos projetos trazem indicadores de desempenho, conforme podemos ver abaixo em uma amostra de dois projetos visitados: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 </a:t>
            </a:r>
            <a:endParaRPr lang="pt-BR" sz="5600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sz="5600" dirty="0" smtClean="0"/>
              <a:t>Exemplo:  Projeto </a:t>
            </a:r>
            <a:r>
              <a:rPr lang="pt-BR" sz="5600" dirty="0"/>
              <a:t>de Salvador - BA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 </a:t>
            </a:r>
            <a:r>
              <a:rPr lang="pt-BR" sz="5600" dirty="0" smtClean="0"/>
              <a:t>Dentre </a:t>
            </a:r>
            <a:r>
              <a:rPr lang="pt-BR" sz="5600" dirty="0"/>
              <a:t>outros, serão apurados os seguintes indicadores: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1. </a:t>
            </a:r>
            <a:r>
              <a:rPr lang="pt-BR" sz="5600" b="1" dirty="0"/>
              <a:t>Índice de Eficiência da Arrecadação </a:t>
            </a:r>
            <a:r>
              <a:rPr lang="pt-BR" sz="5600" dirty="0"/>
              <a:t>= Valor Arrecadado / Valor Lançado * 100;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2. </a:t>
            </a:r>
            <a:r>
              <a:rPr lang="pt-BR" sz="5600" b="1" dirty="0"/>
              <a:t>Índice da Eficiência na Realização da Receita </a:t>
            </a:r>
            <a:r>
              <a:rPr lang="pt-BR" sz="5600" dirty="0"/>
              <a:t>= Receita Total Realizada / Receita Total Orçada * 100;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3. </a:t>
            </a:r>
            <a:r>
              <a:rPr lang="pt-BR" sz="5600" b="1" dirty="0"/>
              <a:t>Índice Poupança Corrente </a:t>
            </a:r>
            <a:r>
              <a:rPr lang="pt-BR" sz="5600" dirty="0"/>
              <a:t>= Receita Corrente Ajustada Realizada / Despesa Corrente Liquidada * 100;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4. </a:t>
            </a:r>
            <a:r>
              <a:rPr lang="pt-BR" sz="5600" b="1" dirty="0"/>
              <a:t>Quociente Financeiro Real da Execução Orçamentária </a:t>
            </a:r>
            <a:r>
              <a:rPr lang="pt-BR" sz="5600" dirty="0"/>
              <a:t>= Receita Realizada / Despesa Paga;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5. </a:t>
            </a:r>
            <a:r>
              <a:rPr lang="pt-BR" sz="5600" b="1" dirty="0"/>
              <a:t>Índice de Imóveis Atualizados no Cadastro Municipal </a:t>
            </a:r>
            <a:r>
              <a:rPr lang="pt-BR" sz="5600" dirty="0"/>
              <a:t>= Total de Unidades Atualizadas / Total de Unidades Previstas * 100;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6. </a:t>
            </a:r>
            <a:r>
              <a:rPr lang="pt-BR" sz="5600" b="1" dirty="0"/>
              <a:t>Índice de Crescimento anual da Receita de IPTU </a:t>
            </a:r>
            <a:r>
              <a:rPr lang="pt-BR" sz="5600" dirty="0"/>
              <a:t>= (Valor Total da Receita de IPTU no exercício - Valor Total da Receita de IPTU no exercício anterior) / Valor Total da Receita de IPTU no exercício anterior) * 100;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7. </a:t>
            </a:r>
            <a:r>
              <a:rPr lang="pt-BR" sz="5600" b="1" dirty="0"/>
              <a:t>Índice de Crescimento anual da Receita de ISSQN </a:t>
            </a:r>
            <a:r>
              <a:rPr lang="pt-BR" sz="5600" dirty="0"/>
              <a:t>= (Valor Total da Receita de ISSQN no exercício - Valor Total da Receita de ISSQN no exercício anterior) / Valor Total da Receita de ISSQN no exercício anterior) * 100;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5600" dirty="0"/>
              <a:t>8. </a:t>
            </a:r>
            <a:r>
              <a:rPr lang="pt-BR" sz="5600" b="1" dirty="0"/>
              <a:t>Índice de Atualização da Base de Endereçamento Fiscal </a:t>
            </a:r>
            <a:r>
              <a:rPr lang="pt-BR" sz="5600" dirty="0"/>
              <a:t>= Total de Unidades Atualizadas / Total de Unidades Previstas * 100; </a:t>
            </a:r>
            <a:endParaRPr lang="pt-BR" sz="9600" dirty="0"/>
          </a:p>
          <a:p>
            <a:pPr indent="-73025">
              <a:buFont typeface="Wingdings 3" pitchFamily="18" charset="2"/>
              <a:buNone/>
              <a:defRPr/>
            </a:pPr>
            <a:endParaRPr lang="pt-BR" sz="160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628775"/>
            <a:ext cx="8362950" cy="273685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pt-BR" sz="1800" b="1" smtClean="0"/>
              <a:t>MONITORAMENTO NO SEEMP</a:t>
            </a:r>
            <a:endParaRPr lang="pt-BR" sz="1800" smtClean="0"/>
          </a:p>
          <a:p>
            <a:pPr algn="ctr">
              <a:buFont typeface="Wingdings 3" pitchFamily="18" charset="2"/>
              <a:buNone/>
            </a:pPr>
            <a:endParaRPr lang="pt-BR" sz="1800" smtClean="0"/>
          </a:p>
        </p:txBody>
      </p:sp>
      <p:pic>
        <p:nvPicPr>
          <p:cNvPr id="17411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060575"/>
            <a:ext cx="76327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  <p:sp>
        <p:nvSpPr>
          <p:cNvPr id="17413" name="Retângulo 6"/>
          <p:cNvSpPr>
            <a:spLocks noChangeArrowheads="1"/>
          </p:cNvSpPr>
          <p:nvPr/>
        </p:nvSpPr>
        <p:spPr bwMode="auto">
          <a:xfrm>
            <a:off x="755650" y="4724400"/>
            <a:ext cx="4827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PCR – O RELATÓRIO FINAL DO PROJETO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5897</TotalTime>
  <Words>168</Words>
  <Application>Microsoft Office PowerPoint</Application>
  <PresentationFormat>Apresentação na tela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0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Times New Roman</vt:lpstr>
      <vt:lpstr>Concurso</vt:lpstr>
      <vt:lpstr>Slide 1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432</cp:revision>
  <dcterms:created xsi:type="dcterms:W3CDTF">2016-08-22T14:28:27Z</dcterms:created>
  <dcterms:modified xsi:type="dcterms:W3CDTF">2019-08-30T14:20:30Z</dcterms:modified>
</cp:coreProperties>
</file>