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42"/>
  </p:notesMasterIdLst>
  <p:sldIdLst>
    <p:sldId id="290" r:id="rId2"/>
    <p:sldId id="312" r:id="rId3"/>
    <p:sldId id="347" r:id="rId4"/>
    <p:sldId id="329" r:id="rId5"/>
    <p:sldId id="333" r:id="rId6"/>
    <p:sldId id="331" r:id="rId7"/>
    <p:sldId id="364" r:id="rId8"/>
    <p:sldId id="367" r:id="rId9"/>
    <p:sldId id="365" r:id="rId10"/>
    <p:sldId id="366" r:id="rId11"/>
    <p:sldId id="368" r:id="rId12"/>
    <p:sldId id="369" r:id="rId13"/>
    <p:sldId id="372" r:id="rId14"/>
    <p:sldId id="348" r:id="rId15"/>
    <p:sldId id="370" r:id="rId16"/>
    <p:sldId id="371" r:id="rId17"/>
    <p:sldId id="383" r:id="rId18"/>
    <p:sldId id="384" r:id="rId19"/>
    <p:sldId id="385" r:id="rId20"/>
    <p:sldId id="386" r:id="rId21"/>
    <p:sldId id="387" r:id="rId22"/>
    <p:sldId id="388" r:id="rId23"/>
    <p:sldId id="389" r:id="rId24"/>
    <p:sldId id="390" r:id="rId25"/>
    <p:sldId id="395" r:id="rId26"/>
    <p:sldId id="349" r:id="rId27"/>
    <p:sldId id="374" r:id="rId28"/>
    <p:sldId id="375" r:id="rId29"/>
    <p:sldId id="376" r:id="rId30"/>
    <p:sldId id="391" r:id="rId31"/>
    <p:sldId id="392" r:id="rId32"/>
    <p:sldId id="393" r:id="rId33"/>
    <p:sldId id="356" r:id="rId34"/>
    <p:sldId id="380" r:id="rId35"/>
    <p:sldId id="381" r:id="rId36"/>
    <p:sldId id="394" r:id="rId37"/>
    <p:sldId id="358" r:id="rId38"/>
    <p:sldId id="382" r:id="rId39"/>
    <p:sldId id="297" r:id="rId40"/>
    <p:sldId id="328" r:id="rId41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94660"/>
  </p:normalViewPr>
  <p:slideViewPr>
    <p:cSldViewPr>
      <p:cViewPr varScale="1">
        <p:scale>
          <a:sx n="102" d="100"/>
          <a:sy n="102" d="100"/>
        </p:scale>
        <p:origin x="-3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E:\PC\Outros%20arquivos%20SE\Capacita&#231;&#227;o%20Monitoramento%20Ago2019\2013-2018.xlsx" TargetMode="External"/><Relationship Id="rId1" Type="http://schemas.openxmlformats.org/officeDocument/2006/relationships/themeOverride" Target="../theme/themeOverride5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E:\PC\Outros%20arquivos%20SE\Capacita&#231;&#227;o%20Monitoramento%20Ago2019\2013-2018.xlsx" TargetMode="External"/><Relationship Id="rId1" Type="http://schemas.openxmlformats.org/officeDocument/2006/relationships/themeOverride" Target="../theme/themeOverride6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10890813671\Downloads\Outros%20arquivos%20SE\Simula&#231;&#245;es%20Notas%20PNAFM%20II\Ranking%20Firjan%20RP%20x%20Notas.xlsx" TargetMode="External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ndard"/>
        <c:ser>
          <c:idx val="0"/>
          <c:order val="0"/>
          <c:tx>
            <c:strRef>
              <c:f>Plan1!$A$5</c:f>
              <c:strCache>
                <c:ptCount val="1"/>
                <c:pt idx="0">
                  <c:v>PIB</c:v>
                </c:pt>
              </c:strCache>
            </c:strRef>
          </c:tx>
          <c:marker>
            <c:symbol val="none"/>
          </c:marker>
          <c:cat>
            <c:numRef>
              <c:f>Plan1!$B$1:$G$1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Plan1!$B$5:$G$5</c:f>
              <c:numCache>
                <c:formatCode>General</c:formatCode>
                <c:ptCount val="6"/>
                <c:pt idx="0">
                  <c:v>100</c:v>
                </c:pt>
                <c:pt idx="1">
                  <c:v>100.5</c:v>
                </c:pt>
                <c:pt idx="2">
                  <c:v>96.932249999999996</c:v>
                </c:pt>
                <c:pt idx="3">
                  <c:v>93.578394149999696</c:v>
                </c:pt>
                <c:pt idx="4">
                  <c:v>94.50482025208477</c:v>
                </c:pt>
                <c:pt idx="5">
                  <c:v>95.544373274857904</c:v>
                </c:pt>
              </c:numCache>
            </c:numRef>
          </c:val>
        </c:ser>
        <c:ser>
          <c:idx val="1"/>
          <c:order val="1"/>
          <c:tx>
            <c:strRef>
              <c:f>Plan1!$A$6</c:f>
              <c:strCache>
                <c:ptCount val="1"/>
                <c:pt idx="0">
                  <c:v>IPTU</c:v>
                </c:pt>
              </c:strCache>
            </c:strRef>
          </c:tx>
          <c:marker>
            <c:symbol val="none"/>
          </c:marker>
          <c:cat>
            <c:numRef>
              <c:f>Plan1!$B$1:$G$1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Plan1!$B$6:$G$6</c:f>
              <c:numCache>
                <c:formatCode>General</c:formatCode>
                <c:ptCount val="6"/>
                <c:pt idx="0">
                  <c:v>100</c:v>
                </c:pt>
                <c:pt idx="1">
                  <c:v>103.11797015603037</c:v>
                </c:pt>
                <c:pt idx="2">
                  <c:v>105.13547522966599</c:v>
                </c:pt>
                <c:pt idx="3">
                  <c:v>111.01505525808868</c:v>
                </c:pt>
                <c:pt idx="4">
                  <c:v>121.22826332803369</c:v>
                </c:pt>
                <c:pt idx="5">
                  <c:v>148.04170273608855</c:v>
                </c:pt>
              </c:numCache>
            </c:numRef>
          </c:val>
        </c:ser>
        <c:ser>
          <c:idx val="2"/>
          <c:order val="2"/>
          <c:tx>
            <c:strRef>
              <c:f>Plan1!$A$7</c:f>
              <c:strCache>
                <c:ptCount val="1"/>
                <c:pt idx="0">
                  <c:v>ISS</c:v>
                </c:pt>
              </c:strCache>
            </c:strRef>
          </c:tx>
          <c:marker>
            <c:symbol val="none"/>
          </c:marker>
          <c:cat>
            <c:numRef>
              <c:f>Plan1!$B$1:$G$1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Plan1!$B$7:$G$7</c:f>
              <c:numCache>
                <c:formatCode>General</c:formatCode>
                <c:ptCount val="6"/>
                <c:pt idx="0">
                  <c:v>100</c:v>
                </c:pt>
                <c:pt idx="1">
                  <c:v>102.0182015294705</c:v>
                </c:pt>
                <c:pt idx="2">
                  <c:v>99.084004326360528</c:v>
                </c:pt>
                <c:pt idx="3">
                  <c:v>92.624430801395718</c:v>
                </c:pt>
                <c:pt idx="4">
                  <c:v>94.483420685336327</c:v>
                </c:pt>
                <c:pt idx="5">
                  <c:v>102.51660817042797</c:v>
                </c:pt>
              </c:numCache>
            </c:numRef>
          </c:val>
        </c:ser>
        <c:marker val="1"/>
        <c:axId val="60532992"/>
        <c:axId val="61957248"/>
      </c:lineChart>
      <c:catAx>
        <c:axId val="60532992"/>
        <c:scaling>
          <c:orientation val="minMax"/>
        </c:scaling>
        <c:axPos val="b"/>
        <c:numFmt formatCode="General" sourceLinked="1"/>
        <c:tickLblPos val="nextTo"/>
        <c:crossAx val="61957248"/>
        <c:crosses val="autoZero"/>
        <c:auto val="1"/>
        <c:lblAlgn val="ctr"/>
        <c:lblOffset val="100"/>
      </c:catAx>
      <c:valAx>
        <c:axId val="61957248"/>
        <c:scaling>
          <c:orientation val="minMax"/>
          <c:max val="150"/>
          <c:min val="90"/>
        </c:scaling>
        <c:axPos val="l"/>
        <c:majorGridlines/>
        <c:numFmt formatCode="General" sourceLinked="1"/>
        <c:tickLblPos val="nextTo"/>
        <c:crossAx val="60532992"/>
        <c:crosses val="autoZero"/>
        <c:crossBetween val="between"/>
      </c:valAx>
    </c:plotArea>
    <c:legend>
      <c:legendPos val="r"/>
    </c:legend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ndard"/>
        <c:ser>
          <c:idx val="0"/>
          <c:order val="0"/>
          <c:tx>
            <c:strRef>
              <c:f>Plan1!$A$5</c:f>
              <c:strCache>
                <c:ptCount val="1"/>
                <c:pt idx="0">
                  <c:v>PIB</c:v>
                </c:pt>
              </c:strCache>
            </c:strRef>
          </c:tx>
          <c:marker>
            <c:symbol val="none"/>
          </c:marker>
          <c:cat>
            <c:numRef>
              <c:f>Plan1!$B$1:$G$1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Plan1!$B$5:$G$5</c:f>
              <c:numCache>
                <c:formatCode>General</c:formatCode>
                <c:ptCount val="6"/>
                <c:pt idx="0">
                  <c:v>100</c:v>
                </c:pt>
                <c:pt idx="1">
                  <c:v>100.5</c:v>
                </c:pt>
                <c:pt idx="2">
                  <c:v>96.932249999999996</c:v>
                </c:pt>
                <c:pt idx="3">
                  <c:v>93.578394149999667</c:v>
                </c:pt>
                <c:pt idx="4">
                  <c:v>94.504820252084755</c:v>
                </c:pt>
                <c:pt idx="5">
                  <c:v>95.544373274857904</c:v>
                </c:pt>
              </c:numCache>
            </c:numRef>
          </c:val>
        </c:ser>
        <c:ser>
          <c:idx val="1"/>
          <c:order val="1"/>
          <c:tx>
            <c:strRef>
              <c:f>Plan1!$A$6</c:f>
              <c:strCache>
                <c:ptCount val="1"/>
                <c:pt idx="0">
                  <c:v>IPTU</c:v>
                </c:pt>
              </c:strCache>
            </c:strRef>
          </c:tx>
          <c:marker>
            <c:symbol val="none"/>
          </c:marker>
          <c:cat>
            <c:numRef>
              <c:f>Plan1!$B$1:$G$1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Plan1!$B$6:$G$6</c:f>
              <c:numCache>
                <c:formatCode>General</c:formatCode>
                <c:ptCount val="6"/>
                <c:pt idx="0">
                  <c:v>100</c:v>
                </c:pt>
                <c:pt idx="1">
                  <c:v>103.11797015603035</c:v>
                </c:pt>
                <c:pt idx="2">
                  <c:v>105.13547522966597</c:v>
                </c:pt>
                <c:pt idx="3">
                  <c:v>111.01505525808868</c:v>
                </c:pt>
                <c:pt idx="4">
                  <c:v>121.22826332803369</c:v>
                </c:pt>
                <c:pt idx="5">
                  <c:v>148.04170273608852</c:v>
                </c:pt>
              </c:numCache>
            </c:numRef>
          </c:val>
        </c:ser>
        <c:ser>
          <c:idx val="2"/>
          <c:order val="2"/>
          <c:tx>
            <c:strRef>
              <c:f>Plan1!$A$7</c:f>
              <c:strCache>
                <c:ptCount val="1"/>
                <c:pt idx="0">
                  <c:v>ISS</c:v>
                </c:pt>
              </c:strCache>
            </c:strRef>
          </c:tx>
          <c:marker>
            <c:symbol val="none"/>
          </c:marker>
          <c:cat>
            <c:numRef>
              <c:f>Plan1!$B$1:$G$1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Plan1!$B$7:$G$7</c:f>
              <c:numCache>
                <c:formatCode>General</c:formatCode>
                <c:ptCount val="6"/>
                <c:pt idx="0">
                  <c:v>100</c:v>
                </c:pt>
                <c:pt idx="1">
                  <c:v>102.0182015294705</c:v>
                </c:pt>
                <c:pt idx="2">
                  <c:v>99.084004326360528</c:v>
                </c:pt>
                <c:pt idx="3">
                  <c:v>92.624430801395718</c:v>
                </c:pt>
                <c:pt idx="4">
                  <c:v>94.483420685336341</c:v>
                </c:pt>
                <c:pt idx="5">
                  <c:v>102.51660817042796</c:v>
                </c:pt>
              </c:numCache>
            </c:numRef>
          </c:val>
        </c:ser>
        <c:marker val="1"/>
        <c:axId val="55360128"/>
        <c:axId val="55387264"/>
      </c:lineChart>
      <c:catAx>
        <c:axId val="55360128"/>
        <c:scaling>
          <c:orientation val="minMax"/>
        </c:scaling>
        <c:axPos val="b"/>
        <c:numFmt formatCode="General" sourceLinked="1"/>
        <c:tickLblPos val="nextTo"/>
        <c:crossAx val="55387264"/>
        <c:crosses val="autoZero"/>
        <c:auto val="1"/>
        <c:lblAlgn val="ctr"/>
        <c:lblOffset val="100"/>
      </c:catAx>
      <c:valAx>
        <c:axId val="55387264"/>
        <c:scaling>
          <c:orientation val="minMax"/>
          <c:max val="150"/>
          <c:min val="90"/>
        </c:scaling>
        <c:axPos val="l"/>
        <c:majorGridlines/>
        <c:numFmt formatCode="General" sourceLinked="1"/>
        <c:tickLblPos val="nextTo"/>
        <c:crossAx val="55360128"/>
        <c:crosses val="autoZero"/>
        <c:crossBetween val="between"/>
      </c:valAx>
    </c:plotArea>
    <c:legend>
      <c:legendPos val="r"/>
    </c:legend>
    <c:plotVisOnly val="1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linear"/>
            <c:dispRSqr val="1"/>
            <c:trendlineLbl>
              <c:layout>
                <c:manualLayout>
                  <c:x val="0.18390660542432483"/>
                  <c:y val="2.1881743948673701E-2"/>
                </c:manualLayout>
              </c:layout>
              <c:numFmt formatCode="General" sourceLinked="0"/>
            </c:trendlineLbl>
          </c:trendline>
          <c:xVal>
            <c:numRef>
              <c:f>Plan1!$Q$3:$Q$24</c:f>
              <c:numCache>
                <c:formatCode>General</c:formatCode>
                <c:ptCount val="22"/>
                <c:pt idx="0">
                  <c:v>8.3430592083512725</c:v>
                </c:pt>
                <c:pt idx="1">
                  <c:v>8.840937342125784</c:v>
                </c:pt>
                <c:pt idx="2">
                  <c:v>6.4118029191835184</c:v>
                </c:pt>
                <c:pt idx="3">
                  <c:v>7.381905152776616</c:v>
                </c:pt>
                <c:pt idx="4">
                  <c:v>8.5585935917064226</c:v>
                </c:pt>
                <c:pt idx="5">
                  <c:v>8.3096096192858155</c:v>
                </c:pt>
                <c:pt idx="6">
                  <c:v>8.6173174250994489</c:v>
                </c:pt>
                <c:pt idx="7">
                  <c:v>5.6180696050502164</c:v>
                </c:pt>
                <c:pt idx="8">
                  <c:v>9.1622190728281527</c:v>
                </c:pt>
                <c:pt idx="9">
                  <c:v>6.5950000000000006</c:v>
                </c:pt>
                <c:pt idx="10">
                  <c:v>7.7018052902277754</c:v>
                </c:pt>
                <c:pt idx="11">
                  <c:v>7.2722515800000034</c:v>
                </c:pt>
                <c:pt idx="12">
                  <c:v>8.1555510814903318</c:v>
                </c:pt>
                <c:pt idx="13">
                  <c:v>6.5457826866621804</c:v>
                </c:pt>
                <c:pt idx="14">
                  <c:v>7.9780486832176472</c:v>
                </c:pt>
                <c:pt idx="15">
                  <c:v>8.1084397281965988</c:v>
                </c:pt>
                <c:pt idx="16">
                  <c:v>9.4151677324614447</c:v>
                </c:pt>
                <c:pt idx="17">
                  <c:v>7.4382960081190834</c:v>
                </c:pt>
                <c:pt idx="18">
                  <c:v>7.475244978094949</c:v>
                </c:pt>
                <c:pt idx="19">
                  <c:v>8.7999115358635969</c:v>
                </c:pt>
                <c:pt idx="20">
                  <c:v>7.4859093967127324</c:v>
                </c:pt>
                <c:pt idx="21">
                  <c:v>6.4989134634800863</c:v>
                </c:pt>
              </c:numCache>
            </c:numRef>
          </c:xVal>
          <c:yVal>
            <c:numRef>
              <c:f>Plan1!$R$3:$R$24</c:f>
              <c:numCache>
                <c:formatCode>0%</c:formatCode>
                <c:ptCount val="22"/>
                <c:pt idx="0">
                  <c:v>0.51</c:v>
                </c:pt>
                <c:pt idx="1">
                  <c:v>0.60000000000000064</c:v>
                </c:pt>
                <c:pt idx="2">
                  <c:v>6.0000000000000324E-2</c:v>
                </c:pt>
                <c:pt idx="3">
                  <c:v>0.24000000000000021</c:v>
                </c:pt>
                <c:pt idx="4">
                  <c:v>0.30000000000000032</c:v>
                </c:pt>
                <c:pt idx="5">
                  <c:v>4.0000000000000112E-2</c:v>
                </c:pt>
                <c:pt idx="6">
                  <c:v>6.0000000000000324E-2</c:v>
                </c:pt>
                <c:pt idx="7">
                  <c:v>1.0000000000000071E-2</c:v>
                </c:pt>
                <c:pt idx="8">
                  <c:v>0.60000000000000064</c:v>
                </c:pt>
                <c:pt idx="9">
                  <c:v>0.13</c:v>
                </c:pt>
                <c:pt idx="10">
                  <c:v>0.19000000000000047</c:v>
                </c:pt>
                <c:pt idx="11">
                  <c:v>6.0000000000000324E-2</c:v>
                </c:pt>
                <c:pt idx="12">
                  <c:v>0.30000000000000032</c:v>
                </c:pt>
                <c:pt idx="13">
                  <c:v>0.17</c:v>
                </c:pt>
                <c:pt idx="14">
                  <c:v>0.23</c:v>
                </c:pt>
                <c:pt idx="15">
                  <c:v>0.28000000000000008</c:v>
                </c:pt>
                <c:pt idx="16">
                  <c:v>0.45</c:v>
                </c:pt>
                <c:pt idx="17">
                  <c:v>-7.0000000000000034E-2</c:v>
                </c:pt>
                <c:pt idx="18">
                  <c:v>0.27</c:v>
                </c:pt>
                <c:pt idx="19">
                  <c:v>0.54</c:v>
                </c:pt>
                <c:pt idx="20">
                  <c:v>0.13</c:v>
                </c:pt>
                <c:pt idx="21">
                  <c:v>8.0000000000000224E-2</c:v>
                </c:pt>
              </c:numCache>
            </c:numRef>
          </c:yVal>
        </c:ser>
        <c:axId val="55396992"/>
        <c:axId val="55526912"/>
      </c:scatterChart>
      <c:valAx>
        <c:axId val="55396992"/>
        <c:scaling>
          <c:orientation val="minMax"/>
          <c:min val="5.5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pt-BR"/>
                  <a:t>Notas projetos</a:t>
                </a:r>
              </a:p>
            </c:rich>
          </c:tx>
        </c:title>
        <c:numFmt formatCode="General" sourceLinked="1"/>
        <c:tickLblPos val="nextTo"/>
        <c:crossAx val="55526912"/>
        <c:crosses val="autoZero"/>
        <c:crossBetween val="midCat"/>
      </c:valAx>
      <c:valAx>
        <c:axId val="5552691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pt-BR"/>
                  <a:t>Variação IPTU real</a:t>
                </a:r>
                <a:r>
                  <a:rPr lang="pt-BR" baseline="0"/>
                  <a:t> (%)</a:t>
                </a:r>
                <a:endParaRPr lang="pt-BR"/>
              </a:p>
            </c:rich>
          </c:tx>
        </c:title>
        <c:numFmt formatCode="0%" sourceLinked="1"/>
        <c:tickLblPos val="nextTo"/>
        <c:crossAx val="55396992"/>
        <c:crosses val="autoZero"/>
        <c:crossBetween val="midCat"/>
      </c:valAx>
    </c:plotArea>
    <c:plotVisOnly val="1"/>
  </c:chart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A890789-995D-42F0-BE84-87F7DE226771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1AA5C50-7419-45DC-A03F-9B37358F7AD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u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8A4D0ED-739B-4A14-81A4-9CE3C22CE8C9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0F3FAEC-0C5E-43AF-9E97-B8F2E228E3E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4E9F6-DA2F-41A8-93BB-1BA04698F204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80722-4BAE-4429-93FC-7B5EE8FC2A2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3709B-F644-4328-8739-C4180A3C1D7A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E6E6B-3AC0-4DAC-A902-A6A416EBE2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DE288-62BB-40D3-A324-65E2686337A8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C1217-724C-44C0-A3CC-02125E6B87A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Divis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076756-D266-499D-AD8B-3C8CB06EDA6F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2B1358-7734-40D5-A0F2-19B1ACCF63E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A89625-677E-44D3-B9E9-4A3A4BD6333C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300D22-3C8D-45DB-AA88-D2634CCD88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A88940-2431-420D-BEAA-EFD5646AE8D3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3F9D18-FE27-46D9-829F-8CDA8F840A5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892E76-3217-412C-A064-0C3E2746E2A1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884506-D077-4EDF-84F4-18AE602EA1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C83F6-71F6-4C1D-868E-9ADA2610F78D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5B0DB-0F38-4D5A-8866-DFFAA6A3FA1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872FB2-D7EA-4C5D-9022-322F0BF35CE8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8F51AF-003E-4055-AD67-F3DCA30B387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rma livre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Triângulo retângu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Divis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214D42E-7A35-4D89-95BF-EC38783DDCC7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35694F7-8A34-4C39-A61F-9BDC63F9CEF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16E434E-B174-40D6-9309-51EEF57DD725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9708645-E3F1-4FBA-AE06-6539CB4AA30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1" r:id="rId1"/>
    <p:sldLayoutId id="2147484267" r:id="rId2"/>
    <p:sldLayoutId id="2147484272" r:id="rId3"/>
    <p:sldLayoutId id="2147484273" r:id="rId4"/>
    <p:sldLayoutId id="2147484274" r:id="rId5"/>
    <p:sldLayoutId id="2147484275" r:id="rId6"/>
    <p:sldLayoutId id="2147484268" r:id="rId7"/>
    <p:sldLayoutId id="2147484276" r:id="rId8"/>
    <p:sldLayoutId id="2147484277" r:id="rId9"/>
    <p:sldLayoutId id="2147484269" r:id="rId10"/>
    <p:sldLayoutId id="21474842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mailto:caio.nogueira@fazenda.gov.br" TargetMode="External"/><Relationship Id="rId2" Type="http://schemas.openxmlformats.org/officeDocument/2006/relationships/hyperlink" Target="mailto:antonio.c.oliveira@fazenda.gov.br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hyperlink" Target="mailto:cleide-maria.costa@fazenda.gov.br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ucp.df@fazenda.gov.br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63713" y="1916113"/>
            <a:ext cx="7380287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9219" name="CaixaDeTexto 3"/>
          <p:cNvSpPr txBox="1">
            <a:spLocks noChangeArrowheads="1"/>
          </p:cNvSpPr>
          <p:nvPr/>
        </p:nvSpPr>
        <p:spPr bwMode="auto">
          <a:xfrm>
            <a:off x="250825" y="5705475"/>
            <a:ext cx="856932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600" b="1"/>
              <a:t>Programa Nacional de Apoio à Gestão Administrativa e Fiscal dos Municípios Brasileiros - PNAFM</a:t>
            </a:r>
          </a:p>
        </p:txBody>
      </p:sp>
      <p:pic>
        <p:nvPicPr>
          <p:cNvPr id="9220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404813"/>
            <a:ext cx="3729037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CaixaDeTexto 4"/>
          <p:cNvSpPr txBox="1">
            <a:spLocks noChangeArrowheads="1"/>
          </p:cNvSpPr>
          <p:nvPr/>
        </p:nvSpPr>
        <p:spPr bwMode="auto">
          <a:xfrm>
            <a:off x="4140200" y="908050"/>
            <a:ext cx="4535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9222" name="Retângulo 5"/>
          <p:cNvSpPr>
            <a:spLocks noChangeArrowheads="1"/>
          </p:cNvSpPr>
          <p:nvPr/>
        </p:nvSpPr>
        <p:spPr bwMode="auto">
          <a:xfrm>
            <a:off x="3924300" y="549275"/>
            <a:ext cx="511175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400" b="1">
                <a:solidFill>
                  <a:srgbClr val="0070C0"/>
                </a:solidFill>
              </a:rPr>
              <a:t>17ª COGEP</a:t>
            </a:r>
          </a:p>
          <a:p>
            <a:pPr algn="ctr"/>
            <a:r>
              <a:rPr lang="pt-BR" sz="2800" b="1"/>
              <a:t>PNAFM III</a:t>
            </a:r>
          </a:p>
          <a:p>
            <a:pPr algn="ctr"/>
            <a:endParaRPr lang="pt-BR" sz="3200" b="1">
              <a:latin typeface="Aparajita" pitchFamily="34" charset="0"/>
              <a:cs typeface="Aparajita" pitchFamily="34" charset="0"/>
            </a:endParaRPr>
          </a:p>
          <a:p>
            <a:pPr algn="ctr"/>
            <a:r>
              <a:rPr lang="pt-BR" sz="3200" b="1">
                <a:latin typeface="Aparajita" pitchFamily="34" charset="0"/>
                <a:cs typeface="Aparajita" pitchFamily="34" charset="0"/>
              </a:rPr>
              <a:t>MONITORAMENTO, SITUAÇÃO FISCAL DOS MUNICÍPIOS, INDICADORES</a:t>
            </a:r>
          </a:p>
        </p:txBody>
      </p:sp>
      <p:sp>
        <p:nvSpPr>
          <p:cNvPr id="9223" name="CaixaDeTexto 10"/>
          <p:cNvSpPr txBox="1">
            <a:spLocks noChangeArrowheads="1"/>
          </p:cNvSpPr>
          <p:nvPr/>
        </p:nvSpPr>
        <p:spPr bwMode="auto">
          <a:xfrm>
            <a:off x="4284663" y="4076700"/>
            <a:ext cx="4679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200" b="1">
                <a:latin typeface="Aparajita" pitchFamily="34" charset="0"/>
                <a:cs typeface="Aparajita" pitchFamily="34" charset="0"/>
              </a:rPr>
              <a:t>Salvador/BA, 18 até 20/09/2019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843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92150"/>
            <a:ext cx="8280400" cy="2492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Investimentos em (%) da Receita </a:t>
            </a:r>
            <a:r>
              <a:rPr lang="pt-BR" sz="2400" b="1" dirty="0"/>
              <a:t>Própria das Capitais	</a:t>
            </a:r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  <p:pic>
        <p:nvPicPr>
          <p:cNvPr id="18437" name="Picture 2" descr="E:\PC\Outros arquivos SE\Capacitação Monitoramento Ago2019\Investimentos % Recursos Próprio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700213"/>
            <a:ext cx="8745537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9459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92150"/>
            <a:ext cx="8280400" cy="6740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Produto Desejável: atualização IPTU</a:t>
            </a:r>
          </a:p>
          <a:p>
            <a:pPr>
              <a:defRPr/>
            </a:pPr>
            <a:endParaRPr lang="pt-BR" sz="2400" b="1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Impostos sobre propriedade são especialmente importantes em países desenvolvidos; países da OCDE 2% do PIB, enquanto nos emergentes entre 0,3 e 0,7% (Banco Mundial)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OCDE: renda e propriedade são a principal fonte de financiamento estatal; Brasil: 40% são tributos sobre bens e serviços, enquanto renda e propriedade são 25%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35% dos municípios com arrecadação abaixo de 10 reais per capita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Estáveis e previsíveis, diferentemente de outros que dependem dos ciclos econômicos (ISS, por exemplo)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Desencorajam movimentos especulativos no mercado imobiliário</a:t>
            </a:r>
          </a:p>
          <a:p>
            <a:pPr>
              <a:defRPr/>
            </a:pPr>
            <a:endParaRPr lang="pt-BR" sz="2400" b="1" dirty="0"/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0483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92150"/>
            <a:ext cx="8280400" cy="701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Produto Desejável: atualização IPTU</a:t>
            </a:r>
          </a:p>
          <a:p>
            <a:pPr>
              <a:defRPr/>
            </a:pPr>
            <a:endParaRPr lang="pt-BR" sz="2400" b="1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São os tributos mais eficientes, por distorcerem menos as decisões de produção e de </a:t>
            </a:r>
            <a:r>
              <a:rPr lang="pt-BR" dirty="0">
                <a:latin typeface="Arial" pitchFamily="34" charset="0"/>
                <a:cs typeface="Arial" pitchFamily="34" charset="0"/>
              </a:rPr>
              <a:t>investimento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Trata-se de um tributo progressivo, contribuindo para a justiça fiscal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Não se aconselha que fique muito defasado, porque quando fizer, pode ter uma variação brusca nas contas dos contribuintes: neste caso, ideal é parcelar os reajustes por um período de anos para que valor não exceda determinado nível </a:t>
            </a:r>
            <a:r>
              <a:rPr lang="pt-BR" dirty="0">
                <a:latin typeface="Arial" pitchFamily="34" charset="0"/>
                <a:cs typeface="Arial" pitchFamily="34" charset="0"/>
              </a:rPr>
              <a:t>(%) até por conta da inadimplência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Pode ser feito de diferentes maneiras, a depender do tamanho de cada município: surgiram distintas técnicas para calcular o valor do m² e a área construída para a efetiva atualização da PGV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sz="2400" b="1" dirty="0"/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1507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92150"/>
            <a:ext cx="8280400" cy="3694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ISS/IPTU x PIB</a:t>
            </a:r>
            <a:endParaRPr lang="pt-BR" sz="2400" b="1" dirty="0"/>
          </a:p>
          <a:p>
            <a:pPr>
              <a:defRPr/>
            </a:pPr>
            <a:endParaRPr lang="pt-BR" sz="2400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sz="2400" b="1" dirty="0"/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  <p:graphicFrame>
        <p:nvGraphicFramePr>
          <p:cNvPr id="7" name="Gráfico 6"/>
          <p:cNvGraphicFramePr/>
          <p:nvPr/>
        </p:nvGraphicFramePr>
        <p:xfrm>
          <a:off x="539552" y="1268760"/>
          <a:ext cx="8092380" cy="4343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2531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CaixaDeTexto 4"/>
          <p:cNvSpPr txBox="1">
            <a:spLocks noChangeArrowheads="1"/>
          </p:cNvSpPr>
          <p:nvPr/>
        </p:nvSpPr>
        <p:spPr bwMode="auto">
          <a:xfrm>
            <a:off x="539750" y="1974850"/>
            <a:ext cx="8280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pt-BR" sz="4400" b="1"/>
              <a:t>2ª PARTE: INDICADORES PARA PRODUTOS E PARA IMPACTO</a:t>
            </a:r>
          </a:p>
          <a:p>
            <a:pPr marL="342900" indent="-342900"/>
            <a:endParaRPr lang="pt-BR" b="1"/>
          </a:p>
          <a:p>
            <a:pPr marL="342900" indent="-342900">
              <a:buFont typeface="Wingdings" pitchFamily="2" charset="2"/>
              <a:buChar char="q"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355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92150"/>
            <a:ext cx="8280400" cy="72945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Indicadores para os Produtos</a:t>
            </a:r>
          </a:p>
          <a:p>
            <a:pPr>
              <a:defRPr/>
            </a:pPr>
            <a:endParaRPr lang="pt-BR" sz="2400" b="1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Tempo de atendimento: implantação de um software que vai reduzir o tempo de atendimento ao contribuinte em 20%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Imóveis cadastrados: atualização do cadastro de X mil unidades imobiliárias em Y anos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Atualização da Planta Genérica de Valores: valor dos imóveis passando de 60% do real para 80%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Software para aprimorar os pagamentos: desenvolvimento de software em X meses, com redução de Y% das despesas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Capacitação fiscal: treinamento de 50 servidores sobre assuntos fiscais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sz="2400" b="1" dirty="0"/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4579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92150"/>
            <a:ext cx="8280400" cy="72945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Indicadores de Impacto</a:t>
            </a:r>
          </a:p>
          <a:p>
            <a:pPr>
              <a:defRPr/>
            </a:pPr>
            <a:endParaRPr lang="pt-BR" sz="2400" b="1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Indicadores para tentar proceder uma avaliação de impacto sobre as variáveis objetivas/finais acerca da gestão fiscal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Produtos (e insumos) do projeto devem estar alinhados ao Planejamento Estratégico sobre Gestão Fiscal para que, com uma boa execução, produzam impactos nessas variáveis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Ex. de metas para indicadores de impacto: variação real de 25% do IPTU em 3 anos; redução da inadimplência com o IPTU em 20% em 3 anos; elevação da arrecadação do ISS em 10% em termos reais além do PIB em 3 anos; redução do déficit primário em 15% em 1 ano; redução do ritmo de elevação das despesas previdenciárias de 5%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a.a.</a:t>
            </a:r>
            <a:r>
              <a:rPr lang="pt-BR" dirty="0">
                <a:latin typeface="Arial" pitchFamily="34" charset="0"/>
                <a:cs typeface="Arial" pitchFamily="34" charset="0"/>
              </a:rPr>
              <a:t> em termos reais para 3%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a.a.</a:t>
            </a:r>
            <a:r>
              <a:rPr lang="pt-BR" dirty="0">
                <a:latin typeface="Arial" pitchFamily="34" charset="0"/>
                <a:cs typeface="Arial" pitchFamily="34" charset="0"/>
              </a:rPr>
              <a:t>; etc.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sz="2400" b="1" dirty="0"/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5603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06425"/>
            <a:ext cx="8280400" cy="10556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Indicadores: indicadores prévios</a:t>
            </a:r>
          </a:p>
          <a:p>
            <a:pPr>
              <a:defRPr/>
            </a:pPr>
            <a:endParaRPr lang="pt-BR" sz="2400" b="1" dirty="0"/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Receita Corrente Líquida: </a:t>
            </a:r>
            <a:r>
              <a:rPr lang="pt-BR" dirty="0"/>
              <a:t>a RCL é o somatório das receitas tributárias, de contribuições, patrimoniais, agropecuárias, industriais, de serviços, transferências correntes e outras receitas correntes do ente da Federação, deduzidos alguns itens explicitados pela LRF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/>
              <a:t> Receita Própria: a RP é composta de impostos, taxas e contribuições municipais, como IPTU, ISS, ITBI, contribuições de melhorias, taxa de poder de polícia, etc.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/>
              <a:t>IPTU e ISS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/>
              <a:t>Receita Tributária: toda fonte de renda que deriva da arrecadação estatal de tributos, dos quais são espécies os Impostos, as Taxas, as Contribuições de Melhoria, os Empréstimos Compulsórios e as Contribuições Especiais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/>
              <a:t>Investimentos e Pessoal e Encargos Sociais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sz="1600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sz="1600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sz="2400" b="1" dirty="0"/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6627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06425"/>
            <a:ext cx="8280400" cy="9725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Indicadores: os 5 indicadores FIRJAN</a:t>
            </a:r>
          </a:p>
          <a:p>
            <a:pPr>
              <a:defRPr/>
            </a:pPr>
            <a:endParaRPr lang="pt-BR" sz="2400" b="1" dirty="0"/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Receita Própria</a:t>
            </a: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/>
              <a:t>Gastos com Pessoal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/>
              <a:t>Investimentos 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/>
              <a:t>Liquidez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/>
              <a:t>Custo da Dívida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/>
              <a:t>4 primeiros têm peso 22,5% cada, sendo o último peso 10%; o índice é normalizado entre de 0 a 1; qualidade da gestão fiscal (R e D); PNAFM: primeiro item (em maior grau) e segundo item, mais diretamente, outros indiretamente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sz="1600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sz="1600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sz="2400" b="1" dirty="0"/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7651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06425"/>
            <a:ext cx="8280400" cy="8062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Indicadores: Receita Própria</a:t>
            </a:r>
          </a:p>
          <a:p>
            <a:pPr>
              <a:defRPr/>
            </a:pPr>
            <a:endParaRPr lang="pt-BR" sz="2400" b="1" dirty="0"/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Por razões práticas, não é possível ser 100% da RCL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Caso RP/RCL &gt; 50%, 1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Caso RP/RCL = 0, 0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Caso 0% &lt; RP/RCL &lt; 50%, 2x a razão</a:t>
            </a: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sz="1600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sz="1600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sz="2400" b="1" dirty="0"/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92150"/>
            <a:ext cx="8280400" cy="4616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Agenda</a:t>
            </a:r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r>
              <a:rPr lang="pt-BR" b="1" dirty="0"/>
              <a:t>	1ª PARTE: MONITORAMENTO E SITUAÇÃO ATUAL DOS MUNICÍPIOS</a:t>
            </a:r>
            <a:endParaRPr lang="pt-BR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b="1" dirty="0"/>
          </a:p>
          <a:p>
            <a:pPr marL="342900" indent="-342900">
              <a:defRPr/>
            </a:pPr>
            <a:r>
              <a:rPr lang="pt-BR" b="1" dirty="0"/>
              <a:t>	2ª PARTE: INDICADORES PARA PRODUTOS E PARA IMPACTO</a:t>
            </a:r>
            <a:endParaRPr lang="pt-BR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b="1" dirty="0"/>
          </a:p>
          <a:p>
            <a:pPr marL="342900" indent="-342900">
              <a:defRPr/>
            </a:pPr>
            <a:r>
              <a:rPr lang="pt-BR" b="1" dirty="0"/>
              <a:t>	3ª PARTE: EXEMPLOS DE ESTUDOS DE IMPACTO</a:t>
            </a:r>
            <a:endParaRPr lang="pt-BR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b="1" dirty="0"/>
          </a:p>
          <a:p>
            <a:pPr marL="342900" indent="-342900">
              <a:defRPr/>
            </a:pPr>
            <a:r>
              <a:rPr lang="pt-BR" b="1" dirty="0"/>
              <a:t>	4ª PARTE: QUESTÕES FINANCEIRAS</a:t>
            </a:r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r>
              <a:rPr lang="pt-BR" b="1" dirty="0"/>
              <a:t>	5ª PARTE: CONCLUSÕES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867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06425"/>
            <a:ext cx="8280400" cy="88947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Indicadores: Gastos com Pessoal</a:t>
            </a:r>
          </a:p>
          <a:p>
            <a:pPr>
              <a:defRPr/>
            </a:pPr>
            <a:endParaRPr lang="pt-BR" sz="2400" b="1" dirty="0"/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Pela LRF, limite é 60% da RCL, sendo o prudencial 57% (para Executivo + Legislativo)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Também não é concebível algo muito pequeno, na prática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Caso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Pess</a:t>
            </a:r>
            <a:r>
              <a:rPr lang="pt-BR" dirty="0">
                <a:latin typeface="Arial" pitchFamily="34" charset="0"/>
                <a:cs typeface="Arial" pitchFamily="34" charset="0"/>
              </a:rPr>
              <a:t>/RCL &lt; 30%, 1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Caso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Pess</a:t>
            </a:r>
            <a:r>
              <a:rPr lang="pt-BR" dirty="0">
                <a:latin typeface="Arial" pitchFamily="34" charset="0"/>
                <a:cs typeface="Arial" pitchFamily="34" charset="0"/>
              </a:rPr>
              <a:t>/RCL &gt; 60%, 0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Caso 30% &lt;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Pess</a:t>
            </a:r>
            <a:r>
              <a:rPr lang="pt-BR" dirty="0">
                <a:latin typeface="Arial" pitchFamily="34" charset="0"/>
                <a:cs typeface="Arial" pitchFamily="34" charset="0"/>
              </a:rPr>
              <a:t>/RCL &lt; 60%, 1,6 - 2x a razão</a:t>
            </a: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sz="1600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sz="1600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sz="2400" b="1" dirty="0"/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9699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06425"/>
            <a:ext cx="8280400" cy="8248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Indicadores: Investimentos</a:t>
            </a:r>
          </a:p>
          <a:p>
            <a:pPr marL="342900" lvl="1" indent="-342900"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Caso I/RCL &gt;20%, 1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Caso I/RCL =0%, 0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Caso 0 &lt; I/RCL &lt; 20%, 5x a razão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Ideal que se elevem, mas pensando nos custos para custeio gerados após os investimentos</a:t>
            </a: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sz="1600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sz="1600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sz="2400" b="1" dirty="0"/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30723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06425"/>
            <a:ext cx="8280400" cy="10279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Indicadores: Liquidez</a:t>
            </a:r>
          </a:p>
          <a:p>
            <a:pPr>
              <a:defRPr/>
            </a:pPr>
            <a:endParaRPr lang="pt-BR" sz="2400" b="1" dirty="0"/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Pela LRF, </a:t>
            </a:r>
            <a:r>
              <a:rPr lang="pt-BR" dirty="0"/>
              <a:t>nos dois quadrimestres do mandato, é vedada a contração de obrigações de despesas futuras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/>
              <a:t>Na prática, os Restos a Pagar (RAP) se tornaram uma espécie de financiamento, por conta da postergação do pagamento de despesas, se utilizados em exagero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Também não é concebível algo muito pequeno, na prática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Caso (Caixa – RAP)/RCL &gt; 25%, 1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Caso (Caixa – RAP)/RCL &lt; 0%, 0</a:t>
            </a:r>
          </a:p>
          <a:p>
            <a:pPr marL="342900" lvl="1" indent="-342900"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Caso 0% &lt; (Caixa – RAP)/RCL &lt; 25%, 0,4 + 0,6x a razão/25%</a:t>
            </a: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sz="1600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sz="1600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sz="2400" b="1" dirty="0"/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31747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06425"/>
            <a:ext cx="8280400" cy="9725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Indicadores: Custo da Dívida</a:t>
            </a:r>
          </a:p>
          <a:p>
            <a:pPr>
              <a:defRPr/>
            </a:pPr>
            <a:endParaRPr lang="pt-BR" sz="2400" b="1" dirty="0"/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Leva em consideração os gastos com Juros (J) e Amortizações (A) relacionados à Receita Líquida Real (RLR)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Receita Líquida Real = Receita Orçamentária – Operações de Crédito – Alienação de Bens – Transferências Voluntárias –Transferências de Capital 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Considera-se o limite da razão na resolução 43 do Senado Federal (13%)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Caso (J+A)/RLR = 0%, 1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Caso (J+A)/RLR &gt; 13%, 0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Caso 0% &lt; (J+A)/RLR &lt; 13%, 1 - a razão/13%</a:t>
            </a: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sz="1600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sz="1600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sz="2400" b="1" dirty="0"/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32771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06425"/>
            <a:ext cx="8280400" cy="98186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Indicadores: Elasticidade PIB da Arrecadação Municipal</a:t>
            </a:r>
          </a:p>
          <a:p>
            <a:pPr>
              <a:defRPr/>
            </a:pPr>
            <a:endParaRPr lang="pt-BR" sz="2400" b="1" dirty="0"/>
          </a:p>
          <a:p>
            <a:pPr>
              <a:defRPr/>
            </a:pPr>
            <a:endParaRPr lang="pt-BR" sz="2400" b="1" dirty="0"/>
          </a:p>
          <a:p>
            <a:pPr>
              <a:defRPr/>
            </a:pPr>
            <a:endParaRPr lang="pt-BR" sz="2400" b="1" dirty="0"/>
          </a:p>
          <a:p>
            <a:pPr>
              <a:defRPr/>
            </a:pPr>
            <a:endParaRPr lang="pt-BR" sz="2400" b="1" dirty="0"/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/>
              <a:t>“E” seria a elasticidade, “T” a tributação (Receita Tributária, IPTU, ISS, IPTU + ISS, Receita Própria, etc.) e “Y” o PIB do município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/>
              <a:t>Em resumo, a elasticidade seria calculada a partir da razão entre as variações, já devidamente deflacionadas, da arrecadação tributária e do produto municipal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r>
              <a:rPr lang="pt-BR" dirty="0"/>
              <a:t>A interpretação é simples: o quanto de uma elevação de 1% do PIB municipal implica na arrecadação de determinado tributo ou conjunto de tributos (em %) – ficaria maior que o usual, com alguma intervenção</a:t>
            </a:r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sz="1600" dirty="0"/>
          </a:p>
          <a:p>
            <a:pPr marL="342900" lvl="1" indent="-342900">
              <a:buFont typeface="Wingdings" pitchFamily="2" charset="2"/>
              <a:buChar char="q"/>
              <a:defRPr/>
            </a:pPr>
            <a:endParaRPr lang="pt-BR" sz="1600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sz="2400" b="1" dirty="0"/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  <p:sp>
        <p:nvSpPr>
          <p:cNvPr id="32773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32774" name="Rectangle 7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pt-BR"/>
          </a:p>
        </p:txBody>
      </p:sp>
      <p:pic>
        <p:nvPicPr>
          <p:cNvPr id="3277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2138" y="1228725"/>
            <a:ext cx="279082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3379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92150"/>
            <a:ext cx="8280400" cy="3694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Elasticidade maior do IPTU </a:t>
            </a:r>
            <a:endParaRPr lang="pt-BR" sz="2400" b="1" dirty="0"/>
          </a:p>
          <a:p>
            <a:pPr>
              <a:defRPr/>
            </a:pPr>
            <a:endParaRPr lang="pt-BR" sz="2400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sz="2400" b="1" dirty="0"/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  <p:graphicFrame>
        <p:nvGraphicFramePr>
          <p:cNvPr id="7" name="Gráfico 6"/>
          <p:cNvGraphicFramePr/>
          <p:nvPr/>
        </p:nvGraphicFramePr>
        <p:xfrm>
          <a:off x="539552" y="1268760"/>
          <a:ext cx="8092380" cy="4343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34819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CaixaDeTexto 4"/>
          <p:cNvSpPr txBox="1">
            <a:spLocks noChangeArrowheads="1"/>
          </p:cNvSpPr>
          <p:nvPr/>
        </p:nvSpPr>
        <p:spPr bwMode="auto">
          <a:xfrm>
            <a:off x="468313" y="2292350"/>
            <a:ext cx="82804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pt-BR" sz="4400" b="1"/>
              <a:t>3ª PARTE: EXEMPLOS DE ESTUDOS DE IMPACTO</a:t>
            </a:r>
          </a:p>
          <a:p>
            <a:pPr marL="342900" indent="-342900"/>
            <a:endParaRPr lang="pt-BR" b="1"/>
          </a:p>
          <a:p>
            <a:pPr marL="342900" indent="-342900">
              <a:buFont typeface="Wingdings" pitchFamily="2" charset="2"/>
              <a:buChar char="q"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35843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92150"/>
            <a:ext cx="8280400" cy="3694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Projetos: gradação (SEEMP) x resultados</a:t>
            </a:r>
          </a:p>
          <a:p>
            <a:pPr>
              <a:defRPr/>
            </a:pPr>
            <a:endParaRPr lang="pt-BR" sz="2400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sz="2400" b="1" dirty="0"/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  <p:graphicFrame>
        <p:nvGraphicFramePr>
          <p:cNvPr id="6" name="Gráfico 5"/>
          <p:cNvGraphicFramePr/>
          <p:nvPr/>
        </p:nvGraphicFramePr>
        <p:xfrm>
          <a:off x="611560" y="1268760"/>
          <a:ext cx="792088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36867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92150"/>
            <a:ext cx="8280400" cy="5632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Projetos: gradação (SEEMP) x resultados</a:t>
            </a:r>
          </a:p>
          <a:p>
            <a:pPr>
              <a:defRPr/>
            </a:pPr>
            <a:endParaRPr lang="pt-BR" sz="2400" b="1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PNAFM II: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PNAFM III (até o momento, set/2019): 8,64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Expectativa e tendência de melhores resultados!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sz="2400" b="1" dirty="0"/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  <p:pic>
        <p:nvPicPr>
          <p:cNvPr id="7" name="Imagem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0" y="1989138"/>
            <a:ext cx="58324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37891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92150"/>
            <a:ext cx="8280400" cy="3694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Ex. Avaliação empírica PNAFM II</a:t>
            </a:r>
          </a:p>
          <a:p>
            <a:pPr>
              <a:defRPr/>
            </a:pPr>
            <a:endParaRPr lang="pt-BR" sz="2400" b="1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Diferenças em Diferenças (DD)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sz="2400" b="1" dirty="0"/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  <p:pic>
        <p:nvPicPr>
          <p:cNvPr id="37893" name="Picture 5" descr="Captur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2325" y="2000250"/>
            <a:ext cx="4968875" cy="377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1267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CaixaDeTexto 4"/>
          <p:cNvSpPr txBox="1">
            <a:spLocks noChangeArrowheads="1"/>
          </p:cNvSpPr>
          <p:nvPr/>
        </p:nvSpPr>
        <p:spPr bwMode="auto">
          <a:xfrm>
            <a:off x="539750" y="1730375"/>
            <a:ext cx="8280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pt-BR" sz="4400" b="1"/>
              <a:t>1ª PARTE: MONITORAMENTO E SITUAÇÃO ATUAL DOS MUNICÍPIOS</a:t>
            </a:r>
          </a:p>
          <a:p>
            <a:pPr marL="342900" indent="-342900"/>
            <a:endParaRPr lang="pt-BR" b="1"/>
          </a:p>
          <a:p>
            <a:pPr marL="342900" indent="-342900">
              <a:buFont typeface="Wingdings" pitchFamily="2" charset="2"/>
              <a:buChar char="q"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3891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92150"/>
            <a:ext cx="8280400" cy="6186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Ex. Avaliação empírica PNAFM II</a:t>
            </a:r>
          </a:p>
          <a:p>
            <a:pPr>
              <a:defRPr/>
            </a:pPr>
            <a:endParaRPr lang="pt-BR" sz="2400" b="1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E ainda foi utilizado um método ainda mais rigoroso de seleção PSM (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Propensity</a:t>
            </a: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Socre</a:t>
            </a: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Matching</a:t>
            </a:r>
            <a:r>
              <a:rPr lang="pt-BR" dirty="0">
                <a:latin typeface="Arial" pitchFamily="34" charset="0"/>
                <a:cs typeface="Arial" pitchFamily="34" charset="0"/>
              </a:rPr>
              <a:t>) com NNM (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Nearest</a:t>
            </a: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Neighbour</a:t>
            </a: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Matching</a:t>
            </a:r>
            <a:r>
              <a:rPr lang="pt-BR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Isso é feito para que sejam comparados municípios comparáveis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Os participantes do PNAFM já poderiam ter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caracteristicas</a:t>
            </a:r>
            <a:r>
              <a:rPr lang="pt-BR" dirty="0">
                <a:latin typeface="Arial" pitchFamily="34" charset="0"/>
                <a:cs typeface="Arial" pitchFamily="34" charset="0"/>
              </a:rPr>
              <a:t> previas que já fariam com que tivessem melhores resultados na gestão fiscal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Ex. Maior maturidade; melhor corpo técnico; maior experiência na área fiscal; características econômicas municipais; etc.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sz="2400" b="1" dirty="0"/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39939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92150"/>
            <a:ext cx="8280400" cy="6186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Ex. Avaliação empírica PNAFM II</a:t>
            </a:r>
          </a:p>
          <a:p>
            <a:pPr>
              <a:defRPr/>
            </a:pPr>
            <a:endParaRPr lang="pt-BR" sz="2400" b="1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Com base na qualidade da gestão fiscal como um todo (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índide</a:t>
            </a:r>
            <a:r>
              <a:rPr lang="pt-BR" dirty="0">
                <a:latin typeface="Arial" pitchFamily="34" charset="0"/>
                <a:cs typeface="Arial" pitchFamily="34" charset="0"/>
              </a:rPr>
              <a:t> Firjan), o desenvolvimento municipal sob diversos aspectos (emprego, renda, educação, saúde) e tamanho da população seria possível controlar o chamado viés de seleção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Cria-se o grupo de controle “artificial”, semelhante com o tratamento (municípios do Programa)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A estimação é feita por Efeitos Fixos com variáveis como a relacionada ao PNAFM, o controle populacional, tendência temporal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sz="2400" b="1" dirty="0"/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40963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92150"/>
            <a:ext cx="8280400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Ex. Avaliação empírica PNAFM II</a:t>
            </a:r>
          </a:p>
          <a:p>
            <a:pPr>
              <a:defRPr/>
            </a:pPr>
            <a:endParaRPr lang="pt-BR" sz="2400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sz="2400" b="1" dirty="0"/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  <p:pic>
        <p:nvPicPr>
          <p:cNvPr id="4096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196975"/>
            <a:ext cx="7835900" cy="455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41987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8" name="CaixaDeTexto 4"/>
          <p:cNvSpPr txBox="1">
            <a:spLocks noChangeArrowheads="1"/>
          </p:cNvSpPr>
          <p:nvPr/>
        </p:nvSpPr>
        <p:spPr bwMode="auto">
          <a:xfrm>
            <a:off x="468313" y="2292350"/>
            <a:ext cx="82804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pt-BR" sz="4400" b="1"/>
              <a:t>4ª PARTE: QUESTÕES FINANCEIRAS</a:t>
            </a:r>
          </a:p>
          <a:p>
            <a:pPr marL="342900" indent="-342900"/>
            <a:endParaRPr lang="pt-BR" b="1"/>
          </a:p>
          <a:p>
            <a:pPr marL="342900" indent="-342900">
              <a:buFont typeface="Wingdings" pitchFamily="2" charset="2"/>
              <a:buChar char="q"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43011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92150"/>
            <a:ext cx="8280400" cy="3694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Resumo Antecipações Realizadas e Possíveis</a:t>
            </a:r>
          </a:p>
          <a:p>
            <a:pPr>
              <a:defRPr/>
            </a:pPr>
            <a:endParaRPr lang="pt-BR" sz="2400" b="1" dirty="0"/>
          </a:p>
          <a:p>
            <a:pPr marL="342900" indent="-342900"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sz="2400" b="1" dirty="0"/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1331913"/>
            <a:ext cx="8594725" cy="435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4403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92150"/>
            <a:ext cx="8280400" cy="5632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Execução (SEEMP) e possível Antecipação Especial</a:t>
            </a:r>
          </a:p>
          <a:p>
            <a:pPr>
              <a:defRPr/>
            </a:pPr>
            <a:endParaRPr lang="pt-BR" sz="2400" b="1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Eleições: data prevista de 04/10/2020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Execução no SEEMP vai começar a ficar mais clara com as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APs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Necessidade de fazer a JG para possibilitar novas Solicitações de Recursos do financiamento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Possibilidade de Antecipação Especial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sz="2400" b="1" dirty="0"/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45059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0" name="CaixaDeTexto 4"/>
          <p:cNvSpPr txBox="1">
            <a:spLocks noChangeArrowheads="1"/>
          </p:cNvSpPr>
          <p:nvPr/>
        </p:nvSpPr>
        <p:spPr bwMode="auto">
          <a:xfrm>
            <a:off x="468313" y="2292350"/>
            <a:ext cx="8280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pt-BR" sz="4400" b="1"/>
              <a:t>5ª PARTE: CONCLUSÕES</a:t>
            </a:r>
          </a:p>
          <a:p>
            <a:pPr marL="342900" indent="-342900"/>
            <a:endParaRPr lang="pt-BR" b="1"/>
          </a:p>
          <a:p>
            <a:pPr marL="342900" indent="-342900">
              <a:buFont typeface="Wingdings" pitchFamily="2" charset="2"/>
              <a:buChar char="q"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46083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4" name="Retângulo 4"/>
          <p:cNvSpPr>
            <a:spLocks noChangeArrowheads="1"/>
          </p:cNvSpPr>
          <p:nvPr/>
        </p:nvSpPr>
        <p:spPr bwMode="auto">
          <a:xfrm>
            <a:off x="755650" y="476250"/>
            <a:ext cx="7488238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b="1"/>
              <a:t>Conclusões</a:t>
            </a:r>
          </a:p>
          <a:p>
            <a:endParaRPr lang="pt-BR" b="1"/>
          </a:p>
          <a:p>
            <a:pPr>
              <a:buFont typeface="Wingdings" pitchFamily="2" charset="2"/>
              <a:buChar char="q"/>
            </a:pPr>
            <a:r>
              <a:rPr lang="pt-BR"/>
              <a:t> Monitoramento muito relevante para o bom andamento do projeto e para o alcance dos resultados – SEEMP, hoje, pode auxiliar </a:t>
            </a:r>
          </a:p>
          <a:p>
            <a:pPr>
              <a:buFont typeface="Wingdings" pitchFamily="2" charset="2"/>
              <a:buChar char="q"/>
            </a:pPr>
            <a:endParaRPr lang="pt-BR"/>
          </a:p>
          <a:p>
            <a:pPr>
              <a:buFont typeface="Wingdings" pitchFamily="2" charset="2"/>
              <a:buChar char="q"/>
            </a:pPr>
            <a:r>
              <a:rPr lang="pt-BR"/>
              <a:t> Os municípios têm uma grande oportunidade (e uma grande responsabilidade) de utilizar o PNAFM para aprimorar a gestão fiscal municipal </a:t>
            </a:r>
          </a:p>
          <a:p>
            <a:pPr>
              <a:buFont typeface="Wingdings" pitchFamily="2" charset="2"/>
              <a:buChar char="q"/>
            </a:pPr>
            <a:endParaRPr lang="pt-BR"/>
          </a:p>
          <a:p>
            <a:pPr>
              <a:buFont typeface="Wingdings" pitchFamily="2" charset="2"/>
              <a:buChar char="q"/>
            </a:pPr>
            <a:r>
              <a:rPr lang="pt-BR"/>
              <a:t> Situação atual difícil pode ser modificada, gerando recursos para serem bem gastos e tornando as despesas mais qualificadas</a:t>
            </a:r>
          </a:p>
          <a:p>
            <a:pPr>
              <a:buFont typeface="Wingdings" pitchFamily="2" charset="2"/>
              <a:buChar char="q"/>
            </a:pPr>
            <a:endParaRPr lang="pt-BR"/>
          </a:p>
          <a:p>
            <a:pPr>
              <a:buFont typeface="Wingdings" pitchFamily="2" charset="2"/>
              <a:buChar char="q"/>
            </a:pPr>
            <a:r>
              <a:rPr lang="pt-BR"/>
              <a:t> Indicadores são muito relevantes e devem ser utilizados para se verificar a execução e os impactos na gestão fiscal</a:t>
            </a:r>
          </a:p>
          <a:p>
            <a:pPr>
              <a:buFont typeface="Wingdings" pitchFamily="2" charset="2"/>
              <a:buChar char="q"/>
            </a:pPr>
            <a:endParaRPr lang="pt-BR"/>
          </a:p>
          <a:p>
            <a:pPr>
              <a:buFont typeface="Wingdings" pitchFamily="2" charset="2"/>
              <a:buChar char="q"/>
            </a:pPr>
            <a:r>
              <a:rPr lang="pt-BR"/>
              <a:t> Importante a manutenção da coerência do projeto ao longo do prazo de execução com respeito ao Planejamento Estratégico </a:t>
            </a:r>
          </a:p>
          <a:p>
            <a:pPr>
              <a:buFont typeface="Wingdings" pitchFamily="2" charset="2"/>
              <a:buChar char="q"/>
            </a:pPr>
            <a:endParaRPr lang="pt-BR"/>
          </a:p>
          <a:p>
            <a:pPr>
              <a:buFont typeface="Wingdings" pitchFamily="2" charset="2"/>
              <a:buChar char="q"/>
            </a:pPr>
            <a:endParaRPr lang="pt-BR"/>
          </a:p>
          <a:p>
            <a:pPr>
              <a:buFont typeface="Wingdings" pitchFamily="2" charset="2"/>
              <a:buChar char="q"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47107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8" name="Retângulo 4"/>
          <p:cNvSpPr>
            <a:spLocks noChangeArrowheads="1"/>
          </p:cNvSpPr>
          <p:nvPr/>
        </p:nvSpPr>
        <p:spPr bwMode="auto">
          <a:xfrm>
            <a:off x="755650" y="476250"/>
            <a:ext cx="7488238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b="1"/>
              <a:t>Conclusões</a:t>
            </a:r>
          </a:p>
          <a:p>
            <a:endParaRPr lang="pt-BR"/>
          </a:p>
          <a:p>
            <a:pPr>
              <a:buFont typeface="Wingdings" pitchFamily="2" charset="2"/>
              <a:buChar char="q"/>
            </a:pPr>
            <a:r>
              <a:rPr lang="pt-BR"/>
              <a:t> A boa execução financeira, com os devidos produtos, pode acelerar os resultados e os impactos na gestão fiscal – link entre as duas faces do monitoramento</a:t>
            </a:r>
          </a:p>
          <a:p>
            <a:pPr>
              <a:buFont typeface="Wingdings" pitchFamily="2" charset="2"/>
              <a:buChar char="q"/>
            </a:pPr>
            <a:endParaRPr lang="pt-BR"/>
          </a:p>
          <a:p>
            <a:pPr>
              <a:buFont typeface="Wingdings" pitchFamily="2" charset="2"/>
              <a:buChar char="q"/>
            </a:pPr>
            <a:r>
              <a:rPr lang="pt-BR"/>
              <a:t> Atenção aos riscos da boa execução: caso mais premente, o período eleitoral e transição </a:t>
            </a:r>
          </a:p>
          <a:p>
            <a:pPr>
              <a:buFont typeface="Wingdings" pitchFamily="2" charset="2"/>
              <a:buChar char="q"/>
            </a:pPr>
            <a:endParaRPr lang="pt-BR"/>
          </a:p>
          <a:p>
            <a:pPr>
              <a:buFont typeface="Wingdings" pitchFamily="2" charset="2"/>
              <a:buChar char="q"/>
            </a:pPr>
            <a:r>
              <a:rPr lang="pt-BR"/>
              <a:t> Estudos de impacto também podem ser úteis para se avaliar a eficácia de políticas/programas e, se for o caso, corrigir rumos</a:t>
            </a:r>
          </a:p>
          <a:p>
            <a:pPr>
              <a:buFont typeface="Wingdings" pitchFamily="2" charset="2"/>
              <a:buChar char="q"/>
            </a:pPr>
            <a:endParaRPr lang="pt-BR"/>
          </a:p>
          <a:p>
            <a:pPr>
              <a:buFont typeface="Wingdings" pitchFamily="2" charset="2"/>
              <a:buChar char="q"/>
            </a:pPr>
            <a:r>
              <a:rPr lang="pt-BR"/>
              <a:t> Lembrete: atualizar o SEEMP com os registros que foram feitos anteriormente de forma manual!</a:t>
            </a:r>
          </a:p>
          <a:p>
            <a:pPr>
              <a:buFont typeface="Wingdings" pitchFamily="2" charset="2"/>
              <a:buChar char="q"/>
            </a:pPr>
            <a:endParaRPr lang="pt-BR"/>
          </a:p>
          <a:p>
            <a:pPr>
              <a:buFont typeface="Wingdings" pitchFamily="2" charset="2"/>
              <a:buChar char="q"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sz="half" idx="1"/>
          </p:nvPr>
        </p:nvSpPr>
        <p:spPr>
          <a:xfrm>
            <a:off x="468313" y="708025"/>
            <a:ext cx="8135937" cy="5210175"/>
          </a:xfrm>
        </p:spPr>
        <p:txBody>
          <a:bodyPr anchor="ctr">
            <a:spAutoFit/>
          </a:bodyPr>
          <a:lstStyle/>
          <a:p>
            <a:pPr algn="ctr" eaLnBrk="1" hangingPunct="1">
              <a:buFont typeface="Wingdings 3" pitchFamily="18" charset="2"/>
              <a:buNone/>
              <a:defRPr/>
            </a:pPr>
            <a:r>
              <a:rPr lang="pt-BR" sz="3600" b="1" dirty="0" smtClean="0">
                <a:latin typeface="Arial" charset="0"/>
                <a:cs typeface="Arial" charset="0"/>
              </a:rPr>
              <a:t>OBRIGADO!</a:t>
            </a:r>
          </a:p>
          <a:p>
            <a:pPr algn="ctr" eaLnBrk="1" hangingPunct="1">
              <a:buFont typeface="Wingdings 3" pitchFamily="18" charset="2"/>
              <a:buNone/>
              <a:defRPr/>
            </a:pPr>
            <a:r>
              <a:rPr lang="pt-BR" sz="2000" b="1" dirty="0" smtClean="0">
                <a:latin typeface="Arial" charset="0"/>
                <a:cs typeface="Arial" charset="0"/>
              </a:rPr>
              <a:t>Dúvidas?</a:t>
            </a:r>
          </a:p>
          <a:p>
            <a:pPr algn="ctr" eaLnBrk="1" hangingPunct="1">
              <a:buFont typeface="Wingdings 3" pitchFamily="18" charset="2"/>
              <a:buNone/>
              <a:defRPr/>
            </a:pPr>
            <a:endParaRPr lang="pt-BR" sz="2000" b="1" dirty="0" smtClean="0">
              <a:latin typeface="Arial" charset="0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  <a:defRPr/>
            </a:pPr>
            <a:r>
              <a:rPr lang="pt-BR" sz="2000" b="1" dirty="0" smtClean="0">
                <a:latin typeface="Arial" charset="0"/>
                <a:cs typeface="Arial" charset="0"/>
              </a:rPr>
              <a:t>Contato: </a:t>
            </a:r>
            <a:br>
              <a:rPr lang="pt-BR" sz="2000" b="1" dirty="0" smtClean="0">
                <a:latin typeface="Arial" charset="0"/>
                <a:cs typeface="Arial" charset="0"/>
              </a:rPr>
            </a:br>
            <a:r>
              <a:rPr lang="pt-BR" sz="2000" b="1" dirty="0" smtClean="0">
                <a:latin typeface="Arial" charset="0"/>
                <a:cs typeface="Arial" charset="0"/>
              </a:rPr>
              <a:t>Helder Lara Ferreira Filho</a:t>
            </a:r>
          </a:p>
          <a:p>
            <a:pPr algn="ctr" eaLnBrk="1" hangingPunct="1">
              <a:buFont typeface="Wingdings 3" pitchFamily="18" charset="2"/>
              <a:buNone/>
              <a:defRPr/>
            </a:pPr>
            <a:r>
              <a:rPr lang="pt-BR" sz="2000" b="1" dirty="0" smtClean="0">
                <a:latin typeface="Arial" charset="0"/>
                <a:cs typeface="Arial" charset="0"/>
              </a:rPr>
              <a:t>Coordenação Financeira</a:t>
            </a:r>
          </a:p>
          <a:p>
            <a:pPr algn="ctr" eaLnBrk="1" hangingPunct="1">
              <a:buFont typeface="Wingdings 3" pitchFamily="18" charset="2"/>
              <a:buNone/>
              <a:defRPr/>
            </a:pPr>
            <a:r>
              <a:rPr lang="pt-BR" sz="2000" b="1" dirty="0" smtClean="0">
                <a:latin typeface="Arial" charset="0"/>
                <a:cs typeface="Arial" charset="0"/>
              </a:rPr>
              <a:t>Diretoria de Gestão Estratégica</a:t>
            </a:r>
          </a:p>
          <a:p>
            <a:pPr algn="ctr" eaLnBrk="1" hangingPunct="1">
              <a:buFont typeface="Wingdings 3" pitchFamily="18" charset="2"/>
              <a:buNone/>
              <a:defRPr/>
            </a:pPr>
            <a:r>
              <a:rPr lang="pt-BR" sz="2000" b="1" dirty="0" smtClean="0">
                <a:latin typeface="Arial" charset="0"/>
                <a:cs typeface="Arial" charset="0"/>
              </a:rPr>
              <a:t>Secretaria Executiva/Ministério da Economia</a:t>
            </a:r>
          </a:p>
          <a:p>
            <a:pPr algn="ctr" eaLnBrk="1" hangingPunct="1">
              <a:buFont typeface="Wingdings 3" pitchFamily="18" charset="2"/>
              <a:buNone/>
              <a:defRPr/>
            </a:pPr>
            <a:r>
              <a:rPr lang="pt-BR" sz="2000" b="1" dirty="0" smtClean="0">
                <a:latin typeface="Arial" charset="0"/>
                <a:cs typeface="Arial" charset="0"/>
              </a:rPr>
              <a:t>helder.lara@fazenda.gov.br</a:t>
            </a:r>
          </a:p>
          <a:p>
            <a:pPr algn="ctr" eaLnBrk="1" hangingPunct="1">
              <a:buFont typeface="Wingdings 3" pitchFamily="18" charset="2"/>
              <a:buNone/>
              <a:defRPr/>
            </a:pPr>
            <a:r>
              <a:rPr lang="pt-BR" sz="2000" b="1" dirty="0" smtClean="0">
                <a:latin typeface="Arial" charset="0"/>
                <a:cs typeface="Arial" charset="0"/>
              </a:rPr>
              <a:t>(61) 2020-5134</a:t>
            </a:r>
            <a:endParaRPr lang="pt-BR" sz="2000" dirty="0" smtClean="0">
              <a:latin typeface="Arial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8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6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Antônio Carlos de Oliveira – (61) 2020-5352 – </a:t>
            </a:r>
            <a:r>
              <a:rPr lang="pt-BR" sz="16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  <a:hlinkClick r:id="rId2"/>
              </a:rPr>
              <a:t>antonio.c.oliveira@fazenda.gov.br</a:t>
            </a:r>
            <a:endParaRPr lang="pt-BR" sz="16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6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Caio Cesar Sales Nogueira – (61) 2020-5136 – </a:t>
            </a:r>
            <a:r>
              <a:rPr lang="pt-BR" sz="16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  <a:hlinkClick r:id="rId3"/>
              </a:rPr>
              <a:t>caio.nogueira@fazenda.gov.br</a:t>
            </a:r>
            <a:endParaRPr lang="pt-BR" sz="16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6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Cleide Maria da Costa – (61) 2020-5135 – </a:t>
            </a:r>
            <a:r>
              <a:rPr lang="pt-BR" sz="16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  <a:hlinkClick r:id="rId4"/>
              </a:rPr>
              <a:t>cleide-maria.costa@fazenda.gov.br</a:t>
            </a:r>
            <a:endParaRPr lang="pt-BR" sz="16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2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pt-BR" sz="12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endParaRPr lang="pt-BR" sz="1200" b="1" dirty="0" smtClean="0">
              <a:latin typeface="Arial" charset="0"/>
              <a:ea typeface="Times New Roman" pitchFamily="18" charset="0"/>
              <a:cs typeface="Arial" charset="0"/>
            </a:endParaRPr>
          </a:p>
        </p:txBody>
      </p:sp>
      <p:pic>
        <p:nvPicPr>
          <p:cNvPr id="48131" name="Imagem 2" descr="Logo 2016 final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2291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92150"/>
            <a:ext cx="8280400" cy="6556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Por que monitoramento no PNAFM?</a:t>
            </a:r>
          </a:p>
          <a:p>
            <a:pPr>
              <a:defRPr/>
            </a:pPr>
            <a:endParaRPr lang="pt-BR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b="1" dirty="0"/>
              <a:t>Evolução da execução: </a:t>
            </a:r>
            <a:r>
              <a:rPr lang="pt-BR" dirty="0"/>
              <a:t>como estão as contratações; as liquidações e as entregas dos produtos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b="1" u="sng" dirty="0"/>
              <a:t>Resultados</a:t>
            </a:r>
            <a:r>
              <a:rPr lang="pt-BR" b="1" dirty="0"/>
              <a:t>:</a:t>
            </a:r>
            <a:r>
              <a:rPr lang="pt-BR" dirty="0"/>
              <a:t> o que, em última instância, se deseja – impacto na gestão fiscal por meio do PNAFM</a:t>
            </a:r>
            <a:endParaRPr lang="pt-BR" b="1" u="sng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b="1" u="sng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b="1" dirty="0"/>
              <a:t>Ações para mitigar/sanar os problemas encontrados:</a:t>
            </a:r>
            <a:r>
              <a:rPr lang="pt-BR" dirty="0"/>
              <a:t> com base no que foi mapeado, tomar medidas para enfrentar os problemas encontrados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/>
              <a:t>Isto passa por uma interlocução com as áreas mais envolvidas com os produtos constantes no projeto de cada município e com as áreas </a:t>
            </a:r>
            <a:r>
              <a:rPr lang="pt-BR" dirty="0" err="1"/>
              <a:t>finalísticas</a:t>
            </a:r>
            <a:r>
              <a:rPr lang="pt-BR" dirty="0"/>
              <a:t> que acompanham a situação fiscal municipal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/>
              <a:t>Mas que resultados são esperados?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b="1" u="sng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sz="half" idx="1"/>
          </p:nvPr>
        </p:nvSpPr>
        <p:spPr>
          <a:xfrm>
            <a:off x="468313" y="1274763"/>
            <a:ext cx="8135937" cy="4076700"/>
          </a:xfrm>
        </p:spPr>
        <p:txBody>
          <a:bodyPr anchor="ctr">
            <a:spAutoFit/>
          </a:bodyPr>
          <a:lstStyle/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PROGRAMA NACIONAL DE APOIO À GESTÃO ADMINISTRATIVA 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 FISCAL DOS MUNICÍPIOS BRASILEIROS - PNAFM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27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COORDENAÇÃO-GERAL DE PROGRAMAS E PROJETOS DE 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COOPERAÇÃO – COOPE  (UCP)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pt-BR" sz="20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DIRETORIA DE GESTÃO ESTRATÉGICA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SECRETARIA EXECUTIVA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MINISTÉRIO DA ECONOMIA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8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2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pt-BR" sz="12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200" b="1" dirty="0" err="1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Tel</a:t>
            </a:r>
            <a:r>
              <a:rPr lang="pt-BR" sz="12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: +55 (61) 2020-4237</a:t>
            </a:r>
            <a:br>
              <a:rPr lang="pt-BR" sz="12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2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E-mail: </a:t>
            </a:r>
            <a:r>
              <a:rPr lang="pt-BR" sz="12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charset="0"/>
                <a:ea typeface="Times New Roman" pitchFamily="18" charset="0"/>
                <a:cs typeface="Arial" charset="0"/>
                <a:hlinkClick r:id="rId2"/>
              </a:rPr>
              <a:t>ucp.df@fazenda.gov.br</a:t>
            </a:r>
            <a:endParaRPr lang="pt-BR" sz="12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2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Endereço: Esplanada dos Ministérios, Bloco “K", Sala 942.</a:t>
            </a:r>
            <a:br>
              <a:rPr lang="pt-BR" sz="12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2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Brasília - DF  CEP:70040-906</a:t>
            </a:r>
            <a:endParaRPr lang="pt-BR" sz="1200" b="1" dirty="0" smtClean="0">
              <a:latin typeface="Arial" charset="0"/>
              <a:ea typeface="Times New Roman" pitchFamily="18" charset="0"/>
              <a:cs typeface="Arial" charset="0"/>
            </a:endParaRPr>
          </a:p>
        </p:txBody>
      </p:sp>
      <p:pic>
        <p:nvPicPr>
          <p:cNvPr id="49155" name="Imagem 2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331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92150"/>
            <a:ext cx="8280400" cy="5170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PNAFM III: objetivos e resultados esperados</a:t>
            </a: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/>
              <a:t>Promover o equilíbrio fiscal de forma permanente, com o aumento da capacidade de arrecadação municipal, com maior participação de receitas próprias no orçamento, e com a qualificação das despesas com a adoção de melhores práticas de gestão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/>
              <a:t>Direta ou indiretamente, o aprimoramento dos serviços públicos oferecidos, inclusive e principalmente, os relacionados à arrecadação de tributos e ao atendimento de melhor qualidade dos cidadãos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/>
              <a:t>Mas como se encontra a situação fiscal dos municípios?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4339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92150"/>
            <a:ext cx="8280400" cy="5170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Situação Geral dos Municípios	</a:t>
            </a:r>
          </a:p>
          <a:p>
            <a:pPr>
              <a:defRPr/>
            </a:pPr>
            <a:endParaRPr lang="pt-BR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/>
              <a:t>Despesas com Pessoal: em geral, próximas dos limites impostos pela RCL, principalmente quando se incluem todas as despesas de pessoal. Desafio: normalização e uniformização das despesas pelo Tesouro</a:t>
            </a:r>
          </a:p>
          <a:p>
            <a:pPr marL="342900" indent="-342900">
              <a:defRPr/>
            </a:pPr>
            <a:endParaRPr lang="pt-BR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/>
              <a:t>Investimentos ainda insuficientes (e normalmente os primeiros a serem cortados)</a:t>
            </a:r>
          </a:p>
          <a:p>
            <a:pPr marL="342900" indent="-342900">
              <a:defRPr/>
            </a:pPr>
            <a:endParaRPr lang="pt-BR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/>
              <a:t>IPTU com potencial de crescimento; ISS com dificuldades dada a conjuntura (já deflacionados)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pt-BR" dirty="0"/>
              <a:t>Pontos de atenção: reformas previdenciária e tributária</a:t>
            </a:r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5363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92150"/>
            <a:ext cx="8280400" cy="212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Situação Geral dos Municípios	</a:t>
            </a:r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  <p:pic>
        <p:nvPicPr>
          <p:cNvPr id="15365" name="Picture 2" descr="E:\PC\Outros arquivos SE\Capacitação Monitoramento Ago2019\Situação Fiscal Município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0338" y="1196975"/>
            <a:ext cx="3500437" cy="474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6387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92150"/>
            <a:ext cx="8280400" cy="212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Situação Geral dos Municípios	</a:t>
            </a:r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  <p:pic>
        <p:nvPicPr>
          <p:cNvPr id="16389" name="Picture 2" descr="E:\PC\Outros arquivos SE\Capacitação Monitoramento Ago2019\Despesas Pessoal Município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7750" y="1208088"/>
            <a:ext cx="7056438" cy="483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 </a:t>
            </a:r>
            <a:r>
              <a:rPr lang="pt-BR" sz="1900" b="1" dirty="0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– INFORMAÇÕES FINANCEIRAS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7411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750" y="692150"/>
            <a:ext cx="8280400" cy="212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Receita Própria das </a:t>
            </a:r>
            <a:r>
              <a:rPr lang="pt-BR" sz="2400" b="1" dirty="0"/>
              <a:t>Capitais (%)</a:t>
            </a:r>
            <a:r>
              <a:rPr lang="pt-BR" sz="2400" b="1" dirty="0"/>
              <a:t>	</a:t>
            </a:r>
          </a:p>
          <a:p>
            <a:pPr>
              <a:defRPr/>
            </a:pPr>
            <a:endParaRPr lang="pt-BR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defRPr/>
            </a:pPr>
            <a:endParaRPr lang="pt-BR" b="1" dirty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pt-BR" dirty="0"/>
          </a:p>
        </p:txBody>
      </p:sp>
      <p:pic>
        <p:nvPicPr>
          <p:cNvPr id="17413" name="Picture 2" descr="E:\PC\Outros arquivos SE\Capacitação Monitoramento Ago2019\Receita Própri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557338"/>
            <a:ext cx="8543925" cy="355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  <a:fontScheme name="Concurso">
    <a:maj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ajorFont>
    <a:min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inorFont>
  </a:fontScheme>
  <a:fmtScheme name="Concurso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5000"/>
              <a:satMod val="300000"/>
            </a:schemeClr>
          </a:gs>
          <a:gs pos="40000">
            <a:schemeClr val="phClr">
              <a:tint val="65000"/>
              <a:satMod val="300000"/>
            </a:schemeClr>
          </a:gs>
          <a:gs pos="100000">
            <a:schemeClr val="phClr">
              <a:shade val="65000"/>
              <a:satMod val="300000"/>
            </a:schemeClr>
          </a:gs>
        </a:gsLst>
        <a:path path="circle">
          <a:fillToRect l="65000" b="98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10000"/>
            </a:schemeClr>
            <a:schemeClr val="phClr">
              <a:tint val="95000"/>
            </a:schemeClr>
          </a:duotone>
        </a:blip>
        <a:tile tx="0" ty="0" sx="50000" sy="50000" flip="none" algn="tl"/>
      </a:blipFill>
    </a:bgFillStyleLst>
  </a:fmtScheme>
</a:themeOverride>
</file>

<file path=ppt/theme/themeOverride6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  <a:fontScheme name="Concurso">
    <a:maj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ajorFont>
    <a:min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inorFont>
  </a:fontScheme>
  <a:fmtScheme name="Concurso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5000"/>
              <a:satMod val="300000"/>
            </a:schemeClr>
          </a:gs>
          <a:gs pos="40000">
            <a:schemeClr val="phClr">
              <a:tint val="65000"/>
              <a:satMod val="300000"/>
            </a:schemeClr>
          </a:gs>
          <a:gs pos="100000">
            <a:schemeClr val="phClr">
              <a:shade val="65000"/>
              <a:satMod val="300000"/>
            </a:schemeClr>
          </a:gs>
        </a:gsLst>
        <a:path path="circle">
          <a:fillToRect l="65000" b="98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10000"/>
            </a:schemeClr>
            <a:schemeClr val="phClr">
              <a:tint val="95000"/>
            </a:schemeClr>
          </a:duotone>
        </a:blip>
        <a:tile tx="0" ty="0" sx="50000" sy="50000" flip="none" algn="tl"/>
      </a:blipFill>
    </a:bgFillStyleLst>
  </a:fmtScheme>
</a:themeOverride>
</file>

<file path=ppt/theme/themeOverride7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  <a:fontScheme name="Concurso">
    <a:maj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ajorFont>
    <a:min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inorFont>
  </a:fontScheme>
  <a:fmtScheme name="Concurso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5000"/>
              <a:satMod val="300000"/>
            </a:schemeClr>
          </a:gs>
          <a:gs pos="40000">
            <a:schemeClr val="phClr">
              <a:tint val="65000"/>
              <a:satMod val="300000"/>
            </a:schemeClr>
          </a:gs>
          <a:gs pos="100000">
            <a:schemeClr val="phClr">
              <a:shade val="65000"/>
              <a:satMod val="300000"/>
            </a:schemeClr>
          </a:gs>
        </a:gsLst>
        <a:path path="circle">
          <a:fillToRect l="65000" b="98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10000"/>
            </a:schemeClr>
            <a:schemeClr val="phClr">
              <a:tint val="95000"/>
            </a:schemeClr>
          </a:duotone>
        </a:blip>
        <a:tile tx="0" ty="0" sx="50000" sy="5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3846</TotalTime>
  <Words>2712</Words>
  <Application>Microsoft Office PowerPoint</Application>
  <PresentationFormat>Apresentação na tela (4:3)</PresentationFormat>
  <Paragraphs>657</Paragraphs>
  <Slides>40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40</vt:i4>
      </vt:variant>
    </vt:vector>
  </HeadingPairs>
  <TitlesOfParts>
    <vt:vector size="51" baseType="lpstr">
      <vt:lpstr>Arial</vt:lpstr>
      <vt:lpstr>Lucida Sans Unicode</vt:lpstr>
      <vt:lpstr>Wingdings 3</vt:lpstr>
      <vt:lpstr>Verdana</vt:lpstr>
      <vt:lpstr>Wingdings 2</vt:lpstr>
      <vt:lpstr>Calibri</vt:lpstr>
      <vt:lpstr>Aparajita</vt:lpstr>
      <vt:lpstr>Arial Black</vt:lpstr>
      <vt:lpstr>Wingdings</vt:lpstr>
      <vt:lpstr>Times New Roman</vt:lpstr>
      <vt:lpstr>Concurso</vt:lpstr>
      <vt:lpstr> 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IrmaBC</dc:creator>
  <cp:lastModifiedBy>IrmaBC</cp:lastModifiedBy>
  <cp:revision>407</cp:revision>
  <dcterms:created xsi:type="dcterms:W3CDTF">2016-08-22T14:28:27Z</dcterms:created>
  <dcterms:modified xsi:type="dcterms:W3CDTF">2019-09-23T13:03:17Z</dcterms:modified>
</cp:coreProperties>
</file>