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sldIdLst>
    <p:sldId id="290" r:id="rId2"/>
    <p:sldId id="305" r:id="rId3"/>
    <p:sldId id="315" r:id="rId4"/>
    <p:sldId id="336" r:id="rId5"/>
    <p:sldId id="334" r:id="rId6"/>
    <p:sldId id="316" r:id="rId7"/>
    <p:sldId id="317" r:id="rId8"/>
    <p:sldId id="318" r:id="rId9"/>
    <p:sldId id="319" r:id="rId10"/>
    <p:sldId id="320" r:id="rId11"/>
    <p:sldId id="321" r:id="rId12"/>
    <p:sldId id="339" r:id="rId13"/>
    <p:sldId id="300" r:id="rId14"/>
    <p:sldId id="338" r:id="rId15"/>
    <p:sldId id="297" r:id="rId16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AACC3B-2EE1-4FC7-B55E-8613E41B9940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0283ADE-8209-467B-9B0A-E43C57EBE2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95656E-5AB9-4329-8486-963BFC97602B}" type="slidenum">
              <a:rPr lang="pt-BR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E9E098-ECE7-4EDB-82FA-6601CBEFDB2B}" type="slidenum">
              <a:rPr lang="pt-BR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1 - Elaborar estratégia - Alcançar objetivos – Melhor utilização possível de recursos disponíveis</a:t>
            </a:r>
          </a:p>
          <a:p>
            <a:r>
              <a:rPr lang="pt-BR" smtClean="0"/>
              <a:t>2 - ser tempestivamente neutralizada – Incremento de Receitas – Redução de Despesas Previstas</a:t>
            </a:r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F31A5F-69CB-42D9-A5BD-005B5092829F}" type="slidenum">
              <a:rPr lang="pt-BR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As Diretrizes Estratégicas </a:t>
            </a:r>
            <a:r>
              <a:rPr lang="pt-BR" smtClean="0"/>
              <a:t>a serem definidas no Planejamento Estratégico </a:t>
            </a:r>
            <a:r>
              <a:rPr lang="pt-BR" b="1" smtClean="0"/>
              <a:t>deverão nortear as ações a serem realizadas </a:t>
            </a:r>
            <a:r>
              <a:rPr lang="pt-BR" smtClean="0"/>
              <a:t>com a implantação dos projetos.</a:t>
            </a:r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53A74-C56F-4F44-B660-E94F83428466}" type="slidenum">
              <a:rPr lang="pt-BR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1E5DC8-882F-4B24-A7C9-CE5E0414BACC}" type="slidenum">
              <a:rPr lang="pt-BR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17306E-02F5-4081-971C-A28F406C9443}" type="slidenum">
              <a:rPr lang="pt-BR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E8DC0F6-2E1E-45B2-B04D-3A7CB7DC8313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402AF2-45A7-4B87-A3FE-7E7CE2F898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C3F89-F96D-4D84-9D65-BF985E34D52E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2CF8E-70C8-4C9C-B073-B521E2E410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F539-E6C8-48C4-83C9-028DC275823E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D3BED-3CA8-47DA-9511-2B06BFBF4C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72E2-25C1-4675-AD4F-6A2CFD9FAEEE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AE8E-793C-4047-A9A3-414FACB90F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D8D175-CC87-48D4-B290-8033F1AD8B5D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8E4688-D385-45F2-928F-7B9A8D2A42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A5BD8A-43CB-4D5F-8ED1-9C7B4580E20E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12E341-B79E-4272-960C-A743C99374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497EE1-60FC-4515-B53B-A697A6536E88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BCC94F-F5B4-4B2A-A5AE-B1A57C3846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DB05F3-87FF-4D33-A1C6-0CCED21B3444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9F240D-603F-4072-9BFB-4AD88B7D7B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368A-21A7-45C7-82CC-BCCDA5AEE3A0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383B2-A0F3-4698-B93C-BF49089C97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9A9B2-8115-46F1-A27E-2BC5CC2B8164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D64561-05AC-4A4A-83FC-FAAD3A615A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17D28B-D76E-4CB2-8222-553417DA90B8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9181AC-C86C-480B-BE40-2D3148995B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D4879E4-5A8C-41FC-9015-49EB2D86EEFF}" type="datetimeFigureOut">
              <a:rPr lang="pt-BR"/>
              <a:pPr>
                <a:defRPr/>
              </a:pPr>
              <a:t>06/12/2019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E1404001-DEA8-44BC-B1C0-DB577A965E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3" r:id="rId2"/>
    <p:sldLayoutId id="2147484218" r:id="rId3"/>
    <p:sldLayoutId id="2147484219" r:id="rId4"/>
    <p:sldLayoutId id="2147484220" r:id="rId5"/>
    <p:sldLayoutId id="2147484221" r:id="rId6"/>
    <p:sldLayoutId id="2147484214" r:id="rId7"/>
    <p:sldLayoutId id="2147484222" r:id="rId8"/>
    <p:sldLayoutId id="2147484223" r:id="rId9"/>
    <p:sldLayoutId id="2147484215" r:id="rId10"/>
    <p:sldLayoutId id="21474842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arilia.teles@fazenda.gov.br" TargetMode="External"/><Relationship Id="rId2" Type="http://schemas.openxmlformats.org/officeDocument/2006/relationships/hyperlink" Target="mailto:regison.siqueira@fazenda.gov.br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hyperlink" Target="mailto:teres.virmond@fazenda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seemp.fazenda.gov.b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2564904"/>
            <a:ext cx="8856984" cy="965969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>
                <a:latin typeface="Albertus Extra Bold" pitchFamily="34" charset="0"/>
              </a:rPr>
              <a:t>Municípios:</a:t>
            </a:r>
            <a:r>
              <a:rPr lang="pt-BR" sz="1600" dirty="0" smtClean="0"/>
              <a:t> Aparecida de Goiânia/GO, Balneário </a:t>
            </a:r>
            <a:r>
              <a:rPr lang="pt-BR" sz="1600" dirty="0" err="1" smtClean="0"/>
              <a:t>Camboriú</a:t>
            </a:r>
            <a:r>
              <a:rPr lang="pt-BR" sz="1600" dirty="0" smtClean="0"/>
              <a:t>/SC, Bertioga/SP, Guarulhos/SP,  REGOV Blumenau/SC, GIGOV Goiânia/GO, Rio de Janeiro/RJ, Santos/SP e São Paulo/SP</a:t>
            </a:r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9222" name="Retângulo 5"/>
          <p:cNvSpPr>
            <a:spLocks noChangeArrowheads="1"/>
          </p:cNvSpPr>
          <p:nvPr/>
        </p:nvSpPr>
        <p:spPr bwMode="auto">
          <a:xfrm>
            <a:off x="3348038" y="404813"/>
            <a:ext cx="51117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4400" b="1">
                <a:solidFill>
                  <a:srgbClr val="0070C0"/>
                </a:solidFill>
              </a:rPr>
              <a:t>CAPACITAÇÃO</a:t>
            </a:r>
          </a:p>
          <a:p>
            <a:pPr algn="ctr" eaLnBrk="1" hangingPunct="1"/>
            <a:r>
              <a:rPr lang="pt-BR" sz="3600" b="1"/>
              <a:t>PNAFM III </a:t>
            </a:r>
          </a:p>
          <a:p>
            <a:pPr algn="ctr" eaLnBrk="1" hangingPunct="1"/>
            <a:r>
              <a:rPr lang="pt-BR" sz="3200" b="1">
                <a:latin typeface="Aparajita" pitchFamily="34" charset="0"/>
              </a:rPr>
              <a:t>NORMAS E ORIENTAÇÕES</a:t>
            </a:r>
          </a:p>
        </p:txBody>
      </p:sp>
      <p:sp>
        <p:nvSpPr>
          <p:cNvPr id="9223" name="CaixaDeTexto 10"/>
          <p:cNvSpPr txBox="1">
            <a:spLocks noChangeArrowheads="1"/>
          </p:cNvSpPr>
          <p:nvPr/>
        </p:nvSpPr>
        <p:spPr bwMode="auto">
          <a:xfrm>
            <a:off x="4283075" y="3957638"/>
            <a:ext cx="489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600" b="1">
                <a:latin typeface="Aparajita" pitchFamily="34" charset="0"/>
              </a:rPr>
              <a:t>Brasília/DF</a:t>
            </a:r>
          </a:p>
          <a:p>
            <a:pPr algn="r"/>
            <a:r>
              <a:rPr lang="pt-BR" sz="3600" b="1">
                <a:latin typeface="Aparajita" pitchFamily="34" charset="0"/>
              </a:rPr>
              <a:t>03 a 06/12/2019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843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CaixaDeTexto 5"/>
          <p:cNvSpPr txBox="1">
            <a:spLocks noChangeArrowheads="1"/>
          </p:cNvSpPr>
          <p:nvPr/>
        </p:nvSpPr>
        <p:spPr bwMode="auto">
          <a:xfrm>
            <a:off x="971550" y="1628775"/>
            <a:ext cx="75612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eaLnBrk="1" hangingPunct="1"/>
            <a:r>
              <a:rPr lang="pt-BR" sz="2400" b="1">
                <a:latin typeface="Times" pitchFamily="18" charset="0"/>
              </a:rPr>
              <a:t>2 – JUSTIFICATIVA DETALHADA</a:t>
            </a:r>
            <a:endParaRPr lang="pt-BR" sz="2000" b="1">
              <a:latin typeface="Times" pitchFamily="18" charset="0"/>
            </a:endParaRPr>
          </a:p>
          <a:p>
            <a:pPr eaLnBrk="1" hangingPunct="1"/>
            <a:endParaRPr lang="pt-BR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8" name="Espaço Reservado para Conteúdo 5"/>
          <p:cNvSpPr txBox="1">
            <a:spLocks/>
          </p:cNvSpPr>
          <p:nvPr/>
        </p:nvSpPr>
        <p:spPr bwMode="auto">
          <a:xfrm>
            <a:off x="971550" y="3644900"/>
            <a:ext cx="7551738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18439" name="CaixaDeTexto 9"/>
          <p:cNvSpPr txBox="1">
            <a:spLocks noChangeArrowheads="1"/>
          </p:cNvSpPr>
          <p:nvPr/>
        </p:nvSpPr>
        <p:spPr bwMode="auto">
          <a:xfrm>
            <a:off x="971550" y="2565400"/>
            <a:ext cx="75612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pt-BR" b="1" i="1" u="sng"/>
              <a:t>Instrução de preenchimento:</a:t>
            </a:r>
            <a:r>
              <a:rPr lang="pt-BR" i="1"/>
              <a:t> Aqui, deve-se detalhar a revisão solicitada por Produto e/ou Insumo. Informar de maneira minuciosa quais desses elementos serão afetados.</a:t>
            </a:r>
            <a:endParaRPr lang="pt-BR"/>
          </a:p>
        </p:txBody>
      </p:sp>
      <p:sp>
        <p:nvSpPr>
          <p:cNvPr id="18440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9461" name="CaixaDeTexto 5"/>
          <p:cNvSpPr txBox="1">
            <a:spLocks noChangeArrowheads="1"/>
          </p:cNvSpPr>
          <p:nvPr/>
        </p:nvSpPr>
        <p:spPr bwMode="auto">
          <a:xfrm>
            <a:off x="971550" y="1628775"/>
            <a:ext cx="7561263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sz="2400" b="1">
                <a:latin typeface="Times" pitchFamily="18" charset="0"/>
              </a:rPr>
              <a:t>3 – ALINHAMENTO DO CONTEÚDO DA REVISÃO COM O PLANEJAMENTO ESTRATÉGICO</a:t>
            </a:r>
          </a:p>
          <a:p>
            <a:pPr marL="0" lvl="1" eaLnBrk="1" hangingPunct="1"/>
            <a:endParaRPr lang="pt-BR" sz="2000" b="1">
              <a:latin typeface="Times" pitchFamily="18" charset="0"/>
            </a:endParaRPr>
          </a:p>
          <a:p>
            <a:pPr eaLnBrk="1" hangingPunct="1"/>
            <a:endParaRPr lang="pt-BR"/>
          </a:p>
        </p:txBody>
      </p:sp>
      <p:sp>
        <p:nvSpPr>
          <p:cNvPr id="11" name="Espaço Reservado para Conteúdo 5"/>
          <p:cNvSpPr txBox="1">
            <a:spLocks/>
          </p:cNvSpPr>
          <p:nvPr/>
        </p:nvSpPr>
        <p:spPr bwMode="auto">
          <a:xfrm>
            <a:off x="971550" y="3644900"/>
            <a:ext cx="7551738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19463" name="CaixaDeTexto 11"/>
          <p:cNvSpPr txBox="1">
            <a:spLocks noChangeArrowheads="1"/>
          </p:cNvSpPr>
          <p:nvPr/>
        </p:nvSpPr>
        <p:spPr bwMode="auto">
          <a:xfrm>
            <a:off x="971550" y="2782888"/>
            <a:ext cx="7561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pt-BR" b="1" i="1" u="sng"/>
              <a:t>Instrução de preenchimento</a:t>
            </a:r>
            <a:r>
              <a:rPr lang="pt-BR" i="1" u="sng"/>
              <a:t>:</a:t>
            </a:r>
            <a:r>
              <a:rPr lang="pt-BR" i="1"/>
              <a:t> Demonstrar nesse tópico que a revisão solicitada está aderente ao atual planejamento estratégico</a:t>
            </a:r>
            <a:endParaRPr lang="pt-BR"/>
          </a:p>
        </p:txBody>
      </p:sp>
      <p:sp>
        <p:nvSpPr>
          <p:cNvPr id="19464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0483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tângulo 6"/>
          <p:cNvSpPr>
            <a:spLocks noChangeArrowheads="1"/>
          </p:cNvSpPr>
          <p:nvPr/>
        </p:nvSpPr>
        <p:spPr bwMode="auto">
          <a:xfrm>
            <a:off x="323850" y="1270000"/>
            <a:ext cx="828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</a:pPr>
            <a:r>
              <a:rPr lang="pt-BR" sz="2400" b="1">
                <a:latin typeface="Times" pitchFamily="18" charset="0"/>
              </a:rPr>
              <a:t>Mensuração do Desempenho</a:t>
            </a:r>
          </a:p>
        </p:txBody>
      </p:sp>
      <p:sp>
        <p:nvSpPr>
          <p:cNvPr id="20485" name="CaixaDeTexto 8"/>
          <p:cNvSpPr txBox="1">
            <a:spLocks noChangeArrowheads="1"/>
          </p:cNvSpPr>
          <p:nvPr/>
        </p:nvSpPr>
        <p:spPr bwMode="auto">
          <a:xfrm>
            <a:off x="1187450" y="1846263"/>
            <a:ext cx="756126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1600" b="1"/>
              <a:t>Objetivo: Reestruturar o controle da dívida pública </a:t>
            </a:r>
            <a:endParaRPr lang="pt-BR" sz="1600"/>
          </a:p>
          <a:p>
            <a:pPr eaLnBrk="1" hangingPunct="1"/>
            <a:r>
              <a:rPr lang="pt-BR" sz="1600"/>
              <a:t> </a:t>
            </a:r>
          </a:p>
          <a:p>
            <a:pPr algn="just" eaLnBrk="1" hangingPunct="1"/>
            <a:r>
              <a:rPr lang="pt-BR" sz="1600"/>
              <a:t>Desenvolver metodologias sistemáticas, até o final de 2019, para aumentar a eficácia da gestão da dívida pública, com indicador de resultado o pagamento do principal e juros da dívida em relação a receita. 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Produto: SISTEMAS DE ARRECADAÇÃO IMPLANTADOS E/OU MODERNIZADOS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Insumo: CUSTOMIZAÇÃO DE SOFTWARE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Descrição: Customizar, implantar e integrar Sistemas da dívida ativa</a:t>
            </a:r>
          </a:p>
          <a:p>
            <a:pPr eaLnBrk="1" hangingPunct="1"/>
            <a:r>
              <a:rPr lang="pt-BR" sz="1600"/>
              <a:t> </a:t>
            </a:r>
          </a:p>
          <a:p>
            <a:pPr eaLnBrk="1" hangingPunct="1"/>
            <a:r>
              <a:rPr lang="pt-BR" sz="1600"/>
              <a:t>Indicador de Resultado: Pagamento do principal e juros da divida em relação a receita 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0487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6084888" y="3573463"/>
            <a:ext cx="28797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150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6921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REVISÃO FORMAL DE PROJETO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052513"/>
            <a:ext cx="8229600" cy="4525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Consiste em alterar a configuração original do projeto: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Exclusão/Inclusão/Alteração de Produtos, insumos, quantidade e valores, desde que não ultrapasse o valor original do projeto.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Só será permitida alteração de produtos/insumos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que não tenham sido contratados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Para que seja habilitada a alteração de produtos/insumos na revisão formal de projeto, o contrato deverá ser excluído, antes da abertura da revisão do projeto.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Insumos com previsão de parcelamento – na revisão deverá ser excluído e incluído novamente para habilitar a opção do parcelamento.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>
                <a:latin typeface="Arial" panose="020B0604020202020204" pitchFamily="34" charset="0"/>
                <a:cs typeface="Arial" panose="020B0604020202020204" pitchFamily="34" charset="0"/>
              </a:rPr>
              <a:t>Algumas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função são desabilitadas.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Requer: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Abrir revisão do projeto na aba 1.2 – encaminhamento (será criada uma cópia do projeto)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Efetuar as alterações necessárias, alinhada com PE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Anexar documentos; e </a:t>
            </a: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encaminhar para análise e aprovação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5867400" y="3213100"/>
            <a:ext cx="30972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253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7651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REVISÃO SIMPLIFICADA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268413"/>
            <a:ext cx="8229600" cy="4525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Consiste em alterar a quantidade e o valor unitário das aquisições, conforme o procedimento licitatório realizado, desde que esteja dentro do valor previsto para a aquisição.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Principal diferença entre Revisão Formal e Revisão Simplificada: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Formal (Em Edição):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Remanejamento de valores para outros produtos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Exclusão de produtos/insumos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Gera imprevistos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Simplificada: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Realizada durante a execução do projeto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Permite a exclusão de insumos na aquisição, gerando pendência, sem gerar imprevistos.</a:t>
            </a:r>
          </a:p>
          <a:p>
            <a:pPr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Onde fazer: </a:t>
            </a:r>
          </a:p>
          <a:p>
            <a:pPr marL="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Aba 6.1 – contrato – quantidade contratada. Não poderá ser maior que o valor previsto para a aquisição. (caso seja maior o valor deverá ser aberta revisão formal de projeto).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134938"/>
            <a:ext cx="8135937" cy="588010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Obrigado!</a:t>
            </a:r>
            <a:endParaRPr lang="pt-BR" sz="28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Analistas Técnicos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Ádanis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Glaici de Fátima Bruno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adanis.bruno@fazenda.gov.br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2020-5140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Regison </a:t>
            </a:r>
            <a:r>
              <a:rPr lang="pt-BR" sz="16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Bragança 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Siqueira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regison.siqueira@fazenda.gov.br</a:t>
            </a:r>
            <a:endParaRPr lang="pt-BR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2020-4216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Marília Teles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marilia.teles@fazenda.gov.br</a:t>
            </a: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2020-5132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Teres Fernando Leal Virmond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teres.virmond@fazenda.gov.br</a:t>
            </a: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2020-5137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Endereço: Esplanada dos Ministérios, Bloco “K", Sala 942.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Brasília - DF  CEP:70048-900</a:t>
            </a:r>
            <a:endParaRPr lang="pt-BR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3555" name="Imagem 2" descr="Logo 2016 final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40312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Sistema de Elaboração, Execução e Monitoramento de Projetos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foi desenvolvido com a utilização dos conceitos mais modernos em termos de parametrização com uso de tabelas corporativas, como forma de possibilitar que a manutenção regulamentar seja executada com agilidade, prescindindo de recorrência ao SERPRO, desenvolvedor do sistema.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é composto de módulos, estando em constante evolução, e conta com atualizações mensais, as quais incorporam continuamente novas rotinas a funcionalidades, além de procurar contemplar sugestões de melhoria que são formuladas pelos diversos usuários que compõem o conjunto de entidades que utilizam o sistema em seus diversos segmentos.</a:t>
            </a:r>
          </a:p>
          <a:p>
            <a:pPr marL="109537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acesso é realizado por meio de cadastramento prévio, o qual é solicitado pelo preenchimento do Formulário de Cadastramento de Usuário</a:t>
            </a:r>
          </a:p>
          <a:p>
            <a:pPr algn="just"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1174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765175"/>
            <a:ext cx="559276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CaixaDeTexto 7"/>
          <p:cNvSpPr txBox="1">
            <a:spLocks noChangeArrowheads="1"/>
          </p:cNvSpPr>
          <p:nvPr/>
        </p:nvSpPr>
        <p:spPr bwMode="auto">
          <a:xfrm>
            <a:off x="6156325" y="908050"/>
            <a:ext cx="28082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/>
              <a:t>Os usuários cadastrados devem estar designados no Decreto ou Portaria de nomeação e alinhados no formulário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2"/>
          <p:cNvPicPr>
            <a:picLocks noChangeAspect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5436096" y="4149080"/>
            <a:ext cx="2602631" cy="1556384"/>
          </a:xfrm>
          <a:prstGeom prst="rect">
            <a:avLst/>
          </a:prstGeom>
          <a:noFill/>
          <a:ln>
            <a:noFill/>
          </a:ln>
          <a:effectLst>
            <a:glow>
              <a:schemeClr val="bg1">
                <a:lumMod val="85000"/>
              </a:schemeClr>
            </a:glow>
          </a:effectLst>
          <a:extLst/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384550"/>
          </a:xfrm>
        </p:spPr>
        <p:txBody>
          <a:bodyPr>
            <a:no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Para habilitar-se à operação de crédito, preliminarmente, o submutuário deverá elaborar um projeto de Modernização utilizando 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Após a autorização inicial da COOPE/UCP para o município solicitante, a criação do projeto é realizada e o cadastramento do projeto é iniciado pela UEM por intermédio do próprio SEEMP.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 Inclusão e a gestão técnica dos projetos PNAFM é realizada inteiramente pelo sistema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endereço internet:</a:t>
            </a:r>
          </a:p>
          <a:p>
            <a:pPr algn="just">
              <a:buFont typeface="Wingdings 3" pitchFamily="18" charset="2"/>
              <a:buNone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4"/>
              </a:rPr>
              <a:t>https://www.seemp.fazenda.gov.br/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pt-BR" sz="1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2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188" y="333375"/>
          <a:ext cx="8064500" cy="523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61"/>
                <a:gridCol w="3888241"/>
                <a:gridCol w="1584098"/>
              </a:tblGrid>
              <a:tr h="652568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Categorias de Investimento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Descrição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Limites</a:t>
                      </a:r>
                      <a:r>
                        <a:rPr lang="pt-BR" sz="1800" baseline="0" dirty="0" smtClean="0"/>
                        <a:t> Percentuais</a:t>
                      </a:r>
                      <a:endParaRPr lang="pt-BR" sz="1800" dirty="0"/>
                    </a:p>
                  </a:txBody>
                  <a:tcPr marL="91435" marR="91435" marT="45718" marB="45718" anchor="ctr"/>
                </a:tc>
              </a:tr>
              <a:tr h="640055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Capacitação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cursos, seminários, eventos ou outras formas de treinamento e realização de visitas técnicas, nacionais e internacionais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20%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118867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Consultoria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nacionais ou estrangeiras, para elaborar, apoiar, executar ou desenvolver estudos ou atividades relacionadas ao Projeto, inclusive desenvolvimento e customização de sistemas informatizados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50%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830941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Serviços Técnicos que não Configuram Consultoria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serviços técnicos em geral, implantação de geoprocessamento e demais atividades correlatas relativas à gestão cadastral, e reparos e adaptações de unidades físicas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70%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640055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Tecnologia de Informação e Comunicação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e instalação de hardware, redes de computação, instrumentos de comunicação, software básico e sistemas aplicativos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40%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457182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Equipamentos de Apoio Operacional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de bens móveis para apoio à gestão fiscal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15%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  <a:tr h="822927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Ajuste de Quadro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para elaboração de estudos ou atividades relacionadas à gestão de recursos humanos, inclusive planos de ajuste de quadro, e fundos previdenciários</a:t>
                      </a:r>
                      <a:endParaRPr lang="pt-BR" sz="1200" dirty="0"/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10%</a:t>
                      </a:r>
                      <a:endParaRPr lang="pt-BR" sz="1200" dirty="0"/>
                    </a:p>
                  </a:txBody>
                  <a:tcPr marL="91435" marR="91435" marT="45718" marB="45718" anchor="ctr"/>
                </a:tc>
              </a:tr>
            </a:tbl>
          </a:graphicData>
        </a:graphic>
      </p:graphicFrame>
      <p:sp>
        <p:nvSpPr>
          <p:cNvPr id="13350" name="CaixaDeTexto 4"/>
          <p:cNvSpPr txBox="1">
            <a:spLocks noChangeArrowheads="1"/>
          </p:cNvSpPr>
          <p:nvPr/>
        </p:nvSpPr>
        <p:spPr bwMode="auto">
          <a:xfrm>
            <a:off x="544513" y="5589588"/>
            <a:ext cx="5270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t-BR" sz="1600"/>
              <a:t>MOP – cap. IV – página 22 – Categoria de Investimento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sp>
        <p:nvSpPr>
          <p:cNvPr id="14339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39750" y="2492375"/>
            <a:ext cx="7912100" cy="2232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1600" smtClean="0">
              <a:latin typeface="Times" pitchFamily="18" charset="0"/>
            </a:endParaRPr>
          </a:p>
          <a:p>
            <a:pPr algn="just">
              <a:buFont typeface="Wingdings 3" pitchFamily="18" charset="2"/>
              <a:buNone/>
            </a:pPr>
            <a:r>
              <a:rPr lang="pt-BR" sz="2400" smtClean="0">
                <a:latin typeface="Times" pitchFamily="18" charset="0"/>
              </a:rPr>
              <a:t>	O Planejamento Estratégico é a ferramenta de gestão que permite, por meio da definição dos objetivos e da identificação do cenário atual do município, elaborar uma estratégia capaz de atender aos fins almejados. </a:t>
            </a:r>
          </a:p>
        </p:txBody>
      </p:sp>
      <p:pic>
        <p:nvPicPr>
          <p:cNvPr id="1434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4342" name="Retângulo 5"/>
          <p:cNvSpPr>
            <a:spLocks noChangeArrowheads="1"/>
          </p:cNvSpPr>
          <p:nvPr/>
        </p:nvSpPr>
        <p:spPr bwMode="auto">
          <a:xfrm>
            <a:off x="1908175" y="1341438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5363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C:\Program Files (x86)\Microsoft Office\MEDIA\CAGCAT10\j0297749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71550" y="2492375"/>
            <a:ext cx="1851025" cy="1762125"/>
          </a:xfrm>
        </p:spPr>
      </p:pic>
      <p:pic>
        <p:nvPicPr>
          <p:cNvPr id="15365" name="Picture 3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2349500"/>
            <a:ext cx="184308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20938"/>
            <a:ext cx="1747837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ta para a direita 9"/>
          <p:cNvSpPr/>
          <p:nvPr/>
        </p:nvSpPr>
        <p:spPr>
          <a:xfrm>
            <a:off x="2916238" y="3141663"/>
            <a:ext cx="792162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5724525" y="3141663"/>
            <a:ext cx="792163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5369" name="CaixaDeTexto 11"/>
          <p:cNvSpPr txBox="1">
            <a:spLocks noChangeArrowheads="1"/>
          </p:cNvSpPr>
          <p:nvPr/>
        </p:nvSpPr>
        <p:spPr bwMode="auto">
          <a:xfrm>
            <a:off x="900113" y="4941888"/>
            <a:ext cx="237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>
                <a:latin typeface="Times" pitchFamily="18" charset="0"/>
              </a:rPr>
              <a:t>Realidade/Problemas</a:t>
            </a:r>
          </a:p>
        </p:txBody>
      </p:sp>
      <p:sp>
        <p:nvSpPr>
          <p:cNvPr id="15370" name="CaixaDeTexto 12"/>
          <p:cNvSpPr txBox="1">
            <a:spLocks noChangeArrowheads="1"/>
          </p:cNvSpPr>
          <p:nvPr/>
        </p:nvSpPr>
        <p:spPr bwMode="auto">
          <a:xfrm>
            <a:off x="3924300" y="4797425"/>
            <a:ext cx="172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>
                <a:latin typeface="Times" pitchFamily="18" charset="0"/>
              </a:rPr>
              <a:t>Planejamento Estratégico</a:t>
            </a:r>
          </a:p>
        </p:txBody>
      </p:sp>
      <p:sp>
        <p:nvSpPr>
          <p:cNvPr id="15371" name="CaixaDeTexto 13"/>
          <p:cNvSpPr txBox="1">
            <a:spLocks noChangeArrowheads="1"/>
          </p:cNvSpPr>
          <p:nvPr/>
        </p:nvSpPr>
        <p:spPr bwMode="auto">
          <a:xfrm>
            <a:off x="7235825" y="4941888"/>
            <a:ext cx="1223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>
                <a:latin typeface="Times" pitchFamily="18" charset="0"/>
              </a:rPr>
              <a:t>Projeto PNAFM</a:t>
            </a: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5373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638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CaixaDeTexto 4"/>
          <p:cNvSpPr txBox="1">
            <a:spLocks noChangeArrowheads="1"/>
          </p:cNvSpPr>
          <p:nvPr/>
        </p:nvSpPr>
        <p:spPr bwMode="auto">
          <a:xfrm>
            <a:off x="827088" y="2060575"/>
            <a:ext cx="7272337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sz="2400">
                <a:latin typeface="Times" pitchFamily="18" charset="0"/>
              </a:rPr>
              <a:t>No contexto do PNAFM, é necessária especial atenção à elaboração do Planejamento Estratégico municipal com </a:t>
            </a:r>
            <a:r>
              <a:rPr lang="pt-BR" sz="2800" b="1">
                <a:latin typeface="Times" pitchFamily="18" charset="0"/>
              </a:rPr>
              <a:t>ênfase na gestão fiscal</a:t>
            </a:r>
            <a:r>
              <a:rPr lang="pt-BR" sz="2400">
                <a:latin typeface="Times" pitchFamily="18" charset="0"/>
              </a:rPr>
              <a:t>, uma vez que fundamentará as escolhas dos Produtos do Projeto.</a:t>
            </a:r>
          </a:p>
          <a:p>
            <a:pPr marL="0" lvl="1" algn="just" eaLnBrk="1" hangingPunct="1"/>
            <a:endParaRPr lang="pt-BR" sz="2400">
              <a:latin typeface="Times" pitchFamily="18" charset="0"/>
            </a:endParaRPr>
          </a:p>
          <a:p>
            <a:pPr marL="0" lvl="1" algn="just" eaLnBrk="1" hangingPunct="1"/>
            <a:r>
              <a:rPr lang="pt-BR" sz="2400">
                <a:latin typeface="Times" pitchFamily="18" charset="0"/>
              </a:rPr>
              <a:t>É fundamental que a </a:t>
            </a:r>
            <a:r>
              <a:rPr lang="pt-BR" sz="2800" b="1">
                <a:latin typeface="Times" pitchFamily="18" charset="0"/>
              </a:rPr>
              <a:t>sustentabilidade fiscal</a:t>
            </a:r>
            <a:r>
              <a:rPr lang="pt-BR" sz="2400">
                <a:latin typeface="Times" pitchFamily="18" charset="0"/>
              </a:rPr>
              <a:t> esteja presente, direta ou indiretamente, nas ações propostas.</a:t>
            </a:r>
          </a:p>
          <a:p>
            <a:pPr eaLnBrk="1" hangingPunct="1"/>
            <a:endParaRPr lang="pt-BR">
              <a:latin typeface="Times" pitchFamily="18" charset="0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6390" name="Retângulo 5"/>
          <p:cNvSpPr>
            <a:spLocks noChangeArrowheads="1"/>
          </p:cNvSpPr>
          <p:nvPr/>
        </p:nvSpPr>
        <p:spPr bwMode="auto">
          <a:xfrm>
            <a:off x="1908175" y="836613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Conteúdo 5"/>
          <p:cNvSpPr txBox="1">
            <a:spLocks/>
          </p:cNvSpPr>
          <p:nvPr/>
        </p:nvSpPr>
        <p:spPr bwMode="auto">
          <a:xfrm>
            <a:off x="1042988" y="3644900"/>
            <a:ext cx="74803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 eaLnBrk="1" hangingPunct="1">
              <a:defRPr/>
            </a:pPr>
            <a:r>
              <a:rPr lang="pt-BR" sz="1200" dirty="0"/>
              <a:t>Exemplo: Considerando o espaço de tempo entre a elaboração, aprovação do projeto e assinatura do contrato de subempréstimo, justifica-se a realização desta revisão para adequação de valores, principalmente equipamentos tecnológicos, bem como atender as necessidades das demandas Municipais....</a:t>
            </a:r>
          </a:p>
          <a:p>
            <a:pPr algn="just" eaLnBrk="1" hangingPunct="1">
              <a:defRPr/>
            </a:pPr>
            <a:endParaRPr lang="pt-BR" sz="1200" dirty="0"/>
          </a:p>
          <a:p>
            <a:pPr algn="just" eaLnBrk="1" hangingPunct="1">
              <a:defRPr/>
            </a:pPr>
            <a:r>
              <a:rPr lang="pt-BR" sz="1200" dirty="0"/>
              <a:t>Mudança de diretrizes, inclusão de produtos/insumos, remanejamento de valores.</a:t>
            </a:r>
          </a:p>
          <a:p>
            <a:pPr algn="just" eaLnBrk="1" hangingPunct="1">
              <a:defRPr/>
            </a:pPr>
            <a:endParaRPr lang="pt-BR" sz="1200" dirty="0"/>
          </a:p>
        </p:txBody>
      </p:sp>
      <p:sp>
        <p:nvSpPr>
          <p:cNvPr id="17413" name="CaixaDeTexto 7"/>
          <p:cNvSpPr txBox="1">
            <a:spLocks noChangeArrowheads="1"/>
          </p:cNvSpPr>
          <p:nvPr/>
        </p:nvSpPr>
        <p:spPr bwMode="auto">
          <a:xfrm>
            <a:off x="971550" y="1916113"/>
            <a:ext cx="62198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 eaLnBrk="1" hangingPunct="1"/>
            <a:r>
              <a:rPr lang="pt-BR" sz="2400" b="1">
                <a:latin typeface="Times" pitchFamily="18" charset="0"/>
              </a:rPr>
              <a:t>1 – JUSTIFICATIVA GERAL DA REVISÃO</a:t>
            </a:r>
          </a:p>
          <a:p>
            <a:pPr eaLnBrk="1" hangingPunct="1"/>
            <a:endParaRPr lang="pt-BR"/>
          </a:p>
        </p:txBody>
      </p:sp>
      <p:sp>
        <p:nvSpPr>
          <p:cNvPr id="17414" name="CaixaDeTexto 9"/>
          <p:cNvSpPr txBox="1">
            <a:spLocks noChangeArrowheads="1"/>
          </p:cNvSpPr>
          <p:nvPr/>
        </p:nvSpPr>
        <p:spPr bwMode="auto">
          <a:xfrm>
            <a:off x="971550" y="2565400"/>
            <a:ext cx="7561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eaLnBrk="1" hangingPunct="1"/>
            <a:r>
              <a:rPr lang="pt-BR" b="1" i="1" u="sng"/>
              <a:t>Instrução de preenchimento:</a:t>
            </a:r>
            <a:r>
              <a:rPr lang="pt-BR" i="1"/>
              <a:t> Nesse tópico a UEM deve justificar de forma ampla e fundamentada a necessidade da revisão.</a:t>
            </a:r>
            <a:endParaRPr lang="pt-BR">
              <a:latin typeface="Times" pitchFamily="18" charset="0"/>
            </a:endParaRP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 eaLnBrk="1" hangingPunct="1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7416" name="Retângulo 5"/>
          <p:cNvSpPr>
            <a:spLocks noChangeArrowheads="1"/>
          </p:cNvSpPr>
          <p:nvPr/>
        </p:nvSpPr>
        <p:spPr bwMode="auto">
          <a:xfrm>
            <a:off x="973138" y="879475"/>
            <a:ext cx="719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 DE REVISÃO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4982</TotalTime>
  <Words>1557</Words>
  <Application>Microsoft Office PowerPoint</Application>
  <PresentationFormat>Apresentação na tela (4:3)</PresentationFormat>
  <Paragraphs>213</Paragraphs>
  <Slides>15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7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Times</vt:lpstr>
      <vt:lpstr>Times New Roman</vt:lpstr>
      <vt:lpstr>Concurso</vt:lpstr>
      <vt:lpstr>  Municípios: Aparecida de Goiânia/GO, Balneário Camboriú/SC, Bertioga/SP, Guarulhos/SP,  REGOV Blumenau/SC, GIGOV Goiânia/GO, Rio de Janeiro/RJ, Santos/SP e São Paulo/SP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388</cp:revision>
  <dcterms:created xsi:type="dcterms:W3CDTF">2016-08-22T14:28:27Z</dcterms:created>
  <dcterms:modified xsi:type="dcterms:W3CDTF">2019-12-06T19:37:29Z</dcterms:modified>
</cp:coreProperties>
</file>