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7" r:id="rId1"/>
  </p:sldMasterIdLst>
  <p:notesMasterIdLst>
    <p:notesMasterId r:id="rId16"/>
  </p:notesMasterIdLst>
  <p:handoutMasterIdLst>
    <p:handoutMasterId r:id="rId17"/>
  </p:handoutMasterIdLst>
  <p:sldIdLst>
    <p:sldId id="290" r:id="rId2"/>
    <p:sldId id="331" r:id="rId3"/>
    <p:sldId id="332" r:id="rId4"/>
    <p:sldId id="334" r:id="rId5"/>
    <p:sldId id="337" r:id="rId6"/>
    <p:sldId id="335" r:id="rId7"/>
    <p:sldId id="321" r:id="rId8"/>
    <p:sldId id="326" r:id="rId9"/>
    <p:sldId id="328" r:id="rId10"/>
    <p:sldId id="330" r:id="rId11"/>
    <p:sldId id="329" r:id="rId12"/>
    <p:sldId id="333" r:id="rId13"/>
    <p:sldId id="336" r:id="rId14"/>
    <p:sldId id="324" r:id="rId15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4400" kern="1200">
        <a:solidFill>
          <a:schemeClr val="tx2"/>
        </a:solidFill>
        <a:latin typeface="Tahoma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4400" kern="1200">
        <a:solidFill>
          <a:schemeClr val="tx2"/>
        </a:solidFill>
        <a:latin typeface="Tahoma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4400" kern="1200">
        <a:solidFill>
          <a:schemeClr val="tx2"/>
        </a:solidFill>
        <a:latin typeface="Tahoma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4400" kern="1200">
        <a:solidFill>
          <a:schemeClr val="tx2"/>
        </a:solidFill>
        <a:latin typeface="Tahoma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4400" kern="1200">
        <a:solidFill>
          <a:schemeClr val="tx2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2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2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2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2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FF"/>
    <a:srgbClr val="FFCC99"/>
    <a:srgbClr val="FFFFCC"/>
    <a:srgbClr val="009900"/>
    <a:srgbClr val="CC3300"/>
    <a:srgbClr val="003366"/>
    <a:srgbClr val="000066"/>
    <a:srgbClr val="0000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259" autoAdjust="0"/>
    <p:restoredTop sz="94714" autoAdjust="0"/>
  </p:normalViewPr>
  <p:slideViewPr>
    <p:cSldViewPr>
      <p:cViewPr>
        <p:scale>
          <a:sx n="78" d="100"/>
          <a:sy n="78" d="100"/>
        </p:scale>
        <p:origin x="-2016" y="-7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168" y="-82"/>
      </p:cViewPr>
      <p:guideLst>
        <p:guide orient="horz" pos="2880"/>
        <p:guide pos="2160"/>
      </p:guideLst>
    </p:cSldViewPr>
  </p:notes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436F1F6-FF45-4EB4-9994-916D59775E3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6585711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B794315-6440-4534-B87F-ED192CE4DB5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2527979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49156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F583BF-BE4F-42ED-965D-8C9A9831F37D}" type="slidenum">
              <a:rPr lang="pt-BR" smtClean="0"/>
              <a:pPr/>
              <a:t>1</a:t>
            </a:fld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373009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71684" name="Espaço Reservado para Número de Slide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851FA92-7D62-4BE3-AE79-178B85EE8F13}" type="slidenum">
              <a:rPr lang="pt-BR" sz="1200"/>
              <a:pPr algn="r"/>
              <a:t>2</a:t>
            </a:fld>
            <a:endParaRPr lang="pt-BR" sz="1200"/>
          </a:p>
        </p:txBody>
      </p:sp>
    </p:spTree>
    <p:extLst>
      <p:ext uri="{BB962C8B-B14F-4D97-AF65-F5344CB8AC3E}">
        <p14:creationId xmlns="" xmlns:p14="http://schemas.microsoft.com/office/powerpoint/2010/main" val="35128188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71684" name="Espaço Reservado para Número de Slide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851FA92-7D62-4BE3-AE79-178B85EE8F13}" type="slidenum">
              <a:rPr lang="pt-BR" sz="1200"/>
              <a:pPr algn="r"/>
              <a:t>7</a:t>
            </a:fld>
            <a:endParaRPr lang="pt-BR" sz="1200"/>
          </a:p>
        </p:txBody>
      </p:sp>
    </p:spTree>
    <p:extLst>
      <p:ext uri="{BB962C8B-B14F-4D97-AF65-F5344CB8AC3E}">
        <p14:creationId xmlns="" xmlns:p14="http://schemas.microsoft.com/office/powerpoint/2010/main" val="3512818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71684" name="Espaço Reservado para Número de Slide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851FA92-7D62-4BE3-AE79-178B85EE8F13}" type="slidenum">
              <a:rPr lang="pt-BR" sz="1200"/>
              <a:pPr algn="r"/>
              <a:t>8</a:t>
            </a:fld>
            <a:endParaRPr lang="pt-BR" sz="1200"/>
          </a:p>
        </p:txBody>
      </p:sp>
    </p:spTree>
    <p:extLst>
      <p:ext uri="{BB962C8B-B14F-4D97-AF65-F5344CB8AC3E}">
        <p14:creationId xmlns="" xmlns:p14="http://schemas.microsoft.com/office/powerpoint/2010/main" val="35128188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71684" name="Espaço Reservado para Número de Slide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851FA92-7D62-4BE3-AE79-178B85EE8F13}" type="slidenum">
              <a:rPr lang="pt-BR" sz="1200"/>
              <a:pPr algn="r"/>
              <a:t>9</a:t>
            </a:fld>
            <a:endParaRPr lang="pt-BR" sz="1200"/>
          </a:p>
        </p:txBody>
      </p:sp>
    </p:spTree>
    <p:extLst>
      <p:ext uri="{BB962C8B-B14F-4D97-AF65-F5344CB8AC3E}">
        <p14:creationId xmlns="" xmlns:p14="http://schemas.microsoft.com/office/powerpoint/2010/main" val="35128188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71684" name="Espaço Reservado para Número de Slide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851FA92-7D62-4BE3-AE79-178B85EE8F13}" type="slidenum">
              <a:rPr lang="pt-BR" sz="1200"/>
              <a:pPr algn="r"/>
              <a:t>10</a:t>
            </a:fld>
            <a:endParaRPr lang="pt-BR" sz="1200"/>
          </a:p>
        </p:txBody>
      </p:sp>
    </p:spTree>
    <p:extLst>
      <p:ext uri="{BB962C8B-B14F-4D97-AF65-F5344CB8AC3E}">
        <p14:creationId xmlns="" xmlns:p14="http://schemas.microsoft.com/office/powerpoint/2010/main" val="35128188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71684" name="Espaço Reservado para Número de Slide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851FA92-7D62-4BE3-AE79-178B85EE8F13}" type="slidenum">
              <a:rPr lang="pt-BR" sz="1200"/>
              <a:pPr algn="r"/>
              <a:t>11</a:t>
            </a:fld>
            <a:endParaRPr lang="pt-BR" sz="1200"/>
          </a:p>
        </p:txBody>
      </p:sp>
    </p:spTree>
    <p:extLst>
      <p:ext uri="{BB962C8B-B14F-4D97-AF65-F5344CB8AC3E}">
        <p14:creationId xmlns="" xmlns:p14="http://schemas.microsoft.com/office/powerpoint/2010/main" val="35128188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71684" name="Espaço Reservado para Número de Slide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851FA92-7D62-4BE3-AE79-178B85EE8F13}" type="slidenum">
              <a:rPr lang="pt-BR" sz="1200"/>
              <a:pPr algn="r"/>
              <a:t>14</a:t>
            </a:fld>
            <a:endParaRPr lang="pt-BR" sz="1200"/>
          </a:p>
        </p:txBody>
      </p:sp>
    </p:spTree>
    <p:extLst>
      <p:ext uri="{BB962C8B-B14F-4D97-AF65-F5344CB8AC3E}">
        <p14:creationId xmlns="" xmlns:p14="http://schemas.microsoft.com/office/powerpoint/2010/main" val="3512818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D455A-E2C2-4D9B-B27D-A52ADA2D8C95}" type="datetimeFigureOut">
              <a:rPr lang="pt-BR" smtClean="0"/>
              <a:pPr/>
              <a:t>19/05/2017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C935E-C92B-450F-8D98-01EE6E1477A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D455A-E2C2-4D9B-B27D-A52ADA2D8C95}" type="datetimeFigureOut">
              <a:rPr lang="pt-BR" smtClean="0"/>
              <a:pPr/>
              <a:t>19/05/2017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C935E-C92B-450F-8D98-01EE6E1477A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D455A-E2C2-4D9B-B27D-A52ADA2D8C95}" type="datetimeFigureOut">
              <a:rPr lang="pt-BR" smtClean="0"/>
              <a:pPr/>
              <a:t>19/05/2017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C935E-C92B-450F-8D98-01EE6E1477A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10" descr="images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520" y="6309400"/>
            <a:ext cx="1119613" cy="320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1" descr="L:\SE-MF\COOPE\Ucp\08 COGEP\13ª Reunião - Indaial e Pomerode\Diversos\Logomarca nova do BID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30" y="6165380"/>
            <a:ext cx="891371" cy="560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 userDrawn="1"/>
        </p:nvSpPr>
        <p:spPr>
          <a:xfrm>
            <a:off x="4860040" y="6165380"/>
            <a:ext cx="22323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400" b="1" baseline="0" dirty="0">
                <a:latin typeface="Times New Roman" pitchFamily="18" charset="0"/>
                <a:cs typeface="Times New Roman" pitchFamily="18" charset="0"/>
              </a:rPr>
              <a:t>Ministério da Fazenda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400" b="1" baseline="0" dirty="0">
                <a:latin typeface="Times New Roman" pitchFamily="18" charset="0"/>
                <a:cs typeface="Times New Roman" pitchFamily="18" charset="0"/>
              </a:rPr>
              <a:t>  Secretaria Executiva</a:t>
            </a:r>
            <a:endParaRPr lang="pt-BR" sz="1400" baseline="0" dirty="0">
              <a:latin typeface="Calibri" pitchFamily="34" charset="0"/>
              <a:cs typeface="+mn-cs"/>
            </a:endParaRPr>
          </a:p>
        </p:txBody>
      </p:sp>
      <p:pic>
        <p:nvPicPr>
          <p:cNvPr id="7" name="Picture 2" descr="C:\Users\irmabc\Desktop\Logo marca GF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2951" y="6021361"/>
            <a:ext cx="1295579" cy="648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m 7" descr="Prefeitura piçarras.pn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4139940" y="5877340"/>
            <a:ext cx="748630" cy="780168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D455A-E2C2-4D9B-B27D-A52ADA2D8C95}" type="datetimeFigureOut">
              <a:rPr lang="pt-BR" smtClean="0"/>
              <a:pPr/>
              <a:t>19/05/2017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C935E-C92B-450F-8D98-01EE6E1477A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D455A-E2C2-4D9B-B27D-A52ADA2D8C95}" type="datetimeFigureOut">
              <a:rPr lang="pt-BR" smtClean="0"/>
              <a:pPr/>
              <a:t>19/05/2017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C935E-C92B-450F-8D98-01EE6E1477A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D455A-E2C2-4D9B-B27D-A52ADA2D8C95}" type="datetimeFigureOut">
              <a:rPr lang="pt-BR" smtClean="0"/>
              <a:pPr/>
              <a:t>19/05/2017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C935E-C92B-450F-8D98-01EE6E1477A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D455A-E2C2-4D9B-B27D-A52ADA2D8C95}" type="datetimeFigureOut">
              <a:rPr lang="pt-BR" smtClean="0"/>
              <a:pPr/>
              <a:t>19/05/2017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C935E-C92B-450F-8D98-01EE6E1477A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D455A-E2C2-4D9B-B27D-A52ADA2D8C95}" type="datetimeFigureOut">
              <a:rPr lang="pt-BR" smtClean="0"/>
              <a:pPr/>
              <a:t>19/05/2017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C935E-C92B-450F-8D98-01EE6E1477A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D455A-E2C2-4D9B-B27D-A52ADA2D8C95}" type="datetimeFigureOut">
              <a:rPr lang="pt-BR" smtClean="0"/>
              <a:pPr/>
              <a:t>19/05/2017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C935E-C92B-450F-8D98-01EE6E1477A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D455A-E2C2-4D9B-B27D-A52ADA2D8C95}" type="datetimeFigureOut">
              <a:rPr lang="pt-BR" smtClean="0"/>
              <a:pPr/>
              <a:t>19/05/2017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C935E-C92B-450F-8D98-01EE6E1477A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D455A-E2C2-4D9B-B27D-A52ADA2D8C95}" type="datetimeFigureOut">
              <a:rPr lang="pt-BR" smtClean="0"/>
              <a:pPr/>
              <a:t>19/05/2017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C935E-C92B-450F-8D98-01EE6E1477A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D455A-E2C2-4D9B-B27D-A52ADA2D8C95}" type="datetimeFigureOut">
              <a:rPr lang="pt-BR" smtClean="0"/>
              <a:pPr/>
              <a:t>19/05/2017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C935E-C92B-450F-8D98-01EE6E1477A7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7" name="Picture 7" descr="t2a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76200"/>
            <a:ext cx="4500563" cy="495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8"/>
          <p:cNvSpPr>
            <a:spLocks noChangeArrowheads="1"/>
          </p:cNvSpPr>
          <p:nvPr userDrawn="1"/>
        </p:nvSpPr>
        <p:spPr bwMode="auto">
          <a:xfrm>
            <a:off x="4500563" y="333374"/>
            <a:ext cx="4643438" cy="238105"/>
          </a:xfrm>
          <a:prstGeom prst="rect">
            <a:avLst/>
          </a:prstGeom>
          <a:gradFill rotWithShape="1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pt-BR"/>
          </a:p>
        </p:txBody>
      </p:sp>
      <p:pic>
        <p:nvPicPr>
          <p:cNvPr id="9" name="Picture 9" descr="UCP_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596188" y="222250"/>
            <a:ext cx="1296987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</p:sldLayoutIdLst>
  <p:transition/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hyperlink" Target="mailto:sergio.martins.silva@fazenda.gov.br" TargetMode="External"/><Relationship Id="rId7" Type="http://schemas.openxmlformats.org/officeDocument/2006/relationships/image" Target="../media/image1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antonio.c.oliveira@fazenda.gov.br" TargetMode="External"/><Relationship Id="rId5" Type="http://schemas.openxmlformats.org/officeDocument/2006/relationships/hyperlink" Target="mailto:caio.nogueira@fazenda.gov.br" TargetMode="External"/><Relationship Id="rId4" Type="http://schemas.openxmlformats.org/officeDocument/2006/relationships/hyperlink" Target="mailto:cleide-maria.costa@fazenda.gov.br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PRESTA&#199;&#195;O%20DE%20CONTAS%20DO%204&#186;%20TRIM%202016%20%20II-1.xlsx" TargetMode="External"/><Relationship Id="rId2" Type="http://schemas.openxmlformats.org/officeDocument/2006/relationships/hyperlink" Target="Controle%20Demonstra&#231;&#245;es%20e%20Loa%20-2016.xl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PRESTA&#199;&#195;O%20DE%20CONTAS%20DO%201&#186;%20TRIM%202017%20II-2.xlsx" TargetMode="External"/><Relationship Id="rId5" Type="http://schemas.openxmlformats.org/officeDocument/2006/relationships/hyperlink" Target="PRESTA&#199;&#195;O%20DE%20CONTAS%20DO%201&#186;%20TRIM%202017%20II-1.xlsx" TargetMode="External"/><Relationship Id="rId4" Type="http://schemas.openxmlformats.org/officeDocument/2006/relationships/hyperlink" Target="PRESTA&#199;&#195;O%20DE%20CONTAS%20DO%204&#186;%20TRIM%202016%20II-2.xls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4"/>
          <p:cNvGraphicFramePr>
            <a:graphicFrameLocks noGrp="1" noChangeAspect="1"/>
          </p:cNvGraphicFramePr>
          <p:nvPr>
            <p:ph idx="4294967295"/>
          </p:nvPr>
        </p:nvGraphicFramePr>
        <p:xfrm>
          <a:off x="3494165" y="1844675"/>
          <a:ext cx="2085975" cy="2047875"/>
        </p:xfrm>
        <a:graphic>
          <a:graphicData uri="http://schemas.openxmlformats.org/presentationml/2006/ole">
            <p:oleObj spid="_x0000_s1049" name="Figura" r:id="rId4" imgW="2085714" imgH="2048161" progId="Word.Picture.8">
              <p:embed/>
            </p:oleObj>
          </a:graphicData>
        </a:graphic>
      </p:graphicFrame>
      <p:sp>
        <p:nvSpPr>
          <p:cNvPr id="96262" name="Text Box 6"/>
          <p:cNvSpPr txBox="1">
            <a:spLocks noChangeArrowheads="1"/>
          </p:cNvSpPr>
          <p:nvPr/>
        </p:nvSpPr>
        <p:spPr bwMode="auto">
          <a:xfrm>
            <a:off x="827480" y="4005080"/>
            <a:ext cx="7830745" cy="830997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2400" dirty="0" smtClean="0">
                <a:solidFill>
                  <a:srgbClr val="000099"/>
                </a:solidFill>
                <a:latin typeface="Clarendon Condensed" pitchFamily="18" charset="0"/>
              </a:rPr>
              <a:t>PROGRAMA </a:t>
            </a:r>
            <a:r>
              <a:rPr lang="pt-BR" sz="2400" dirty="0">
                <a:solidFill>
                  <a:srgbClr val="000099"/>
                </a:solidFill>
                <a:latin typeface="Clarendon Condensed" pitchFamily="18" charset="0"/>
              </a:rPr>
              <a:t>NACIONAL DE APOIO À GESTÃO ADMINISTRATIVA E FISCAL DOS MUNICÍPIOS BRASILEIROS - PNAFM</a:t>
            </a:r>
          </a:p>
        </p:txBody>
      </p:sp>
      <p:sp>
        <p:nvSpPr>
          <p:cNvPr id="4" name="Retângulo 3"/>
          <p:cNvSpPr/>
          <p:nvPr/>
        </p:nvSpPr>
        <p:spPr>
          <a:xfrm>
            <a:off x="3995920" y="5805330"/>
            <a:ext cx="1008140" cy="9361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764630"/>
            <a:ext cx="8229600" cy="653008"/>
          </a:xfrm>
        </p:spPr>
        <p:txBody>
          <a:bodyPr>
            <a:normAutofit/>
          </a:bodyPr>
          <a:lstStyle/>
          <a:p>
            <a:r>
              <a:rPr lang="pt-BR" sz="3200" dirty="0" smtClean="0">
                <a:latin typeface="Clarendon Condensed" pitchFamily="18" charset="0"/>
              </a:rPr>
              <a:t>Pontos de Atenção</a:t>
            </a:r>
            <a:endParaRPr lang="pt-BR" sz="3200" dirty="0">
              <a:latin typeface="Clarendon Condensed" pitchFamily="18" charset="0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pt-BR" sz="2800" u="sng" dirty="0" smtClean="0"/>
              <a:t>Encerramento em 30/31/......../2017 </a:t>
            </a:r>
            <a:r>
              <a:rPr lang="pt-BR" sz="1400" u="sng" dirty="0" smtClean="0"/>
              <a:t>(continuação)</a:t>
            </a:r>
          </a:p>
          <a:p>
            <a:pPr lvl="1"/>
            <a:r>
              <a:rPr lang="pt-BR" sz="2000" dirty="0" smtClean="0"/>
              <a:t>Alertas para Administração Municipal </a:t>
            </a:r>
            <a:r>
              <a:rPr lang="pt-BR" sz="1400" dirty="0" smtClean="0">
                <a:solidFill>
                  <a:srgbClr val="FF0000"/>
                </a:solidFill>
              </a:rPr>
              <a:t>(continuação)</a:t>
            </a:r>
          </a:p>
          <a:p>
            <a:pPr lvl="2"/>
            <a:r>
              <a:rPr lang="pt-BR" sz="1600" dirty="0" smtClean="0"/>
              <a:t>Manter a UEM em condição ativa até a apresentação de todos os documentos de encerramento do projeto.</a:t>
            </a:r>
          </a:p>
          <a:p>
            <a:pPr lvl="2"/>
            <a:r>
              <a:rPr lang="pt-BR" sz="1600" dirty="0" smtClean="0"/>
              <a:t>Orientar  os setores responsáveis pelo acompanhamento do serviço da dívida, evitando-se medidas de cobrança/execução.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764630"/>
            <a:ext cx="8229600" cy="653008"/>
          </a:xfrm>
        </p:spPr>
        <p:txBody>
          <a:bodyPr>
            <a:normAutofit/>
          </a:bodyPr>
          <a:lstStyle/>
          <a:p>
            <a:r>
              <a:rPr lang="pt-BR" sz="3200" dirty="0" smtClean="0">
                <a:latin typeface="Clarendon Condensed" pitchFamily="18" charset="0"/>
              </a:rPr>
              <a:t>Pontos de Atenção</a:t>
            </a:r>
            <a:endParaRPr lang="pt-BR" sz="3200" dirty="0">
              <a:latin typeface="Clarendon Condensed" pitchFamily="18" charset="0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pt-BR" sz="2800" u="sng" dirty="0" smtClean="0"/>
              <a:t>Encerramento </a:t>
            </a:r>
            <a:r>
              <a:rPr lang="pt-BR" sz="1400" u="sng" dirty="0" smtClean="0"/>
              <a:t>(continuação)</a:t>
            </a:r>
          </a:p>
          <a:p>
            <a:pPr lvl="1"/>
            <a:r>
              <a:rPr lang="pt-BR" sz="2000" dirty="0" smtClean="0"/>
              <a:t>Certificar-se quanto ao cumprimento das recomendações de auditoria.</a:t>
            </a:r>
          </a:p>
          <a:p>
            <a:pPr lvl="1"/>
            <a:r>
              <a:rPr lang="pt-BR" sz="2000" dirty="0" smtClean="0"/>
              <a:t>Até a vinculação da Justificativa de Gasto (prevista para ocorrer em até 30 dias após o encerramento), se necessário</a:t>
            </a:r>
            <a:r>
              <a:rPr lang="pt-BR" sz="2000" b="1" u="sng" dirty="0" smtClean="0">
                <a:solidFill>
                  <a:srgbClr val="FF0000"/>
                </a:solidFill>
              </a:rPr>
              <a:t>, por motivo relevante e previamente autorizado pela COOPE/MF</a:t>
            </a:r>
            <a:r>
              <a:rPr lang="pt-BR" sz="2000" dirty="0" smtClean="0"/>
              <a:t>, o Município poderá substituir despesas glosadas ou com recomendação de glosas.  Nesse caso, as novas despesas deverão atender a todas as prerrogativas do Programa PNAFM e terem sido constituídas durante o prazo de execução de despesas.</a:t>
            </a:r>
            <a:endParaRPr lang="pt-BR" sz="1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C935E-C92B-450F-8D98-01EE6E1477A7}" type="slidenum">
              <a:rPr lang="pt-BR" smtClean="0"/>
              <a:pPr/>
              <a:t>12</a:t>
            </a:fld>
            <a:endParaRPr lang="pt-BR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1356791"/>
            <a:ext cx="914400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1. Relatório de Monitoramento:</a:t>
            </a:r>
            <a:r>
              <a:rPr kumimoji="0" lang="pt-BR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Não entregaram o RM referente ao primeiro trimestre de 2017 (2017-I), os seguintes municípios</a:t>
            </a:r>
            <a:endParaRPr kumimoji="0" lang="pt-BR" sz="18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pt-BR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- Araçatuba;</a:t>
            </a:r>
            <a:endParaRPr kumimoji="0" lang="pt-BR" sz="18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pt-BR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- Balneário Piçarras;</a:t>
            </a:r>
            <a:endParaRPr kumimoji="0" lang="pt-BR" sz="18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pt-BR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pt-BR" sz="1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Biguaçú</a:t>
            </a:r>
            <a:r>
              <a:rPr kumimoji="0" lang="pt-BR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pt-BR" sz="18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pt-BR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- Corupá;</a:t>
            </a:r>
            <a:endParaRPr kumimoji="0" lang="pt-BR" sz="18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pt-BR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- Mossoró; e</a:t>
            </a:r>
            <a:endParaRPr kumimoji="0" lang="pt-BR" sz="18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pt-BR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- São Bernardo do Campo.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pt-BR" sz="18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2. PCR – Relatório de Finalização de Projeto:</a:t>
            </a:r>
            <a:r>
              <a:rPr kumimoji="0" lang="pt-BR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Ainda não entregaram a primeira versão do PCR para análise: </a:t>
            </a:r>
            <a:endParaRPr kumimoji="0" lang="pt-BR" sz="18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pt-BR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- Barra Mansa;</a:t>
            </a:r>
            <a:endParaRPr kumimoji="0" lang="pt-BR" sz="18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pt-BR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- Gravatá;</a:t>
            </a:r>
            <a:endParaRPr kumimoji="0" lang="pt-BR" sz="18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pt-BR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- Iguatu; e </a:t>
            </a:r>
            <a:endParaRPr kumimoji="0" lang="pt-BR" sz="18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pt-BR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- Mesquita.</a:t>
            </a:r>
            <a:endParaRPr kumimoji="0" lang="pt-BR" sz="18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945829" y="764630"/>
            <a:ext cx="693863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Relatórios - Monitoramento</a:t>
            </a:r>
            <a:endParaRPr lang="pt-BR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C935E-C92B-450F-8D98-01EE6E1477A7}" type="slidenum">
              <a:rPr lang="pt-BR" smtClean="0"/>
              <a:pPr/>
              <a:t>13</a:t>
            </a:fld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2251426" y="1196690"/>
            <a:ext cx="309764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AUDITORIA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86451" y="2708900"/>
            <a:ext cx="860614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pt-BR" sz="3200" dirty="0" smtClean="0"/>
              <a:t> Relatório de Auditoria já inserido no SEEMP com sugestões e recomendações para CORUPÁ/SC, PIÇARRAS/SC, MOSSORÓ/NR e FORTALEZA/CE.</a:t>
            </a:r>
          </a:p>
          <a:p>
            <a:pPr algn="l">
              <a:buFont typeface="Arial" pitchFamily="34" charset="0"/>
              <a:buChar char="•"/>
            </a:pPr>
            <a:r>
              <a:rPr lang="pt-BR" sz="3200" dirty="0" smtClean="0"/>
              <a:t> Providências associadas às características do projeto (prazo de encerramento, mérito e impacto da recomendação).</a:t>
            </a:r>
          </a:p>
          <a:p>
            <a:pPr algn="l">
              <a:buFont typeface="Arial" pitchFamily="34" charset="0"/>
              <a:buChar char="•"/>
            </a:pPr>
            <a:endParaRPr lang="pt-BR" sz="3200" dirty="0" smtClean="0"/>
          </a:p>
          <a:p>
            <a:pPr algn="l">
              <a:buFont typeface="Arial" pitchFamily="34" charset="0"/>
              <a:buChar char="•"/>
            </a:pPr>
            <a:endParaRPr lang="pt-BR" sz="3200" dirty="0" smtClean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27480" y="3023713"/>
            <a:ext cx="756105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alt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Obrigado!</a:t>
            </a:r>
          </a:p>
          <a:p>
            <a:pPr algn="just"/>
            <a:r>
              <a:rPr lang="pt-BR" alt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Sérgio Martins (61) 3412-2441 – </a:t>
            </a:r>
            <a:r>
              <a:rPr lang="pt-BR" alt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sergio.martins.silva@fazenda.gov.br</a:t>
            </a:r>
            <a:endParaRPr lang="pt-BR" altLang="pt-B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altLang="pt-B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      (61) 984039444</a:t>
            </a:r>
            <a:endParaRPr lang="pt-BR" altLang="pt-B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alt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Cleide Maria (61) 3412-2491 - </a:t>
            </a:r>
            <a:r>
              <a:rPr lang="pt-BR" alt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cleide-maria.costa@fazenda.gov.br</a:t>
            </a:r>
            <a:endParaRPr lang="pt-BR" altLang="pt-B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alt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alt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Caio Nogueira (61) 3412-2449 – </a:t>
            </a:r>
            <a:r>
              <a:rPr lang="pt-BR" alt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caio.nogueira@fazenda.gov.br</a:t>
            </a:r>
            <a:endParaRPr lang="pt-BR" altLang="pt-B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altLang="pt-BR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altLang="pt-BR" sz="2000" dirty="0" smtClean="0">
                <a:solidFill>
                  <a:schemeClr val="tx1"/>
                </a:solidFill>
                <a:latin typeface="+mj-lt"/>
                <a:cs typeface="Arial" charset="0"/>
              </a:rPr>
              <a:t>Antônio </a:t>
            </a:r>
            <a:r>
              <a:rPr lang="pt-BR" altLang="pt-BR" sz="2000" dirty="0">
                <a:solidFill>
                  <a:schemeClr val="tx1"/>
                </a:solidFill>
                <a:latin typeface="+mj-lt"/>
                <a:cs typeface="Arial" charset="0"/>
              </a:rPr>
              <a:t>Carlos (61) 3412-2490 – </a:t>
            </a:r>
            <a:r>
              <a:rPr lang="pt-BR" altLang="pt-BR" sz="2000" dirty="0">
                <a:solidFill>
                  <a:schemeClr val="tx1"/>
                </a:solidFill>
                <a:latin typeface="+mj-lt"/>
                <a:hlinkClick r:id="rId6"/>
              </a:rPr>
              <a:t>antonio.c.oliveira@fazenda.gov.br</a:t>
            </a:r>
            <a:endParaRPr lang="pt-BR" altLang="pt-BR" sz="2000" dirty="0">
              <a:solidFill>
                <a:schemeClr val="tx1"/>
              </a:solidFill>
              <a:latin typeface="+mj-lt"/>
              <a:cs typeface="Arial" charset="0"/>
            </a:endParaRPr>
          </a:p>
          <a:p>
            <a:pPr algn="just"/>
            <a:endParaRPr lang="pt-BR" alt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m 2" descr="C:\Users\irmabc\Pictures\cogep1.jpg"/>
          <p:cNvPicPr>
            <a:picLocks noChangeAspect="1" noChangeArrowheads="1"/>
          </p:cNvPicPr>
          <p:nvPr/>
        </p:nvPicPr>
        <p:blipFill>
          <a:blip r:embed="rId7" cstate="print"/>
          <a:stretch>
            <a:fillRect/>
          </a:stretch>
        </p:blipFill>
        <p:spPr bwMode="auto">
          <a:xfrm>
            <a:off x="2843760" y="1124680"/>
            <a:ext cx="3848100" cy="1390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3318" y="1492855"/>
            <a:ext cx="1365212" cy="154724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490" y="2636890"/>
            <a:ext cx="3096430" cy="2665282"/>
          </a:xfrm>
          <a:prstGeom prst="rect">
            <a:avLst/>
          </a:prstGeom>
        </p:spPr>
      </p:pic>
      <p:pic>
        <p:nvPicPr>
          <p:cNvPr id="6" name="Espaço Reservado para Conteúdo 2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0" y="2564880"/>
            <a:ext cx="3744520" cy="2667971"/>
          </a:xfrm>
        </p:spPr>
      </p:pic>
      <p:sp>
        <p:nvSpPr>
          <p:cNvPr id="7" name="CaixaDeTexto 6"/>
          <p:cNvSpPr txBox="1"/>
          <p:nvPr/>
        </p:nvSpPr>
        <p:spPr>
          <a:xfrm>
            <a:off x="1356461" y="908650"/>
            <a:ext cx="667201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Como desejamos encerrar</a:t>
            </a:r>
          </a:p>
          <a:p>
            <a:r>
              <a:rPr lang="pt-BR" dirty="0" smtClean="0"/>
              <a:t> nosso Projeto ?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3927980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692620"/>
            <a:ext cx="8229600" cy="725018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POSIÇÃO DE ENCERRAMENTO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C935E-C92B-450F-8D98-01EE6E1477A7}" type="slidenum">
              <a:rPr lang="pt-BR" smtClean="0"/>
              <a:pPr/>
              <a:t>3</a:t>
            </a:fld>
            <a:endParaRPr lang="pt-BR"/>
          </a:p>
        </p:txBody>
      </p:sp>
      <p:pic>
        <p:nvPicPr>
          <p:cNvPr id="3891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66046"/>
            <a:ext cx="9144000" cy="3977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836640"/>
            <a:ext cx="8229600" cy="580998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Posição de Investimentos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C935E-C92B-450F-8D98-01EE6E1477A7}" type="slidenum">
              <a:rPr lang="pt-BR" smtClean="0"/>
              <a:pPr/>
              <a:t>4</a:t>
            </a:fld>
            <a:endParaRPr lang="pt-BR"/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628750"/>
            <a:ext cx="9144000" cy="1656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480" y="4091273"/>
            <a:ext cx="672782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836640"/>
            <a:ext cx="8229600" cy="580998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DISPONIBILIDADE E APORTE LOCAL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C935E-C92B-450F-8D98-01EE6E1477A7}" type="slidenum">
              <a:rPr lang="pt-BR" smtClean="0"/>
              <a:pPr/>
              <a:t>5</a:t>
            </a:fld>
            <a:endParaRPr lang="pt-BR"/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90597"/>
            <a:ext cx="9108630" cy="4206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64630"/>
            <a:ext cx="8229600" cy="653008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Conjunto das Demonstrações Financeiras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C935E-C92B-450F-8D98-01EE6E1477A7}" type="slidenum">
              <a:rPr lang="pt-BR" smtClean="0"/>
              <a:pPr/>
              <a:t>6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179390" y="1772770"/>
            <a:ext cx="878522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pt-BR" dirty="0" smtClean="0"/>
              <a:t> </a:t>
            </a:r>
            <a:r>
              <a:rPr lang="pt-BR" sz="4000" dirty="0" smtClean="0">
                <a:hlinkClick r:id="rId2" action="ppaction://hlinkfile"/>
              </a:rPr>
              <a:t>DEM. FIN e PROGRAMAÇÕES 16</a:t>
            </a:r>
            <a:endParaRPr lang="pt-BR" sz="4000" dirty="0" smtClean="0"/>
          </a:p>
          <a:p>
            <a:pPr>
              <a:buFont typeface="Wingdings" pitchFamily="2" charset="2"/>
              <a:buChar char="q"/>
            </a:pPr>
            <a:r>
              <a:rPr lang="pt-BR" sz="4000" dirty="0" smtClean="0"/>
              <a:t>PREST CONTAS DEZ/16</a:t>
            </a:r>
          </a:p>
          <a:p>
            <a:pPr>
              <a:buFont typeface="Wingdings" pitchFamily="2" charset="2"/>
              <a:buChar char="q"/>
            </a:pPr>
            <a:r>
              <a:rPr lang="pt-BR" sz="4000" dirty="0" smtClean="0">
                <a:hlinkClick r:id="rId3" action="ppaction://hlinkfile"/>
              </a:rPr>
              <a:t> II.1</a:t>
            </a:r>
            <a:endParaRPr lang="pt-BR" sz="4000" dirty="0" smtClean="0"/>
          </a:p>
          <a:p>
            <a:pPr>
              <a:buFont typeface="Wingdings" pitchFamily="2" charset="2"/>
              <a:buChar char="q"/>
            </a:pPr>
            <a:r>
              <a:rPr lang="pt-BR" sz="4000" dirty="0" smtClean="0">
                <a:hlinkClick r:id="rId4" action="ppaction://hlinkfile"/>
              </a:rPr>
              <a:t> II.2</a:t>
            </a:r>
            <a:endParaRPr lang="pt-BR" sz="4000" dirty="0" smtClean="0"/>
          </a:p>
          <a:p>
            <a:pPr>
              <a:buFont typeface="Wingdings" pitchFamily="2" charset="2"/>
              <a:buChar char="q"/>
            </a:pPr>
            <a:r>
              <a:rPr lang="pt-BR" sz="4000" dirty="0" smtClean="0"/>
              <a:t>PREST CONTAS MAR/17</a:t>
            </a:r>
          </a:p>
          <a:p>
            <a:pPr>
              <a:buFont typeface="Wingdings" pitchFamily="2" charset="2"/>
              <a:buChar char="q"/>
            </a:pPr>
            <a:r>
              <a:rPr lang="pt-BR" sz="4000" dirty="0" smtClean="0"/>
              <a:t> </a:t>
            </a:r>
            <a:r>
              <a:rPr lang="pt-BR" sz="4000" dirty="0" smtClean="0">
                <a:hlinkClick r:id="rId5" action="ppaction://hlinkfile"/>
              </a:rPr>
              <a:t>II.1</a:t>
            </a:r>
            <a:endParaRPr lang="pt-BR" sz="4000" dirty="0" smtClean="0"/>
          </a:p>
          <a:p>
            <a:pPr>
              <a:buFont typeface="Wingdings" pitchFamily="2" charset="2"/>
              <a:buChar char="q"/>
            </a:pPr>
            <a:r>
              <a:rPr lang="pt-BR" sz="4000" dirty="0" smtClean="0"/>
              <a:t> </a:t>
            </a:r>
            <a:r>
              <a:rPr lang="pt-BR" sz="4000" dirty="0" smtClean="0">
                <a:hlinkClick r:id="rId6" action="ppaction://hlinkfile"/>
              </a:rPr>
              <a:t>II.2</a:t>
            </a:r>
            <a:endParaRPr lang="pt-BR" sz="4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764630"/>
            <a:ext cx="8229600" cy="653008"/>
          </a:xfrm>
        </p:spPr>
        <p:txBody>
          <a:bodyPr>
            <a:normAutofit/>
          </a:bodyPr>
          <a:lstStyle/>
          <a:p>
            <a:r>
              <a:rPr lang="pt-BR" sz="3200" dirty="0" smtClean="0">
                <a:latin typeface="Clarendon Condensed" pitchFamily="18" charset="0"/>
              </a:rPr>
              <a:t>Orientações para Encerramento do Projeto</a:t>
            </a:r>
            <a:endParaRPr lang="pt-BR" sz="3200" dirty="0">
              <a:latin typeface="Clarendon Condensed" pitchFamily="18" charset="0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pt-BR" sz="3000" u="sng" dirty="0" smtClean="0"/>
              <a:t>Encerramento em 30/31/......./2017</a:t>
            </a:r>
          </a:p>
          <a:p>
            <a:pPr lvl="1"/>
            <a:r>
              <a:rPr lang="pt-BR" sz="2200" b="1" dirty="0" smtClean="0"/>
              <a:t>Conciliação financeira e contábil</a:t>
            </a:r>
          </a:p>
          <a:p>
            <a:pPr lvl="2"/>
            <a:r>
              <a:rPr lang="pt-BR" sz="2200" dirty="0" smtClean="0"/>
              <a:t>Deve-se garantir total conformidade entre os dados registrados no SIGFIN e no SIAPM</a:t>
            </a:r>
          </a:p>
          <a:p>
            <a:pPr lvl="1"/>
            <a:r>
              <a:rPr lang="pt-BR" sz="2200" b="1" dirty="0" smtClean="0"/>
              <a:t>Devolução dos recursos financeiros – Fonte BID</a:t>
            </a:r>
          </a:p>
          <a:p>
            <a:pPr lvl="2"/>
            <a:r>
              <a:rPr lang="pt-BR" sz="2200" dirty="0" smtClean="0"/>
              <a:t>Comando exclusivo por parte da COOPE/COFIN, após referendar a conciliação financeira e contábil (até 30 dias após encerramento)</a:t>
            </a:r>
          </a:p>
          <a:p>
            <a:pPr lvl="1"/>
            <a:r>
              <a:rPr lang="pt-BR" sz="2200" b="1" dirty="0" smtClean="0"/>
              <a:t>Transferência dos saldos de Fonte LOCAL</a:t>
            </a:r>
          </a:p>
          <a:p>
            <a:pPr lvl="2"/>
            <a:r>
              <a:rPr lang="pt-BR" sz="2200" dirty="0" smtClean="0"/>
              <a:t>Comando exclusivo por parte da COOPE/COFIN, após referendar a conciliação financeira e contábil</a:t>
            </a:r>
          </a:p>
          <a:p>
            <a:pPr lvl="2"/>
            <a:r>
              <a:rPr lang="pt-BR" sz="2200" dirty="0" smtClean="0"/>
              <a:t>Aqueles Municípios que tiverem contratado a ampliação do financiamento (PNAFM II.2) poderão optar por receber os recursos em sua Tesouraria ou transferir os rendimentos e demais depósitos para a nova conta vinculada do projeto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764630"/>
            <a:ext cx="8229600" cy="653008"/>
          </a:xfrm>
        </p:spPr>
        <p:txBody>
          <a:bodyPr>
            <a:normAutofit/>
          </a:bodyPr>
          <a:lstStyle/>
          <a:p>
            <a:r>
              <a:rPr lang="pt-BR" sz="3200" dirty="0" smtClean="0">
                <a:latin typeface="Clarendon Condensed" pitchFamily="18" charset="0"/>
              </a:rPr>
              <a:t>Orientações para Encerramento do Projeto</a:t>
            </a:r>
            <a:endParaRPr lang="pt-BR" sz="3200" dirty="0">
              <a:latin typeface="Clarendon Condensed" pitchFamily="18" charset="0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pt-BR" sz="2800" u="sng" dirty="0" smtClean="0"/>
              <a:t>Encerramento em 30/31/......./2017 </a:t>
            </a:r>
            <a:r>
              <a:rPr lang="pt-BR" sz="1400" u="sng" dirty="0" smtClean="0"/>
              <a:t>(continuação)</a:t>
            </a:r>
          </a:p>
          <a:p>
            <a:pPr lvl="1"/>
            <a:r>
              <a:rPr lang="pt-BR" sz="2000" b="1" dirty="0" smtClean="0"/>
              <a:t>Apresentação  das Demonstrações Financeiras</a:t>
            </a:r>
          </a:p>
          <a:p>
            <a:pPr lvl="2"/>
            <a:r>
              <a:rPr lang="pt-BR" sz="2000" dirty="0" smtClean="0"/>
              <a:t>Básicas</a:t>
            </a:r>
          </a:p>
          <a:p>
            <a:pPr lvl="3"/>
            <a:r>
              <a:rPr lang="pt-BR" sz="1600" dirty="0" smtClean="0"/>
              <a:t> </a:t>
            </a:r>
            <a:r>
              <a:rPr lang="pt-BR" sz="1300" dirty="0" smtClean="0"/>
              <a:t>DRDE</a:t>
            </a:r>
          </a:p>
          <a:p>
            <a:pPr lvl="3"/>
            <a:r>
              <a:rPr lang="pt-BR" sz="1300" dirty="0" smtClean="0"/>
              <a:t> Demonstrativo dos Investimentos do Projeto - DIP; e</a:t>
            </a:r>
          </a:p>
          <a:p>
            <a:pPr lvl="3"/>
            <a:r>
              <a:rPr lang="pt-BR" sz="1300" dirty="0" smtClean="0"/>
              <a:t> Notas Explicativas das Demonstrações Financeiras Básicas.</a:t>
            </a:r>
          </a:p>
          <a:p>
            <a:pPr lvl="2"/>
            <a:r>
              <a:rPr lang="pt-BR" sz="2000" dirty="0" smtClean="0"/>
              <a:t>Complementares</a:t>
            </a:r>
          </a:p>
          <a:p>
            <a:pPr lvl="3"/>
            <a:r>
              <a:rPr lang="pt-BR" sz="1600" dirty="0" smtClean="0"/>
              <a:t> </a:t>
            </a:r>
            <a:r>
              <a:rPr lang="pt-BR" sz="1300" dirty="0" smtClean="0"/>
              <a:t>Comparação do Custo Estimado/Custo Efetivo do Projeto;</a:t>
            </a:r>
          </a:p>
          <a:p>
            <a:pPr lvl="3"/>
            <a:r>
              <a:rPr lang="pt-BR" sz="1300" dirty="0" smtClean="0"/>
              <a:t> Detalhe dos Ativos Adquiridos do Projeto;</a:t>
            </a:r>
          </a:p>
          <a:p>
            <a:pPr lvl="3"/>
            <a:r>
              <a:rPr lang="pt-BR" sz="1300" dirty="0" smtClean="0"/>
              <a:t> Montante e Oportunidade da Contrapartida Local e de Terceiros;</a:t>
            </a:r>
          </a:p>
          <a:p>
            <a:pPr lvl="3"/>
            <a:r>
              <a:rPr lang="pt-BR" sz="1300" dirty="0" smtClean="0"/>
              <a:t> Notas Explicativas das Demonstrações Financeiras Complementares e,</a:t>
            </a:r>
          </a:p>
          <a:p>
            <a:pPr lvl="3"/>
            <a:r>
              <a:rPr lang="pt-BR" sz="1300" dirty="0" smtClean="0"/>
              <a:t> Posição Anual do Fundo Rotativo, no mês do encerramento, extraída do SIGFIN, acompanhada dos extratos do período(conta vinculada e aplicações).</a:t>
            </a:r>
          </a:p>
          <a:p>
            <a:pPr lvl="2"/>
            <a:r>
              <a:rPr lang="pt-BR" sz="2000" dirty="0" smtClean="0"/>
              <a:t>Atenção!!! As Demonstrações Financeiras, devem estar assinadas, conforme regras contidas no ROP e MOP.</a:t>
            </a:r>
            <a:endParaRPr lang="pt-BR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764630"/>
            <a:ext cx="8229600" cy="653008"/>
          </a:xfrm>
        </p:spPr>
        <p:txBody>
          <a:bodyPr>
            <a:normAutofit/>
          </a:bodyPr>
          <a:lstStyle/>
          <a:p>
            <a:r>
              <a:rPr lang="pt-BR" sz="3200" dirty="0" smtClean="0">
                <a:latin typeface="Clarendon Condensed" pitchFamily="18" charset="0"/>
              </a:rPr>
              <a:t>Pontos de Atenção</a:t>
            </a:r>
            <a:endParaRPr lang="pt-BR" sz="3200" dirty="0">
              <a:latin typeface="Clarendon Condensed" pitchFamily="18" charset="0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pt-BR" sz="2800" u="sng" dirty="0" smtClean="0"/>
              <a:t>Encerramento em 30/31/......./2017 </a:t>
            </a:r>
            <a:r>
              <a:rPr lang="pt-BR" sz="1400" u="sng" dirty="0" smtClean="0"/>
              <a:t>(continuação)</a:t>
            </a:r>
          </a:p>
          <a:p>
            <a:pPr lvl="1"/>
            <a:r>
              <a:rPr lang="pt-BR" sz="2000" dirty="0" smtClean="0"/>
              <a:t>As faturas devem estar efetivamente pagas até o último dia útil.</a:t>
            </a:r>
          </a:p>
          <a:p>
            <a:pPr lvl="1"/>
            <a:r>
              <a:rPr lang="pt-BR" sz="2000" dirty="0" smtClean="0"/>
              <a:t>No mínimo, encaminhar faturas para a GIGOV/Local, com 05 (cinco) dias de antecedência.</a:t>
            </a:r>
          </a:p>
          <a:p>
            <a:pPr lvl="1"/>
            <a:r>
              <a:rPr lang="pt-BR" sz="2000" dirty="0" smtClean="0"/>
              <a:t>As Demonstrações Financeiras deverão ser encaminhadas até 30 dias após assinatura</a:t>
            </a:r>
          </a:p>
          <a:p>
            <a:pPr lvl="2"/>
            <a:r>
              <a:rPr lang="pt-BR" sz="1600" dirty="0" smtClean="0"/>
              <a:t>02 (duas) assinaturas</a:t>
            </a:r>
          </a:p>
          <a:p>
            <a:pPr lvl="2"/>
            <a:r>
              <a:rPr lang="pt-BR" sz="1600" dirty="0" smtClean="0"/>
              <a:t>01 (uma) via</a:t>
            </a:r>
          </a:p>
          <a:p>
            <a:pPr lvl="1"/>
            <a:r>
              <a:rPr lang="pt-BR" sz="2000" dirty="0" smtClean="0"/>
              <a:t>Alertas para Administração Municipal</a:t>
            </a:r>
          </a:p>
          <a:p>
            <a:pPr lvl="2"/>
            <a:r>
              <a:rPr lang="pt-BR" sz="1600" dirty="0" smtClean="0"/>
              <a:t>Manter toda documentação  da UEM em lugar seguro e acessível, pelo prazo de 05 (cinco) anos</a:t>
            </a:r>
          </a:p>
          <a:p>
            <a:pPr lvl="2"/>
            <a:r>
              <a:rPr lang="pt-BR" sz="1600" dirty="0" smtClean="0"/>
              <a:t>Promover a descentralização do controle patrimonial (se necessário), com especial atenção em relação ao inventário de bens adquiridos pelo projeto.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7848984</TotalTime>
  <Words>679</Words>
  <Application>Microsoft Office PowerPoint</Application>
  <PresentationFormat>Apresentação na tela (4:3)</PresentationFormat>
  <Paragraphs>95</Paragraphs>
  <Slides>14</Slides>
  <Notes>8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6" baseType="lpstr">
      <vt:lpstr>Tema do Office</vt:lpstr>
      <vt:lpstr>Figura</vt:lpstr>
      <vt:lpstr>Slide 1</vt:lpstr>
      <vt:lpstr>Slide 2</vt:lpstr>
      <vt:lpstr>POSIÇÃO DE ENCERRAMENTO</vt:lpstr>
      <vt:lpstr>Posição de Investimentos</vt:lpstr>
      <vt:lpstr>DISPONIBILIDADE E APORTE LOCAL</vt:lpstr>
      <vt:lpstr>Conjunto das Demonstrações Financeiras</vt:lpstr>
      <vt:lpstr>Orientações para Encerramento do Projeto</vt:lpstr>
      <vt:lpstr>Orientações para Encerramento do Projeto</vt:lpstr>
      <vt:lpstr>Pontos de Atenção</vt:lpstr>
      <vt:lpstr>Pontos de Atenção</vt:lpstr>
      <vt:lpstr>Pontos de Atenção</vt:lpstr>
      <vt:lpstr>Slide 12</vt:lpstr>
      <vt:lpstr>Slide 13</vt:lpstr>
      <vt:lpstr>Slide 14</vt:lpstr>
    </vt:vector>
  </TitlesOfParts>
  <Company>Ministério da Fazenda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sem título</dc:title>
  <dc:creator>UCP</dc:creator>
  <cp:lastModifiedBy>IrmaBC</cp:lastModifiedBy>
  <cp:revision>295</cp:revision>
  <cp:lastPrinted>2003-12-05T13:16:53Z</cp:lastPrinted>
  <dcterms:created xsi:type="dcterms:W3CDTF">2003-08-20T18:31:52Z</dcterms:created>
  <dcterms:modified xsi:type="dcterms:W3CDTF">2017-05-19T19:19:31Z</dcterms:modified>
</cp:coreProperties>
</file>