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74" r:id="rId2"/>
    <p:sldId id="379" r:id="rId3"/>
    <p:sldId id="275" r:id="rId4"/>
    <p:sldId id="276" r:id="rId5"/>
    <p:sldId id="279" r:id="rId6"/>
    <p:sldId id="280" r:id="rId7"/>
    <p:sldId id="300" r:id="rId8"/>
    <p:sldId id="384" r:id="rId9"/>
    <p:sldId id="308" r:id="rId10"/>
    <p:sldId id="370" r:id="rId11"/>
    <p:sldId id="320" r:id="rId12"/>
    <p:sldId id="371" r:id="rId13"/>
    <p:sldId id="323" r:id="rId14"/>
    <p:sldId id="381" r:id="rId15"/>
    <p:sldId id="372" r:id="rId16"/>
    <p:sldId id="374" r:id="rId17"/>
    <p:sldId id="378" r:id="rId18"/>
    <p:sldId id="347" r:id="rId19"/>
    <p:sldId id="341" r:id="rId20"/>
    <p:sldId id="366" r:id="rId21"/>
    <p:sldId id="365" r:id="rId22"/>
    <p:sldId id="358" r:id="rId23"/>
    <p:sldId id="359" r:id="rId24"/>
    <p:sldId id="382" r:id="rId25"/>
    <p:sldId id="383" r:id="rId26"/>
    <p:sldId id="273" r:id="rId27"/>
  </p:sldIdLst>
  <p:sldSz cx="10691813" cy="7559675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B4223"/>
    <a:srgbClr val="16B4A9"/>
    <a:srgbClr val="0054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35" autoAdjust="0"/>
    <p:restoredTop sz="84000" autoAdjust="0"/>
  </p:normalViewPr>
  <p:slideViewPr>
    <p:cSldViewPr snapToGrid="0" snapToObjects="1">
      <p:cViewPr varScale="1">
        <p:scale>
          <a:sx n="82" d="100"/>
          <a:sy n="82" d="100"/>
        </p:scale>
        <p:origin x="-168" y="-90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308508-4478-4D2F-9472-A8478679BB9B}" type="datetimeFigureOut">
              <a:rPr lang="pt-BR"/>
              <a:pPr>
                <a:defRPr/>
              </a:pPr>
              <a:t>06/06/2019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8C96EBC-7EEB-4340-89A0-6C7CA2C79D87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41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1E1732-9AE2-4A3D-813A-8D7F1C2667A6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eaLnBrk="1" hangingPunct="1"/>
            <a:fld id="{BAE54751-00E0-4DF9-AB0F-ABDEFE184CA7}" type="slidenum">
              <a:rPr lang="pt-BR" sz="1200"/>
              <a:pPr algn="r" eaLnBrk="1" hangingPunct="1"/>
              <a:t>21</a:t>
            </a:fld>
            <a:endParaRPr lang="pt-BR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eaLnBrk="1" hangingPunct="1"/>
            <a:fld id="{81C2664D-3138-42DD-879E-49E1726C1AC3}" type="slidenum">
              <a:rPr lang="pt-BR" sz="1200"/>
              <a:pPr algn="r" eaLnBrk="1" hangingPunct="1"/>
              <a:t>22</a:t>
            </a:fld>
            <a:endParaRPr lang="pt-BR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eaLnBrk="1" hangingPunct="1"/>
            <a:fld id="{38C9E624-3470-4260-B27B-13356E639589}" type="slidenum">
              <a:rPr lang="pt-BR" sz="1200"/>
              <a:pPr algn="r" eaLnBrk="1" hangingPunct="1"/>
              <a:t>23</a:t>
            </a:fld>
            <a:endParaRPr lang="pt-BR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eaLnBrk="1" hangingPunct="1"/>
            <a:fld id="{217C38A0-BC01-4662-A463-847916B4EB44}" type="slidenum">
              <a:rPr lang="pt-BR" sz="1200"/>
              <a:pPr algn="r" eaLnBrk="1" hangingPunct="1"/>
              <a:t>24</a:t>
            </a:fld>
            <a:endParaRPr lang="pt-B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Rectangle 3"/>
          <p:cNvSpPr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smtClean="0"/>
              <a:t>Apresentar áreas de atuação da CAIXA em função das necessidades previamente identificadas pelo cliente.</a:t>
            </a:r>
          </a:p>
          <a:p>
            <a:pPr eaLnBrk="1" hangingPunct="1">
              <a:spcBef>
                <a:spcPct val="0"/>
              </a:spcBef>
            </a:pPr>
            <a:r>
              <a:rPr lang="pt-BR" smtClean="0"/>
              <a:t>Vincular as abordagens com os principais projetos do Prefeito (a) eleito (a), conforme expresso no Plano de Governo, nos debates e em entrevistas realizadas pela imprensa com o gestor eleito, entre outros.</a:t>
            </a:r>
          </a:p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Rectangle 3"/>
          <p:cNvSpPr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smtClean="0"/>
              <a:t>Apresentar os produtos e serviços em função das necessidades previamente identificadas pelo cliente.</a:t>
            </a:r>
          </a:p>
          <a:p>
            <a:r>
              <a:rPr lang="pt-BR" smtClean="0">
                <a:solidFill>
                  <a:srgbClr val="203864"/>
                </a:solidFill>
              </a:rPr>
              <a:t>Mais informações sobre a abordagem no Portal da Recepção:</a:t>
            </a:r>
          </a:p>
          <a:p>
            <a:r>
              <a:rPr lang="pt-BR" smtClean="0">
                <a:solidFill>
                  <a:srgbClr val="203864"/>
                </a:solidFill>
              </a:rPr>
              <a:t>http://portaldarecepcaocaixa.com.br/abordagens-e-negocios/</a:t>
            </a:r>
          </a:p>
          <a:p>
            <a:r>
              <a:rPr lang="pt-BR" smtClean="0">
                <a:solidFill>
                  <a:srgbClr val="CC00CC"/>
                </a:solidFill>
              </a:rPr>
              <a:t>Produtos/ serviços associados a esta abordagem:</a:t>
            </a:r>
          </a:p>
          <a:p>
            <a:pPr>
              <a:buFontTx/>
              <a:buChar char="•"/>
            </a:pPr>
            <a:r>
              <a:rPr lang="pt-BR" smtClean="0">
                <a:solidFill>
                  <a:srgbClr val="CC00CC"/>
                </a:solidFill>
              </a:rPr>
              <a:t>Contratos de Financiamento</a:t>
            </a:r>
          </a:p>
          <a:p>
            <a:pPr>
              <a:buFontTx/>
              <a:buChar char="•"/>
            </a:pPr>
            <a:r>
              <a:rPr lang="pt-BR" smtClean="0">
                <a:solidFill>
                  <a:srgbClr val="CC00CC"/>
                </a:solidFill>
              </a:rPr>
              <a:t>Contratos de Repasse OGU</a:t>
            </a:r>
          </a:p>
          <a:p>
            <a:pPr>
              <a:buFontTx/>
              <a:buChar char="•"/>
            </a:pPr>
            <a:r>
              <a:rPr lang="pt-BR" smtClean="0">
                <a:solidFill>
                  <a:srgbClr val="CC00CC"/>
                </a:solidFill>
              </a:rPr>
              <a:t>Convênios – SICONV</a:t>
            </a:r>
          </a:p>
          <a:p>
            <a:r>
              <a:rPr lang="pt-BR" smtClean="0">
                <a:solidFill>
                  <a:srgbClr val="CC00CC"/>
                </a:solidFill>
              </a:rPr>
              <a:t>Abordar os diferenciais CAIXA conforme a abordagem com o Município.</a:t>
            </a:r>
          </a:p>
          <a:p>
            <a:r>
              <a:rPr lang="pt-BR" smtClean="0">
                <a:solidFill>
                  <a:srgbClr val="203864"/>
                </a:solidFill>
              </a:rPr>
              <a:t>Mais informações sobre os Diferenciais CAIXA no Portal da Recepção:</a:t>
            </a:r>
          </a:p>
          <a:p>
            <a:r>
              <a:rPr lang="pt-BR" smtClean="0">
                <a:solidFill>
                  <a:srgbClr val="203864"/>
                </a:solidFill>
              </a:rPr>
              <a:t>http://portaldarecepcaocaixa.com.br/diferenciais-caixa/</a:t>
            </a:r>
            <a:endParaRPr lang="pt-BR" smtClean="0"/>
          </a:p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pt-BR" altLang="pt-BR" sz="800" smtClean="0"/>
              <a:t>Citar exemplo mais adequado à realidade local</a:t>
            </a:r>
          </a:p>
          <a:p>
            <a:pPr>
              <a:lnSpc>
                <a:spcPct val="80000"/>
              </a:lnSpc>
            </a:pPr>
            <a:r>
              <a:rPr lang="pt-BR" altLang="pt-BR" sz="800" smtClean="0"/>
              <a:t>Provias – crédito para compra de máquinas e equipamentos nacionais para intervenções em vias públicas, rodovias e estradas.</a:t>
            </a:r>
          </a:p>
          <a:p>
            <a:pPr>
              <a:lnSpc>
                <a:spcPct val="80000"/>
              </a:lnSpc>
            </a:pPr>
            <a:r>
              <a:rPr lang="pt-BR" altLang="pt-BR" sz="800" smtClean="0"/>
              <a:t>Pmat - O Programa de Modernização da Administração Tributária e da Gestão dos Setores Sociais Básicos (PMAT) é um programa do BNDES destinado a apoiar projetos de investimentos voltados à melhoria da eficiência, qualidade e transparência da gestão pública, visando a modernização da administração tributária e qualificação do gasto público nos municípios. </a:t>
            </a:r>
          </a:p>
          <a:p>
            <a:pPr>
              <a:lnSpc>
                <a:spcPct val="80000"/>
              </a:lnSpc>
            </a:pPr>
            <a:r>
              <a:rPr lang="pt-BR" altLang="pt-BR" sz="800" smtClean="0"/>
              <a:t>Caminho da escola - Programa que visa renovar e ampliar a frota de veículos destinados ao transporte diário de alunos da educação básica, prioritariamente residentes na zona rural dos sistemas estadual, distrital e municipal, por meio da concessão de operações de crédito a estados, municípios e Distrito Federal brasileiros, para a aquisição de novos veículos. </a:t>
            </a:r>
          </a:p>
          <a:p>
            <a:pPr>
              <a:lnSpc>
                <a:spcPct val="80000"/>
              </a:lnSpc>
            </a:pPr>
            <a:r>
              <a:rPr lang="pt-BR" altLang="pt-BR" sz="800" smtClean="0"/>
              <a:t>CPAC - Programa que visa financiar a contrapartida requerida dos Estados, Distrito Federal e Municípios para os projetos do Programa de Aceleração do Crescimento (PAC) e do Programa Minha Casa Minha Vida (PMCMV), realizados com recursos do Orçamento Geral da União – OGU, financiados pelo Fundo de Garantia por Tempo de Serviço – FGTS, ou por Instituição Financeira diversa da CAIXA.</a:t>
            </a:r>
          </a:p>
          <a:p>
            <a:pPr>
              <a:lnSpc>
                <a:spcPct val="80000"/>
              </a:lnSpc>
            </a:pPr>
            <a:r>
              <a:rPr lang="pt-BR" altLang="pt-BR" sz="800" smtClean="0"/>
              <a:t>O Programa Nacional de Apoio à Modernização Administrativa e Fiscal dos Municípios Brasileiros (PNAFM) orienta e apóia os municípios que precisam aprimorar sua gestão. Os recursos, originários do Banco Interamericano de Desenvolvimento (BID), podem ser utilizados para capacitação de técnicos e gestores municipais, consultorias, aquisição de equipamentos de informática, entre outras atividades. Tudo para agilizar e aumentar a eficiência e o controle das despesas de cada região.</a:t>
            </a:r>
          </a:p>
          <a:p>
            <a:pPr>
              <a:lnSpc>
                <a:spcPct val="80000"/>
              </a:lnSpc>
            </a:pPr>
            <a:r>
              <a:rPr lang="pt-BR" altLang="pt-BR" sz="800" smtClean="0"/>
              <a:t> ​ </a:t>
            </a:r>
          </a:p>
          <a:p>
            <a:pPr>
              <a:lnSpc>
                <a:spcPct val="80000"/>
              </a:lnSpc>
            </a:pPr>
            <a:r>
              <a:rPr lang="pt-BR" altLang="pt-BR" sz="800" smtClean="0"/>
              <a:t>Pró-transporte - Financiar, ao setor público e ao setor privado, a implantação de sistemas de infraestrutura do transporte coletivo urbano e à mobilidade urbana, atendendo prioritariamente áreas de baixa renda e contribuindo na promoção do desenvolvimento físico-territorial, econômico e social, como também para a melhoria da qualidade de vida e da preservação do meio ambiente. </a:t>
            </a:r>
          </a:p>
          <a:p>
            <a:pPr>
              <a:lnSpc>
                <a:spcPct val="80000"/>
              </a:lnSpc>
            </a:pPr>
            <a:r>
              <a:rPr lang="pt-BR" altLang="pt-BR" sz="800" smtClean="0"/>
              <a:t>Saneamento para todos  - O Programa SANEAMENTO PARA TODOS – Setor Público e Privado tem por objetivo promover a melhoria das condições de saúde e da qualidade de vida da população por meio de ações integradas e articuladas de saneamento básico no âmbito urbano com outras políticas setoriais, por meio de empreendimentos financiados ao setor público ou</a:t>
            </a:r>
            <a:br>
              <a:rPr lang="pt-BR" altLang="pt-BR" sz="800" smtClean="0"/>
            </a:br>
            <a:r>
              <a:rPr lang="pt-BR" altLang="pt-BR" sz="800" smtClean="0"/>
              <a:t>privado. </a:t>
            </a:r>
            <a:r>
              <a:rPr lang="pt-BR" altLang="pt-BR" sz="800" b="1" smtClean="0"/>
              <a:t>Prazos:</a:t>
            </a:r>
          </a:p>
          <a:p>
            <a:pPr>
              <a:lnSpc>
                <a:spcPct val="80000"/>
              </a:lnSpc>
            </a:pPr>
            <a:r>
              <a:rPr lang="pt-BR" altLang="pt-BR" sz="800" smtClean="0"/>
              <a:t>Carência: o prazo de carência corresponde ao prazo originalmente previsto para execução do empreendimento, limitado a 48 meses contados a partir da assinatura do contrato de financiamento; </a:t>
            </a:r>
          </a:p>
          <a:p>
            <a:pPr>
              <a:lnSpc>
                <a:spcPct val="80000"/>
              </a:lnSpc>
            </a:pPr>
            <a:r>
              <a:rPr lang="pt-BR" altLang="pt-BR" sz="800" smtClean="0"/>
              <a:t>Amortização: o prazo máximo é de 360 meses, determinado conforme o tipo de intervenção. </a:t>
            </a:r>
          </a:p>
          <a:p>
            <a:pPr>
              <a:lnSpc>
                <a:spcPct val="80000"/>
              </a:lnSpc>
            </a:pPr>
            <a:r>
              <a:rPr lang="pt-BR" altLang="pt-BR" sz="800" b="1" smtClean="0"/>
              <a:t>Encargos:</a:t>
            </a:r>
          </a:p>
          <a:p>
            <a:pPr>
              <a:lnSpc>
                <a:spcPct val="80000"/>
              </a:lnSpc>
            </a:pPr>
            <a:r>
              <a:rPr lang="pt-BR" altLang="pt-BR" sz="800" smtClean="0"/>
              <a:t>Juros cobrados, mensalmente com a taxa nominal anual de 6%; </a:t>
            </a:r>
          </a:p>
          <a:p>
            <a:pPr lvl="1">
              <a:lnSpc>
                <a:spcPct val="80000"/>
              </a:lnSpc>
            </a:pPr>
            <a:r>
              <a:rPr lang="pt-BR" altLang="pt-BR" sz="800" smtClean="0"/>
              <a:t>Para as ações financiáveis do sistema de transporte sobre trilho a taxa de juros é de 5,5% ao ano. </a:t>
            </a:r>
          </a:p>
          <a:p>
            <a:pPr>
              <a:lnSpc>
                <a:spcPct val="80000"/>
              </a:lnSpc>
            </a:pPr>
            <a:r>
              <a:rPr lang="pt-BR" altLang="pt-BR" sz="800" smtClean="0"/>
              <a:t>Taxa de risco de crédito definido conforme conceito de risco de crédito emitido pela CAIXA para cada operação, limitada a 1% a.a. incidente sobre o saldo devedor do contrato; </a:t>
            </a:r>
          </a:p>
          <a:p>
            <a:pPr>
              <a:lnSpc>
                <a:spcPct val="80000"/>
              </a:lnSpc>
            </a:pPr>
            <a:r>
              <a:rPr lang="pt-BR" altLang="pt-BR" sz="800" smtClean="0"/>
              <a:t>Remuneração da caixa, equivalente a até 2% a.a., incidente sobre o saldo devedor; </a:t>
            </a:r>
          </a:p>
          <a:p>
            <a:pPr>
              <a:lnSpc>
                <a:spcPct val="80000"/>
              </a:lnSpc>
            </a:pPr>
            <a:r>
              <a:rPr lang="pt-BR" altLang="pt-BR" sz="800" smtClean="0"/>
              <a:t>Tarifas operacionais e de análise. </a:t>
            </a:r>
          </a:p>
          <a:p>
            <a:pPr>
              <a:lnSpc>
                <a:spcPct val="80000"/>
              </a:lnSpc>
            </a:pPr>
            <a:r>
              <a:rPr lang="pt-BR" altLang="pt-BR" sz="800" b="1" smtClean="0"/>
              <a:t>Prestações:</a:t>
            </a:r>
          </a:p>
          <a:p>
            <a:pPr>
              <a:lnSpc>
                <a:spcPct val="80000"/>
              </a:lnSpc>
            </a:pPr>
            <a:r>
              <a:rPr lang="pt-BR" altLang="pt-BR" sz="800" smtClean="0"/>
              <a:t>Mensais, calculadas pelo Sistema Francês de Amortização - Tabela Price.</a:t>
            </a:r>
          </a:p>
          <a:p>
            <a:pPr>
              <a:lnSpc>
                <a:spcPct val="80000"/>
              </a:lnSpc>
            </a:pPr>
            <a:endParaRPr lang="pt-BR" altLang="pt-BR" sz="800" smtClean="0"/>
          </a:p>
          <a:p>
            <a:pPr>
              <a:lnSpc>
                <a:spcPct val="80000"/>
              </a:lnSpc>
            </a:pPr>
            <a:r>
              <a:rPr lang="pt-BR" altLang="pt-BR" sz="800" smtClean="0"/>
              <a:t>Falar do REFROTA – Programa de governo para reativar a economia no setor de transporte/onibus. Diminuir o desemprego nesse setor.  </a:t>
            </a:r>
          </a:p>
          <a:p>
            <a:pPr>
              <a:lnSpc>
                <a:spcPct val="80000"/>
              </a:lnSpc>
            </a:pPr>
            <a:r>
              <a:rPr lang="pt-BR" altLang="pt-BR" sz="800" smtClean="0"/>
              <a:t>Propostas lançadas no Diário oficial da união</a:t>
            </a:r>
          </a:p>
          <a:p>
            <a:pPr>
              <a:lnSpc>
                <a:spcPct val="80000"/>
              </a:lnSpc>
            </a:pPr>
            <a:endParaRPr lang="pt-BR" sz="8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z="10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sz="1000" smtClean="0"/>
              <a:t>Apresentar os produtos e serviços em função das necessidades previamente identificadas pelo cliente.</a:t>
            </a:r>
          </a:p>
          <a:p>
            <a:r>
              <a:rPr lang="pt-BR" sz="1000" smtClean="0">
                <a:solidFill>
                  <a:srgbClr val="203864"/>
                </a:solidFill>
              </a:rPr>
              <a:t>Mais informações sobre a abordagem no Portal da Recepção:</a:t>
            </a:r>
          </a:p>
          <a:p>
            <a:r>
              <a:rPr lang="pt-BR" sz="1000" smtClean="0">
                <a:solidFill>
                  <a:srgbClr val="203864"/>
                </a:solidFill>
              </a:rPr>
              <a:t>http://portaldarecepcaocaixa.com.br/abordagens-e-negocios/</a:t>
            </a:r>
          </a:p>
          <a:p>
            <a:r>
              <a:rPr lang="pt-BR" sz="1000" smtClean="0">
                <a:solidFill>
                  <a:srgbClr val="CC00CC"/>
                </a:solidFill>
              </a:rPr>
              <a:t>Produtos/ serviços associados a esta abordagem:</a:t>
            </a:r>
          </a:p>
          <a:p>
            <a:pPr>
              <a:buFontTx/>
              <a:buChar char="•"/>
            </a:pPr>
            <a:r>
              <a:rPr lang="pt-BR" sz="1000" smtClean="0">
                <a:solidFill>
                  <a:srgbClr val="CC00CC"/>
                </a:solidFill>
              </a:rPr>
              <a:t>PMAT</a:t>
            </a:r>
          </a:p>
          <a:p>
            <a:pPr>
              <a:buFontTx/>
              <a:buChar char="•"/>
            </a:pPr>
            <a:r>
              <a:rPr lang="pt-BR" sz="1000" smtClean="0">
                <a:solidFill>
                  <a:srgbClr val="CC00CC"/>
                </a:solidFill>
              </a:rPr>
              <a:t>Licitações CAIXA</a:t>
            </a:r>
          </a:p>
          <a:p>
            <a:pPr>
              <a:buFontTx/>
              <a:buChar char="•"/>
            </a:pPr>
            <a:r>
              <a:rPr lang="pt-BR" sz="1000" smtClean="0">
                <a:solidFill>
                  <a:srgbClr val="CC00CC"/>
                </a:solidFill>
              </a:rPr>
              <a:t>Conta Única</a:t>
            </a:r>
          </a:p>
          <a:p>
            <a:pPr>
              <a:buFontTx/>
              <a:buChar char="•"/>
            </a:pPr>
            <a:r>
              <a:rPr lang="pt-BR" sz="1000" smtClean="0">
                <a:solidFill>
                  <a:srgbClr val="CC00CC"/>
                </a:solidFill>
              </a:rPr>
              <a:t>GOVCONTA</a:t>
            </a:r>
          </a:p>
          <a:p>
            <a:pPr>
              <a:buFontTx/>
              <a:buChar char="•"/>
            </a:pPr>
            <a:r>
              <a:rPr lang="pt-BR" sz="1000" smtClean="0">
                <a:solidFill>
                  <a:srgbClr val="CC00CC"/>
                </a:solidFill>
              </a:rPr>
              <a:t>Serviço Folha e Fornecedor</a:t>
            </a:r>
          </a:p>
          <a:p>
            <a:pPr>
              <a:buFontTx/>
              <a:buChar char="•"/>
            </a:pPr>
            <a:r>
              <a:rPr lang="pt-BR" sz="1000" smtClean="0">
                <a:solidFill>
                  <a:srgbClr val="CC00CC"/>
                </a:solidFill>
              </a:rPr>
              <a:t>Arrecadação</a:t>
            </a:r>
          </a:p>
          <a:p>
            <a:pPr>
              <a:buFontTx/>
              <a:buChar char="•"/>
            </a:pPr>
            <a:r>
              <a:rPr lang="pt-BR" sz="1000" smtClean="0">
                <a:solidFill>
                  <a:srgbClr val="CC00CC"/>
                </a:solidFill>
              </a:rPr>
              <a:t>Certificação Digital</a:t>
            </a:r>
          </a:p>
          <a:p>
            <a:pPr>
              <a:buFontTx/>
              <a:buChar char="•"/>
            </a:pPr>
            <a:r>
              <a:rPr lang="pt-BR" sz="1000" smtClean="0">
                <a:solidFill>
                  <a:srgbClr val="CC00CC"/>
                </a:solidFill>
              </a:rPr>
              <a:t>Cobrança Bancária</a:t>
            </a:r>
          </a:p>
          <a:p>
            <a:pPr>
              <a:buFontTx/>
              <a:buChar char="•"/>
            </a:pPr>
            <a:r>
              <a:rPr lang="pt-BR" sz="1000" smtClean="0">
                <a:solidFill>
                  <a:srgbClr val="CC00CC"/>
                </a:solidFill>
              </a:rPr>
              <a:t>FNDE – Quota e FUNDEB</a:t>
            </a:r>
          </a:p>
          <a:p>
            <a:pPr>
              <a:buFontTx/>
              <a:buChar char="•"/>
            </a:pPr>
            <a:r>
              <a:rPr lang="pt-BR" sz="1000" smtClean="0">
                <a:solidFill>
                  <a:srgbClr val="CC00CC"/>
                </a:solidFill>
              </a:rPr>
              <a:t>Fundo a Fundo – Saúde</a:t>
            </a:r>
          </a:p>
          <a:p>
            <a:pPr>
              <a:buFontTx/>
              <a:buChar char="•"/>
            </a:pPr>
            <a:r>
              <a:rPr lang="pt-BR" sz="1000" smtClean="0">
                <a:solidFill>
                  <a:srgbClr val="CC00CC"/>
                </a:solidFill>
              </a:rPr>
              <a:t>Fundos de Investimento</a:t>
            </a:r>
          </a:p>
          <a:p>
            <a:r>
              <a:rPr lang="pt-BR" sz="1000" smtClean="0">
                <a:solidFill>
                  <a:srgbClr val="CC00CC"/>
                </a:solidFill>
              </a:rPr>
              <a:t>Abordar os diferenciais CAIXA conforme a abordagem com o Município.</a:t>
            </a:r>
          </a:p>
          <a:p>
            <a:r>
              <a:rPr lang="pt-BR" sz="1000" smtClean="0">
                <a:solidFill>
                  <a:srgbClr val="203864"/>
                </a:solidFill>
              </a:rPr>
              <a:t>Mais informações sobre os Diferenciais CAIXA no Portal da Recepção:</a:t>
            </a:r>
          </a:p>
          <a:p>
            <a:r>
              <a:rPr lang="pt-BR" sz="1000" smtClean="0">
                <a:solidFill>
                  <a:srgbClr val="203864"/>
                </a:solidFill>
              </a:rPr>
              <a:t>http://portaldarecepcaocaixa.com.br/diferenciais-caixa/</a:t>
            </a:r>
            <a:endParaRPr lang="pt-BR" sz="1000" smtClean="0"/>
          </a:p>
          <a:p>
            <a:endParaRPr lang="pt-BR" sz="10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sz="1000" smtClean="0"/>
              <a:t>Apresentar os produtos e serviços em função das necessidades previamente identificadas pelo cliente.</a:t>
            </a:r>
          </a:p>
          <a:p>
            <a:r>
              <a:rPr lang="pt-BR" sz="1000" smtClean="0">
                <a:solidFill>
                  <a:srgbClr val="203864"/>
                </a:solidFill>
              </a:rPr>
              <a:t>Mais informações sobre a abordagem no Portal da Recepção:</a:t>
            </a:r>
          </a:p>
          <a:p>
            <a:r>
              <a:rPr lang="pt-BR" sz="1000" smtClean="0">
                <a:solidFill>
                  <a:srgbClr val="203864"/>
                </a:solidFill>
              </a:rPr>
              <a:t>http://portaldarecepcaocaixa.com.br/abordagens-e-negocios/</a:t>
            </a:r>
          </a:p>
          <a:p>
            <a:r>
              <a:rPr lang="pt-BR" sz="1000" smtClean="0">
                <a:solidFill>
                  <a:srgbClr val="CC00CC"/>
                </a:solidFill>
              </a:rPr>
              <a:t>Produtos/ serviços associados a esta abordagem:</a:t>
            </a:r>
          </a:p>
          <a:p>
            <a:pPr>
              <a:buFontTx/>
              <a:buChar char="•"/>
            </a:pPr>
            <a:r>
              <a:rPr lang="pt-BR" sz="1000" smtClean="0">
                <a:solidFill>
                  <a:srgbClr val="CC00CC"/>
                </a:solidFill>
              </a:rPr>
              <a:t>PMAT</a:t>
            </a:r>
          </a:p>
          <a:p>
            <a:pPr>
              <a:buFontTx/>
              <a:buChar char="•"/>
            </a:pPr>
            <a:r>
              <a:rPr lang="pt-BR" sz="1000" smtClean="0">
                <a:solidFill>
                  <a:srgbClr val="CC00CC"/>
                </a:solidFill>
              </a:rPr>
              <a:t>Licitações CAIXA</a:t>
            </a:r>
          </a:p>
          <a:p>
            <a:pPr>
              <a:buFontTx/>
              <a:buChar char="•"/>
            </a:pPr>
            <a:r>
              <a:rPr lang="pt-BR" sz="1000" smtClean="0">
                <a:solidFill>
                  <a:srgbClr val="CC00CC"/>
                </a:solidFill>
              </a:rPr>
              <a:t>Conta Única</a:t>
            </a:r>
          </a:p>
          <a:p>
            <a:pPr>
              <a:buFontTx/>
              <a:buChar char="•"/>
            </a:pPr>
            <a:r>
              <a:rPr lang="pt-BR" sz="1000" smtClean="0">
                <a:solidFill>
                  <a:srgbClr val="CC00CC"/>
                </a:solidFill>
              </a:rPr>
              <a:t>GOVCONTA</a:t>
            </a:r>
          </a:p>
          <a:p>
            <a:pPr>
              <a:buFontTx/>
              <a:buChar char="•"/>
            </a:pPr>
            <a:r>
              <a:rPr lang="pt-BR" sz="1000" smtClean="0">
                <a:solidFill>
                  <a:srgbClr val="CC00CC"/>
                </a:solidFill>
              </a:rPr>
              <a:t>Serviço Folha e Fornecedor</a:t>
            </a:r>
          </a:p>
          <a:p>
            <a:pPr>
              <a:buFontTx/>
              <a:buChar char="•"/>
            </a:pPr>
            <a:r>
              <a:rPr lang="pt-BR" sz="1000" smtClean="0">
                <a:solidFill>
                  <a:srgbClr val="CC00CC"/>
                </a:solidFill>
              </a:rPr>
              <a:t>Arrecadação</a:t>
            </a:r>
          </a:p>
          <a:p>
            <a:pPr>
              <a:buFontTx/>
              <a:buChar char="•"/>
            </a:pPr>
            <a:r>
              <a:rPr lang="pt-BR" sz="1000" smtClean="0">
                <a:solidFill>
                  <a:srgbClr val="CC00CC"/>
                </a:solidFill>
              </a:rPr>
              <a:t>Certificação Digital</a:t>
            </a:r>
          </a:p>
          <a:p>
            <a:pPr>
              <a:buFontTx/>
              <a:buChar char="•"/>
            </a:pPr>
            <a:r>
              <a:rPr lang="pt-BR" sz="1000" smtClean="0">
                <a:solidFill>
                  <a:srgbClr val="CC00CC"/>
                </a:solidFill>
              </a:rPr>
              <a:t>Cobrança Bancária</a:t>
            </a:r>
          </a:p>
          <a:p>
            <a:pPr>
              <a:buFontTx/>
              <a:buChar char="•"/>
            </a:pPr>
            <a:r>
              <a:rPr lang="pt-BR" sz="1000" smtClean="0">
                <a:solidFill>
                  <a:srgbClr val="CC00CC"/>
                </a:solidFill>
              </a:rPr>
              <a:t>FNDE – Quota e FUNDEB</a:t>
            </a:r>
          </a:p>
          <a:p>
            <a:pPr>
              <a:buFontTx/>
              <a:buChar char="•"/>
            </a:pPr>
            <a:r>
              <a:rPr lang="pt-BR" sz="1000" smtClean="0">
                <a:solidFill>
                  <a:srgbClr val="CC00CC"/>
                </a:solidFill>
              </a:rPr>
              <a:t>Fundo a Fundo – Saúde</a:t>
            </a:r>
          </a:p>
          <a:p>
            <a:pPr>
              <a:buFontTx/>
              <a:buChar char="•"/>
            </a:pPr>
            <a:r>
              <a:rPr lang="pt-BR" sz="1000" smtClean="0">
                <a:solidFill>
                  <a:srgbClr val="CC00CC"/>
                </a:solidFill>
              </a:rPr>
              <a:t>Fundos de Investimento</a:t>
            </a:r>
          </a:p>
          <a:p>
            <a:r>
              <a:rPr lang="pt-BR" sz="1000" smtClean="0">
                <a:solidFill>
                  <a:srgbClr val="CC00CC"/>
                </a:solidFill>
              </a:rPr>
              <a:t>Abordar os diferenciais CAIXA conforme a abordagem com o Município.</a:t>
            </a:r>
          </a:p>
          <a:p>
            <a:r>
              <a:rPr lang="pt-BR" sz="1000" smtClean="0">
                <a:solidFill>
                  <a:srgbClr val="203864"/>
                </a:solidFill>
              </a:rPr>
              <a:t>Mais informações sobre os Diferenciais CAIXA no Portal da Recepção:</a:t>
            </a:r>
          </a:p>
          <a:p>
            <a:r>
              <a:rPr lang="pt-BR" sz="1000" smtClean="0">
                <a:solidFill>
                  <a:srgbClr val="203864"/>
                </a:solidFill>
              </a:rPr>
              <a:t>http://portaldarecepcaocaixa.com.br/diferenciais-caixa/</a:t>
            </a:r>
            <a:endParaRPr lang="pt-BR" sz="1000" smtClean="0"/>
          </a:p>
          <a:p>
            <a:endParaRPr lang="pt-BR" sz="10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smtClean="0"/>
              <a:t>R$180 milhões (previsto na ata de criação do Fundo). Atualmente tem R$80 milhões.</a:t>
            </a:r>
          </a:p>
          <a:p>
            <a:r>
              <a:rPr lang="pt-BR" smtClean="0"/>
              <a:t>Pode ter aporte de Banco Mundial e outros Agentes Financeiros.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B64A3-D444-4683-886F-3355B67D9493}" type="slidenum">
              <a:rPr lang="pt-BR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eaLnBrk="1" hangingPunct="1"/>
            <a:fld id="{E01C7358-ACC2-41BC-9CAB-5249C2E4E687}" type="slidenum">
              <a:rPr lang="pt-BR" sz="1200"/>
              <a:pPr algn="r" eaLnBrk="1" hangingPunct="1"/>
              <a:t>20</a:t>
            </a:fld>
            <a:endParaRPr 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2D60B-F2FD-4F97-9C3D-31CD3C53A72D}" type="datetimeFigureOut">
              <a:rPr lang="pt-BR"/>
              <a:pPr>
                <a:defRPr/>
              </a:pPr>
              <a:t>06/06/2019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7D7BA-B986-4D36-8460-CEFC759CAA8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45873-7B0F-4844-BB72-6DFBA426C4BF}" type="datetimeFigureOut">
              <a:rPr lang="pt-BR"/>
              <a:pPr>
                <a:defRPr/>
              </a:pPr>
              <a:t>06/06/2019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C81D2-058B-4988-9E1A-3B166EDE029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74FF9-6A6F-4852-A724-BD24FF8CE1D4}" type="datetimeFigureOut">
              <a:rPr lang="pt-BR"/>
              <a:pPr>
                <a:defRPr/>
              </a:pPr>
              <a:t>06/06/2019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17267-A4A4-41EC-A6CE-7D9ED5E4342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C2F9F-3401-4A91-B483-E798C581A173}" type="datetimeFigureOut">
              <a:rPr lang="pt-BR"/>
              <a:pPr>
                <a:defRPr/>
              </a:pPr>
              <a:t>06/06/2019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D2E1F-2952-4BF7-AD05-E55A12A308E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Clique para editar os estilos de texto mestres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EBE44-02FB-4927-B6A5-B7823A254B08}" type="datetimeFigureOut">
              <a:rPr lang="pt-BR"/>
              <a:pPr>
                <a:defRPr/>
              </a:pPr>
              <a:t>06/06/2019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90410-219F-43B5-AC90-52317EC4D25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E5714-8AD6-44B0-9B94-36455724E816}" type="datetimeFigureOut">
              <a:rPr lang="pt-BR"/>
              <a:pPr>
                <a:defRPr/>
              </a:pPr>
              <a:t>06/06/2019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38085-AF03-4AE8-92D9-C73660C5560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64615-EED4-4919-9B3B-63E3E0C708F5}" type="datetimeFigureOut">
              <a:rPr lang="pt-BR"/>
              <a:pPr>
                <a:defRPr/>
              </a:pPr>
              <a:t>06/06/2019</a:t>
            </a:fld>
            <a:endParaRPr lang="pt-BR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B2DF3-D749-44C0-A795-B687E1FF28C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2DC30-32E7-4DD2-A6A9-51632C6348AC}" type="datetimeFigureOut">
              <a:rPr lang="pt-BR"/>
              <a:pPr>
                <a:defRPr/>
              </a:pPr>
              <a:t>06/06/2019</a:t>
            </a:fld>
            <a:endParaRPr lang="pt-BR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8751E-03ED-4F92-A9D1-FEFD6993BC8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A82DF-2C40-46AA-BBC2-F5133284FC66}" type="datetimeFigureOut">
              <a:rPr lang="pt-BR"/>
              <a:pPr>
                <a:defRPr/>
              </a:pPr>
              <a:t>06/06/2019</a:t>
            </a:fld>
            <a:endParaRPr lang="pt-BR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EE0FA-A1B3-4DD7-817C-6C8BCB8E488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Clique para editar os estilos de texto mestres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310DF-59FF-4C20-91E1-E9FCAF6EB056}" type="datetimeFigureOut">
              <a:rPr lang="pt-BR"/>
              <a:pPr>
                <a:defRPr/>
              </a:pPr>
              <a:t>06/06/2019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24FA5-BC69-418C-8D9B-D00B25E7218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rtlCol="0">
            <a:normAutofit/>
          </a:bodyPr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pPr lvl="0"/>
            <a:r>
              <a:rPr lang="en-US" noProof="0"/>
              <a:t>Arraste a imagem para o espaço reservado ou clique no ícone para adicionar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Clique para editar os estilos de texto mestres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3C601-D4BE-4463-A0A7-8C3C05F49D18}" type="datetimeFigureOut">
              <a:rPr lang="pt-BR"/>
              <a:pPr>
                <a:defRPr/>
              </a:pPr>
              <a:t>06/06/2019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335BF-29D1-4D07-B3B5-837EA2D3ECE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735013" y="403225"/>
            <a:ext cx="9221787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estilo do título mestre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5013" y="2012950"/>
            <a:ext cx="9221787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2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FC2C6D-AE0D-41FE-A707-B3B1E84C789C}" type="datetimeFigureOut">
              <a:rPr lang="pt-BR"/>
              <a:pPr>
                <a:defRPr/>
              </a:pPr>
              <a:t>06/06/2019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2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</a:defRPr>
            </a:lvl1pPr>
          </a:lstStyle>
          <a:p>
            <a:fld id="{C419DA70-B67C-4BA5-B9F2-F50445FBFE29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2pPr>
      <a:lvl3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3pPr>
      <a:lvl4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4pPr>
      <a:lvl5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50825" indent="-250825" algn="l" defTabSz="1006475" rtl="0" eaLnBrk="0" fontAlgn="base" hangingPunct="0">
        <a:lnSpc>
          <a:spcPct val="90000"/>
        </a:lnSpc>
        <a:spcBef>
          <a:spcPts val="1100"/>
        </a:spcBef>
        <a:spcAft>
          <a:spcPct val="0"/>
        </a:spcAft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55650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6"/>
          <p:cNvSpPr txBox="1">
            <a:spLocks noChangeArrowheads="1"/>
          </p:cNvSpPr>
          <p:nvPr/>
        </p:nvSpPr>
        <p:spPr bwMode="auto">
          <a:xfrm>
            <a:off x="3638550" y="4660900"/>
            <a:ext cx="585946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lnSpc>
                <a:spcPts val="4000"/>
              </a:lnSpc>
            </a:pPr>
            <a:r>
              <a:rPr lang="pt-BR" altLang="pt-BR" sz="2800" b="1">
                <a:solidFill>
                  <a:schemeClr val="bg1"/>
                </a:solidFill>
                <a:latin typeface="Futura Lt BT" pitchFamily="34" charset="0"/>
              </a:rPr>
              <a:t>REUNIÃO DO COMITÊ GESTOR DA REDE PNAFM – COGEP</a:t>
            </a:r>
            <a:r>
              <a:rPr lang="pt-BR" altLang="pt-BR" b="1"/>
              <a:t/>
            </a:r>
            <a:br>
              <a:rPr lang="pt-BR" altLang="pt-BR" b="1"/>
            </a:br>
            <a:endParaRPr lang="pt-BR" altLang="pt-BR" b="1"/>
          </a:p>
        </p:txBody>
      </p:sp>
      <p:sp>
        <p:nvSpPr>
          <p:cNvPr id="3075" name="CaixaDeTexto 7"/>
          <p:cNvSpPr txBox="1">
            <a:spLocks noChangeArrowheads="1"/>
          </p:cNvSpPr>
          <p:nvPr/>
        </p:nvSpPr>
        <p:spPr bwMode="auto">
          <a:xfrm>
            <a:off x="7931150" y="6491288"/>
            <a:ext cx="1566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altLang="pt-BR" sz="200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M</a:t>
            </a:r>
            <a:r>
              <a:rPr lang="pt-BR" altLang="pt-BR" sz="200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AI</a:t>
            </a:r>
            <a:r>
              <a:rPr lang="en-US" altLang="pt-BR" sz="2000">
                <a:solidFill>
                  <a:schemeClr val="bg1"/>
                </a:solidFill>
                <a:latin typeface="Futura Md BT" pitchFamily="34" charset="0"/>
                <a:cs typeface="Arial" pitchFamily="34" charset="0"/>
              </a:rPr>
              <a:t> /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5725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CaixaDeTexto 7"/>
          <p:cNvSpPr txBox="1">
            <a:spLocks noChangeArrowheads="1"/>
          </p:cNvSpPr>
          <p:nvPr/>
        </p:nvSpPr>
        <p:spPr bwMode="auto">
          <a:xfrm>
            <a:off x="471488" y="708025"/>
            <a:ext cx="30670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3000"/>
              </a:lnSpc>
            </a:pPr>
            <a:endParaRPr lang="pt-BR" altLang="pt-BR" sz="3600">
              <a:latin typeface="Futura Lt BT" pitchFamily="34" charset="0"/>
            </a:endParaRPr>
          </a:p>
        </p:txBody>
      </p:sp>
      <p:sp>
        <p:nvSpPr>
          <p:cNvPr id="18436" name="CaixaDeTexto 4"/>
          <p:cNvSpPr txBox="1">
            <a:spLocks noChangeArrowheads="1"/>
          </p:cNvSpPr>
          <p:nvPr/>
        </p:nvSpPr>
        <p:spPr bwMode="auto">
          <a:xfrm>
            <a:off x="4059238" y="2279650"/>
            <a:ext cx="72167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2700"/>
              </a:lnSpc>
            </a:pPr>
            <a:r>
              <a:rPr lang="pt-BR" sz="4400" b="1" baseline="30000">
                <a:solidFill>
                  <a:srgbClr val="0065B2"/>
                </a:solidFill>
                <a:latin typeface="FuturaStd-Book" pitchFamily="34" charset="0"/>
              </a:rPr>
              <a:t> </a:t>
            </a:r>
            <a:endParaRPr lang="pt-BR" sz="3600" baseline="30000">
              <a:solidFill>
                <a:srgbClr val="0065B2"/>
              </a:solidFill>
              <a:latin typeface="FuturaStd-Book" pitchFamily="34" charset="0"/>
            </a:endParaRPr>
          </a:p>
          <a:p>
            <a:pPr eaLnBrk="1" hangingPunct="1">
              <a:lnSpc>
                <a:spcPts val="2700"/>
              </a:lnSpc>
              <a:buFontTx/>
              <a:buAutoNum type="arabicParenR"/>
            </a:pPr>
            <a:endParaRPr lang="pt-BR" sz="3600" baseline="30000">
              <a:solidFill>
                <a:srgbClr val="0065B2"/>
              </a:solidFill>
              <a:latin typeface="FuturaStd-Book" pitchFamily="34" charset="0"/>
            </a:endParaRPr>
          </a:p>
          <a:p>
            <a:pPr eaLnBrk="1" hangingPunct="1">
              <a:lnSpc>
                <a:spcPts val="2700"/>
              </a:lnSpc>
              <a:buFontTx/>
              <a:buAutoNum type="arabicParenR"/>
            </a:pPr>
            <a:endParaRPr lang="pt-BR" sz="3600" baseline="30000">
              <a:solidFill>
                <a:srgbClr val="0065B2"/>
              </a:solidFill>
              <a:latin typeface="FuturaStd-Book" pitchFamily="34" charset="0"/>
            </a:endParaRPr>
          </a:p>
        </p:txBody>
      </p:sp>
      <p:sp>
        <p:nvSpPr>
          <p:cNvPr id="18437" name="CaixaDeTexto 7"/>
          <p:cNvSpPr txBox="1">
            <a:spLocks noChangeArrowheads="1"/>
          </p:cNvSpPr>
          <p:nvPr/>
        </p:nvSpPr>
        <p:spPr bwMode="auto">
          <a:xfrm>
            <a:off x="471488" y="708025"/>
            <a:ext cx="92567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3000"/>
              </a:lnSpc>
            </a:pPr>
            <a:r>
              <a:rPr lang="pt-BR" altLang="pt-BR" sz="2800" b="1">
                <a:solidFill>
                  <a:srgbClr val="0065B2"/>
                </a:solidFill>
                <a:latin typeface="Futura Lt BT" pitchFamily="34" charset="0"/>
              </a:rPr>
              <a:t>PRODUTOS E SERVIÇOS PARA GESTÃO</a:t>
            </a:r>
            <a:r>
              <a:rPr lang="pt-BR" altLang="pt-BR" sz="2800">
                <a:solidFill>
                  <a:srgbClr val="0065B2"/>
                </a:solidFill>
                <a:latin typeface="Futura Lt BT" pitchFamily="34" charset="0"/>
              </a:rPr>
              <a:t> </a:t>
            </a:r>
            <a:endParaRPr lang="pt-BR" altLang="pt-BR" sz="2800">
              <a:latin typeface="Futura Lt BT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08200" y="2062163"/>
            <a:ext cx="6704013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pt-BR" dirty="0" smtClean="0">
                <a:solidFill>
                  <a:srgbClr val="005493"/>
                </a:solidFill>
                <a:latin typeface="Futura Lt BT" pitchFamily="34" charset="0"/>
              </a:rPr>
              <a:t>Sistema da CAIXA para realização de compras governamentais na modalidade de Pregão Eletrônico e Compras Diretas</a:t>
            </a:r>
            <a:r>
              <a:rPr lang="pt-BR" b="1" dirty="0">
                <a:solidFill>
                  <a:srgbClr val="005493"/>
                </a:solidFill>
                <a:latin typeface="Futura Lt BT" pitchFamily="34" charset="0"/>
              </a:rPr>
              <a:t>.</a:t>
            </a:r>
            <a:endParaRPr lang="pt-BR" dirty="0" smtClean="0">
              <a:latin typeface="Futura Lt BT" pitchFamily="34" charset="0"/>
            </a:endParaRPr>
          </a:p>
        </p:txBody>
      </p:sp>
      <p:sp>
        <p:nvSpPr>
          <p:cNvPr id="2" name="Retângulo 4"/>
          <p:cNvSpPr/>
          <p:nvPr/>
        </p:nvSpPr>
        <p:spPr>
          <a:xfrm>
            <a:off x="1790700" y="1627188"/>
            <a:ext cx="7021513" cy="434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pt-BR" sz="2000" b="1" smtClean="0">
                <a:solidFill>
                  <a:srgbClr val="005493"/>
                </a:solidFill>
                <a:latin typeface="Futura" charset="0"/>
                <a:cs typeface="Arial" panose="020B0604020202020204" pitchFamily="34" charset="0"/>
              </a:rPr>
              <a:t>Licitações Caixa</a:t>
            </a:r>
          </a:p>
        </p:txBody>
      </p:sp>
      <p:sp>
        <p:nvSpPr>
          <p:cNvPr id="3" name="Retângulo 4"/>
          <p:cNvSpPr/>
          <p:nvPr/>
        </p:nvSpPr>
        <p:spPr>
          <a:xfrm>
            <a:off x="1790700" y="3182938"/>
            <a:ext cx="7021513" cy="434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pt-BR" sz="2000" b="1" smtClean="0">
                <a:solidFill>
                  <a:srgbClr val="005493"/>
                </a:solidFill>
                <a:latin typeface="Futura" charset="0"/>
                <a:cs typeface="Arial" panose="020B0604020202020204" pitchFamily="34" charset="0"/>
              </a:rPr>
              <a:t>GOV Conta – Gerenciador financeiro</a:t>
            </a:r>
          </a:p>
        </p:txBody>
      </p:sp>
      <p:sp>
        <p:nvSpPr>
          <p:cNvPr id="5" name="Retângulo 4"/>
          <p:cNvSpPr/>
          <p:nvPr/>
        </p:nvSpPr>
        <p:spPr>
          <a:xfrm>
            <a:off x="1790700" y="4508500"/>
            <a:ext cx="7021513" cy="434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pt-BR" sz="2000" b="1" smtClean="0">
                <a:solidFill>
                  <a:srgbClr val="005493"/>
                </a:solidFill>
                <a:latin typeface="Futura" charset="0"/>
                <a:cs typeface="Arial" panose="020B0604020202020204" pitchFamily="34" charset="0"/>
              </a:rPr>
              <a:t>Arrecadação e Cobrança de tarifa</a:t>
            </a:r>
          </a:p>
        </p:txBody>
      </p:sp>
      <p:sp>
        <p:nvSpPr>
          <p:cNvPr id="6" name="Retângulo 4"/>
          <p:cNvSpPr/>
          <p:nvPr/>
        </p:nvSpPr>
        <p:spPr>
          <a:xfrm>
            <a:off x="1790700" y="5076825"/>
            <a:ext cx="7021513" cy="434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pt-BR" sz="2000" b="1" smtClean="0">
                <a:solidFill>
                  <a:srgbClr val="005493"/>
                </a:solidFill>
                <a:latin typeface="Futura" charset="0"/>
                <a:cs typeface="Arial" panose="020B0604020202020204" pitchFamily="34" charset="0"/>
              </a:rPr>
              <a:t>Aquisição de folha de pagamento</a:t>
            </a:r>
          </a:p>
        </p:txBody>
      </p:sp>
      <p:sp>
        <p:nvSpPr>
          <p:cNvPr id="7" name="Retângulo 4"/>
          <p:cNvSpPr/>
          <p:nvPr/>
        </p:nvSpPr>
        <p:spPr>
          <a:xfrm>
            <a:off x="1790700" y="5619750"/>
            <a:ext cx="7021513" cy="434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pt-BR" sz="2000" b="1" dirty="0" smtClean="0">
                <a:solidFill>
                  <a:srgbClr val="005493"/>
                </a:solidFill>
                <a:latin typeface="Futura" charset="0"/>
                <a:cs typeface="Arial" panose="020B0604020202020204" pitchFamily="34" charset="0"/>
              </a:rPr>
              <a:t>Fundos de investimentos Caixa para Governo</a:t>
            </a:r>
          </a:p>
        </p:txBody>
      </p:sp>
      <p:pic>
        <p:nvPicPr>
          <p:cNvPr id="18444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3300" y="1627188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3300" y="3182938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3300" y="4429125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3300" y="5076825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3300" y="5619750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4"/>
          <p:cNvSpPr/>
          <p:nvPr/>
        </p:nvSpPr>
        <p:spPr>
          <a:xfrm>
            <a:off x="1790700" y="3835400"/>
            <a:ext cx="7021513" cy="434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pt-BR" sz="2000" b="1" smtClean="0">
                <a:solidFill>
                  <a:srgbClr val="005493"/>
                </a:solidFill>
                <a:latin typeface="Futura" charset="0"/>
                <a:cs typeface="Arial" panose="020B0604020202020204" pitchFamily="34" charset="0"/>
              </a:rPr>
              <a:t>Certificação Digital – Pessoa Física e Jurídica</a:t>
            </a:r>
          </a:p>
        </p:txBody>
      </p:sp>
      <p:pic>
        <p:nvPicPr>
          <p:cNvPr id="18450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3300" y="3835400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3300" y="3835400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3300" y="5062538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CaixaDeTexto 7"/>
          <p:cNvSpPr txBox="1">
            <a:spLocks noChangeArrowheads="1"/>
          </p:cNvSpPr>
          <p:nvPr/>
        </p:nvSpPr>
        <p:spPr bwMode="auto">
          <a:xfrm>
            <a:off x="471488" y="708025"/>
            <a:ext cx="30670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3000"/>
              </a:lnSpc>
            </a:pPr>
            <a:endParaRPr lang="pt-BR" altLang="pt-BR" sz="3600">
              <a:latin typeface="Futura Lt BT" pitchFamily="34" charset="0"/>
            </a:endParaRPr>
          </a:p>
        </p:txBody>
      </p:sp>
      <p:sp>
        <p:nvSpPr>
          <p:cNvPr id="20484" name="CaixaDeTexto 4"/>
          <p:cNvSpPr txBox="1">
            <a:spLocks noChangeArrowheads="1"/>
          </p:cNvSpPr>
          <p:nvPr/>
        </p:nvSpPr>
        <p:spPr bwMode="auto">
          <a:xfrm>
            <a:off x="4059238" y="2279650"/>
            <a:ext cx="72167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2700"/>
              </a:lnSpc>
            </a:pPr>
            <a:r>
              <a:rPr lang="pt-BR" sz="4400" b="1" baseline="30000">
                <a:solidFill>
                  <a:srgbClr val="0065B2"/>
                </a:solidFill>
                <a:latin typeface="FuturaStd-Book" pitchFamily="34" charset="0"/>
              </a:rPr>
              <a:t> </a:t>
            </a:r>
            <a:endParaRPr lang="pt-BR" sz="3600" baseline="30000">
              <a:solidFill>
                <a:srgbClr val="0065B2"/>
              </a:solidFill>
              <a:latin typeface="FuturaStd-Book" pitchFamily="34" charset="0"/>
            </a:endParaRPr>
          </a:p>
          <a:p>
            <a:pPr eaLnBrk="1" hangingPunct="1">
              <a:lnSpc>
                <a:spcPts val="2700"/>
              </a:lnSpc>
              <a:buFontTx/>
              <a:buAutoNum type="arabicParenR"/>
            </a:pPr>
            <a:endParaRPr lang="pt-BR" sz="3600" baseline="30000">
              <a:solidFill>
                <a:srgbClr val="0065B2"/>
              </a:solidFill>
              <a:latin typeface="FuturaStd-Book" pitchFamily="34" charset="0"/>
            </a:endParaRPr>
          </a:p>
          <a:p>
            <a:pPr eaLnBrk="1" hangingPunct="1">
              <a:lnSpc>
                <a:spcPts val="2700"/>
              </a:lnSpc>
              <a:buFontTx/>
              <a:buAutoNum type="arabicParenR"/>
            </a:pPr>
            <a:endParaRPr lang="pt-BR" sz="3600" baseline="30000">
              <a:solidFill>
                <a:srgbClr val="0065B2"/>
              </a:solidFill>
              <a:latin typeface="FuturaStd-Book" pitchFamily="34" charset="0"/>
            </a:endParaRPr>
          </a:p>
        </p:txBody>
      </p:sp>
      <p:pic>
        <p:nvPicPr>
          <p:cNvPr id="20485" name="Imagem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1038" y="2401888"/>
            <a:ext cx="4224337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CaixaDeTexto 7"/>
          <p:cNvSpPr txBox="1">
            <a:spLocks noChangeArrowheads="1"/>
          </p:cNvSpPr>
          <p:nvPr/>
        </p:nvSpPr>
        <p:spPr bwMode="auto">
          <a:xfrm>
            <a:off x="471488" y="708025"/>
            <a:ext cx="92567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3000"/>
              </a:lnSpc>
            </a:pPr>
            <a:r>
              <a:rPr lang="pt-BR" altLang="pt-BR" sz="2800" b="1">
                <a:solidFill>
                  <a:srgbClr val="0065B2"/>
                </a:solidFill>
                <a:latin typeface="Futura Lt BT" pitchFamily="34" charset="0"/>
              </a:rPr>
              <a:t>PROGRAMAS SOCIAIS</a:t>
            </a:r>
            <a:r>
              <a:rPr lang="pt-BR" altLang="pt-BR" sz="2800">
                <a:solidFill>
                  <a:srgbClr val="0065B2"/>
                </a:solidFill>
                <a:latin typeface="Futura Lt BT" pitchFamily="34" charset="0"/>
              </a:rPr>
              <a:t> </a:t>
            </a:r>
            <a:endParaRPr lang="pt-BR" altLang="pt-BR" sz="2800">
              <a:latin typeface="Futura Lt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CaixaDeTexto 7"/>
          <p:cNvSpPr txBox="1">
            <a:spLocks noChangeArrowheads="1"/>
          </p:cNvSpPr>
          <p:nvPr/>
        </p:nvSpPr>
        <p:spPr bwMode="auto">
          <a:xfrm>
            <a:off x="471488" y="708025"/>
            <a:ext cx="30670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3000"/>
              </a:lnSpc>
            </a:pPr>
            <a:endParaRPr lang="pt-BR" altLang="pt-BR" sz="3600">
              <a:latin typeface="Futura Lt BT" pitchFamily="34" charset="0"/>
            </a:endParaRPr>
          </a:p>
        </p:txBody>
      </p:sp>
      <p:sp>
        <p:nvSpPr>
          <p:cNvPr id="21508" name="CaixaDeTexto 4"/>
          <p:cNvSpPr txBox="1">
            <a:spLocks noChangeArrowheads="1"/>
          </p:cNvSpPr>
          <p:nvPr/>
        </p:nvSpPr>
        <p:spPr bwMode="auto">
          <a:xfrm>
            <a:off x="4059238" y="2279650"/>
            <a:ext cx="72167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2700"/>
              </a:lnSpc>
            </a:pPr>
            <a:r>
              <a:rPr lang="pt-BR" sz="4400" b="1" baseline="30000">
                <a:solidFill>
                  <a:srgbClr val="0065B2"/>
                </a:solidFill>
                <a:latin typeface="FuturaStd-Book" pitchFamily="34" charset="0"/>
              </a:rPr>
              <a:t> </a:t>
            </a:r>
            <a:endParaRPr lang="pt-BR" sz="3600" baseline="30000">
              <a:solidFill>
                <a:srgbClr val="0065B2"/>
              </a:solidFill>
              <a:latin typeface="FuturaStd-Book" pitchFamily="34" charset="0"/>
            </a:endParaRPr>
          </a:p>
          <a:p>
            <a:pPr eaLnBrk="1" hangingPunct="1">
              <a:lnSpc>
                <a:spcPts val="2700"/>
              </a:lnSpc>
              <a:buFontTx/>
              <a:buAutoNum type="arabicParenR"/>
            </a:pPr>
            <a:endParaRPr lang="pt-BR" sz="3600" baseline="30000">
              <a:solidFill>
                <a:srgbClr val="0065B2"/>
              </a:solidFill>
              <a:latin typeface="FuturaStd-Book" pitchFamily="34" charset="0"/>
            </a:endParaRPr>
          </a:p>
          <a:p>
            <a:pPr eaLnBrk="1" hangingPunct="1">
              <a:lnSpc>
                <a:spcPts val="2700"/>
              </a:lnSpc>
              <a:buFontTx/>
              <a:buAutoNum type="arabicParenR"/>
            </a:pPr>
            <a:endParaRPr lang="pt-BR" sz="3600" baseline="30000">
              <a:solidFill>
                <a:srgbClr val="0065B2"/>
              </a:solidFill>
              <a:latin typeface="FuturaStd-Book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08200" y="2279650"/>
            <a:ext cx="7110413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pt-BR" sz="2000" dirty="0" smtClean="0">
                <a:solidFill>
                  <a:srgbClr val="005493"/>
                </a:solidFill>
                <a:latin typeface="Futura Lt BT" pitchFamily="34" charset="0"/>
              </a:rPr>
              <a:t>Agente operador do Programa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pt-BR" sz="2000" dirty="0" smtClean="0">
                <a:solidFill>
                  <a:srgbClr val="005493"/>
                </a:solidFill>
                <a:latin typeface="Futura Lt BT" pitchFamily="34" charset="0"/>
              </a:rPr>
              <a:t>Apoia e dá atendimento operacional a Estados e Municípios</a:t>
            </a:r>
            <a:r>
              <a:rPr lang="pt-BR" sz="2000" dirty="0" smtClean="0">
                <a:latin typeface="Futura Lt BT" pitchFamily="34" charset="0"/>
              </a:rPr>
              <a:t> </a:t>
            </a:r>
          </a:p>
        </p:txBody>
      </p:sp>
      <p:sp>
        <p:nvSpPr>
          <p:cNvPr id="2" name="Retângulo 4"/>
          <p:cNvSpPr/>
          <p:nvPr/>
        </p:nvSpPr>
        <p:spPr>
          <a:xfrm>
            <a:off x="1790700" y="1844675"/>
            <a:ext cx="7021513" cy="434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pt-BR" sz="2000" b="1" smtClean="0">
                <a:solidFill>
                  <a:srgbClr val="005493"/>
                </a:solidFill>
                <a:latin typeface="Futura" charset="0"/>
                <a:cs typeface="Arial" panose="020B0604020202020204" pitchFamily="34" charset="0"/>
              </a:rPr>
              <a:t>Bolsa Família</a:t>
            </a:r>
          </a:p>
        </p:txBody>
      </p:sp>
      <p:sp>
        <p:nvSpPr>
          <p:cNvPr id="3" name="Retângulo 4"/>
          <p:cNvSpPr/>
          <p:nvPr/>
        </p:nvSpPr>
        <p:spPr>
          <a:xfrm>
            <a:off x="1790700" y="3400425"/>
            <a:ext cx="7021513" cy="434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pt-BR" sz="2000" b="1" dirty="0" smtClean="0">
                <a:solidFill>
                  <a:srgbClr val="005493"/>
                </a:solidFill>
                <a:latin typeface="Futura" charset="0"/>
                <a:cs typeface="Arial" panose="020B0604020202020204" pitchFamily="34" charset="0"/>
              </a:rPr>
              <a:t>Seguro Desemprego: </a:t>
            </a:r>
            <a:r>
              <a:rPr lang="pt-BR" sz="2000" dirty="0" smtClean="0">
                <a:solidFill>
                  <a:srgbClr val="005493"/>
                </a:solidFill>
                <a:latin typeface="Futura" charset="0"/>
                <a:cs typeface="Arial" panose="020B0604020202020204" pitchFamily="34" charset="0"/>
              </a:rPr>
              <a:t>Agente pagador </a:t>
            </a:r>
          </a:p>
        </p:txBody>
      </p:sp>
      <p:sp>
        <p:nvSpPr>
          <p:cNvPr id="5" name="Retângulo 4"/>
          <p:cNvSpPr/>
          <p:nvPr/>
        </p:nvSpPr>
        <p:spPr>
          <a:xfrm>
            <a:off x="1790700" y="4267200"/>
            <a:ext cx="7021513" cy="434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endParaRPr lang="pt-BR" sz="2000" b="1" dirty="0" smtClean="0">
              <a:solidFill>
                <a:srgbClr val="FB4223"/>
              </a:solidFill>
              <a:latin typeface="Futura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pt-BR" sz="2000" b="1" dirty="0" smtClean="0">
              <a:solidFill>
                <a:srgbClr val="FB4223"/>
              </a:solidFill>
              <a:latin typeface="Futura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pt-BR" sz="2000" b="1" dirty="0" smtClean="0">
                <a:solidFill>
                  <a:srgbClr val="005493"/>
                </a:solidFill>
                <a:latin typeface="Futura" charset="0"/>
                <a:cs typeface="Arial" panose="020B0604020202020204" pitchFamily="34" charset="0"/>
              </a:rPr>
              <a:t>Programa de Integração Social (PIS): </a:t>
            </a:r>
            <a:r>
              <a:rPr lang="pt-BR" sz="2000" dirty="0" smtClean="0">
                <a:solidFill>
                  <a:srgbClr val="005493"/>
                </a:solidFill>
                <a:latin typeface="Futura" charset="0"/>
                <a:cs typeface="Arial" panose="020B0604020202020204" pitchFamily="34" charset="0"/>
              </a:rPr>
              <a:t>Agente pagador </a:t>
            </a:r>
          </a:p>
          <a:p>
            <a:pPr algn="just">
              <a:defRPr/>
            </a:pPr>
            <a:endParaRPr lang="pt-BR" sz="2000" b="1" dirty="0" smtClean="0">
              <a:solidFill>
                <a:srgbClr val="FB4223"/>
              </a:solidFill>
              <a:latin typeface="Futura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pt-BR" sz="2000" b="1" dirty="0" smtClean="0">
              <a:solidFill>
                <a:srgbClr val="FB4223"/>
              </a:solidFill>
              <a:latin typeface="Futura" charset="0"/>
              <a:cs typeface="Arial" panose="020B0604020202020204" pitchFamily="34" charset="0"/>
            </a:endParaRPr>
          </a:p>
        </p:txBody>
      </p:sp>
      <p:sp>
        <p:nvSpPr>
          <p:cNvPr id="6" name="Retângulo 4"/>
          <p:cNvSpPr/>
          <p:nvPr/>
        </p:nvSpPr>
        <p:spPr>
          <a:xfrm>
            <a:off x="1790700" y="4918075"/>
            <a:ext cx="7021513" cy="434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pt-BR" sz="2000" b="1" smtClean="0">
                <a:solidFill>
                  <a:srgbClr val="005493"/>
                </a:solidFill>
                <a:latin typeface="Futura" charset="0"/>
                <a:cs typeface="Arial" panose="020B0604020202020204" pitchFamily="34" charset="0"/>
              </a:rPr>
              <a:t>Capacitação Equipe Municipal  </a:t>
            </a:r>
          </a:p>
        </p:txBody>
      </p:sp>
      <p:pic>
        <p:nvPicPr>
          <p:cNvPr id="21514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3300" y="1844675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3300" y="3400425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3300" y="4159250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3300" y="4918075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8" name="CaixaDeTexto 7"/>
          <p:cNvSpPr txBox="1">
            <a:spLocks noChangeArrowheads="1"/>
          </p:cNvSpPr>
          <p:nvPr/>
        </p:nvSpPr>
        <p:spPr bwMode="auto">
          <a:xfrm>
            <a:off x="471488" y="708025"/>
            <a:ext cx="92567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3000"/>
              </a:lnSpc>
            </a:pPr>
            <a:r>
              <a:rPr lang="pt-BR" altLang="pt-BR" sz="2800" b="1">
                <a:solidFill>
                  <a:srgbClr val="0065B2"/>
                </a:solidFill>
                <a:latin typeface="Futura Lt BT" pitchFamily="34" charset="0"/>
              </a:rPr>
              <a:t>PROGRAMAS SOCIAIS</a:t>
            </a:r>
            <a:endParaRPr lang="pt-BR" altLang="pt-BR" sz="2800" b="1">
              <a:latin typeface="Futura Lt BT" pitchFamily="34" charset="0"/>
            </a:endParaRPr>
          </a:p>
        </p:txBody>
      </p:sp>
      <p:sp>
        <p:nvSpPr>
          <p:cNvPr id="7" name="Retângulo 3"/>
          <p:cNvSpPr/>
          <p:nvPr/>
        </p:nvSpPr>
        <p:spPr>
          <a:xfrm>
            <a:off x="2108200" y="5403850"/>
            <a:ext cx="7110413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pt-BR" sz="2000" smtClean="0">
                <a:solidFill>
                  <a:srgbClr val="005493"/>
                </a:solidFill>
                <a:latin typeface="Futura Lt BT" pitchFamily="34" charset="0"/>
              </a:rPr>
              <a:t>No Cadastro Único (CADUNICO) e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pt-BR" sz="2000" smtClean="0">
                <a:solidFill>
                  <a:srgbClr val="005493"/>
                </a:solidFill>
                <a:latin typeface="Futura Lt BT" pitchFamily="34" charset="0"/>
              </a:rPr>
              <a:t>No Sistema de Benefícios do Cidadão (SIBEC)</a:t>
            </a:r>
            <a:r>
              <a:rPr lang="pt-BR" sz="2000" smtClean="0">
                <a:latin typeface="Futura Lt BT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CaixaDeTexto 7"/>
          <p:cNvSpPr txBox="1">
            <a:spLocks noChangeArrowheads="1"/>
          </p:cNvSpPr>
          <p:nvPr/>
        </p:nvSpPr>
        <p:spPr bwMode="auto">
          <a:xfrm>
            <a:off x="471488" y="708025"/>
            <a:ext cx="30670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3000"/>
              </a:lnSpc>
            </a:pPr>
            <a:endParaRPr lang="pt-BR" altLang="pt-BR" sz="3600">
              <a:latin typeface="Futura Lt BT" pitchFamily="34" charset="0"/>
            </a:endParaRPr>
          </a:p>
        </p:txBody>
      </p:sp>
      <p:pic>
        <p:nvPicPr>
          <p:cNvPr id="22532" name="Imagem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6725" y="2978150"/>
            <a:ext cx="522605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CaixaDeTexto 7"/>
          <p:cNvSpPr txBox="1">
            <a:spLocks noChangeArrowheads="1"/>
          </p:cNvSpPr>
          <p:nvPr/>
        </p:nvSpPr>
        <p:spPr bwMode="auto">
          <a:xfrm>
            <a:off x="471488" y="708025"/>
            <a:ext cx="925671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3000"/>
              </a:lnSpc>
            </a:pPr>
            <a:r>
              <a:rPr lang="pt-BR" altLang="pt-BR" sz="2800" b="1">
                <a:solidFill>
                  <a:srgbClr val="0065B2"/>
                </a:solidFill>
                <a:latin typeface="Futura Lt BT" pitchFamily="34" charset="0"/>
              </a:rPr>
              <a:t>GESTÃO DOS REGIMES PRÓPRIOS DE PREVIDÊNCIA</a:t>
            </a:r>
            <a:r>
              <a:rPr lang="pt-BR" altLang="pt-BR" sz="2800">
                <a:solidFill>
                  <a:srgbClr val="0065B2"/>
                </a:solidFill>
                <a:latin typeface="Futura Lt BT" pitchFamily="34" charset="0"/>
              </a:rPr>
              <a:t> </a:t>
            </a:r>
            <a:endParaRPr lang="pt-BR" altLang="pt-BR" sz="2800">
              <a:latin typeface="Futura Lt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CaixaDeTexto 7"/>
          <p:cNvSpPr txBox="1">
            <a:spLocks noChangeArrowheads="1"/>
          </p:cNvSpPr>
          <p:nvPr/>
        </p:nvSpPr>
        <p:spPr bwMode="auto">
          <a:xfrm>
            <a:off x="471488" y="708025"/>
            <a:ext cx="30670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3000"/>
              </a:lnSpc>
            </a:pPr>
            <a:endParaRPr lang="pt-BR" altLang="pt-BR" sz="3600">
              <a:latin typeface="Futura Lt BT" pitchFamily="34" charset="0"/>
            </a:endParaRPr>
          </a:p>
        </p:txBody>
      </p:sp>
      <p:sp>
        <p:nvSpPr>
          <p:cNvPr id="23556" name="CaixaDeTexto 4"/>
          <p:cNvSpPr txBox="1">
            <a:spLocks noChangeArrowheads="1"/>
          </p:cNvSpPr>
          <p:nvPr/>
        </p:nvSpPr>
        <p:spPr bwMode="auto">
          <a:xfrm>
            <a:off x="4059238" y="2279650"/>
            <a:ext cx="72167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2700"/>
              </a:lnSpc>
            </a:pPr>
            <a:r>
              <a:rPr lang="pt-BR" sz="4400" b="1" baseline="30000">
                <a:solidFill>
                  <a:srgbClr val="0065B2"/>
                </a:solidFill>
                <a:latin typeface="FuturaStd-Book" pitchFamily="34" charset="0"/>
              </a:rPr>
              <a:t> </a:t>
            </a:r>
            <a:endParaRPr lang="pt-BR" sz="3600" baseline="30000">
              <a:solidFill>
                <a:srgbClr val="0065B2"/>
              </a:solidFill>
              <a:latin typeface="FuturaStd-Book" pitchFamily="34" charset="0"/>
            </a:endParaRPr>
          </a:p>
          <a:p>
            <a:pPr eaLnBrk="1" hangingPunct="1">
              <a:lnSpc>
                <a:spcPts val="2700"/>
              </a:lnSpc>
              <a:buFontTx/>
              <a:buAutoNum type="arabicParenR"/>
            </a:pPr>
            <a:endParaRPr lang="pt-BR" sz="3600" baseline="30000">
              <a:solidFill>
                <a:srgbClr val="0065B2"/>
              </a:solidFill>
              <a:latin typeface="FuturaStd-Book" pitchFamily="34" charset="0"/>
            </a:endParaRPr>
          </a:p>
          <a:p>
            <a:pPr eaLnBrk="1" hangingPunct="1">
              <a:lnSpc>
                <a:spcPts val="2700"/>
              </a:lnSpc>
              <a:buFontTx/>
              <a:buAutoNum type="arabicParenR"/>
            </a:pPr>
            <a:endParaRPr lang="pt-BR" sz="3600" baseline="30000">
              <a:solidFill>
                <a:srgbClr val="0065B2"/>
              </a:solidFill>
              <a:latin typeface="FuturaStd-Book" pitchFamily="34" charset="0"/>
            </a:endParaRPr>
          </a:p>
        </p:txBody>
      </p:sp>
      <p:sp>
        <p:nvSpPr>
          <p:cNvPr id="23557" name="CaixaDeTexto 7"/>
          <p:cNvSpPr txBox="1">
            <a:spLocks noChangeArrowheads="1"/>
          </p:cNvSpPr>
          <p:nvPr/>
        </p:nvSpPr>
        <p:spPr bwMode="auto">
          <a:xfrm>
            <a:off x="746125" y="584200"/>
            <a:ext cx="925671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3000"/>
              </a:lnSpc>
            </a:pPr>
            <a:r>
              <a:rPr lang="pt-BR" altLang="pt-BR" sz="2800" b="1">
                <a:solidFill>
                  <a:srgbClr val="0065B2"/>
                </a:solidFill>
                <a:latin typeface="Futura Lt BT" pitchFamily="34" charset="0"/>
              </a:rPr>
              <a:t>PEM CAIXA – Previdência para Estados e Municípios </a:t>
            </a:r>
            <a:endParaRPr lang="pt-BR" altLang="pt-BR" sz="2800" b="1">
              <a:latin typeface="Futura Lt BT" pitchFamily="34" charset="0"/>
            </a:endParaRPr>
          </a:p>
        </p:txBody>
      </p:sp>
      <p:pic>
        <p:nvPicPr>
          <p:cNvPr id="2355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5" y="1112838"/>
            <a:ext cx="10669588" cy="644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CaixaDeTexto 7"/>
          <p:cNvSpPr txBox="1">
            <a:spLocks noChangeArrowheads="1"/>
          </p:cNvSpPr>
          <p:nvPr/>
        </p:nvSpPr>
        <p:spPr bwMode="auto">
          <a:xfrm>
            <a:off x="471488" y="708025"/>
            <a:ext cx="30670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3000"/>
              </a:lnSpc>
            </a:pPr>
            <a:endParaRPr lang="pt-BR" altLang="pt-BR" sz="3600">
              <a:latin typeface="Futura Lt BT" pitchFamily="34" charset="0"/>
            </a:endParaRPr>
          </a:p>
        </p:txBody>
      </p:sp>
      <p:sp>
        <p:nvSpPr>
          <p:cNvPr id="24580" name="CaixaDeTexto 4"/>
          <p:cNvSpPr txBox="1">
            <a:spLocks noChangeArrowheads="1"/>
          </p:cNvSpPr>
          <p:nvPr/>
        </p:nvSpPr>
        <p:spPr bwMode="auto">
          <a:xfrm>
            <a:off x="4059238" y="2279650"/>
            <a:ext cx="72167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2700"/>
              </a:lnSpc>
            </a:pPr>
            <a:r>
              <a:rPr lang="pt-BR" sz="4400" b="1" baseline="30000">
                <a:solidFill>
                  <a:srgbClr val="0065B2"/>
                </a:solidFill>
                <a:latin typeface="FuturaStd-Book" pitchFamily="34" charset="0"/>
              </a:rPr>
              <a:t> </a:t>
            </a:r>
            <a:endParaRPr lang="pt-BR" sz="3600" baseline="30000">
              <a:solidFill>
                <a:srgbClr val="0065B2"/>
              </a:solidFill>
              <a:latin typeface="FuturaStd-Book" pitchFamily="34" charset="0"/>
            </a:endParaRPr>
          </a:p>
          <a:p>
            <a:pPr eaLnBrk="1" hangingPunct="1">
              <a:lnSpc>
                <a:spcPts val="2700"/>
              </a:lnSpc>
              <a:buFontTx/>
              <a:buAutoNum type="arabicParenR"/>
            </a:pPr>
            <a:endParaRPr lang="pt-BR" sz="3600" baseline="30000">
              <a:solidFill>
                <a:srgbClr val="0065B2"/>
              </a:solidFill>
              <a:latin typeface="FuturaStd-Book" pitchFamily="34" charset="0"/>
            </a:endParaRPr>
          </a:p>
          <a:p>
            <a:pPr eaLnBrk="1" hangingPunct="1">
              <a:lnSpc>
                <a:spcPts val="2700"/>
              </a:lnSpc>
              <a:buFontTx/>
              <a:buAutoNum type="arabicParenR"/>
            </a:pPr>
            <a:endParaRPr lang="pt-BR" sz="3600" baseline="30000">
              <a:solidFill>
                <a:srgbClr val="0065B2"/>
              </a:solidFill>
              <a:latin typeface="FuturaStd-Book" pitchFamily="34" charset="0"/>
            </a:endParaRPr>
          </a:p>
        </p:txBody>
      </p:sp>
      <p:sp>
        <p:nvSpPr>
          <p:cNvPr id="2" name="Retângulo 4"/>
          <p:cNvSpPr/>
          <p:nvPr/>
        </p:nvSpPr>
        <p:spPr>
          <a:xfrm>
            <a:off x="1790700" y="2665413"/>
            <a:ext cx="7581900" cy="449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pt-BR" sz="2800" dirty="0" smtClean="0">
                <a:solidFill>
                  <a:srgbClr val="005493"/>
                </a:solidFill>
                <a:latin typeface="Futura" charset="0"/>
                <a:cs typeface="Arial" panose="020B0604020202020204" pitchFamily="34" charset="0"/>
              </a:rPr>
              <a:t>Assessor Técnico</a:t>
            </a:r>
          </a:p>
        </p:txBody>
      </p:sp>
      <p:sp>
        <p:nvSpPr>
          <p:cNvPr id="3" name="Retângulo 4"/>
          <p:cNvSpPr/>
          <p:nvPr/>
        </p:nvSpPr>
        <p:spPr>
          <a:xfrm>
            <a:off x="1790700" y="3400425"/>
            <a:ext cx="7581900" cy="542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pt-BR" sz="2800" dirty="0" smtClean="0">
                <a:solidFill>
                  <a:srgbClr val="005493"/>
                </a:solidFill>
                <a:latin typeface="Futura" charset="0"/>
                <a:cs typeface="Arial" panose="020B0604020202020204" pitchFamily="34" charset="0"/>
              </a:rPr>
              <a:t>Agente Financeiro</a:t>
            </a:r>
            <a:r>
              <a:rPr lang="pt-BR" sz="2000" dirty="0" smtClean="0">
                <a:solidFill>
                  <a:srgbClr val="005493"/>
                </a:solidFill>
                <a:latin typeface="Futura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tângulo 4"/>
          <p:cNvSpPr/>
          <p:nvPr/>
        </p:nvSpPr>
        <p:spPr>
          <a:xfrm>
            <a:off x="1790700" y="4903788"/>
            <a:ext cx="7581900" cy="434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pt-BR" sz="2800" dirty="0" smtClean="0">
                <a:solidFill>
                  <a:srgbClr val="005493"/>
                </a:solidFill>
                <a:latin typeface="Futura" charset="0"/>
                <a:cs typeface="Arial" panose="020B0604020202020204" pitchFamily="34" charset="0"/>
              </a:rPr>
              <a:t>Gestão de Fundo Garantidor</a:t>
            </a:r>
            <a:r>
              <a:rPr lang="pt-BR" sz="2000" b="1" dirty="0">
                <a:solidFill>
                  <a:srgbClr val="005493"/>
                </a:solidFill>
                <a:latin typeface="Futura" charset="0"/>
                <a:cs typeface="Arial" panose="020B0604020202020204" pitchFamily="34" charset="0"/>
              </a:rPr>
              <a:t> </a:t>
            </a:r>
            <a:r>
              <a:rPr lang="pt-BR" sz="2800" b="1" dirty="0" smtClean="0">
                <a:solidFill>
                  <a:srgbClr val="005493"/>
                </a:solidFill>
                <a:latin typeface="Futura" charset="0"/>
                <a:cs typeface="Arial" panose="020B0604020202020204" pitchFamily="34" charset="0"/>
              </a:rPr>
              <a:t>(</a:t>
            </a:r>
            <a:r>
              <a:rPr lang="pt-BR" sz="2800" dirty="0">
                <a:solidFill>
                  <a:srgbClr val="005493"/>
                </a:solidFill>
                <a:latin typeface="Futura" charset="0"/>
                <a:cs typeface="Arial" panose="020B0604020202020204" pitchFamily="34" charset="0"/>
              </a:rPr>
              <a:t>em construção</a:t>
            </a:r>
            <a:r>
              <a:rPr lang="pt-BR" sz="2800" b="1" dirty="0" smtClean="0">
                <a:solidFill>
                  <a:srgbClr val="005493"/>
                </a:solidFill>
                <a:latin typeface="Futura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4584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3300" y="2557463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3300" y="3400425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3300" y="4121150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3300" y="4903788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CaixaDeTexto 7"/>
          <p:cNvSpPr txBox="1">
            <a:spLocks noChangeArrowheads="1"/>
          </p:cNvSpPr>
          <p:nvPr/>
        </p:nvSpPr>
        <p:spPr bwMode="auto">
          <a:xfrm>
            <a:off x="471488" y="708025"/>
            <a:ext cx="92567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3000"/>
              </a:lnSpc>
            </a:pPr>
            <a:r>
              <a:rPr lang="pt-BR" altLang="pt-BR" sz="2800" b="1">
                <a:solidFill>
                  <a:srgbClr val="0065B2"/>
                </a:solidFill>
                <a:latin typeface="Futura Lt BT" pitchFamily="34" charset="0"/>
              </a:rPr>
              <a:t>CONCESSÕES E PPP’s</a:t>
            </a:r>
            <a:endParaRPr lang="pt-BR" altLang="pt-BR" sz="2800" b="1">
              <a:latin typeface="Futura Lt BT" pitchFamily="34" charset="0"/>
            </a:endParaRPr>
          </a:p>
        </p:txBody>
      </p:sp>
      <p:sp>
        <p:nvSpPr>
          <p:cNvPr id="24589" name="CaixaDeTexto 7"/>
          <p:cNvSpPr txBox="1">
            <a:spLocks noChangeArrowheads="1"/>
          </p:cNvSpPr>
          <p:nvPr/>
        </p:nvSpPr>
        <p:spPr bwMode="auto">
          <a:xfrm>
            <a:off x="687388" y="1806575"/>
            <a:ext cx="92567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3000"/>
              </a:lnSpc>
            </a:pPr>
            <a:r>
              <a:rPr lang="pt-BR" altLang="pt-BR" sz="2800" b="1">
                <a:solidFill>
                  <a:srgbClr val="0065B2"/>
                </a:solidFill>
                <a:latin typeface="Futura Lt BT" pitchFamily="34" charset="0"/>
              </a:rPr>
              <a:t>Atuação CAIXA</a:t>
            </a:r>
            <a:endParaRPr lang="pt-BR" altLang="pt-BR" sz="2800" b="1">
              <a:latin typeface="Futura Lt BT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90700" y="4229100"/>
            <a:ext cx="7581900" cy="434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pt-BR" sz="2800" dirty="0" smtClean="0">
                <a:solidFill>
                  <a:srgbClr val="005493"/>
                </a:solidFill>
                <a:latin typeface="Futura" charset="0"/>
                <a:cs typeface="Arial" panose="020B0604020202020204" pitchFamily="34" charset="0"/>
              </a:rPr>
              <a:t>Verificador Independente (em construção)</a:t>
            </a:r>
            <a:r>
              <a:rPr lang="pt-BR" sz="2000" b="1" dirty="0" smtClean="0">
                <a:solidFill>
                  <a:srgbClr val="005493"/>
                </a:solidFill>
                <a:latin typeface="Futura" charset="0"/>
                <a:cs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CaixaDeTexto 7"/>
          <p:cNvSpPr txBox="1">
            <a:spLocks noChangeArrowheads="1"/>
          </p:cNvSpPr>
          <p:nvPr/>
        </p:nvSpPr>
        <p:spPr bwMode="auto">
          <a:xfrm>
            <a:off x="471488" y="708025"/>
            <a:ext cx="30670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3000"/>
              </a:lnSpc>
            </a:pPr>
            <a:endParaRPr lang="pt-BR" altLang="pt-BR" sz="3600">
              <a:latin typeface="Futura Lt BT" pitchFamily="34" charset="0"/>
            </a:endParaRPr>
          </a:p>
        </p:txBody>
      </p:sp>
      <p:sp>
        <p:nvSpPr>
          <p:cNvPr id="25604" name="CaixaDeTexto 4"/>
          <p:cNvSpPr txBox="1">
            <a:spLocks noChangeArrowheads="1"/>
          </p:cNvSpPr>
          <p:nvPr/>
        </p:nvSpPr>
        <p:spPr bwMode="auto">
          <a:xfrm>
            <a:off x="4059238" y="2279650"/>
            <a:ext cx="72167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2700"/>
              </a:lnSpc>
            </a:pPr>
            <a:r>
              <a:rPr lang="pt-BR" sz="4400" b="1" baseline="30000">
                <a:solidFill>
                  <a:srgbClr val="0065B2"/>
                </a:solidFill>
                <a:latin typeface="FuturaStd-Book" pitchFamily="34" charset="0"/>
              </a:rPr>
              <a:t> </a:t>
            </a:r>
            <a:endParaRPr lang="pt-BR" sz="3600" baseline="30000">
              <a:solidFill>
                <a:srgbClr val="0065B2"/>
              </a:solidFill>
              <a:latin typeface="FuturaStd-Book" pitchFamily="34" charset="0"/>
            </a:endParaRPr>
          </a:p>
          <a:p>
            <a:pPr eaLnBrk="1" hangingPunct="1">
              <a:lnSpc>
                <a:spcPts val="2700"/>
              </a:lnSpc>
              <a:buFontTx/>
              <a:buAutoNum type="arabicParenR"/>
            </a:pPr>
            <a:endParaRPr lang="pt-BR" sz="3600" baseline="30000">
              <a:solidFill>
                <a:srgbClr val="0065B2"/>
              </a:solidFill>
              <a:latin typeface="FuturaStd-Book" pitchFamily="34" charset="0"/>
            </a:endParaRPr>
          </a:p>
          <a:p>
            <a:pPr eaLnBrk="1" hangingPunct="1">
              <a:lnSpc>
                <a:spcPts val="2700"/>
              </a:lnSpc>
              <a:buFontTx/>
              <a:buAutoNum type="arabicParenR"/>
            </a:pPr>
            <a:endParaRPr lang="pt-BR" sz="3600" baseline="30000">
              <a:solidFill>
                <a:srgbClr val="0065B2"/>
              </a:solidFill>
              <a:latin typeface="FuturaStd-Book" pitchFamily="34" charset="0"/>
            </a:endParaRPr>
          </a:p>
        </p:txBody>
      </p:sp>
      <p:sp>
        <p:nvSpPr>
          <p:cNvPr id="25605" name="CaixaDeTexto 7"/>
          <p:cNvSpPr txBox="1">
            <a:spLocks noChangeArrowheads="1"/>
          </p:cNvSpPr>
          <p:nvPr/>
        </p:nvSpPr>
        <p:spPr bwMode="auto">
          <a:xfrm>
            <a:off x="471488" y="708025"/>
            <a:ext cx="92567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3000"/>
              </a:lnSpc>
            </a:pPr>
            <a:r>
              <a:rPr lang="pt-BR" altLang="pt-BR" sz="2800" b="1">
                <a:solidFill>
                  <a:srgbClr val="0065B2"/>
                </a:solidFill>
                <a:latin typeface="Futura Lt BT" pitchFamily="34" charset="0"/>
              </a:rPr>
              <a:t>FEP CAIXA </a:t>
            </a:r>
            <a:endParaRPr lang="pt-BR" altLang="pt-BR" sz="2800" b="1">
              <a:latin typeface="Futura Lt BT" pitchFamily="34" charset="0"/>
            </a:endParaRPr>
          </a:p>
        </p:txBody>
      </p:sp>
      <p:pic>
        <p:nvPicPr>
          <p:cNvPr id="25606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263" y="1944688"/>
            <a:ext cx="9794875" cy="443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CaixaDeTexto 7"/>
          <p:cNvSpPr txBox="1">
            <a:spLocks noChangeArrowheads="1"/>
          </p:cNvSpPr>
          <p:nvPr/>
        </p:nvSpPr>
        <p:spPr bwMode="auto">
          <a:xfrm>
            <a:off x="1268413" y="1181100"/>
            <a:ext cx="9256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2000" b="1">
                <a:solidFill>
                  <a:srgbClr val="0065B2"/>
                </a:solidFill>
                <a:latin typeface="Futura Lt BT" pitchFamily="34" charset="0"/>
              </a:rPr>
              <a:t>Fundo de Apoio à Estruturação e ao Desenvolvimento de PPP’s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4"/>
          <p:cNvSpPr/>
          <p:nvPr/>
        </p:nvSpPr>
        <p:spPr>
          <a:xfrm>
            <a:off x="7905750" y="3240088"/>
            <a:ext cx="2268538" cy="28114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endParaRPr lang="pt-BR" sz="2000" b="1" smtClean="0">
              <a:solidFill>
                <a:srgbClr val="005493"/>
              </a:solidFill>
              <a:latin typeface="Futura" charset="0"/>
              <a:cs typeface="Arial" panose="020B0604020202020204" pitchFamily="34" charset="0"/>
            </a:endParaRPr>
          </a:p>
        </p:txBody>
      </p:sp>
      <p:pic>
        <p:nvPicPr>
          <p:cNvPr id="27651" name="Image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CaixaDeTexto 7"/>
          <p:cNvSpPr txBox="1">
            <a:spLocks noChangeArrowheads="1"/>
          </p:cNvSpPr>
          <p:nvPr/>
        </p:nvSpPr>
        <p:spPr bwMode="auto">
          <a:xfrm>
            <a:off x="471488" y="708025"/>
            <a:ext cx="30670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3000"/>
              </a:lnSpc>
            </a:pPr>
            <a:endParaRPr lang="pt-BR" altLang="pt-BR" sz="3600">
              <a:latin typeface="Futura Lt BT" pitchFamily="34" charset="0"/>
            </a:endParaRPr>
          </a:p>
        </p:txBody>
      </p:sp>
      <p:sp>
        <p:nvSpPr>
          <p:cNvPr id="27653" name="CaixaDeTexto 4"/>
          <p:cNvSpPr txBox="1">
            <a:spLocks noChangeArrowheads="1"/>
          </p:cNvSpPr>
          <p:nvPr/>
        </p:nvSpPr>
        <p:spPr bwMode="auto">
          <a:xfrm>
            <a:off x="4059238" y="2279650"/>
            <a:ext cx="72167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2700"/>
              </a:lnSpc>
            </a:pPr>
            <a:r>
              <a:rPr lang="pt-BR" sz="4400" b="1" baseline="30000">
                <a:solidFill>
                  <a:srgbClr val="0065B2"/>
                </a:solidFill>
                <a:latin typeface="FuturaStd-Book" pitchFamily="34" charset="0"/>
              </a:rPr>
              <a:t> </a:t>
            </a:r>
            <a:endParaRPr lang="pt-BR" sz="3600" baseline="30000">
              <a:solidFill>
                <a:srgbClr val="0065B2"/>
              </a:solidFill>
              <a:latin typeface="FuturaStd-Book" pitchFamily="34" charset="0"/>
            </a:endParaRPr>
          </a:p>
          <a:p>
            <a:pPr eaLnBrk="1" hangingPunct="1">
              <a:lnSpc>
                <a:spcPts val="2700"/>
              </a:lnSpc>
              <a:buFontTx/>
              <a:buAutoNum type="arabicParenR"/>
            </a:pPr>
            <a:endParaRPr lang="pt-BR" sz="3600" baseline="30000">
              <a:solidFill>
                <a:srgbClr val="0065B2"/>
              </a:solidFill>
              <a:latin typeface="FuturaStd-Book" pitchFamily="34" charset="0"/>
            </a:endParaRPr>
          </a:p>
          <a:p>
            <a:pPr eaLnBrk="1" hangingPunct="1">
              <a:lnSpc>
                <a:spcPts val="2700"/>
              </a:lnSpc>
              <a:buFontTx/>
              <a:buAutoNum type="arabicParenR"/>
            </a:pPr>
            <a:endParaRPr lang="pt-BR" sz="3600" baseline="30000">
              <a:solidFill>
                <a:srgbClr val="0065B2"/>
              </a:solidFill>
              <a:latin typeface="FuturaStd-Book" pitchFamily="34" charset="0"/>
            </a:endParaRPr>
          </a:p>
        </p:txBody>
      </p:sp>
      <p:sp>
        <p:nvSpPr>
          <p:cNvPr id="27654" name="CaixaDeTexto 7"/>
          <p:cNvSpPr txBox="1">
            <a:spLocks noChangeArrowheads="1"/>
          </p:cNvSpPr>
          <p:nvPr/>
        </p:nvSpPr>
        <p:spPr bwMode="auto">
          <a:xfrm>
            <a:off x="471488" y="708025"/>
            <a:ext cx="92567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3000"/>
              </a:lnSpc>
            </a:pPr>
            <a:r>
              <a:rPr lang="pt-BR" altLang="pt-BR" sz="2800" b="1">
                <a:solidFill>
                  <a:srgbClr val="0065B2"/>
                </a:solidFill>
                <a:latin typeface="Futura Lt BT" pitchFamily="34" charset="0"/>
              </a:rPr>
              <a:t>FEP CAIXA</a:t>
            </a:r>
            <a:endParaRPr lang="pt-BR" altLang="pt-BR" sz="2800" b="1">
              <a:latin typeface="Futura Lt BT" pitchFamily="34" charset="0"/>
            </a:endParaRPr>
          </a:p>
        </p:txBody>
      </p:sp>
      <p:grpSp>
        <p:nvGrpSpPr>
          <p:cNvPr id="27655" name="Group 109"/>
          <p:cNvGrpSpPr>
            <a:grpSpLocks/>
          </p:cNvGrpSpPr>
          <p:nvPr/>
        </p:nvGrpSpPr>
        <p:grpSpPr bwMode="auto">
          <a:xfrm>
            <a:off x="752475" y="1531938"/>
            <a:ext cx="7597775" cy="4933950"/>
            <a:chOff x="477" y="1001"/>
            <a:chExt cx="4786" cy="3108"/>
          </a:xfrm>
        </p:grpSpPr>
        <p:grpSp>
          <p:nvGrpSpPr>
            <p:cNvPr id="27661" name="Agrupar 1"/>
            <p:cNvGrpSpPr>
              <a:grpSpLocks/>
            </p:cNvGrpSpPr>
            <p:nvPr/>
          </p:nvGrpSpPr>
          <p:grpSpPr bwMode="auto">
            <a:xfrm>
              <a:off x="477" y="1540"/>
              <a:ext cx="2560" cy="2569"/>
              <a:chOff x="1524926" y="3728516"/>
              <a:chExt cx="4868931" cy="4692382"/>
            </a:xfrm>
          </p:grpSpPr>
          <p:pic>
            <p:nvPicPr>
              <p:cNvPr id="27664" name="mapaGrande.png" descr="mapaGrande.png"/>
              <p:cNvPicPr>
                <a:picLocks noChangeAspect="1"/>
              </p:cNvPicPr>
              <p:nvPr/>
            </p:nvPicPr>
            <p:blipFill>
              <a:blip r:embed="rId3"/>
              <a:srcRect l="2267" t="5664" b="2589"/>
              <a:stretch>
                <a:fillRect/>
              </a:stretch>
            </p:blipFill>
            <p:spPr bwMode="auto">
              <a:xfrm>
                <a:off x="1524926" y="3728516"/>
                <a:ext cx="4868931" cy="4692382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</p:pic>
          <p:grpSp>
            <p:nvGrpSpPr>
              <p:cNvPr id="27665" name="Agrupar 3"/>
              <p:cNvGrpSpPr>
                <a:grpSpLocks/>
              </p:cNvGrpSpPr>
              <p:nvPr/>
            </p:nvGrpSpPr>
            <p:grpSpPr bwMode="auto">
              <a:xfrm>
                <a:off x="4344421" y="4142116"/>
                <a:ext cx="363498" cy="363498"/>
                <a:chOff x="9066133" y="2311400"/>
                <a:chExt cx="553998" cy="553998"/>
              </a:xfrm>
            </p:grpSpPr>
            <p:grpSp>
              <p:nvGrpSpPr>
                <p:cNvPr id="27751" name="Lágrima 55"/>
                <p:cNvGrpSpPr>
                  <a:grpSpLocks/>
                </p:cNvGrpSpPr>
                <p:nvPr/>
              </p:nvGrpSpPr>
              <p:grpSpPr bwMode="auto">
                <a:xfrm>
                  <a:off x="8903110" y="2161901"/>
                  <a:ext cx="879489" cy="855013"/>
                  <a:chOff x="2767584" y="2883408"/>
                  <a:chExt cx="481584" cy="487680"/>
                </a:xfrm>
              </p:grpSpPr>
              <p:pic>
                <p:nvPicPr>
                  <p:cNvPr id="27753" name="Lágrima 55"/>
                  <p:cNvPicPr>
                    <a:picLocks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2767584" y="2883408"/>
                    <a:ext cx="481584" cy="4876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7754" name="Text Box 20"/>
                  <p:cNvSpPr txBox="1">
                    <a:spLocks noChangeArrowheads="1"/>
                  </p:cNvSpPr>
                  <p:nvPr/>
                </p:nvSpPr>
                <p:spPr bwMode="auto">
                  <a:xfrm rot="8150353">
                    <a:off x="2901276" y="3014954"/>
                    <a:ext cx="214504" cy="2234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anchor="ctr"/>
                  <a:lstStyle/>
                  <a:p>
                    <a:pPr algn="ctr"/>
                    <a:endParaRPr lang="pt-BR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57" name="Elipse 56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9230078" y="2471635"/>
                  <a:ext cx="228994" cy="231055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</p:grpSp>
          <p:grpSp>
            <p:nvGrpSpPr>
              <p:cNvPr id="27666" name="Agrupar 4"/>
              <p:cNvGrpSpPr>
                <a:grpSpLocks/>
              </p:cNvGrpSpPr>
              <p:nvPr/>
            </p:nvGrpSpPr>
            <p:grpSpPr bwMode="auto">
              <a:xfrm>
                <a:off x="4572411" y="6688564"/>
                <a:ext cx="363498" cy="363498"/>
                <a:chOff x="9066133" y="2311400"/>
                <a:chExt cx="553998" cy="553998"/>
              </a:xfrm>
            </p:grpSpPr>
            <p:grpSp>
              <p:nvGrpSpPr>
                <p:cNvPr id="27747" name="Lágrima 53"/>
                <p:cNvGrpSpPr>
                  <a:grpSpLocks/>
                </p:cNvGrpSpPr>
                <p:nvPr/>
              </p:nvGrpSpPr>
              <p:grpSpPr bwMode="auto">
                <a:xfrm>
                  <a:off x="8900752" y="2160547"/>
                  <a:ext cx="890622" cy="855013"/>
                  <a:chOff x="2956560" y="5096256"/>
                  <a:chExt cx="487680" cy="487680"/>
                </a:xfrm>
              </p:grpSpPr>
              <p:pic>
                <p:nvPicPr>
                  <p:cNvPr id="27749" name="Lágrima 53"/>
                  <p:cNvPicPr>
                    <a:picLocks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2956560" y="5096256"/>
                    <a:ext cx="487680" cy="4876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7750" name="Text Box 25"/>
                  <p:cNvSpPr txBox="1">
                    <a:spLocks noChangeArrowheads="1"/>
                  </p:cNvSpPr>
                  <p:nvPr/>
                </p:nvSpPr>
                <p:spPr bwMode="auto">
                  <a:xfrm rot="8150353">
                    <a:off x="3091543" y="5228574"/>
                    <a:ext cx="214504" cy="2234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anchor="ctr"/>
                  <a:lstStyle/>
                  <a:p>
                    <a:pPr algn="ctr"/>
                    <a:endParaRPr lang="pt-BR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55" name="Elipse 54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9227546" y="2474038"/>
                  <a:ext cx="228996" cy="231053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</p:grpSp>
          <p:grpSp>
            <p:nvGrpSpPr>
              <p:cNvPr id="27667" name="Agrupar 5"/>
              <p:cNvGrpSpPr>
                <a:grpSpLocks/>
              </p:cNvGrpSpPr>
              <p:nvPr/>
            </p:nvGrpSpPr>
            <p:grpSpPr bwMode="auto">
              <a:xfrm>
                <a:off x="5339013" y="6259011"/>
                <a:ext cx="363498" cy="363498"/>
                <a:chOff x="9066133" y="2311400"/>
                <a:chExt cx="553998" cy="553998"/>
              </a:xfrm>
            </p:grpSpPr>
            <p:grpSp>
              <p:nvGrpSpPr>
                <p:cNvPr id="27743" name="Lágrima 51"/>
                <p:cNvGrpSpPr>
                  <a:grpSpLocks/>
                </p:cNvGrpSpPr>
                <p:nvPr/>
              </p:nvGrpSpPr>
              <p:grpSpPr bwMode="auto">
                <a:xfrm>
                  <a:off x="8901335" y="2163270"/>
                  <a:ext cx="890622" cy="855013"/>
                  <a:chOff x="3596640" y="4724400"/>
                  <a:chExt cx="487680" cy="487680"/>
                </a:xfrm>
              </p:grpSpPr>
              <p:pic>
                <p:nvPicPr>
                  <p:cNvPr id="27745" name="Lágrima 51"/>
                  <p:cNvPicPr>
                    <a:picLocks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3596640" y="4724400"/>
                    <a:ext cx="487680" cy="4876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7746" name="Text Box 30"/>
                  <p:cNvSpPr txBox="1">
                    <a:spLocks noChangeArrowheads="1"/>
                  </p:cNvSpPr>
                  <p:nvPr/>
                </p:nvSpPr>
                <p:spPr bwMode="auto">
                  <a:xfrm rot="8150353">
                    <a:off x="3731304" y="4855165"/>
                    <a:ext cx="214504" cy="2234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anchor="ctr"/>
                  <a:lstStyle/>
                  <a:p>
                    <a:pPr algn="ctr"/>
                    <a:endParaRPr lang="pt-BR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53" name="Elipse 52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9230252" y="2471735"/>
                  <a:ext cx="226096" cy="231053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</p:grpSp>
          <p:grpSp>
            <p:nvGrpSpPr>
              <p:cNvPr id="27668" name="Agrupar 6"/>
              <p:cNvGrpSpPr>
                <a:grpSpLocks/>
              </p:cNvGrpSpPr>
              <p:nvPr/>
            </p:nvGrpSpPr>
            <p:grpSpPr bwMode="auto">
              <a:xfrm>
                <a:off x="5777767" y="5130480"/>
                <a:ext cx="363498" cy="363498"/>
                <a:chOff x="9066133" y="2311400"/>
                <a:chExt cx="553998" cy="553998"/>
              </a:xfrm>
            </p:grpSpPr>
            <p:grpSp>
              <p:nvGrpSpPr>
                <p:cNvPr id="27739" name="Lágrima 49"/>
                <p:cNvGrpSpPr>
                  <a:grpSpLocks/>
                </p:cNvGrpSpPr>
                <p:nvPr/>
              </p:nvGrpSpPr>
              <p:grpSpPr bwMode="auto">
                <a:xfrm>
                  <a:off x="8900608" y="2162521"/>
                  <a:ext cx="890622" cy="855013"/>
                  <a:chOff x="3962400" y="3742944"/>
                  <a:chExt cx="487680" cy="487680"/>
                </a:xfrm>
              </p:grpSpPr>
              <p:pic>
                <p:nvPicPr>
                  <p:cNvPr id="27741" name="Lágrima 49"/>
                  <p:cNvPicPr>
                    <a:picLocks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3962400" y="3742944"/>
                    <a:ext cx="487680" cy="4876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7742" name="Text Box 35"/>
                  <p:cNvSpPr txBox="1">
                    <a:spLocks noChangeArrowheads="1"/>
                  </p:cNvSpPr>
                  <p:nvPr/>
                </p:nvSpPr>
                <p:spPr bwMode="auto">
                  <a:xfrm rot="8150353">
                    <a:off x="4097462" y="3874136"/>
                    <a:ext cx="214504" cy="2234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anchor="ctr"/>
                  <a:lstStyle/>
                  <a:p>
                    <a:pPr algn="ctr"/>
                    <a:endParaRPr lang="pt-BR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51" name="Elipse 50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9228254" y="2474106"/>
                  <a:ext cx="228996" cy="231055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</p:grpSp>
          <p:grpSp>
            <p:nvGrpSpPr>
              <p:cNvPr id="27669" name="Agrupar 7"/>
              <p:cNvGrpSpPr>
                <a:grpSpLocks/>
              </p:cNvGrpSpPr>
              <p:nvPr/>
            </p:nvGrpSpPr>
            <p:grpSpPr bwMode="auto">
              <a:xfrm>
                <a:off x="5445766" y="5341777"/>
                <a:ext cx="363498" cy="363498"/>
                <a:chOff x="9066133" y="2311400"/>
                <a:chExt cx="553998" cy="553998"/>
              </a:xfrm>
            </p:grpSpPr>
            <p:grpSp>
              <p:nvGrpSpPr>
                <p:cNvPr id="27735" name="Lágrima 47"/>
                <p:cNvGrpSpPr>
                  <a:grpSpLocks/>
                </p:cNvGrpSpPr>
                <p:nvPr/>
              </p:nvGrpSpPr>
              <p:grpSpPr bwMode="auto">
                <a:xfrm>
                  <a:off x="8894494" y="2161119"/>
                  <a:ext cx="890622" cy="855013"/>
                  <a:chOff x="3681984" y="3925824"/>
                  <a:chExt cx="487680" cy="487680"/>
                </a:xfrm>
              </p:grpSpPr>
              <p:pic>
                <p:nvPicPr>
                  <p:cNvPr id="27737" name="Lágrima 47"/>
                  <p:cNvPicPr>
                    <a:picLocks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3681984" y="3925824"/>
                    <a:ext cx="487680" cy="4876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7738" name="Text Box 40"/>
                  <p:cNvSpPr txBox="1">
                    <a:spLocks noChangeArrowheads="1"/>
                  </p:cNvSpPr>
                  <p:nvPr/>
                </p:nvSpPr>
                <p:spPr bwMode="auto">
                  <a:xfrm rot="8150353">
                    <a:off x="3820394" y="4057816"/>
                    <a:ext cx="214504" cy="2234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anchor="ctr"/>
                  <a:lstStyle/>
                  <a:p>
                    <a:pPr algn="ctr"/>
                    <a:endParaRPr lang="pt-BR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49" name="Elipse 48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9229879" y="2472209"/>
                  <a:ext cx="228996" cy="231053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</p:grpSp>
          <p:grpSp>
            <p:nvGrpSpPr>
              <p:cNvPr id="27670" name="Agrupar 8"/>
              <p:cNvGrpSpPr>
                <a:grpSpLocks/>
              </p:cNvGrpSpPr>
              <p:nvPr/>
            </p:nvGrpSpPr>
            <p:grpSpPr bwMode="auto">
              <a:xfrm>
                <a:off x="5521022" y="5516309"/>
                <a:ext cx="363498" cy="363498"/>
                <a:chOff x="9066133" y="2311400"/>
                <a:chExt cx="553998" cy="553998"/>
              </a:xfrm>
            </p:grpSpPr>
            <p:grpSp>
              <p:nvGrpSpPr>
                <p:cNvPr id="27731" name="Lágrima 45"/>
                <p:cNvGrpSpPr>
                  <a:grpSpLocks/>
                </p:cNvGrpSpPr>
                <p:nvPr/>
              </p:nvGrpSpPr>
              <p:grpSpPr bwMode="auto">
                <a:xfrm>
                  <a:off x="8902259" y="2162311"/>
                  <a:ext cx="879489" cy="855013"/>
                  <a:chOff x="3749040" y="4078224"/>
                  <a:chExt cx="481584" cy="487680"/>
                </a:xfrm>
              </p:grpSpPr>
              <p:pic>
                <p:nvPicPr>
                  <p:cNvPr id="27733" name="Lágrima 45"/>
                  <p:cNvPicPr>
                    <a:picLocks noChangeArrowheads="1"/>
                  </p:cNvPicPr>
                  <p:nvPr/>
                </p:nvPicPr>
                <p:blipFill>
                  <a:blip r:embed="rId6"/>
                  <a:srcRect/>
                  <a:stretch>
                    <a:fillRect/>
                  </a:stretch>
                </p:blipFill>
                <p:spPr bwMode="auto">
                  <a:xfrm>
                    <a:off x="3749040" y="4078224"/>
                    <a:ext cx="481584" cy="4876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7734" name="Text Box 45"/>
                  <p:cNvSpPr txBox="1">
                    <a:spLocks noChangeArrowheads="1"/>
                  </p:cNvSpPr>
                  <p:nvPr/>
                </p:nvSpPr>
                <p:spPr bwMode="auto">
                  <a:xfrm rot="8150353">
                    <a:off x="3883198" y="4209536"/>
                    <a:ext cx="214504" cy="2234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anchor="ctr"/>
                  <a:lstStyle/>
                  <a:p>
                    <a:pPr algn="ctr"/>
                    <a:endParaRPr lang="pt-BR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47" name="Elipse 46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9228232" y="2473452"/>
                  <a:ext cx="228994" cy="231053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</p:grpSp>
          <p:grpSp>
            <p:nvGrpSpPr>
              <p:cNvPr id="27671" name="Agrupar 9"/>
              <p:cNvGrpSpPr>
                <a:grpSpLocks/>
              </p:cNvGrpSpPr>
              <p:nvPr/>
            </p:nvGrpSpPr>
            <p:grpSpPr bwMode="auto">
              <a:xfrm>
                <a:off x="4060427" y="7473597"/>
                <a:ext cx="363498" cy="363498"/>
                <a:chOff x="9066133" y="2311400"/>
                <a:chExt cx="553998" cy="553998"/>
              </a:xfrm>
            </p:grpSpPr>
            <p:grpSp>
              <p:nvGrpSpPr>
                <p:cNvPr id="27727" name="Lágrima 43"/>
                <p:cNvGrpSpPr>
                  <a:grpSpLocks/>
                </p:cNvGrpSpPr>
                <p:nvPr/>
              </p:nvGrpSpPr>
              <p:grpSpPr bwMode="auto">
                <a:xfrm>
                  <a:off x="8901760" y="2161117"/>
                  <a:ext cx="890622" cy="855013"/>
                  <a:chOff x="2529840" y="5779008"/>
                  <a:chExt cx="487680" cy="487680"/>
                </a:xfrm>
              </p:grpSpPr>
              <p:pic>
                <p:nvPicPr>
                  <p:cNvPr id="27729" name="Lágrima 43"/>
                  <p:cNvPicPr>
                    <a:picLocks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2529840" y="5779008"/>
                    <a:ext cx="487680" cy="4876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7730" name="Text Box 50"/>
                  <p:cNvSpPr txBox="1">
                    <a:spLocks noChangeArrowheads="1"/>
                  </p:cNvSpPr>
                  <p:nvPr/>
                </p:nvSpPr>
                <p:spPr bwMode="auto">
                  <a:xfrm rot="8150353">
                    <a:off x="2664271" y="5911001"/>
                    <a:ext cx="214504" cy="2234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anchor="ctr"/>
                  <a:lstStyle/>
                  <a:p>
                    <a:pPr algn="ctr"/>
                    <a:endParaRPr lang="pt-BR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45" name="Elipse 44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9228104" y="2471830"/>
                  <a:ext cx="228994" cy="231055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</p:grpSp>
          <p:grpSp>
            <p:nvGrpSpPr>
              <p:cNvPr id="27672" name="Agrupar 10"/>
              <p:cNvGrpSpPr>
                <a:grpSpLocks/>
              </p:cNvGrpSpPr>
              <p:nvPr/>
            </p:nvGrpSpPr>
            <p:grpSpPr bwMode="auto">
              <a:xfrm>
                <a:off x="4370124" y="6686363"/>
                <a:ext cx="363498" cy="363498"/>
                <a:chOff x="9066133" y="2311400"/>
                <a:chExt cx="553998" cy="553998"/>
              </a:xfrm>
            </p:grpSpPr>
            <p:grpSp>
              <p:nvGrpSpPr>
                <p:cNvPr id="27723" name="Lágrima 41"/>
                <p:cNvGrpSpPr>
                  <a:grpSpLocks/>
                </p:cNvGrpSpPr>
                <p:nvPr/>
              </p:nvGrpSpPr>
              <p:grpSpPr bwMode="auto">
                <a:xfrm>
                  <a:off x="8897335" y="2163901"/>
                  <a:ext cx="890622" cy="855013"/>
                  <a:chOff x="2785872" y="5096256"/>
                  <a:chExt cx="487680" cy="487680"/>
                </a:xfrm>
              </p:grpSpPr>
              <p:pic>
                <p:nvPicPr>
                  <p:cNvPr id="27725" name="Lágrima 41"/>
                  <p:cNvPicPr>
                    <a:picLocks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2785872" y="5096256"/>
                    <a:ext cx="487680" cy="4876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7726" name="Text Box 55"/>
                  <p:cNvSpPr txBox="1">
                    <a:spLocks noChangeArrowheads="1"/>
                  </p:cNvSpPr>
                  <p:nvPr/>
                </p:nvSpPr>
                <p:spPr bwMode="auto">
                  <a:xfrm rot="8150353">
                    <a:off x="2922726" y="5226661"/>
                    <a:ext cx="214504" cy="2234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anchor="ctr"/>
                  <a:lstStyle/>
                  <a:p>
                    <a:pPr algn="ctr"/>
                    <a:endParaRPr lang="pt-BR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43" name="Elipse 42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9228586" y="2471825"/>
                  <a:ext cx="228996" cy="231053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</p:grpSp>
          <p:grpSp>
            <p:nvGrpSpPr>
              <p:cNvPr id="27673" name="Agrupar 11"/>
              <p:cNvGrpSpPr>
                <a:grpSpLocks/>
              </p:cNvGrpSpPr>
              <p:nvPr/>
            </p:nvGrpSpPr>
            <p:grpSpPr bwMode="auto">
              <a:xfrm>
                <a:off x="3717268" y="7483426"/>
                <a:ext cx="363498" cy="363498"/>
                <a:chOff x="7152551" y="2392744"/>
                <a:chExt cx="363498" cy="363498"/>
              </a:xfrm>
            </p:grpSpPr>
            <p:grpSp>
              <p:nvGrpSpPr>
                <p:cNvPr id="27719" name="Lágrima 39"/>
                <p:cNvGrpSpPr>
                  <a:grpSpLocks/>
                </p:cNvGrpSpPr>
                <p:nvPr/>
              </p:nvGrpSpPr>
              <p:grpSpPr bwMode="auto">
                <a:xfrm>
                  <a:off x="7044543" y="2291322"/>
                  <a:ext cx="584369" cy="561005"/>
                  <a:chOff x="2243328" y="5785104"/>
                  <a:chExt cx="487680" cy="487680"/>
                </a:xfrm>
              </p:grpSpPr>
              <p:pic>
                <p:nvPicPr>
                  <p:cNvPr id="27721" name="Lágrima 39"/>
                  <p:cNvPicPr>
                    <a:picLocks noChangeArrowheads="1"/>
                  </p:cNvPicPr>
                  <p:nvPr/>
                </p:nvPicPr>
                <p:blipFill>
                  <a:blip r:embed="rId7"/>
                  <a:srcRect/>
                  <a:stretch>
                    <a:fillRect/>
                  </a:stretch>
                </p:blipFill>
                <p:spPr bwMode="auto">
                  <a:xfrm>
                    <a:off x="2243328" y="5785104"/>
                    <a:ext cx="487680" cy="4876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7722" name="Text Box 60"/>
                  <p:cNvSpPr txBox="1">
                    <a:spLocks noChangeArrowheads="1"/>
                  </p:cNvSpPr>
                  <p:nvPr/>
                </p:nvSpPr>
                <p:spPr bwMode="auto">
                  <a:xfrm rot="8150353">
                    <a:off x="2377890" y="5919545"/>
                    <a:ext cx="214504" cy="2234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anchor="ctr"/>
                  <a:lstStyle/>
                  <a:p>
                    <a:pPr algn="ctr"/>
                    <a:endParaRPr lang="pt-BR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41" name="Elipse 40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7261540" y="2499139"/>
                  <a:ext cx="148350" cy="151603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</p:grpSp>
          <p:grpSp>
            <p:nvGrpSpPr>
              <p:cNvPr id="27674" name="Agrupar 12"/>
              <p:cNvGrpSpPr>
                <a:grpSpLocks/>
              </p:cNvGrpSpPr>
              <p:nvPr/>
            </p:nvGrpSpPr>
            <p:grpSpPr bwMode="auto">
              <a:xfrm>
                <a:off x="5071869" y="6562959"/>
                <a:ext cx="363498" cy="363498"/>
                <a:chOff x="7152551" y="2392744"/>
                <a:chExt cx="363498" cy="363498"/>
              </a:xfrm>
            </p:grpSpPr>
            <p:grpSp>
              <p:nvGrpSpPr>
                <p:cNvPr id="27715" name="Lágrima 37"/>
                <p:cNvGrpSpPr>
                  <a:grpSpLocks/>
                </p:cNvGrpSpPr>
                <p:nvPr/>
              </p:nvGrpSpPr>
              <p:grpSpPr bwMode="auto">
                <a:xfrm>
                  <a:off x="7041295" y="2293143"/>
                  <a:ext cx="584369" cy="561005"/>
                  <a:chOff x="3371088" y="4986528"/>
                  <a:chExt cx="487680" cy="487680"/>
                </a:xfrm>
              </p:grpSpPr>
              <p:pic>
                <p:nvPicPr>
                  <p:cNvPr id="27717" name="Lágrima 37"/>
                  <p:cNvPicPr>
                    <a:picLocks noChangeArrowheads="1"/>
                  </p:cNvPicPr>
                  <p:nvPr/>
                </p:nvPicPr>
                <p:blipFill>
                  <a:blip r:embed="rId7"/>
                  <a:srcRect/>
                  <a:stretch>
                    <a:fillRect/>
                  </a:stretch>
                </p:blipFill>
                <p:spPr bwMode="auto">
                  <a:xfrm>
                    <a:off x="3371088" y="4986528"/>
                    <a:ext cx="487680" cy="4876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7718" name="Text Box 65"/>
                  <p:cNvSpPr txBox="1">
                    <a:spLocks noChangeArrowheads="1"/>
                  </p:cNvSpPr>
                  <p:nvPr/>
                </p:nvSpPr>
                <p:spPr bwMode="auto">
                  <a:xfrm rot="8150353">
                    <a:off x="3508361" y="5119386"/>
                    <a:ext cx="214504" cy="2234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anchor="ctr"/>
                  <a:lstStyle/>
                  <a:p>
                    <a:pPr algn="ctr"/>
                    <a:endParaRPr lang="pt-BR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39" name="Elipse 38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7261110" y="2499030"/>
                  <a:ext cx="148350" cy="151603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</p:grpSp>
          <p:grpSp>
            <p:nvGrpSpPr>
              <p:cNvPr id="27675" name="Agrupar 13"/>
              <p:cNvGrpSpPr>
                <a:grpSpLocks/>
              </p:cNvGrpSpPr>
              <p:nvPr/>
            </p:nvGrpSpPr>
            <p:grpSpPr bwMode="auto">
              <a:xfrm>
                <a:off x="3490237" y="6180296"/>
                <a:ext cx="363498" cy="363498"/>
                <a:chOff x="7152551" y="2392744"/>
                <a:chExt cx="363498" cy="363498"/>
              </a:xfrm>
            </p:grpSpPr>
            <p:grpSp>
              <p:nvGrpSpPr>
                <p:cNvPr id="27711" name="Lágrima 35"/>
                <p:cNvGrpSpPr>
                  <a:grpSpLocks/>
                </p:cNvGrpSpPr>
                <p:nvPr/>
              </p:nvGrpSpPr>
              <p:grpSpPr bwMode="auto">
                <a:xfrm>
                  <a:off x="7045130" y="2297128"/>
                  <a:ext cx="577064" cy="553992"/>
                  <a:chOff x="2054352" y="4657344"/>
                  <a:chExt cx="481584" cy="481584"/>
                </a:xfrm>
              </p:grpSpPr>
              <p:pic>
                <p:nvPicPr>
                  <p:cNvPr id="27713" name="Lágrima 35"/>
                  <p:cNvPicPr>
                    <a:picLocks noChangeArrowheads="1"/>
                  </p:cNvPicPr>
                  <p:nvPr/>
                </p:nvPicPr>
                <p:blipFill>
                  <a:blip r:embed="rId8"/>
                  <a:srcRect/>
                  <a:stretch>
                    <a:fillRect/>
                  </a:stretch>
                </p:blipFill>
                <p:spPr bwMode="auto">
                  <a:xfrm>
                    <a:off x="2054352" y="4657344"/>
                    <a:ext cx="481584" cy="48158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7714" name="Text Box 70"/>
                  <p:cNvSpPr txBox="1">
                    <a:spLocks noChangeArrowheads="1"/>
                  </p:cNvSpPr>
                  <p:nvPr/>
                </p:nvSpPr>
                <p:spPr bwMode="auto">
                  <a:xfrm rot="8150353">
                    <a:off x="2188424" y="4786738"/>
                    <a:ext cx="214504" cy="2234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anchor="ctr"/>
                  <a:lstStyle/>
                  <a:p>
                    <a:pPr algn="ctr"/>
                    <a:endParaRPr lang="pt-BR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37" name="Elipse 36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7258438" y="2498118"/>
                  <a:ext cx="150251" cy="151603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</p:grpSp>
          <p:grpSp>
            <p:nvGrpSpPr>
              <p:cNvPr id="27676" name="Agrupar 14"/>
              <p:cNvGrpSpPr>
                <a:grpSpLocks/>
              </p:cNvGrpSpPr>
              <p:nvPr/>
            </p:nvGrpSpPr>
            <p:grpSpPr bwMode="auto">
              <a:xfrm>
                <a:off x="4192626" y="5987346"/>
                <a:ext cx="363498" cy="363498"/>
                <a:chOff x="4409128" y="1226292"/>
                <a:chExt cx="363498" cy="363498"/>
              </a:xfrm>
            </p:grpSpPr>
            <p:grpSp>
              <p:nvGrpSpPr>
                <p:cNvPr id="27707" name="Lágrima 33"/>
                <p:cNvGrpSpPr>
                  <a:grpSpLocks/>
                </p:cNvGrpSpPr>
                <p:nvPr/>
              </p:nvGrpSpPr>
              <p:grpSpPr bwMode="auto">
                <a:xfrm>
                  <a:off x="4300562" y="1127274"/>
                  <a:ext cx="584369" cy="561005"/>
                  <a:chOff x="2639568" y="4486656"/>
                  <a:chExt cx="487680" cy="487680"/>
                </a:xfrm>
              </p:grpSpPr>
              <p:pic>
                <p:nvPicPr>
                  <p:cNvPr id="27709" name="Lágrima 33"/>
                  <p:cNvPicPr>
                    <a:picLocks noChangeArrowheads="1"/>
                  </p:cNvPicPr>
                  <p:nvPr/>
                </p:nvPicPr>
                <p:blipFill>
                  <a:blip r:embed="rId9"/>
                  <a:srcRect/>
                  <a:stretch>
                    <a:fillRect/>
                  </a:stretch>
                </p:blipFill>
                <p:spPr bwMode="auto">
                  <a:xfrm>
                    <a:off x="2639568" y="4486656"/>
                    <a:ext cx="487680" cy="4876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7710" name="Text Box 75"/>
                  <p:cNvSpPr txBox="1">
                    <a:spLocks noChangeArrowheads="1"/>
                  </p:cNvSpPr>
                  <p:nvPr/>
                </p:nvSpPr>
                <p:spPr bwMode="auto">
                  <a:xfrm rot="8150353">
                    <a:off x="2774596" y="4619007"/>
                    <a:ext cx="214504" cy="2234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anchor="ctr"/>
                  <a:lstStyle/>
                  <a:p>
                    <a:pPr algn="ctr"/>
                    <a:endParaRPr lang="pt-BR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35" name="Elipse 34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4516339" y="1332831"/>
                  <a:ext cx="150251" cy="15160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</p:grpSp>
          <p:grpSp>
            <p:nvGrpSpPr>
              <p:cNvPr id="27677" name="Agrupar 15"/>
              <p:cNvGrpSpPr>
                <a:grpSpLocks/>
              </p:cNvGrpSpPr>
              <p:nvPr/>
            </p:nvGrpSpPr>
            <p:grpSpPr bwMode="auto">
              <a:xfrm>
                <a:off x="4441632" y="6205015"/>
                <a:ext cx="363498" cy="363498"/>
                <a:chOff x="4409128" y="1226292"/>
                <a:chExt cx="363498" cy="363498"/>
              </a:xfrm>
            </p:grpSpPr>
            <p:grpSp>
              <p:nvGrpSpPr>
                <p:cNvPr id="27703" name="Lágrima 31"/>
                <p:cNvGrpSpPr>
                  <a:grpSpLocks/>
                </p:cNvGrpSpPr>
                <p:nvPr/>
              </p:nvGrpSpPr>
              <p:grpSpPr bwMode="auto">
                <a:xfrm>
                  <a:off x="4299912" y="1126995"/>
                  <a:ext cx="584369" cy="561005"/>
                  <a:chOff x="2846832" y="4675632"/>
                  <a:chExt cx="487680" cy="487680"/>
                </a:xfrm>
              </p:grpSpPr>
              <p:pic>
                <p:nvPicPr>
                  <p:cNvPr id="27705" name="Lágrima 31"/>
                  <p:cNvPicPr>
                    <a:picLocks noChangeArrowheads="1"/>
                  </p:cNvPicPr>
                  <p:nvPr/>
                </p:nvPicPr>
                <p:blipFill>
                  <a:blip r:embed="rId9"/>
                  <a:srcRect/>
                  <a:stretch>
                    <a:fillRect/>
                  </a:stretch>
                </p:blipFill>
                <p:spPr bwMode="auto">
                  <a:xfrm>
                    <a:off x="2846832" y="4675632"/>
                    <a:ext cx="487680" cy="4876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7706" name="Text Box 80"/>
                  <p:cNvSpPr txBox="1">
                    <a:spLocks noChangeArrowheads="1"/>
                  </p:cNvSpPr>
                  <p:nvPr/>
                </p:nvSpPr>
                <p:spPr bwMode="auto">
                  <a:xfrm rot="8150353">
                    <a:off x="2982402" y="4808226"/>
                    <a:ext cx="214504" cy="2234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anchor="ctr"/>
                  <a:lstStyle/>
                  <a:p>
                    <a:pPr algn="ctr"/>
                    <a:endParaRPr lang="pt-BR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33" name="Elipse 32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4516484" y="1332519"/>
                  <a:ext cx="148350" cy="151603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</p:grpSp>
          <p:grpSp>
            <p:nvGrpSpPr>
              <p:cNvPr id="27678" name="Agrupar 16"/>
              <p:cNvGrpSpPr>
                <a:grpSpLocks/>
              </p:cNvGrpSpPr>
              <p:nvPr/>
            </p:nvGrpSpPr>
            <p:grpSpPr bwMode="auto">
              <a:xfrm>
                <a:off x="5179298" y="4540119"/>
                <a:ext cx="363498" cy="363498"/>
                <a:chOff x="4409128" y="1226292"/>
                <a:chExt cx="363498" cy="363498"/>
              </a:xfrm>
            </p:grpSpPr>
            <p:grpSp>
              <p:nvGrpSpPr>
                <p:cNvPr id="27699" name="Lágrima 29"/>
                <p:cNvGrpSpPr>
                  <a:grpSpLocks/>
                </p:cNvGrpSpPr>
                <p:nvPr/>
              </p:nvGrpSpPr>
              <p:grpSpPr bwMode="auto">
                <a:xfrm>
                  <a:off x="4300012" y="1129913"/>
                  <a:ext cx="584369" cy="561005"/>
                  <a:chOff x="3462528" y="3230880"/>
                  <a:chExt cx="487680" cy="487680"/>
                </a:xfrm>
              </p:grpSpPr>
              <p:pic>
                <p:nvPicPr>
                  <p:cNvPr id="27701" name="Lágrima 29"/>
                  <p:cNvPicPr>
                    <a:picLocks noChangeArrowheads="1"/>
                  </p:cNvPicPr>
                  <p:nvPr/>
                </p:nvPicPr>
                <p:blipFill>
                  <a:blip r:embed="rId9"/>
                  <a:srcRect/>
                  <a:stretch>
                    <a:fillRect/>
                  </a:stretch>
                </p:blipFill>
                <p:spPr bwMode="auto">
                  <a:xfrm>
                    <a:off x="3462528" y="3230880"/>
                    <a:ext cx="487680" cy="4876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7702" name="Text Box 85"/>
                  <p:cNvSpPr txBox="1">
                    <a:spLocks noChangeArrowheads="1"/>
                  </p:cNvSpPr>
                  <p:nvPr/>
                </p:nvSpPr>
                <p:spPr bwMode="auto">
                  <a:xfrm rot="8150353">
                    <a:off x="3598015" y="3360937"/>
                    <a:ext cx="214504" cy="2234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anchor="ctr"/>
                  <a:lstStyle/>
                  <a:p>
                    <a:pPr algn="ctr"/>
                    <a:endParaRPr lang="pt-BR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31" name="Elipse 30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4516765" y="1331611"/>
                  <a:ext cx="148350" cy="151603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</p:grpSp>
          <p:grpSp>
            <p:nvGrpSpPr>
              <p:cNvPr id="27679" name="Agrupar 17"/>
              <p:cNvGrpSpPr>
                <a:grpSpLocks/>
              </p:cNvGrpSpPr>
              <p:nvPr/>
            </p:nvGrpSpPr>
            <p:grpSpPr bwMode="auto">
              <a:xfrm>
                <a:off x="4237668" y="6506467"/>
                <a:ext cx="363498" cy="363498"/>
                <a:chOff x="4409128" y="1226292"/>
                <a:chExt cx="363498" cy="363498"/>
              </a:xfrm>
            </p:grpSpPr>
            <p:grpSp>
              <p:nvGrpSpPr>
                <p:cNvPr id="27695" name="Lágrima 27"/>
                <p:cNvGrpSpPr>
                  <a:grpSpLocks/>
                </p:cNvGrpSpPr>
                <p:nvPr/>
              </p:nvGrpSpPr>
              <p:grpSpPr bwMode="auto">
                <a:xfrm>
                  <a:off x="4299347" y="1127082"/>
                  <a:ext cx="584369" cy="561005"/>
                  <a:chOff x="2676144" y="4937760"/>
                  <a:chExt cx="487680" cy="487680"/>
                </a:xfrm>
              </p:grpSpPr>
              <p:pic>
                <p:nvPicPr>
                  <p:cNvPr id="27697" name="Lágrima 27"/>
                  <p:cNvPicPr>
                    <a:picLocks noChangeArrowheads="1"/>
                  </p:cNvPicPr>
                  <p:nvPr/>
                </p:nvPicPr>
                <p:blipFill>
                  <a:blip r:embed="rId9"/>
                  <a:srcRect/>
                  <a:stretch>
                    <a:fillRect/>
                  </a:stretch>
                </p:blipFill>
                <p:spPr bwMode="auto">
                  <a:xfrm>
                    <a:off x="2676144" y="4937760"/>
                    <a:ext cx="487680" cy="4876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7698" name="Text Box 90"/>
                  <p:cNvSpPr txBox="1">
                    <a:spLocks noChangeArrowheads="1"/>
                  </p:cNvSpPr>
                  <p:nvPr/>
                </p:nvSpPr>
                <p:spPr bwMode="auto">
                  <a:xfrm rot="8150353">
                    <a:off x="2812186" y="5070278"/>
                    <a:ext cx="214504" cy="2234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anchor="ctr"/>
                  <a:lstStyle/>
                  <a:p>
                    <a:pPr algn="ctr"/>
                    <a:endParaRPr lang="pt-BR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29" name="Elipse 28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4516943" y="1332448"/>
                  <a:ext cx="148350" cy="15160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</p:grpSp>
          <p:grpSp>
            <p:nvGrpSpPr>
              <p:cNvPr id="27680" name="Agrupar 18"/>
              <p:cNvGrpSpPr>
                <a:grpSpLocks/>
              </p:cNvGrpSpPr>
              <p:nvPr/>
            </p:nvGrpSpPr>
            <p:grpSpPr bwMode="auto">
              <a:xfrm>
                <a:off x="5457726" y="4708757"/>
                <a:ext cx="363498" cy="363498"/>
                <a:chOff x="9066133" y="2311400"/>
                <a:chExt cx="553998" cy="553998"/>
              </a:xfrm>
            </p:grpSpPr>
            <p:grpSp>
              <p:nvGrpSpPr>
                <p:cNvPr id="27691" name="Lágrima 25"/>
                <p:cNvGrpSpPr>
                  <a:grpSpLocks/>
                </p:cNvGrpSpPr>
                <p:nvPr/>
              </p:nvGrpSpPr>
              <p:grpSpPr bwMode="auto">
                <a:xfrm>
                  <a:off x="8898531" y="2163998"/>
                  <a:ext cx="890622" cy="855013"/>
                  <a:chOff x="3694176" y="3377184"/>
                  <a:chExt cx="487680" cy="487680"/>
                </a:xfrm>
              </p:grpSpPr>
              <p:pic>
                <p:nvPicPr>
                  <p:cNvPr id="27693" name="Lágrima 25"/>
                  <p:cNvPicPr>
                    <a:picLocks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3694176" y="3377184"/>
                    <a:ext cx="487680" cy="4876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7694" name="Text Box 95"/>
                  <p:cNvSpPr txBox="1">
                    <a:spLocks noChangeArrowheads="1"/>
                  </p:cNvSpPr>
                  <p:nvPr/>
                </p:nvSpPr>
                <p:spPr bwMode="auto">
                  <a:xfrm rot="8150353">
                    <a:off x="3830375" y="3507534"/>
                    <a:ext cx="214504" cy="2234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anchor="ctr"/>
                  <a:lstStyle/>
                  <a:p>
                    <a:pPr algn="ctr"/>
                    <a:endParaRPr lang="pt-BR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27" name="Elipse 26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9231943" y="2473790"/>
                  <a:ext cx="226096" cy="231053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</p:grpSp>
          <p:grpSp>
            <p:nvGrpSpPr>
              <p:cNvPr id="27681" name="Agrupar 19"/>
              <p:cNvGrpSpPr>
                <a:grpSpLocks/>
              </p:cNvGrpSpPr>
              <p:nvPr/>
            </p:nvGrpSpPr>
            <p:grpSpPr bwMode="auto">
              <a:xfrm>
                <a:off x="5596458" y="4633598"/>
                <a:ext cx="363498" cy="363498"/>
                <a:chOff x="4409128" y="1226292"/>
                <a:chExt cx="363498" cy="363498"/>
              </a:xfrm>
            </p:grpSpPr>
            <p:grpSp>
              <p:nvGrpSpPr>
                <p:cNvPr id="27687" name="Lágrima 23"/>
                <p:cNvGrpSpPr>
                  <a:grpSpLocks/>
                </p:cNvGrpSpPr>
                <p:nvPr/>
              </p:nvGrpSpPr>
              <p:grpSpPr bwMode="auto">
                <a:xfrm>
                  <a:off x="4299215" y="1127597"/>
                  <a:ext cx="584369" cy="561005"/>
                  <a:chOff x="3810000" y="3310128"/>
                  <a:chExt cx="487680" cy="487680"/>
                </a:xfrm>
              </p:grpSpPr>
              <p:pic>
                <p:nvPicPr>
                  <p:cNvPr id="27689" name="Lágrima 23"/>
                  <p:cNvPicPr>
                    <a:picLocks noChangeArrowheads="1"/>
                  </p:cNvPicPr>
                  <p:nvPr/>
                </p:nvPicPr>
                <p:blipFill>
                  <a:blip r:embed="rId9"/>
                  <a:srcRect/>
                  <a:stretch>
                    <a:fillRect/>
                  </a:stretch>
                </p:blipFill>
                <p:spPr bwMode="auto">
                  <a:xfrm>
                    <a:off x="3810000" y="3310128"/>
                    <a:ext cx="487680" cy="4876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7690" name="Text Box 100"/>
                  <p:cNvSpPr txBox="1">
                    <a:spLocks noChangeArrowheads="1"/>
                  </p:cNvSpPr>
                  <p:nvPr/>
                </p:nvSpPr>
                <p:spPr bwMode="auto">
                  <a:xfrm rot="8150353">
                    <a:off x="3946152" y="3442198"/>
                    <a:ext cx="214504" cy="2234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anchor="ctr"/>
                  <a:lstStyle/>
                  <a:p>
                    <a:pPr algn="ctr"/>
                    <a:endParaRPr lang="pt-BR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25" name="Elipse 24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4518029" y="1334939"/>
                  <a:ext cx="148350" cy="147949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</p:grpSp>
          <p:grpSp>
            <p:nvGrpSpPr>
              <p:cNvPr id="27682" name="Agrupar 20"/>
              <p:cNvGrpSpPr>
                <a:grpSpLocks/>
              </p:cNvGrpSpPr>
              <p:nvPr/>
            </p:nvGrpSpPr>
            <p:grpSpPr bwMode="auto">
              <a:xfrm>
                <a:off x="3928991" y="6811641"/>
                <a:ext cx="363498" cy="363498"/>
                <a:chOff x="9066133" y="2311400"/>
                <a:chExt cx="553998" cy="553998"/>
              </a:xfrm>
            </p:grpSpPr>
            <p:grpSp>
              <p:nvGrpSpPr>
                <p:cNvPr id="27683" name="Lágrima 21"/>
                <p:cNvGrpSpPr>
                  <a:grpSpLocks/>
                </p:cNvGrpSpPr>
                <p:nvPr/>
              </p:nvGrpSpPr>
              <p:grpSpPr bwMode="auto">
                <a:xfrm>
                  <a:off x="8901689" y="2165346"/>
                  <a:ext cx="890622" cy="844325"/>
                  <a:chOff x="2420112" y="5205984"/>
                  <a:chExt cx="487680" cy="481584"/>
                </a:xfrm>
              </p:grpSpPr>
              <p:pic>
                <p:nvPicPr>
                  <p:cNvPr id="27685" name="Lágrima 21"/>
                  <p:cNvPicPr>
                    <a:picLocks noChangeArrowheads="1"/>
                  </p:cNvPicPr>
                  <p:nvPr/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 bwMode="auto">
                  <a:xfrm>
                    <a:off x="2420112" y="5205984"/>
                    <a:ext cx="487680" cy="48158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7686" name="Text Box 105"/>
                  <p:cNvSpPr txBox="1">
                    <a:spLocks noChangeArrowheads="1"/>
                  </p:cNvSpPr>
                  <p:nvPr/>
                </p:nvSpPr>
                <p:spPr bwMode="auto">
                  <a:xfrm rot="8150353">
                    <a:off x="2554582" y="5335565"/>
                    <a:ext cx="214504" cy="2234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anchor="ctr"/>
                  <a:lstStyle/>
                  <a:p>
                    <a:pPr algn="ctr"/>
                    <a:endParaRPr lang="pt-BR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23" name="Elipse 22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9231313" y="2475756"/>
                  <a:ext cx="226096" cy="225485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</p:grpSp>
        </p:grpSp>
        <p:pic>
          <p:nvPicPr>
            <p:cNvPr id="27662" name="Imagem 96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140" y="1001"/>
              <a:ext cx="2123" cy="2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3" name="AutoShape 108"/>
            <p:cNvSpPr>
              <a:spLocks noChangeArrowheads="1"/>
            </p:cNvSpPr>
            <p:nvPr/>
          </p:nvSpPr>
          <p:spPr bwMode="auto">
            <a:xfrm>
              <a:off x="4774" y="1001"/>
              <a:ext cx="489" cy="150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" name="Retângulo 4"/>
          <p:cNvSpPr/>
          <p:nvPr/>
        </p:nvSpPr>
        <p:spPr>
          <a:xfrm>
            <a:off x="6088063" y="2654300"/>
            <a:ext cx="2268537" cy="434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endParaRPr lang="pt-BR" sz="2000" b="1" smtClean="0">
              <a:solidFill>
                <a:srgbClr val="005493"/>
              </a:solidFill>
              <a:latin typeface="Futura" charset="0"/>
              <a:cs typeface="Arial" panose="020B0604020202020204" pitchFamily="34" charset="0"/>
            </a:endParaRPr>
          </a:p>
        </p:txBody>
      </p:sp>
      <p:sp>
        <p:nvSpPr>
          <p:cNvPr id="4" name="Retângulo 4"/>
          <p:cNvSpPr/>
          <p:nvPr/>
        </p:nvSpPr>
        <p:spPr>
          <a:xfrm>
            <a:off x="5305425" y="5875338"/>
            <a:ext cx="2268538" cy="9826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endParaRPr lang="pt-BR" sz="2000" b="1" smtClean="0">
              <a:solidFill>
                <a:srgbClr val="005493"/>
              </a:solidFill>
              <a:latin typeface="Futura" charset="0"/>
              <a:cs typeface="Arial" panose="020B0604020202020204" pitchFamily="34" charset="0"/>
            </a:endParaRPr>
          </a:p>
        </p:txBody>
      </p:sp>
      <p:pic>
        <p:nvPicPr>
          <p:cNvPr id="27658" name="Imagem 9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87963" y="2289175"/>
            <a:ext cx="22860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Imagem 10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08950" y="3789363"/>
            <a:ext cx="2312988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Imagem 10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67350" y="5865813"/>
            <a:ext cx="24257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CaixaDeTexto 7"/>
          <p:cNvSpPr txBox="1">
            <a:spLocks noChangeArrowheads="1"/>
          </p:cNvSpPr>
          <p:nvPr/>
        </p:nvSpPr>
        <p:spPr bwMode="auto">
          <a:xfrm>
            <a:off x="471488" y="708025"/>
            <a:ext cx="30670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3000"/>
              </a:lnSpc>
            </a:pPr>
            <a:endParaRPr lang="pt-BR" altLang="pt-BR" sz="3600">
              <a:latin typeface="Futura Lt BT" pitchFamily="34" charset="0"/>
            </a:endParaRPr>
          </a:p>
        </p:txBody>
      </p:sp>
      <p:sp>
        <p:nvSpPr>
          <p:cNvPr id="28676" name="CaixaDeTexto 4"/>
          <p:cNvSpPr txBox="1">
            <a:spLocks noChangeArrowheads="1"/>
          </p:cNvSpPr>
          <p:nvPr/>
        </p:nvSpPr>
        <p:spPr bwMode="auto">
          <a:xfrm>
            <a:off x="4059238" y="2279650"/>
            <a:ext cx="72167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2700"/>
              </a:lnSpc>
            </a:pPr>
            <a:r>
              <a:rPr lang="pt-BR" sz="4400" b="1" baseline="30000">
                <a:solidFill>
                  <a:srgbClr val="0065B2"/>
                </a:solidFill>
                <a:latin typeface="FuturaStd-Book" pitchFamily="34" charset="0"/>
              </a:rPr>
              <a:t> </a:t>
            </a:r>
            <a:endParaRPr lang="pt-BR" sz="3600" baseline="30000">
              <a:solidFill>
                <a:srgbClr val="0065B2"/>
              </a:solidFill>
              <a:latin typeface="FuturaStd-Book" pitchFamily="34" charset="0"/>
            </a:endParaRPr>
          </a:p>
          <a:p>
            <a:pPr eaLnBrk="1" hangingPunct="1">
              <a:lnSpc>
                <a:spcPts val="2700"/>
              </a:lnSpc>
              <a:buFontTx/>
              <a:buAutoNum type="arabicParenR"/>
            </a:pPr>
            <a:endParaRPr lang="pt-BR" sz="3600" baseline="30000">
              <a:solidFill>
                <a:srgbClr val="0065B2"/>
              </a:solidFill>
              <a:latin typeface="FuturaStd-Book" pitchFamily="34" charset="0"/>
            </a:endParaRPr>
          </a:p>
          <a:p>
            <a:pPr eaLnBrk="1" hangingPunct="1">
              <a:lnSpc>
                <a:spcPts val="2700"/>
              </a:lnSpc>
              <a:buFontTx/>
              <a:buAutoNum type="arabicParenR"/>
            </a:pPr>
            <a:endParaRPr lang="pt-BR" sz="3600" baseline="30000">
              <a:solidFill>
                <a:srgbClr val="0065B2"/>
              </a:solidFill>
              <a:latin typeface="FuturaStd-Book" pitchFamily="34" charset="0"/>
            </a:endParaRPr>
          </a:p>
        </p:txBody>
      </p:sp>
      <p:pic>
        <p:nvPicPr>
          <p:cNvPr id="28677" name="Picture 9" descr="PNF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8975" y="2279650"/>
            <a:ext cx="4195763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CaixaDeTexto 7"/>
          <p:cNvSpPr txBox="1">
            <a:spLocks noChangeArrowheads="1"/>
          </p:cNvSpPr>
          <p:nvPr/>
        </p:nvSpPr>
        <p:spPr bwMode="auto">
          <a:xfrm>
            <a:off x="471488" y="708025"/>
            <a:ext cx="92567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>
                <a:solidFill>
                  <a:srgbClr val="0065B2"/>
                </a:solidFill>
                <a:latin typeface="Futura Lt BT" pitchFamily="34" charset="0"/>
              </a:rPr>
              <a:t>PNAFM – Programa Nacional de Apoio à Gestão Administrativa e Fiscal dos Municípios Brasileiros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CaixaDeTexto 4"/>
          <p:cNvSpPr txBox="1">
            <a:spLocks noChangeArrowheads="1"/>
          </p:cNvSpPr>
          <p:nvPr/>
        </p:nvSpPr>
        <p:spPr bwMode="auto">
          <a:xfrm>
            <a:off x="4059238" y="2279650"/>
            <a:ext cx="72167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2700"/>
              </a:lnSpc>
            </a:pPr>
            <a:r>
              <a:rPr lang="pt-BR" sz="4400" b="1" baseline="30000">
                <a:solidFill>
                  <a:srgbClr val="0065B2"/>
                </a:solidFill>
                <a:latin typeface="FuturaStd-Book" pitchFamily="34" charset="0"/>
              </a:rPr>
              <a:t> </a:t>
            </a:r>
            <a:endParaRPr lang="pt-BR" sz="3600" baseline="30000">
              <a:solidFill>
                <a:srgbClr val="0065B2"/>
              </a:solidFill>
              <a:latin typeface="FuturaStd-Book" pitchFamily="34" charset="0"/>
            </a:endParaRPr>
          </a:p>
          <a:p>
            <a:pPr eaLnBrk="1" hangingPunct="1">
              <a:lnSpc>
                <a:spcPts val="2700"/>
              </a:lnSpc>
              <a:buFontTx/>
              <a:buAutoNum type="arabicParenR"/>
            </a:pPr>
            <a:endParaRPr lang="pt-BR" sz="3600" baseline="30000">
              <a:solidFill>
                <a:srgbClr val="0065B2"/>
              </a:solidFill>
              <a:latin typeface="FuturaStd-Book" pitchFamily="34" charset="0"/>
            </a:endParaRPr>
          </a:p>
          <a:p>
            <a:pPr eaLnBrk="1" hangingPunct="1">
              <a:lnSpc>
                <a:spcPts val="2700"/>
              </a:lnSpc>
              <a:buFontTx/>
              <a:buAutoNum type="arabicParenR"/>
            </a:pPr>
            <a:endParaRPr lang="pt-BR" sz="3600" baseline="30000">
              <a:solidFill>
                <a:srgbClr val="0065B2"/>
              </a:solidFill>
              <a:latin typeface="FuturaStd-Book" pitchFamily="34" charset="0"/>
            </a:endParaRP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3554413" y="1614488"/>
            <a:ext cx="4429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>
              <a:buFont typeface="Wingdings" pitchFamily="2" charset="2"/>
              <a:buChar char="ü"/>
            </a:pPr>
            <a:endParaRPr lang="pt-BR" sz="2600">
              <a:solidFill>
                <a:srgbClr val="005493"/>
              </a:solidFill>
              <a:latin typeface="Futura Lt BT" pitchFamily="34" charset="0"/>
            </a:endParaRPr>
          </a:p>
          <a:p>
            <a:pPr algn="ctr">
              <a:buFont typeface="Wingdings" pitchFamily="2" charset="2"/>
              <a:buChar char="ü"/>
            </a:pPr>
            <a:endParaRPr lang="pt-BR" sz="2600">
              <a:solidFill>
                <a:srgbClr val="005493"/>
              </a:solidFill>
              <a:latin typeface="Futura Lt BT" pitchFamily="34" charset="0"/>
            </a:endParaRPr>
          </a:p>
          <a:p>
            <a:pPr algn="ctr">
              <a:buFont typeface="Wingdings" pitchFamily="2" charset="2"/>
              <a:buChar char="ü"/>
            </a:pPr>
            <a:endParaRPr lang="pt-BR" sz="2600">
              <a:solidFill>
                <a:srgbClr val="005493"/>
              </a:solidFill>
              <a:latin typeface="Futura Lt BT" pitchFamily="34" charset="0"/>
            </a:endParaRPr>
          </a:p>
        </p:txBody>
      </p:sp>
      <p:sp>
        <p:nvSpPr>
          <p:cNvPr id="29701" name="CaixaDeTexto 7"/>
          <p:cNvSpPr txBox="1">
            <a:spLocks noChangeArrowheads="1"/>
          </p:cNvSpPr>
          <p:nvPr/>
        </p:nvSpPr>
        <p:spPr bwMode="auto">
          <a:xfrm>
            <a:off x="638175" y="708025"/>
            <a:ext cx="671671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3000"/>
              </a:lnSpc>
            </a:pPr>
            <a:r>
              <a:rPr lang="en-US" altLang="pt-BR" sz="2800" b="1">
                <a:solidFill>
                  <a:srgbClr val="0065B2"/>
                </a:solidFill>
                <a:latin typeface="Futura Lt BT" pitchFamily="34" charset="0"/>
              </a:rPr>
              <a:t>HISTÓRICO </a:t>
            </a:r>
            <a:r>
              <a:rPr lang="pt-BR" altLang="pt-BR" sz="2800" b="1">
                <a:solidFill>
                  <a:srgbClr val="0065B2"/>
                </a:solidFill>
                <a:latin typeface="Futura Lt BT" pitchFamily="34" charset="0"/>
              </a:rPr>
              <a:t>D</a:t>
            </a:r>
            <a:r>
              <a:rPr lang="en-US" altLang="pt-BR" sz="2800" b="1">
                <a:solidFill>
                  <a:srgbClr val="0065B2"/>
                </a:solidFill>
                <a:latin typeface="Futura Lt BT" pitchFamily="34" charset="0"/>
              </a:rPr>
              <a:t>O PNAFM NA CAIXA</a:t>
            </a:r>
            <a:endParaRPr lang="pt-BR" altLang="pt-BR" sz="2800" b="1">
              <a:solidFill>
                <a:srgbClr val="0065B2"/>
              </a:solidFill>
              <a:latin typeface="Futura Lt BT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565750" y="1614488"/>
            <a:ext cx="3564769" cy="662021"/>
            <a:chOff x="4963363" y="4404958"/>
            <a:chExt cx="4388009" cy="765674"/>
          </a:xfrm>
          <a:solidFill>
            <a:schemeClr val="accent6">
              <a:lumMod val="75000"/>
            </a:schemeClr>
          </a:solidFill>
        </p:grpSpPr>
        <p:sp>
          <p:nvSpPr>
            <p:cNvPr id="103" name="Pentágono 102"/>
            <p:cNvSpPr/>
            <p:nvPr/>
          </p:nvSpPr>
          <p:spPr>
            <a:xfrm>
              <a:off x="5365158" y="4429805"/>
              <a:ext cx="3962168" cy="740827"/>
            </a:xfrm>
            <a:prstGeom prst="homePlate">
              <a:avLst>
                <a:gd name="adj" fmla="val 20845"/>
              </a:avLst>
            </a:pr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000"/>
            </a:p>
          </p:txBody>
        </p:sp>
        <p:sp>
          <p:nvSpPr>
            <p:cNvPr id="104" name="Retângulo de cantos arredondados 103"/>
            <p:cNvSpPr/>
            <p:nvPr/>
          </p:nvSpPr>
          <p:spPr>
            <a:xfrm>
              <a:off x="5341112" y="4612768"/>
              <a:ext cx="4010260" cy="366138"/>
            </a:xfrm>
            <a:prstGeom prst="roundRect">
              <a:avLst/>
            </a:prstGeom>
            <a:grpFill/>
            <a:ln w="127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12750">
                <a:defRPr/>
              </a:pPr>
              <a:r>
                <a:rPr lang="pt-BR" sz="4000" kern="0" dirty="0">
                  <a:solidFill>
                    <a:schemeClr val="bg1"/>
                  </a:solidFill>
                  <a:latin typeface="Tw Cen MT Condensed" panose="020B0606020104020203" pitchFamily="34" charset="0"/>
                  <a:cs typeface="Leelawadee UI Semilight" panose="020B0402040204020203" pitchFamily="34" charset="-34"/>
                  <a:sym typeface="Helvetica Light"/>
                </a:rPr>
                <a:t>PNAFM</a:t>
              </a:r>
              <a:endParaRPr lang="pt-BR" sz="4400" kern="0" dirty="0">
                <a:solidFill>
                  <a:schemeClr val="bg1"/>
                </a:solidFill>
                <a:latin typeface="Tw Cen MT Condensed" panose="020B0606020104020203" pitchFamily="34" charset="0"/>
                <a:cs typeface="Leelawadee UI Semilight" panose="020B0402040204020203" pitchFamily="34" charset="-34"/>
                <a:sym typeface="Helvetica Light"/>
              </a:endParaRPr>
            </a:p>
          </p:txBody>
        </p:sp>
        <p:sp>
          <p:nvSpPr>
            <p:cNvPr id="105" name="Elipse 104"/>
            <p:cNvSpPr/>
            <p:nvPr/>
          </p:nvSpPr>
          <p:spPr>
            <a:xfrm>
              <a:off x="4963363" y="4404958"/>
              <a:ext cx="755498" cy="755498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000"/>
            </a:p>
          </p:txBody>
        </p:sp>
      </p:grpSp>
      <p:grpSp>
        <p:nvGrpSpPr>
          <p:cNvPr id="29703" name="Grupo 14"/>
          <p:cNvGrpSpPr>
            <a:grpSpLocks/>
          </p:cNvGrpSpPr>
          <p:nvPr/>
        </p:nvGrpSpPr>
        <p:grpSpPr bwMode="auto">
          <a:xfrm>
            <a:off x="311150" y="1736725"/>
            <a:ext cx="9734550" cy="4518025"/>
            <a:chOff x="-23516" y="613547"/>
            <a:chExt cx="11983406" cy="5224007"/>
          </a:xfrm>
        </p:grpSpPr>
        <p:grpSp>
          <p:nvGrpSpPr>
            <p:cNvPr id="29704" name="Agrupar 37"/>
            <p:cNvGrpSpPr>
              <a:grpSpLocks/>
            </p:cNvGrpSpPr>
            <p:nvPr/>
          </p:nvGrpSpPr>
          <p:grpSpPr bwMode="auto">
            <a:xfrm>
              <a:off x="-23516" y="1666213"/>
              <a:ext cx="4137706" cy="4171341"/>
              <a:chOff x="1524926" y="3728516"/>
              <a:chExt cx="4868931" cy="4692382"/>
            </a:xfrm>
          </p:grpSpPr>
          <p:pic>
            <p:nvPicPr>
              <p:cNvPr id="52" name="mapaGrande.png" descr="mapaGrande.png">
                <a:extLst>
                  <a:ext uri="{FF2B5EF4-FFF2-40B4-BE49-F238E27FC236}"/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/>
              </a:blip>
              <a:srcRect l="2267" t="5664" b="2589"/>
              <a:stretch>
                <a:fillRect/>
              </a:stretch>
            </p:blipFill>
            <p:spPr>
              <a:xfrm>
                <a:off x="1524926" y="3728516"/>
                <a:ext cx="4868931" cy="4692382"/>
              </a:xfrm>
              <a:prstGeom prst="rect">
                <a:avLst/>
              </a:prstGeom>
              <a:ln w="12700">
                <a:miter lim="400000"/>
              </a:ln>
            </p:spPr>
          </p:pic>
          <p:grpSp>
            <p:nvGrpSpPr>
              <p:cNvPr id="29747" name="Agrupar 39"/>
              <p:cNvGrpSpPr>
                <a:grpSpLocks/>
              </p:cNvGrpSpPr>
              <p:nvPr/>
            </p:nvGrpSpPr>
            <p:grpSpPr bwMode="auto">
              <a:xfrm>
                <a:off x="4344421" y="4142116"/>
                <a:ext cx="363498" cy="363498"/>
                <a:chOff x="9066133" y="2311400"/>
                <a:chExt cx="553998" cy="553998"/>
              </a:xfrm>
            </p:grpSpPr>
            <p:sp>
              <p:nvSpPr>
                <p:cNvPr id="101" name="Lágrima 100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 rot="8150354">
                  <a:off x="9066133" y="2311400"/>
                  <a:ext cx="553998" cy="553998"/>
                </a:xfrm>
                <a:prstGeom prst="teardrop">
                  <a:avLst/>
                </a:prstGeom>
                <a:solidFill>
                  <a:srgbClr val="FFC000"/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102" name="Elipse 101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9227067" y="2469407"/>
                  <a:ext cx="231315" cy="22658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</p:grpSp>
          <p:grpSp>
            <p:nvGrpSpPr>
              <p:cNvPr id="29748" name="Agrupar 40"/>
              <p:cNvGrpSpPr>
                <a:grpSpLocks/>
              </p:cNvGrpSpPr>
              <p:nvPr/>
            </p:nvGrpSpPr>
            <p:grpSpPr bwMode="auto">
              <a:xfrm>
                <a:off x="4572411" y="6688564"/>
                <a:ext cx="363498" cy="363498"/>
                <a:chOff x="9066133" y="2311400"/>
                <a:chExt cx="553998" cy="553998"/>
              </a:xfrm>
            </p:grpSpPr>
            <p:sp>
              <p:nvSpPr>
                <p:cNvPr id="99" name="Lágrima 98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 rot="8150354">
                  <a:off x="9066133" y="2311400"/>
                  <a:ext cx="553998" cy="553998"/>
                </a:xfrm>
                <a:prstGeom prst="teardrop">
                  <a:avLst/>
                </a:prstGeom>
                <a:solidFill>
                  <a:srgbClr val="FFC000"/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100" name="Elipse 99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9226566" y="2474941"/>
                  <a:ext cx="231315" cy="22658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</p:grpSp>
          <p:sp>
            <p:nvSpPr>
              <p:cNvPr id="55" name="Elipse 54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5445743" y="6364317"/>
                <a:ext cx="149473" cy="15073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grpSp>
            <p:nvGrpSpPr>
              <p:cNvPr id="29750" name="Agrupar 42"/>
              <p:cNvGrpSpPr>
                <a:grpSpLocks/>
              </p:cNvGrpSpPr>
              <p:nvPr/>
            </p:nvGrpSpPr>
            <p:grpSpPr bwMode="auto">
              <a:xfrm>
                <a:off x="5777767" y="5130480"/>
                <a:ext cx="363498" cy="363498"/>
                <a:chOff x="9066133" y="2311400"/>
                <a:chExt cx="553998" cy="553998"/>
              </a:xfrm>
            </p:grpSpPr>
            <p:sp>
              <p:nvSpPr>
                <p:cNvPr id="97" name="Lágrima 96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 rot="8150354">
                  <a:off x="9066133" y="2311400"/>
                  <a:ext cx="553998" cy="553998"/>
                </a:xfrm>
                <a:prstGeom prst="teardrop">
                  <a:avLst/>
                </a:prstGeom>
                <a:solidFill>
                  <a:srgbClr val="FFC000"/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98" name="Elipse 97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9226008" y="2473613"/>
                  <a:ext cx="231315" cy="22658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</p:grpSp>
          <p:grpSp>
            <p:nvGrpSpPr>
              <p:cNvPr id="29751" name="Agrupar 43"/>
              <p:cNvGrpSpPr>
                <a:grpSpLocks/>
              </p:cNvGrpSpPr>
              <p:nvPr/>
            </p:nvGrpSpPr>
            <p:grpSpPr bwMode="auto">
              <a:xfrm>
                <a:off x="5445766" y="5341777"/>
                <a:ext cx="363498" cy="363498"/>
                <a:chOff x="9066133" y="2311400"/>
                <a:chExt cx="553998" cy="553998"/>
              </a:xfrm>
            </p:grpSpPr>
            <p:sp>
              <p:nvSpPr>
                <p:cNvPr id="95" name="Lágrima 94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 rot="8150354">
                  <a:off x="9066133" y="2311400"/>
                  <a:ext cx="553998" cy="553998"/>
                </a:xfrm>
                <a:prstGeom prst="teardrop">
                  <a:avLst/>
                </a:prstGeom>
                <a:solidFill>
                  <a:srgbClr val="FFC000"/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96" name="Elipse 95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9227317" y="2469427"/>
                  <a:ext cx="231315" cy="232876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</p:grpSp>
          <p:grpSp>
            <p:nvGrpSpPr>
              <p:cNvPr id="29752" name="Agrupar 44"/>
              <p:cNvGrpSpPr>
                <a:grpSpLocks/>
              </p:cNvGrpSpPr>
              <p:nvPr/>
            </p:nvGrpSpPr>
            <p:grpSpPr bwMode="auto">
              <a:xfrm>
                <a:off x="5521022" y="5516309"/>
                <a:ext cx="363498" cy="363498"/>
                <a:chOff x="9066133" y="2311400"/>
                <a:chExt cx="553998" cy="553998"/>
              </a:xfrm>
            </p:grpSpPr>
            <p:sp>
              <p:nvSpPr>
                <p:cNvPr id="93" name="Lágrima 92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 rot="8150354">
                  <a:off x="9066133" y="2311400"/>
                  <a:ext cx="553998" cy="553998"/>
                </a:xfrm>
                <a:prstGeom prst="teardrop">
                  <a:avLst/>
                </a:prstGeom>
                <a:solidFill>
                  <a:srgbClr val="FFC000"/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94" name="Elipse 93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9228277" y="2474065"/>
                  <a:ext cx="227811" cy="22658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</p:grpSp>
          <p:grpSp>
            <p:nvGrpSpPr>
              <p:cNvPr id="29753" name="Agrupar 45"/>
              <p:cNvGrpSpPr>
                <a:grpSpLocks/>
              </p:cNvGrpSpPr>
              <p:nvPr/>
            </p:nvGrpSpPr>
            <p:grpSpPr bwMode="auto">
              <a:xfrm>
                <a:off x="4060427" y="7473597"/>
                <a:ext cx="363498" cy="363498"/>
                <a:chOff x="9066133" y="2311400"/>
                <a:chExt cx="553998" cy="553998"/>
              </a:xfrm>
            </p:grpSpPr>
            <p:sp>
              <p:nvSpPr>
                <p:cNvPr id="91" name="Lágrima 90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 rot="8150354">
                  <a:off x="9066133" y="2311400"/>
                  <a:ext cx="553998" cy="553998"/>
                </a:xfrm>
                <a:prstGeom prst="teardrop">
                  <a:avLst/>
                </a:prstGeom>
                <a:solidFill>
                  <a:srgbClr val="FFC000"/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92" name="Elipse 91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9221802" y="2474341"/>
                  <a:ext cx="231315" cy="22658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</p:grpSp>
          <p:grpSp>
            <p:nvGrpSpPr>
              <p:cNvPr id="29754" name="Agrupar 46"/>
              <p:cNvGrpSpPr>
                <a:grpSpLocks/>
              </p:cNvGrpSpPr>
              <p:nvPr/>
            </p:nvGrpSpPr>
            <p:grpSpPr bwMode="auto">
              <a:xfrm>
                <a:off x="4370124" y="6686363"/>
                <a:ext cx="363498" cy="363498"/>
                <a:chOff x="9066133" y="2311400"/>
                <a:chExt cx="553998" cy="553998"/>
              </a:xfrm>
            </p:grpSpPr>
            <p:sp>
              <p:nvSpPr>
                <p:cNvPr id="89" name="Lágrima 88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 rot="8150354">
                  <a:off x="9066133" y="2311400"/>
                  <a:ext cx="553998" cy="553998"/>
                </a:xfrm>
                <a:prstGeom prst="teardrop">
                  <a:avLst/>
                </a:prstGeom>
                <a:solidFill>
                  <a:srgbClr val="FFC000"/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90" name="Elipse 89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9226447" y="2475148"/>
                  <a:ext cx="231315" cy="22658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</p:grpSp>
          <p:grpSp>
            <p:nvGrpSpPr>
              <p:cNvPr id="29755" name="Agrupar 47"/>
              <p:cNvGrpSpPr>
                <a:grpSpLocks/>
              </p:cNvGrpSpPr>
              <p:nvPr/>
            </p:nvGrpSpPr>
            <p:grpSpPr bwMode="auto">
              <a:xfrm>
                <a:off x="3717268" y="7483426"/>
                <a:ext cx="363498" cy="363498"/>
                <a:chOff x="7152551" y="2392744"/>
                <a:chExt cx="363498" cy="363498"/>
              </a:xfrm>
            </p:grpSpPr>
            <p:sp>
              <p:nvSpPr>
                <p:cNvPr id="87" name="Lágrima 86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 rot="8150354">
                  <a:off x="7152551" y="2392744"/>
                  <a:ext cx="363498" cy="363498"/>
                </a:xfrm>
                <a:prstGeom prst="teardrop">
                  <a:avLst/>
                </a:prstGeom>
                <a:solidFill>
                  <a:srgbClr val="92D050"/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88" name="Elipse 87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7257508" y="2500150"/>
                  <a:ext cx="151774" cy="148669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</p:grpSp>
          <p:grpSp>
            <p:nvGrpSpPr>
              <p:cNvPr id="29756" name="Agrupar 48"/>
              <p:cNvGrpSpPr>
                <a:grpSpLocks/>
              </p:cNvGrpSpPr>
              <p:nvPr/>
            </p:nvGrpSpPr>
            <p:grpSpPr bwMode="auto">
              <a:xfrm>
                <a:off x="5071869" y="6562959"/>
                <a:ext cx="363498" cy="363498"/>
                <a:chOff x="7152551" y="2392744"/>
                <a:chExt cx="363498" cy="363498"/>
              </a:xfrm>
            </p:grpSpPr>
            <p:sp>
              <p:nvSpPr>
                <p:cNvPr id="85" name="Lágrima 84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 rot="8150354">
                  <a:off x="7152551" y="2392744"/>
                  <a:ext cx="363498" cy="363498"/>
                </a:xfrm>
                <a:prstGeom prst="teardrop">
                  <a:avLst/>
                </a:prstGeom>
                <a:solidFill>
                  <a:srgbClr val="92D050"/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86" name="Elipse 85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7257371" y="2499698"/>
                  <a:ext cx="151774" cy="148669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</p:grpSp>
          <p:sp>
            <p:nvSpPr>
              <p:cNvPr id="63" name="Lágrima 62">
                <a:extLst>
                  <a:ext uri="{FF2B5EF4-FFF2-40B4-BE49-F238E27FC236}"/>
                </a:extLst>
              </p:cNvPr>
              <p:cNvSpPr/>
              <p:nvPr/>
            </p:nvSpPr>
            <p:spPr>
              <a:xfrm rot="8150354">
                <a:off x="2530187" y="4507868"/>
                <a:ext cx="363498" cy="363498"/>
              </a:xfrm>
              <a:prstGeom prst="teardrop">
                <a:avLst/>
              </a:prstGeom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grpSp>
            <p:nvGrpSpPr>
              <p:cNvPr id="29760" name="Agrupar 50"/>
              <p:cNvGrpSpPr>
                <a:grpSpLocks/>
              </p:cNvGrpSpPr>
              <p:nvPr/>
            </p:nvGrpSpPr>
            <p:grpSpPr bwMode="auto">
              <a:xfrm>
                <a:off x="4192626" y="5987346"/>
                <a:ext cx="363498" cy="363498"/>
                <a:chOff x="4409128" y="1226292"/>
                <a:chExt cx="363498" cy="363498"/>
              </a:xfrm>
            </p:grpSpPr>
            <p:sp>
              <p:nvSpPr>
                <p:cNvPr id="83" name="Lágrima 82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 rot="8150354">
                  <a:off x="4409128" y="1226292"/>
                  <a:ext cx="363498" cy="363498"/>
                </a:xfrm>
                <a:prstGeom prst="teardrop">
                  <a:avLst/>
                </a:prstGeom>
                <a:solidFill>
                  <a:schemeClr val="accent1"/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84" name="Elipse 83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4514745" y="1332769"/>
                  <a:ext cx="151774" cy="148669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</p:grpSp>
          <p:grpSp>
            <p:nvGrpSpPr>
              <p:cNvPr id="29761" name="Agrupar 51"/>
              <p:cNvGrpSpPr>
                <a:grpSpLocks/>
              </p:cNvGrpSpPr>
              <p:nvPr/>
            </p:nvGrpSpPr>
            <p:grpSpPr bwMode="auto">
              <a:xfrm>
                <a:off x="4441632" y="6205015"/>
                <a:ext cx="363498" cy="363498"/>
                <a:chOff x="4409128" y="1226292"/>
                <a:chExt cx="363498" cy="363498"/>
              </a:xfrm>
            </p:grpSpPr>
            <p:sp>
              <p:nvSpPr>
                <p:cNvPr id="81" name="Lágrima 80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 rot="8150354">
                  <a:off x="4409128" y="1226292"/>
                  <a:ext cx="363498" cy="363498"/>
                </a:xfrm>
                <a:prstGeom prst="teardrop">
                  <a:avLst/>
                </a:prstGeom>
                <a:solidFill>
                  <a:schemeClr val="accent1"/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82" name="Elipse 81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4514096" y="1333973"/>
                  <a:ext cx="151774" cy="148669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</p:grpSp>
          <p:grpSp>
            <p:nvGrpSpPr>
              <p:cNvPr id="29762" name="Agrupar 52"/>
              <p:cNvGrpSpPr>
                <a:grpSpLocks/>
              </p:cNvGrpSpPr>
              <p:nvPr/>
            </p:nvGrpSpPr>
            <p:grpSpPr bwMode="auto">
              <a:xfrm>
                <a:off x="5179298" y="4540119"/>
                <a:ext cx="363498" cy="363498"/>
                <a:chOff x="4409128" y="1226292"/>
                <a:chExt cx="363498" cy="363498"/>
              </a:xfrm>
            </p:grpSpPr>
            <p:sp>
              <p:nvSpPr>
                <p:cNvPr id="79" name="Lágrima 78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 rot="8150354">
                  <a:off x="4409128" y="1226292"/>
                  <a:ext cx="363498" cy="363498"/>
                </a:xfrm>
                <a:prstGeom prst="teardrop">
                  <a:avLst/>
                </a:prstGeom>
                <a:solidFill>
                  <a:schemeClr val="accent1"/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80" name="Elipse 79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4514601" y="1330478"/>
                  <a:ext cx="151774" cy="148669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</p:grpSp>
          <p:grpSp>
            <p:nvGrpSpPr>
              <p:cNvPr id="29763" name="Agrupar 53"/>
              <p:cNvGrpSpPr>
                <a:grpSpLocks/>
              </p:cNvGrpSpPr>
              <p:nvPr/>
            </p:nvGrpSpPr>
            <p:grpSpPr bwMode="auto">
              <a:xfrm>
                <a:off x="4237668" y="6506467"/>
                <a:ext cx="363498" cy="363498"/>
                <a:chOff x="4409128" y="1226292"/>
                <a:chExt cx="363498" cy="363498"/>
              </a:xfrm>
            </p:grpSpPr>
            <p:sp>
              <p:nvSpPr>
                <p:cNvPr id="77" name="Lágrima 76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 rot="8150354">
                  <a:off x="4409128" y="1226292"/>
                  <a:ext cx="363498" cy="363498"/>
                </a:xfrm>
                <a:prstGeom prst="teardrop">
                  <a:avLst/>
                </a:prstGeom>
                <a:solidFill>
                  <a:schemeClr val="accent1"/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78" name="Elipse 77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4515695" y="1333988"/>
                  <a:ext cx="149475" cy="148669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</p:grpSp>
          <p:grpSp>
            <p:nvGrpSpPr>
              <p:cNvPr id="29764" name="Agrupar 54"/>
              <p:cNvGrpSpPr>
                <a:grpSpLocks/>
              </p:cNvGrpSpPr>
              <p:nvPr/>
            </p:nvGrpSpPr>
            <p:grpSpPr bwMode="auto">
              <a:xfrm>
                <a:off x="5457726" y="4708757"/>
                <a:ext cx="363498" cy="363498"/>
                <a:chOff x="9066133" y="2311400"/>
                <a:chExt cx="553998" cy="553998"/>
              </a:xfrm>
            </p:grpSpPr>
            <p:sp>
              <p:nvSpPr>
                <p:cNvPr id="75" name="Lágrima 74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 rot="8150354">
                  <a:off x="9066133" y="2311400"/>
                  <a:ext cx="553998" cy="553998"/>
                </a:xfrm>
                <a:prstGeom prst="teardrop">
                  <a:avLst/>
                </a:prstGeom>
                <a:solidFill>
                  <a:srgbClr val="FFC000"/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76" name="Elipse 75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9226613" y="2474369"/>
                  <a:ext cx="231315" cy="22658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</p:grpSp>
          <p:grpSp>
            <p:nvGrpSpPr>
              <p:cNvPr id="29765" name="Agrupar 55"/>
              <p:cNvGrpSpPr>
                <a:grpSpLocks/>
              </p:cNvGrpSpPr>
              <p:nvPr/>
            </p:nvGrpSpPr>
            <p:grpSpPr bwMode="auto">
              <a:xfrm>
                <a:off x="5596458" y="4633598"/>
                <a:ext cx="363498" cy="363498"/>
                <a:chOff x="4409128" y="1226292"/>
                <a:chExt cx="363498" cy="363498"/>
              </a:xfrm>
            </p:grpSpPr>
            <p:sp>
              <p:nvSpPr>
                <p:cNvPr id="73" name="Lágrima 72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 rot="8150354">
                  <a:off x="4409128" y="1226292"/>
                  <a:ext cx="363498" cy="363498"/>
                </a:xfrm>
                <a:prstGeom prst="teardrop">
                  <a:avLst/>
                </a:prstGeom>
                <a:solidFill>
                  <a:schemeClr val="accent1"/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74" name="Elipse 73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4511369" y="1329916"/>
                  <a:ext cx="151774" cy="15279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</p:grpSp>
          <p:grpSp>
            <p:nvGrpSpPr>
              <p:cNvPr id="29766" name="Agrupar 56"/>
              <p:cNvGrpSpPr>
                <a:grpSpLocks/>
              </p:cNvGrpSpPr>
              <p:nvPr/>
            </p:nvGrpSpPr>
            <p:grpSpPr bwMode="auto">
              <a:xfrm>
                <a:off x="3928991" y="6811641"/>
                <a:ext cx="363498" cy="363498"/>
                <a:chOff x="9066133" y="2311400"/>
                <a:chExt cx="553998" cy="553998"/>
              </a:xfrm>
            </p:grpSpPr>
            <p:sp>
              <p:nvSpPr>
                <p:cNvPr id="71" name="Lágrima 70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 rot="8150354">
                  <a:off x="9066133" y="2311400"/>
                  <a:ext cx="553998" cy="553998"/>
                </a:xfrm>
                <a:prstGeom prst="teardrop">
                  <a:avLst/>
                </a:prstGeom>
                <a:solidFill>
                  <a:srgbClr val="FFC000"/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72" name="Elipse 71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9225853" y="2473032"/>
                  <a:ext cx="231315" cy="22973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</p:grpSp>
        </p:grpSp>
        <p:sp>
          <p:nvSpPr>
            <p:cNvPr id="17" name="Pentágono 16"/>
            <p:cNvSpPr/>
            <p:nvPr/>
          </p:nvSpPr>
          <p:spPr>
            <a:xfrm>
              <a:off x="5028198" y="2199472"/>
              <a:ext cx="1039656" cy="499273"/>
            </a:xfrm>
            <a:prstGeom prst="homePlate">
              <a:avLst>
                <a:gd name="adj" fmla="val 20845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600"/>
            </a:p>
          </p:txBody>
        </p:sp>
        <p:pic>
          <p:nvPicPr>
            <p:cNvPr id="29706" name="Imagem 1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3435" y="613547"/>
              <a:ext cx="477918" cy="477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Lágrima 18">
              <a:extLst>
                <a:ext uri="{FF2B5EF4-FFF2-40B4-BE49-F238E27FC236}"/>
              </a:extLst>
            </p:cNvPr>
            <p:cNvSpPr/>
            <p:nvPr/>
          </p:nvSpPr>
          <p:spPr>
            <a:xfrm rot="8150354">
              <a:off x="2605032" y="2378451"/>
              <a:ext cx="292878" cy="321542"/>
            </a:xfrm>
            <a:prstGeom prst="teardrop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grpSp>
          <p:nvGrpSpPr>
            <p:cNvPr id="29710" name="Grupo 19"/>
            <p:cNvGrpSpPr>
              <a:grpSpLocks/>
            </p:cNvGrpSpPr>
            <p:nvPr/>
          </p:nvGrpSpPr>
          <p:grpSpPr bwMode="auto">
            <a:xfrm>
              <a:off x="5031121" y="3365704"/>
              <a:ext cx="6628330" cy="2471850"/>
              <a:chOff x="5379186" y="2568479"/>
              <a:chExt cx="5206385" cy="2471850"/>
            </a:xfrm>
          </p:grpSpPr>
          <p:cxnSp>
            <p:nvCxnSpPr>
              <p:cNvPr id="29" name="Conector reto 28">
                <a:extLst>
                  <a:ext uri="{FF2B5EF4-FFF2-40B4-BE49-F238E27FC236}"/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219722" y="4502510"/>
                <a:ext cx="956309" cy="277169"/>
              </a:xfrm>
              <a:prstGeom prst="line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to 29">
                <a:extLst>
                  <a:ext uri="{FF2B5EF4-FFF2-40B4-BE49-F238E27FC236}"/>
                </a:extLst>
              </p:cNvPr>
              <p:cNvCxnSpPr>
                <a:cxnSpLocks/>
              </p:cNvCxnSpPr>
              <p:nvPr/>
            </p:nvCxnSpPr>
            <p:spPr>
              <a:xfrm flipH="1">
                <a:off x="8849075" y="3880255"/>
                <a:ext cx="523437" cy="9178"/>
              </a:xfrm>
              <a:prstGeom prst="line">
                <a:avLst/>
              </a:prstGeom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29725" name="Agrupar 16"/>
              <p:cNvGrpSpPr>
                <a:grpSpLocks/>
              </p:cNvGrpSpPr>
              <p:nvPr/>
            </p:nvGrpSpPr>
            <p:grpSpPr bwMode="auto">
              <a:xfrm>
                <a:off x="5379186" y="2595310"/>
                <a:ext cx="3361850" cy="2330606"/>
                <a:chOff x="6393857" y="4548342"/>
                <a:chExt cx="3266122" cy="2130176"/>
              </a:xfrm>
            </p:grpSpPr>
            <p:sp>
              <p:nvSpPr>
                <p:cNvPr id="36" name="Pentagon 56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7445973" y="5534880"/>
                  <a:ext cx="2211595" cy="463046"/>
                </a:xfrm>
                <a:prstGeom prst="homePlate">
                  <a:avLst/>
                </a:prstGeom>
                <a:solidFill>
                  <a:srgbClr val="FFC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137168" tIns="68584" rIns="137168" bIns="68584" anchor="ctr"/>
                <a:lstStyle/>
                <a:p>
                  <a:pPr algn="ctr" defTabSz="1828434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600">
                    <a:latin typeface="Candara" panose="020E0502030303020204" pitchFamily="34" charset="0"/>
                    <a:cs typeface="Roboto Light"/>
                  </a:endParaRPr>
                </a:p>
              </p:txBody>
            </p:sp>
            <p:sp>
              <p:nvSpPr>
                <p:cNvPr id="37" name="Pentagon 57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7410182" y="5972761"/>
                  <a:ext cx="1448050" cy="441236"/>
                </a:xfrm>
                <a:prstGeom prst="homePlat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137168" tIns="68584" rIns="137168" bIns="68584" anchor="ctr"/>
                <a:lstStyle/>
                <a:p>
                  <a:pPr algn="ctr" defTabSz="1828434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600">
                    <a:latin typeface="Candara" panose="020E0502030303020204" pitchFamily="34" charset="0"/>
                    <a:cs typeface="Roboto Light"/>
                  </a:endParaRPr>
                </a:p>
              </p:txBody>
            </p:sp>
            <p:sp>
              <p:nvSpPr>
                <p:cNvPr id="38" name="Pentagon 59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7444482" y="5091966"/>
                  <a:ext cx="1573318" cy="463046"/>
                </a:xfrm>
                <a:prstGeom prst="homePlate">
                  <a:avLst/>
                </a:prstGeom>
                <a:solidFill>
                  <a:srgbClr val="92D05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137168" tIns="68584" rIns="137168" bIns="68584" anchor="ctr"/>
                <a:lstStyle/>
                <a:p>
                  <a:pPr algn="ctr" defTabSz="1828434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600">
                    <a:latin typeface="Candara" panose="020E0502030303020204" pitchFamily="34" charset="0"/>
                    <a:cs typeface="Roboto Light"/>
                  </a:endParaRPr>
                </a:p>
              </p:txBody>
            </p:sp>
            <p:sp>
              <p:nvSpPr>
                <p:cNvPr id="39" name="Manual Input 10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 flipH="1">
                  <a:off x="7111922" y="4563489"/>
                  <a:ext cx="338525" cy="1409272"/>
                </a:xfrm>
                <a:custGeom>
                  <a:avLst/>
                  <a:gdLst>
                    <a:gd name="connsiteX0" fmla="*/ 0 w 10000"/>
                    <a:gd name="connsiteY0" fmla="*/ 200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2000 h 10000"/>
                    <a:gd name="connsiteX0" fmla="*/ 18 w 10000"/>
                    <a:gd name="connsiteY0" fmla="*/ 4474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18 w 10000"/>
                    <a:gd name="connsiteY4" fmla="*/ 4474 h 10000"/>
                    <a:gd name="connsiteX0" fmla="*/ 18 w 10000"/>
                    <a:gd name="connsiteY0" fmla="*/ 3659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18 w 10000"/>
                    <a:gd name="connsiteY4" fmla="*/ 3659 h 10000"/>
                    <a:gd name="connsiteX0" fmla="*/ 18 w 10000"/>
                    <a:gd name="connsiteY0" fmla="*/ 3627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18 w 10000"/>
                    <a:gd name="connsiteY4" fmla="*/ 3627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00">
                      <a:moveTo>
                        <a:pt x="18" y="3627"/>
                      </a:moveTo>
                      <a:lnTo>
                        <a:pt x="10000" y="0"/>
                      </a:lnTo>
                      <a:lnTo>
                        <a:pt x="10000" y="10000"/>
                      </a:lnTo>
                      <a:lnTo>
                        <a:pt x="0" y="10000"/>
                      </a:lnTo>
                      <a:cubicBezTo>
                        <a:pt x="6" y="7886"/>
                        <a:pt x="12" y="5741"/>
                        <a:pt x="18" y="3627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137168" tIns="68584" rIns="137168" bIns="68584" anchor="ctr"/>
                <a:lstStyle/>
                <a:p>
                  <a:pPr algn="ctr" defTabSz="1828434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600">
                    <a:latin typeface="Candara" panose="020E0502030303020204" pitchFamily="34" charset="0"/>
                    <a:cs typeface="Roboto Light"/>
                  </a:endParaRPr>
                </a:p>
              </p:txBody>
            </p:sp>
            <p:sp>
              <p:nvSpPr>
                <p:cNvPr id="40" name="Manual Input 10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 flipH="1">
                  <a:off x="7111922" y="5289935"/>
                  <a:ext cx="338525" cy="694570"/>
                </a:xfrm>
                <a:custGeom>
                  <a:avLst/>
                  <a:gdLst>
                    <a:gd name="connsiteX0" fmla="*/ 0 w 10000"/>
                    <a:gd name="connsiteY0" fmla="*/ 200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2000 h 10000"/>
                    <a:gd name="connsiteX0" fmla="*/ 18 w 10000"/>
                    <a:gd name="connsiteY0" fmla="*/ 4474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18 w 10000"/>
                    <a:gd name="connsiteY4" fmla="*/ 4474 h 10000"/>
                    <a:gd name="connsiteX0" fmla="*/ 18 w 10000"/>
                    <a:gd name="connsiteY0" fmla="*/ 3659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18 w 10000"/>
                    <a:gd name="connsiteY4" fmla="*/ 3659 h 10000"/>
                    <a:gd name="connsiteX0" fmla="*/ 18 w 10000"/>
                    <a:gd name="connsiteY0" fmla="*/ 3627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18 w 10000"/>
                    <a:gd name="connsiteY4" fmla="*/ 3627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00">
                      <a:moveTo>
                        <a:pt x="18" y="3627"/>
                      </a:moveTo>
                      <a:lnTo>
                        <a:pt x="10000" y="0"/>
                      </a:lnTo>
                      <a:lnTo>
                        <a:pt x="10000" y="10000"/>
                      </a:lnTo>
                      <a:lnTo>
                        <a:pt x="0" y="10000"/>
                      </a:lnTo>
                      <a:cubicBezTo>
                        <a:pt x="6" y="7886"/>
                        <a:pt x="12" y="5741"/>
                        <a:pt x="18" y="3627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137168" tIns="68584" rIns="137168" bIns="68584" anchor="ctr"/>
                <a:lstStyle/>
                <a:p>
                  <a:pPr algn="ctr" defTabSz="1828434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400">
                    <a:latin typeface="Candara" panose="020E0502030303020204" pitchFamily="34" charset="0"/>
                    <a:cs typeface="Roboto Light"/>
                  </a:endParaRPr>
                </a:p>
              </p:txBody>
            </p:sp>
            <p:sp>
              <p:nvSpPr>
                <p:cNvPr id="41" name="Manual Input 10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 flipH="1" flipV="1">
                  <a:off x="7099992" y="5972761"/>
                  <a:ext cx="338525" cy="694570"/>
                </a:xfrm>
                <a:custGeom>
                  <a:avLst/>
                  <a:gdLst>
                    <a:gd name="connsiteX0" fmla="*/ 0 w 10000"/>
                    <a:gd name="connsiteY0" fmla="*/ 200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2000 h 10000"/>
                    <a:gd name="connsiteX0" fmla="*/ 18 w 10000"/>
                    <a:gd name="connsiteY0" fmla="*/ 4474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18 w 10000"/>
                    <a:gd name="connsiteY4" fmla="*/ 4474 h 10000"/>
                    <a:gd name="connsiteX0" fmla="*/ 18 w 10000"/>
                    <a:gd name="connsiteY0" fmla="*/ 3659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18 w 10000"/>
                    <a:gd name="connsiteY4" fmla="*/ 3659 h 10000"/>
                    <a:gd name="connsiteX0" fmla="*/ 18 w 10000"/>
                    <a:gd name="connsiteY0" fmla="*/ 3627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18 w 10000"/>
                    <a:gd name="connsiteY4" fmla="*/ 3627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00">
                      <a:moveTo>
                        <a:pt x="18" y="3627"/>
                      </a:moveTo>
                      <a:lnTo>
                        <a:pt x="10000" y="0"/>
                      </a:lnTo>
                      <a:lnTo>
                        <a:pt x="10000" y="10000"/>
                      </a:lnTo>
                      <a:lnTo>
                        <a:pt x="0" y="10000"/>
                      </a:lnTo>
                      <a:cubicBezTo>
                        <a:pt x="6" y="7886"/>
                        <a:pt x="12" y="5741"/>
                        <a:pt x="18" y="3627"/>
                      </a:cubicBez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137168" tIns="68584" rIns="137168" bIns="68584" anchor="ctr"/>
                <a:lstStyle/>
                <a:p>
                  <a:pPr algn="ctr" defTabSz="1828434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400">
                    <a:latin typeface="Candara" panose="020E0502030303020204" pitchFamily="34" charset="0"/>
                    <a:cs typeface="Roboto Light"/>
                  </a:endParaRPr>
                </a:p>
              </p:txBody>
            </p:sp>
            <p:sp>
              <p:nvSpPr>
                <p:cNvPr id="29736" name="TextBox 144"/>
                <p:cNvSpPr txBox="1">
                  <a:spLocks noChangeArrowheads="1"/>
                </p:cNvSpPr>
                <p:nvPr/>
              </p:nvSpPr>
              <p:spPr bwMode="auto">
                <a:xfrm>
                  <a:off x="7446325" y="5149522"/>
                  <a:ext cx="1547081" cy="3657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defTabSz="1827213"/>
                  <a:r>
                    <a:rPr lang="pt-BR" sz="2000" b="1">
                      <a:solidFill>
                        <a:schemeClr val="bg1"/>
                      </a:solidFill>
                      <a:latin typeface="Candara" pitchFamily="34" charset="0"/>
                      <a:ea typeface="Roboto Regular"/>
                      <a:cs typeface="Roboto Regular"/>
                    </a:rPr>
                    <a:t>Contratados</a:t>
                  </a:r>
                  <a:endParaRPr lang="id-ID" sz="2000" b="1">
                    <a:solidFill>
                      <a:schemeClr val="bg1"/>
                    </a:solidFill>
                    <a:latin typeface="Candara" pitchFamily="34" charset="0"/>
                    <a:ea typeface="Roboto Regular"/>
                    <a:cs typeface="Roboto Regular"/>
                  </a:endParaRPr>
                </a:p>
              </p:txBody>
            </p:sp>
            <p:sp>
              <p:nvSpPr>
                <p:cNvPr id="29737" name="TextBox 144"/>
                <p:cNvSpPr txBox="1">
                  <a:spLocks noChangeArrowheads="1"/>
                </p:cNvSpPr>
                <p:nvPr/>
              </p:nvSpPr>
              <p:spPr bwMode="auto">
                <a:xfrm>
                  <a:off x="7440064" y="5576335"/>
                  <a:ext cx="2106789" cy="3657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defTabSz="1827213"/>
                  <a:r>
                    <a:rPr lang="pt-BR" sz="2000" b="1">
                      <a:solidFill>
                        <a:schemeClr val="bg1"/>
                      </a:solidFill>
                      <a:latin typeface="Candara" pitchFamily="34" charset="0"/>
                      <a:ea typeface="Roboto Regular"/>
                      <a:cs typeface="Roboto Regular"/>
                    </a:rPr>
                    <a:t>Autorizado BID</a:t>
                  </a:r>
                  <a:endParaRPr lang="id-ID" sz="1200" b="1">
                    <a:solidFill>
                      <a:schemeClr val="bg1"/>
                    </a:solidFill>
                    <a:latin typeface="Candara" pitchFamily="34" charset="0"/>
                    <a:ea typeface="Roboto Regular"/>
                    <a:cs typeface="Roboto Regular"/>
                  </a:endParaRPr>
                </a:p>
              </p:txBody>
            </p:sp>
            <p:sp>
              <p:nvSpPr>
                <p:cNvPr id="29738" name="TextBox 144"/>
                <p:cNvSpPr txBox="1">
                  <a:spLocks noChangeArrowheads="1"/>
                </p:cNvSpPr>
                <p:nvPr/>
              </p:nvSpPr>
              <p:spPr bwMode="auto">
                <a:xfrm>
                  <a:off x="7471417" y="6051322"/>
                  <a:ext cx="1301262" cy="281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defTabSz="1827213"/>
                  <a:r>
                    <a:rPr lang="pt-BR" sz="1400" b="1">
                      <a:solidFill>
                        <a:schemeClr val="bg1"/>
                      </a:solidFill>
                      <a:latin typeface="Candara" pitchFamily="34" charset="0"/>
                      <a:ea typeface="Roboto Regular"/>
                      <a:cs typeface="Roboto Regular"/>
                    </a:rPr>
                    <a:t>Em  Análise </a:t>
                  </a:r>
                  <a:endParaRPr lang="id-ID" sz="1400" b="1">
                    <a:solidFill>
                      <a:schemeClr val="bg1"/>
                    </a:solidFill>
                    <a:latin typeface="Candara" pitchFamily="34" charset="0"/>
                    <a:ea typeface="Roboto Regular"/>
                    <a:cs typeface="Roboto Regular"/>
                  </a:endParaRPr>
                </a:p>
              </p:txBody>
            </p:sp>
            <p:grpSp>
              <p:nvGrpSpPr>
                <p:cNvPr id="29739" name="Agrupar 30"/>
                <p:cNvGrpSpPr>
                  <a:grpSpLocks/>
                </p:cNvGrpSpPr>
                <p:nvPr/>
              </p:nvGrpSpPr>
              <p:grpSpPr bwMode="auto">
                <a:xfrm>
                  <a:off x="6393857" y="4548342"/>
                  <a:ext cx="726201" cy="2130176"/>
                  <a:chOff x="6393857" y="4548342"/>
                  <a:chExt cx="726201" cy="2130176"/>
                </a:xfrm>
              </p:grpSpPr>
              <p:sp>
                <p:nvSpPr>
                  <p:cNvPr id="46" name="Rectangle 79">
                    <a:extLst>
                      <a:ext uri="{FF2B5EF4-FFF2-40B4-BE49-F238E27FC236}"/>
                    </a:extLst>
                  </p:cNvPr>
                  <p:cNvSpPr/>
                  <p:nvPr/>
                </p:nvSpPr>
                <p:spPr>
                  <a:xfrm>
                    <a:off x="6394609" y="5268125"/>
                    <a:ext cx="721788" cy="721413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37168" tIns="68584" rIns="137168" bIns="68584" anchor="ctr"/>
                  <a:lstStyle/>
                  <a:p>
                    <a:pPr algn="ctr" defTabSz="1828434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4400" dirty="0">
                      <a:latin typeface="Candara" panose="020E0502030303020204" pitchFamily="34" charset="0"/>
                      <a:cs typeface="Roboto Light"/>
                    </a:endParaRPr>
                  </a:p>
                </p:txBody>
              </p:sp>
              <p:sp>
                <p:nvSpPr>
                  <p:cNvPr id="47" name="Rectangle 80">
                    <a:extLst>
                      <a:ext uri="{FF2B5EF4-FFF2-40B4-BE49-F238E27FC236}"/>
                    </a:extLst>
                  </p:cNvPr>
                  <p:cNvSpPr/>
                  <p:nvPr/>
                </p:nvSpPr>
                <p:spPr>
                  <a:xfrm>
                    <a:off x="6393117" y="4548390"/>
                    <a:ext cx="721788" cy="721413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37168" tIns="68584" rIns="137168" bIns="68584" anchor="ctr"/>
                  <a:lstStyle/>
                  <a:p>
                    <a:pPr algn="ctr" defTabSz="1828434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4400" dirty="0">
                      <a:latin typeface="Candara" panose="020E0502030303020204" pitchFamily="34" charset="0"/>
                      <a:cs typeface="Roboto Light"/>
                    </a:endParaRPr>
                  </a:p>
                </p:txBody>
              </p:sp>
              <p:sp>
                <p:nvSpPr>
                  <p:cNvPr id="48" name="Rectangle 81">
                    <a:extLst>
                      <a:ext uri="{FF2B5EF4-FFF2-40B4-BE49-F238E27FC236}"/>
                    </a:extLst>
                  </p:cNvPr>
                  <p:cNvSpPr/>
                  <p:nvPr/>
                </p:nvSpPr>
                <p:spPr>
                  <a:xfrm>
                    <a:off x="6397591" y="5971083"/>
                    <a:ext cx="721788" cy="707991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37168" tIns="68584" rIns="137168" bIns="68584" anchor="ctr"/>
                  <a:lstStyle/>
                  <a:p>
                    <a:pPr algn="ctr" defTabSz="1828434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4400" dirty="0">
                      <a:latin typeface="Candara" panose="020E0502030303020204" pitchFamily="34" charset="0"/>
                      <a:cs typeface="Roboto Light"/>
                    </a:endParaRPr>
                  </a:p>
                </p:txBody>
              </p:sp>
              <p:sp>
                <p:nvSpPr>
                  <p:cNvPr id="29743" name="Freeform 116"/>
                  <p:cNvSpPr>
                    <a:spLocks noChangeArrowheads="1"/>
                  </p:cNvSpPr>
                  <p:nvPr/>
                </p:nvSpPr>
                <p:spPr bwMode="auto">
                  <a:xfrm>
                    <a:off x="6523502" y="4642582"/>
                    <a:ext cx="446068" cy="458197"/>
                  </a:xfrm>
                  <a:custGeom>
                    <a:avLst/>
                    <a:gdLst>
                      <a:gd name="T0" fmla="*/ 401922304 w 445"/>
                      <a:gd name="T1" fmla="*/ 156392950 h 462"/>
                      <a:gd name="T2" fmla="*/ 401922304 w 445"/>
                      <a:gd name="T3" fmla="*/ 156392950 h 462"/>
                      <a:gd name="T4" fmla="*/ 267277931 w 445"/>
                      <a:gd name="T5" fmla="*/ 7868690 h 462"/>
                      <a:gd name="T6" fmla="*/ 36172606 w 445"/>
                      <a:gd name="T7" fmla="*/ 243934363 h 462"/>
                      <a:gd name="T8" fmla="*/ 9043653 w 445"/>
                      <a:gd name="T9" fmla="*/ 313769735 h 462"/>
                      <a:gd name="T10" fmla="*/ 81388866 w 445"/>
                      <a:gd name="T11" fmla="*/ 349179834 h 462"/>
                      <a:gd name="T12" fmla="*/ 98470764 w 445"/>
                      <a:gd name="T13" fmla="*/ 340327309 h 462"/>
                      <a:gd name="T14" fmla="*/ 134644373 w 445"/>
                      <a:gd name="T15" fmla="*/ 365901049 h 462"/>
                      <a:gd name="T16" fmla="*/ 160768922 w 445"/>
                      <a:gd name="T17" fmla="*/ 426883896 h 462"/>
                      <a:gd name="T18" fmla="*/ 187898878 w 445"/>
                      <a:gd name="T19" fmla="*/ 444588946 h 462"/>
                      <a:gd name="T20" fmla="*/ 241153382 w 445"/>
                      <a:gd name="T21" fmla="*/ 426883896 h 462"/>
                      <a:gd name="T22" fmla="*/ 250197035 w 445"/>
                      <a:gd name="T23" fmla="*/ 409179839 h 462"/>
                      <a:gd name="T24" fmla="*/ 232109730 w 445"/>
                      <a:gd name="T25" fmla="*/ 383606099 h 462"/>
                      <a:gd name="T26" fmla="*/ 204980776 w 445"/>
                      <a:gd name="T27" fmla="*/ 331474785 h 462"/>
                      <a:gd name="T28" fmla="*/ 232109730 w 445"/>
                      <a:gd name="T29" fmla="*/ 304917211 h 462"/>
                      <a:gd name="T30" fmla="*/ 419004202 w 445"/>
                      <a:gd name="T31" fmla="*/ 349179834 h 462"/>
                      <a:gd name="T32" fmla="*/ 401922304 w 445"/>
                      <a:gd name="T33" fmla="*/ 156392950 h 462"/>
                      <a:gd name="T34" fmla="*/ 391874246 w 445"/>
                      <a:gd name="T35" fmla="*/ 304917211 h 462"/>
                      <a:gd name="T36" fmla="*/ 391874246 w 445"/>
                      <a:gd name="T37" fmla="*/ 304917211 h 462"/>
                      <a:gd name="T38" fmla="*/ 303451540 w 445"/>
                      <a:gd name="T39" fmla="*/ 200655574 h 462"/>
                      <a:gd name="T40" fmla="*/ 285365237 w 445"/>
                      <a:gd name="T41" fmla="*/ 60983839 h 462"/>
                      <a:gd name="T42" fmla="*/ 365749698 w 445"/>
                      <a:gd name="T43" fmla="*/ 174098000 h 462"/>
                      <a:gd name="T44" fmla="*/ 391874246 w 445"/>
                      <a:gd name="T45" fmla="*/ 304917211 h 462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445" h="462">
                        <a:moveTo>
                          <a:pt x="400" y="159"/>
                        </a:moveTo>
                        <a:lnTo>
                          <a:pt x="400" y="159"/>
                        </a:lnTo>
                        <a:cubicBezTo>
                          <a:pt x="364" y="71"/>
                          <a:pt x="302" y="0"/>
                          <a:pt x="266" y="8"/>
                        </a:cubicBezTo>
                        <a:cubicBezTo>
                          <a:pt x="213" y="36"/>
                          <a:pt x="302" y="142"/>
                          <a:pt x="36" y="248"/>
                        </a:cubicBezTo>
                        <a:cubicBezTo>
                          <a:pt x="9" y="257"/>
                          <a:pt x="0" y="292"/>
                          <a:pt x="9" y="319"/>
                        </a:cubicBezTo>
                        <a:cubicBezTo>
                          <a:pt x="18" y="337"/>
                          <a:pt x="53" y="363"/>
                          <a:pt x="81" y="355"/>
                        </a:cubicBezTo>
                        <a:lnTo>
                          <a:pt x="98" y="346"/>
                        </a:lnTo>
                        <a:cubicBezTo>
                          <a:pt x="116" y="372"/>
                          <a:pt x="134" y="355"/>
                          <a:pt x="134" y="372"/>
                        </a:cubicBezTo>
                        <a:cubicBezTo>
                          <a:pt x="143" y="390"/>
                          <a:pt x="160" y="425"/>
                          <a:pt x="160" y="434"/>
                        </a:cubicBezTo>
                        <a:cubicBezTo>
                          <a:pt x="169" y="443"/>
                          <a:pt x="178" y="461"/>
                          <a:pt x="187" y="452"/>
                        </a:cubicBezTo>
                        <a:cubicBezTo>
                          <a:pt x="196" y="452"/>
                          <a:pt x="231" y="443"/>
                          <a:pt x="240" y="434"/>
                        </a:cubicBezTo>
                        <a:cubicBezTo>
                          <a:pt x="257" y="434"/>
                          <a:pt x="257" y="425"/>
                          <a:pt x="249" y="416"/>
                        </a:cubicBezTo>
                        <a:cubicBezTo>
                          <a:pt x="249" y="408"/>
                          <a:pt x="231" y="399"/>
                          <a:pt x="231" y="390"/>
                        </a:cubicBezTo>
                        <a:cubicBezTo>
                          <a:pt x="222" y="381"/>
                          <a:pt x="213" y="346"/>
                          <a:pt x="204" y="337"/>
                        </a:cubicBezTo>
                        <a:cubicBezTo>
                          <a:pt x="196" y="328"/>
                          <a:pt x="213" y="310"/>
                          <a:pt x="231" y="310"/>
                        </a:cubicBezTo>
                        <a:cubicBezTo>
                          <a:pt x="355" y="302"/>
                          <a:pt x="373" y="372"/>
                          <a:pt x="417" y="355"/>
                        </a:cubicBezTo>
                        <a:cubicBezTo>
                          <a:pt x="444" y="346"/>
                          <a:pt x="444" y="248"/>
                          <a:pt x="400" y="159"/>
                        </a:cubicBezTo>
                        <a:close/>
                        <a:moveTo>
                          <a:pt x="390" y="310"/>
                        </a:moveTo>
                        <a:lnTo>
                          <a:pt x="390" y="310"/>
                        </a:lnTo>
                        <a:cubicBezTo>
                          <a:pt x="381" y="310"/>
                          <a:pt x="328" y="275"/>
                          <a:pt x="302" y="204"/>
                        </a:cubicBezTo>
                        <a:cubicBezTo>
                          <a:pt x="275" y="133"/>
                          <a:pt x="275" y="62"/>
                          <a:pt x="284" y="62"/>
                        </a:cubicBezTo>
                        <a:cubicBezTo>
                          <a:pt x="293" y="62"/>
                          <a:pt x="337" y="106"/>
                          <a:pt x="364" y="177"/>
                        </a:cubicBezTo>
                        <a:cubicBezTo>
                          <a:pt x="400" y="248"/>
                          <a:pt x="390" y="302"/>
                          <a:pt x="390" y="31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68586" tIns="34293" rIns="68586" bIns="34293" anchor="ctr"/>
                  <a:lstStyle/>
                  <a:p>
                    <a:endParaRPr lang="pt-BR"/>
                  </a:p>
                </p:txBody>
              </p:sp>
              <p:sp>
                <p:nvSpPr>
                  <p:cNvPr id="29744" name="Freeform 102"/>
                  <p:cNvSpPr>
                    <a:spLocks noChangeArrowheads="1"/>
                  </p:cNvSpPr>
                  <p:nvPr/>
                </p:nvSpPr>
                <p:spPr bwMode="auto">
                  <a:xfrm>
                    <a:off x="6509960" y="6147165"/>
                    <a:ext cx="448388" cy="376910"/>
                  </a:xfrm>
                  <a:custGeom>
                    <a:avLst/>
                    <a:gdLst>
                      <a:gd name="T0" fmla="*/ 64854192 w 498"/>
                      <a:gd name="T1" fmla="*/ 108325628 h 445"/>
                      <a:gd name="T2" fmla="*/ 64854192 w 498"/>
                      <a:gd name="T3" fmla="*/ 108325628 h 445"/>
                      <a:gd name="T4" fmla="*/ 115116866 w 498"/>
                      <a:gd name="T5" fmla="*/ 121238819 h 445"/>
                      <a:gd name="T6" fmla="*/ 122412625 w 498"/>
                      <a:gd name="T7" fmla="*/ 121238819 h 445"/>
                      <a:gd name="T8" fmla="*/ 158082881 w 498"/>
                      <a:gd name="T9" fmla="*/ 96129837 h 445"/>
                      <a:gd name="T10" fmla="*/ 158082881 w 498"/>
                      <a:gd name="T11" fmla="*/ 89674088 h 445"/>
                      <a:gd name="T12" fmla="*/ 144300802 w 498"/>
                      <a:gd name="T13" fmla="*/ 76760898 h 445"/>
                      <a:gd name="T14" fmla="*/ 222937073 w 498"/>
                      <a:gd name="T15" fmla="*/ 7173995 h 445"/>
                      <a:gd name="T16" fmla="*/ 158082881 w 498"/>
                      <a:gd name="T17" fmla="*/ 0 h 445"/>
                      <a:gd name="T18" fmla="*/ 86742369 w 498"/>
                      <a:gd name="T19" fmla="*/ 38738725 h 445"/>
                      <a:gd name="T20" fmla="*/ 58368773 w 498"/>
                      <a:gd name="T21" fmla="*/ 58108511 h 445"/>
                      <a:gd name="T22" fmla="*/ 42966015 w 498"/>
                      <a:gd name="T23" fmla="*/ 83217493 h 445"/>
                      <a:gd name="T24" fmla="*/ 14592418 w 498"/>
                      <a:gd name="T25" fmla="*/ 89674088 h 445"/>
                      <a:gd name="T26" fmla="*/ 0 w 498"/>
                      <a:gd name="T27" fmla="*/ 102586432 h 445"/>
                      <a:gd name="T28" fmla="*/ 0 w 498"/>
                      <a:gd name="T29" fmla="*/ 108325628 h 445"/>
                      <a:gd name="T30" fmla="*/ 29184837 w 498"/>
                      <a:gd name="T31" fmla="*/ 134152009 h 445"/>
                      <a:gd name="T32" fmla="*/ 42966015 w 498"/>
                      <a:gd name="T33" fmla="*/ 140608605 h 445"/>
                      <a:gd name="T34" fmla="*/ 58368773 w 498"/>
                      <a:gd name="T35" fmla="*/ 127695414 h 445"/>
                      <a:gd name="T36" fmla="*/ 64854192 w 498"/>
                      <a:gd name="T37" fmla="*/ 108325628 h 445"/>
                      <a:gd name="T38" fmla="*/ 179971058 w 498"/>
                      <a:gd name="T39" fmla="*/ 114782223 h 445"/>
                      <a:gd name="T40" fmla="*/ 179971058 w 498"/>
                      <a:gd name="T41" fmla="*/ 114782223 h 445"/>
                      <a:gd name="T42" fmla="*/ 172674399 w 498"/>
                      <a:gd name="T43" fmla="*/ 114782223 h 445"/>
                      <a:gd name="T44" fmla="*/ 144300802 w 498"/>
                      <a:gd name="T45" fmla="*/ 134152009 h 445"/>
                      <a:gd name="T46" fmla="*/ 137005043 w 498"/>
                      <a:gd name="T47" fmla="*/ 146347801 h 445"/>
                      <a:gd name="T48" fmla="*/ 308869103 w 498"/>
                      <a:gd name="T49" fmla="*/ 312064540 h 445"/>
                      <a:gd name="T50" fmla="*/ 323461521 w 498"/>
                      <a:gd name="T51" fmla="*/ 312064540 h 445"/>
                      <a:gd name="T52" fmla="*/ 345349698 w 498"/>
                      <a:gd name="T53" fmla="*/ 299151350 h 445"/>
                      <a:gd name="T54" fmla="*/ 345349698 w 498"/>
                      <a:gd name="T55" fmla="*/ 286956405 h 445"/>
                      <a:gd name="T56" fmla="*/ 179971058 w 498"/>
                      <a:gd name="T57" fmla="*/ 114782223 h 445"/>
                      <a:gd name="T58" fmla="*/ 402908131 w 498"/>
                      <a:gd name="T59" fmla="*/ 45195320 h 445"/>
                      <a:gd name="T60" fmla="*/ 402908131 w 498"/>
                      <a:gd name="T61" fmla="*/ 45195320 h 445"/>
                      <a:gd name="T62" fmla="*/ 388315713 w 498"/>
                      <a:gd name="T63" fmla="*/ 38738725 h 445"/>
                      <a:gd name="T64" fmla="*/ 373723295 w 498"/>
                      <a:gd name="T65" fmla="*/ 63847707 h 445"/>
                      <a:gd name="T66" fmla="*/ 330757280 w 498"/>
                      <a:gd name="T67" fmla="*/ 76760898 h 445"/>
                      <a:gd name="T68" fmla="*/ 323461521 w 498"/>
                      <a:gd name="T69" fmla="*/ 45195320 h 445"/>
                      <a:gd name="T70" fmla="*/ 338053039 w 498"/>
                      <a:gd name="T71" fmla="*/ 13630590 h 445"/>
                      <a:gd name="T72" fmla="*/ 330757280 w 498"/>
                      <a:gd name="T73" fmla="*/ 7173995 h 445"/>
                      <a:gd name="T74" fmla="*/ 273198847 w 498"/>
                      <a:gd name="T75" fmla="*/ 51651916 h 445"/>
                      <a:gd name="T76" fmla="*/ 258606428 w 498"/>
                      <a:gd name="T77" fmla="*/ 108325628 h 445"/>
                      <a:gd name="T78" fmla="*/ 230232832 w 498"/>
                      <a:gd name="T79" fmla="*/ 134152009 h 445"/>
                      <a:gd name="T80" fmla="*/ 258606428 w 498"/>
                      <a:gd name="T81" fmla="*/ 165716740 h 445"/>
                      <a:gd name="T82" fmla="*/ 295087024 w 498"/>
                      <a:gd name="T83" fmla="*/ 134152009 h 445"/>
                      <a:gd name="T84" fmla="*/ 330757280 w 498"/>
                      <a:gd name="T85" fmla="*/ 127695414 h 445"/>
                      <a:gd name="T86" fmla="*/ 395611472 w 498"/>
                      <a:gd name="T87" fmla="*/ 102586432 h 445"/>
                      <a:gd name="T88" fmla="*/ 402908131 w 498"/>
                      <a:gd name="T89" fmla="*/ 45195320 h 445"/>
                      <a:gd name="T90" fmla="*/ 58368773 w 498"/>
                      <a:gd name="T91" fmla="*/ 286956405 h 445"/>
                      <a:gd name="T92" fmla="*/ 58368773 w 498"/>
                      <a:gd name="T93" fmla="*/ 286956405 h 445"/>
                      <a:gd name="T94" fmla="*/ 58368773 w 498"/>
                      <a:gd name="T95" fmla="*/ 299151350 h 445"/>
                      <a:gd name="T96" fmla="*/ 72150851 w 498"/>
                      <a:gd name="T97" fmla="*/ 318521136 h 445"/>
                      <a:gd name="T98" fmla="*/ 86742369 w 498"/>
                      <a:gd name="T99" fmla="*/ 312064540 h 445"/>
                      <a:gd name="T100" fmla="*/ 187266817 w 498"/>
                      <a:gd name="T101" fmla="*/ 229564447 h 445"/>
                      <a:gd name="T102" fmla="*/ 158082881 w 498"/>
                      <a:gd name="T103" fmla="*/ 197282317 h 445"/>
                      <a:gd name="T104" fmla="*/ 58368773 w 498"/>
                      <a:gd name="T105" fmla="*/ 286956405 h 445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0" t="0" r="r" b="b"/>
                    <a:pathLst>
                      <a:path w="498" h="445">
                        <a:moveTo>
                          <a:pt x="80" y="151"/>
                        </a:moveTo>
                        <a:lnTo>
                          <a:pt x="80" y="151"/>
                        </a:lnTo>
                        <a:cubicBezTo>
                          <a:pt x="97" y="134"/>
                          <a:pt x="116" y="143"/>
                          <a:pt x="142" y="169"/>
                        </a:cubicBezTo>
                        <a:cubicBezTo>
                          <a:pt x="151" y="178"/>
                          <a:pt x="151" y="169"/>
                          <a:pt x="151" y="169"/>
                        </a:cubicBezTo>
                        <a:cubicBezTo>
                          <a:pt x="160" y="169"/>
                          <a:pt x="186" y="134"/>
                          <a:pt x="195" y="134"/>
                        </a:cubicBezTo>
                        <a:cubicBezTo>
                          <a:pt x="195" y="134"/>
                          <a:pt x="195" y="134"/>
                          <a:pt x="195" y="125"/>
                        </a:cubicBezTo>
                        <a:cubicBezTo>
                          <a:pt x="186" y="125"/>
                          <a:pt x="178" y="116"/>
                          <a:pt x="178" y="107"/>
                        </a:cubicBezTo>
                        <a:cubicBezTo>
                          <a:pt x="133" y="45"/>
                          <a:pt x="301" y="10"/>
                          <a:pt x="275" y="10"/>
                        </a:cubicBezTo>
                        <a:cubicBezTo>
                          <a:pt x="257" y="0"/>
                          <a:pt x="204" y="0"/>
                          <a:pt x="195" y="0"/>
                        </a:cubicBezTo>
                        <a:cubicBezTo>
                          <a:pt x="169" y="10"/>
                          <a:pt x="125" y="36"/>
                          <a:pt x="107" y="54"/>
                        </a:cubicBezTo>
                        <a:cubicBezTo>
                          <a:pt x="80" y="72"/>
                          <a:pt x="72" y="81"/>
                          <a:pt x="72" y="81"/>
                        </a:cubicBezTo>
                        <a:cubicBezTo>
                          <a:pt x="62" y="89"/>
                          <a:pt x="72" y="107"/>
                          <a:pt x="53" y="116"/>
                        </a:cubicBezTo>
                        <a:cubicBezTo>
                          <a:pt x="36" y="125"/>
                          <a:pt x="27" y="116"/>
                          <a:pt x="18" y="125"/>
                        </a:cubicBezTo>
                        <a:cubicBezTo>
                          <a:pt x="18" y="134"/>
                          <a:pt x="9" y="134"/>
                          <a:pt x="0" y="143"/>
                        </a:cubicBezTo>
                        <a:lnTo>
                          <a:pt x="0" y="151"/>
                        </a:lnTo>
                        <a:lnTo>
                          <a:pt x="36" y="187"/>
                        </a:lnTo>
                        <a:cubicBezTo>
                          <a:pt x="36" y="196"/>
                          <a:pt x="44" y="196"/>
                          <a:pt x="53" y="196"/>
                        </a:cubicBezTo>
                        <a:cubicBezTo>
                          <a:pt x="53" y="187"/>
                          <a:pt x="62" y="178"/>
                          <a:pt x="72" y="178"/>
                        </a:cubicBezTo>
                        <a:cubicBezTo>
                          <a:pt x="72" y="178"/>
                          <a:pt x="72" y="151"/>
                          <a:pt x="80" y="151"/>
                        </a:cubicBezTo>
                        <a:close/>
                        <a:moveTo>
                          <a:pt x="222" y="160"/>
                        </a:moveTo>
                        <a:lnTo>
                          <a:pt x="222" y="160"/>
                        </a:lnTo>
                        <a:cubicBezTo>
                          <a:pt x="213" y="160"/>
                          <a:pt x="213" y="160"/>
                          <a:pt x="213" y="160"/>
                        </a:cubicBezTo>
                        <a:cubicBezTo>
                          <a:pt x="178" y="187"/>
                          <a:pt x="178" y="187"/>
                          <a:pt x="178" y="187"/>
                        </a:cubicBezTo>
                        <a:cubicBezTo>
                          <a:pt x="169" y="196"/>
                          <a:pt x="169" y="196"/>
                          <a:pt x="169" y="204"/>
                        </a:cubicBezTo>
                        <a:cubicBezTo>
                          <a:pt x="381" y="435"/>
                          <a:pt x="381" y="435"/>
                          <a:pt x="381" y="435"/>
                        </a:cubicBezTo>
                        <a:cubicBezTo>
                          <a:pt x="381" y="444"/>
                          <a:pt x="391" y="444"/>
                          <a:pt x="399" y="435"/>
                        </a:cubicBezTo>
                        <a:cubicBezTo>
                          <a:pt x="426" y="417"/>
                          <a:pt x="426" y="417"/>
                          <a:pt x="426" y="417"/>
                        </a:cubicBezTo>
                        <a:cubicBezTo>
                          <a:pt x="426" y="408"/>
                          <a:pt x="426" y="400"/>
                          <a:pt x="426" y="400"/>
                        </a:cubicBezTo>
                        <a:lnTo>
                          <a:pt x="222" y="160"/>
                        </a:lnTo>
                        <a:close/>
                        <a:moveTo>
                          <a:pt x="497" y="63"/>
                        </a:moveTo>
                        <a:lnTo>
                          <a:pt x="497" y="63"/>
                        </a:lnTo>
                        <a:cubicBezTo>
                          <a:pt x="488" y="45"/>
                          <a:pt x="488" y="54"/>
                          <a:pt x="479" y="54"/>
                        </a:cubicBezTo>
                        <a:cubicBezTo>
                          <a:pt x="479" y="63"/>
                          <a:pt x="461" y="81"/>
                          <a:pt x="461" y="89"/>
                        </a:cubicBezTo>
                        <a:cubicBezTo>
                          <a:pt x="452" y="107"/>
                          <a:pt x="435" y="125"/>
                          <a:pt x="408" y="107"/>
                        </a:cubicBezTo>
                        <a:cubicBezTo>
                          <a:pt x="381" y="81"/>
                          <a:pt x="391" y="72"/>
                          <a:pt x="399" y="63"/>
                        </a:cubicBezTo>
                        <a:cubicBezTo>
                          <a:pt x="399" y="54"/>
                          <a:pt x="417" y="28"/>
                          <a:pt x="417" y="19"/>
                        </a:cubicBezTo>
                        <a:cubicBezTo>
                          <a:pt x="426" y="19"/>
                          <a:pt x="417" y="10"/>
                          <a:pt x="408" y="10"/>
                        </a:cubicBezTo>
                        <a:cubicBezTo>
                          <a:pt x="399" y="19"/>
                          <a:pt x="346" y="36"/>
                          <a:pt x="337" y="72"/>
                        </a:cubicBezTo>
                        <a:cubicBezTo>
                          <a:pt x="328" y="98"/>
                          <a:pt x="346" y="125"/>
                          <a:pt x="319" y="151"/>
                        </a:cubicBezTo>
                        <a:cubicBezTo>
                          <a:pt x="284" y="187"/>
                          <a:pt x="284" y="187"/>
                          <a:pt x="284" y="187"/>
                        </a:cubicBezTo>
                        <a:cubicBezTo>
                          <a:pt x="319" y="231"/>
                          <a:pt x="319" y="231"/>
                          <a:pt x="319" y="231"/>
                        </a:cubicBezTo>
                        <a:cubicBezTo>
                          <a:pt x="364" y="187"/>
                          <a:pt x="364" y="187"/>
                          <a:pt x="364" y="187"/>
                        </a:cubicBezTo>
                        <a:cubicBezTo>
                          <a:pt x="372" y="178"/>
                          <a:pt x="391" y="169"/>
                          <a:pt x="408" y="178"/>
                        </a:cubicBezTo>
                        <a:cubicBezTo>
                          <a:pt x="452" y="187"/>
                          <a:pt x="470" y="169"/>
                          <a:pt x="488" y="143"/>
                        </a:cubicBezTo>
                        <a:cubicBezTo>
                          <a:pt x="497" y="116"/>
                          <a:pt x="497" y="72"/>
                          <a:pt x="497" y="63"/>
                        </a:cubicBezTo>
                        <a:close/>
                        <a:moveTo>
                          <a:pt x="72" y="400"/>
                        </a:moveTo>
                        <a:lnTo>
                          <a:pt x="72" y="400"/>
                        </a:lnTo>
                        <a:cubicBezTo>
                          <a:pt x="62" y="408"/>
                          <a:pt x="62" y="417"/>
                          <a:pt x="72" y="417"/>
                        </a:cubicBezTo>
                        <a:cubicBezTo>
                          <a:pt x="89" y="444"/>
                          <a:pt x="89" y="444"/>
                          <a:pt x="89" y="444"/>
                        </a:cubicBezTo>
                        <a:cubicBezTo>
                          <a:pt x="97" y="444"/>
                          <a:pt x="107" y="444"/>
                          <a:pt x="107" y="435"/>
                        </a:cubicBezTo>
                        <a:cubicBezTo>
                          <a:pt x="231" y="320"/>
                          <a:pt x="231" y="320"/>
                          <a:pt x="231" y="320"/>
                        </a:cubicBezTo>
                        <a:cubicBezTo>
                          <a:pt x="195" y="275"/>
                          <a:pt x="195" y="275"/>
                          <a:pt x="195" y="275"/>
                        </a:cubicBezTo>
                        <a:lnTo>
                          <a:pt x="72" y="4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68586" tIns="34293" rIns="68586" bIns="34293" anchor="ctr"/>
                  <a:lstStyle/>
                  <a:p>
                    <a:endParaRPr lang="pt-BR"/>
                  </a:p>
                </p:txBody>
              </p:sp>
              <p:sp>
                <p:nvSpPr>
                  <p:cNvPr id="29745" name="Freeform 144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6533956" y="5383501"/>
                    <a:ext cx="452654" cy="443901"/>
                  </a:xfrm>
                  <a:custGeom>
                    <a:avLst/>
                    <a:gdLst>
                      <a:gd name="T0" fmla="*/ 323324 w 126"/>
                      <a:gd name="T1" fmla="*/ 0 h 123"/>
                      <a:gd name="T2" fmla="*/ 190402 w 126"/>
                      <a:gd name="T3" fmla="*/ 93833 h 123"/>
                      <a:gd name="T4" fmla="*/ 190402 w 126"/>
                      <a:gd name="T5" fmla="*/ 93833 h 123"/>
                      <a:gd name="T6" fmla="*/ 46702 w 126"/>
                      <a:gd name="T7" fmla="*/ 238191 h 123"/>
                      <a:gd name="T8" fmla="*/ 0 w 126"/>
                      <a:gd name="T9" fmla="*/ 382549 h 123"/>
                      <a:gd name="T10" fmla="*/ 46702 w 126"/>
                      <a:gd name="T11" fmla="*/ 443901 h 123"/>
                      <a:gd name="T12" fmla="*/ 179625 w 126"/>
                      <a:gd name="T13" fmla="*/ 411420 h 123"/>
                      <a:gd name="T14" fmla="*/ 413137 w 126"/>
                      <a:gd name="T15" fmla="*/ 184057 h 123"/>
                      <a:gd name="T16" fmla="*/ 219142 w 126"/>
                      <a:gd name="T17" fmla="*/ 328415 h 123"/>
                      <a:gd name="T18" fmla="*/ 341287 w 126"/>
                      <a:gd name="T19" fmla="*/ 162403 h 123"/>
                      <a:gd name="T20" fmla="*/ 326917 w 126"/>
                      <a:gd name="T21" fmla="*/ 230973 h 123"/>
                      <a:gd name="T22" fmla="*/ 219142 w 126"/>
                      <a:gd name="T23" fmla="*/ 339241 h 123"/>
                      <a:gd name="T24" fmla="*/ 201180 w 126"/>
                      <a:gd name="T25" fmla="*/ 281498 h 123"/>
                      <a:gd name="T26" fmla="*/ 154477 w 126"/>
                      <a:gd name="T27" fmla="*/ 238191 h 123"/>
                      <a:gd name="T28" fmla="*/ 316139 w 126"/>
                      <a:gd name="T29" fmla="*/ 122704 h 123"/>
                      <a:gd name="T30" fmla="*/ 201180 w 126"/>
                      <a:gd name="T31" fmla="*/ 281498 h 123"/>
                      <a:gd name="T32" fmla="*/ 104182 w 126"/>
                      <a:gd name="T33" fmla="*/ 220146 h 123"/>
                      <a:gd name="T34" fmla="*/ 273029 w 126"/>
                      <a:gd name="T35" fmla="*/ 101051 h 123"/>
                      <a:gd name="T36" fmla="*/ 57480 w 126"/>
                      <a:gd name="T37" fmla="*/ 415029 h 123"/>
                      <a:gd name="T38" fmla="*/ 25147 w 126"/>
                      <a:gd name="T39" fmla="*/ 396985 h 123"/>
                      <a:gd name="T40" fmla="*/ 43110 w 126"/>
                      <a:gd name="T41" fmla="*/ 335632 h 123"/>
                      <a:gd name="T42" fmla="*/ 107775 w 126"/>
                      <a:gd name="T43" fmla="*/ 400594 h 123"/>
                      <a:gd name="T44" fmla="*/ 122145 w 126"/>
                      <a:gd name="T45" fmla="*/ 396985 h 123"/>
                      <a:gd name="T46" fmla="*/ 46702 w 126"/>
                      <a:gd name="T47" fmla="*/ 321197 h 123"/>
                      <a:gd name="T48" fmla="*/ 64665 w 126"/>
                      <a:gd name="T49" fmla="*/ 259844 h 123"/>
                      <a:gd name="T50" fmla="*/ 176032 w 126"/>
                      <a:gd name="T51" fmla="*/ 382549 h 123"/>
                      <a:gd name="T52" fmla="*/ 122145 w 126"/>
                      <a:gd name="T53" fmla="*/ 396985 h 123"/>
                      <a:gd name="T54" fmla="*/ 370027 w 126"/>
                      <a:gd name="T55" fmla="*/ 187665 h 123"/>
                      <a:gd name="T56" fmla="*/ 334102 w 126"/>
                      <a:gd name="T57" fmla="*/ 104660 h 123"/>
                      <a:gd name="T58" fmla="*/ 276622 w 126"/>
                      <a:gd name="T59" fmla="*/ 46916 h 123"/>
                      <a:gd name="T60" fmla="*/ 384397 w 126"/>
                      <a:gd name="T61" fmla="*/ 57743 h 123"/>
                      <a:gd name="T62" fmla="*/ 395174 w 126"/>
                      <a:gd name="T63" fmla="*/ 162403 h 123"/>
                      <a:gd name="T64" fmla="*/ 395174 w 126"/>
                      <a:gd name="T65" fmla="*/ 162403 h 12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126" h="123">
                        <a:moveTo>
                          <a:pt x="112" y="10"/>
                        </a:moveTo>
                        <a:cubicBezTo>
                          <a:pt x="106" y="4"/>
                          <a:pt x="98" y="0"/>
                          <a:pt x="90" y="0"/>
                        </a:cubicBezTo>
                        <a:cubicBezTo>
                          <a:pt x="83" y="0"/>
                          <a:pt x="76" y="3"/>
                          <a:pt x="72" y="7"/>
                        </a:cubicBezTo>
                        <a:cubicBezTo>
                          <a:pt x="53" y="26"/>
                          <a:pt x="53" y="26"/>
                          <a:pt x="53" y="26"/>
                        </a:cubicBezTo>
                        <a:cubicBezTo>
                          <a:pt x="53" y="26"/>
                          <a:pt x="53" y="26"/>
                          <a:pt x="53" y="26"/>
                        </a:cubicBezTo>
                        <a:cubicBezTo>
                          <a:pt x="53" y="26"/>
                          <a:pt x="53" y="26"/>
                          <a:pt x="53" y="26"/>
                        </a:cubicBezTo>
                        <a:cubicBezTo>
                          <a:pt x="53" y="26"/>
                          <a:pt x="53" y="26"/>
                          <a:pt x="53" y="26"/>
                        </a:cubicBezTo>
                        <a:cubicBezTo>
                          <a:pt x="13" y="66"/>
                          <a:pt x="13" y="66"/>
                          <a:pt x="13" y="66"/>
                        </a:cubicBezTo>
                        <a:cubicBezTo>
                          <a:pt x="11" y="68"/>
                          <a:pt x="10" y="70"/>
                          <a:pt x="9" y="73"/>
                        </a:cubicBezTo>
                        <a:cubicBezTo>
                          <a:pt x="0" y="106"/>
                          <a:pt x="0" y="106"/>
                          <a:pt x="0" y="106"/>
                        </a:cubicBezTo>
                        <a:cubicBezTo>
                          <a:pt x="0" y="106"/>
                          <a:pt x="0" y="108"/>
                          <a:pt x="0" y="110"/>
                        </a:cubicBezTo>
                        <a:cubicBezTo>
                          <a:pt x="0" y="117"/>
                          <a:pt x="6" y="123"/>
                          <a:pt x="13" y="123"/>
                        </a:cubicBezTo>
                        <a:cubicBezTo>
                          <a:pt x="15" y="123"/>
                          <a:pt x="17" y="122"/>
                          <a:pt x="18" y="122"/>
                        </a:cubicBezTo>
                        <a:cubicBezTo>
                          <a:pt x="50" y="114"/>
                          <a:pt x="50" y="114"/>
                          <a:pt x="50" y="114"/>
                        </a:cubicBezTo>
                        <a:cubicBezTo>
                          <a:pt x="52" y="113"/>
                          <a:pt x="55" y="112"/>
                          <a:pt x="57" y="110"/>
                        </a:cubicBezTo>
                        <a:cubicBezTo>
                          <a:pt x="115" y="51"/>
                          <a:pt x="115" y="51"/>
                          <a:pt x="115" y="51"/>
                        </a:cubicBezTo>
                        <a:cubicBezTo>
                          <a:pt x="126" y="40"/>
                          <a:pt x="125" y="22"/>
                          <a:pt x="112" y="10"/>
                        </a:cubicBezTo>
                        <a:close/>
                        <a:moveTo>
                          <a:pt x="61" y="91"/>
                        </a:moveTo>
                        <a:cubicBezTo>
                          <a:pt x="61" y="88"/>
                          <a:pt x="60" y="85"/>
                          <a:pt x="58" y="81"/>
                        </a:cubicBezTo>
                        <a:cubicBezTo>
                          <a:pt x="95" y="45"/>
                          <a:pt x="95" y="45"/>
                          <a:pt x="95" y="45"/>
                        </a:cubicBezTo>
                        <a:cubicBezTo>
                          <a:pt x="97" y="52"/>
                          <a:pt x="96" y="59"/>
                          <a:pt x="91" y="64"/>
                        </a:cubicBezTo>
                        <a:cubicBezTo>
                          <a:pt x="91" y="64"/>
                          <a:pt x="91" y="64"/>
                          <a:pt x="91" y="64"/>
                        </a:cubicBezTo>
                        <a:cubicBezTo>
                          <a:pt x="91" y="64"/>
                          <a:pt x="91" y="64"/>
                          <a:pt x="91" y="64"/>
                        </a:cubicBezTo>
                        <a:cubicBezTo>
                          <a:pt x="61" y="94"/>
                          <a:pt x="61" y="94"/>
                          <a:pt x="61" y="94"/>
                        </a:cubicBezTo>
                        <a:cubicBezTo>
                          <a:pt x="61" y="93"/>
                          <a:pt x="61" y="92"/>
                          <a:pt x="61" y="91"/>
                        </a:cubicBezTo>
                        <a:close/>
                        <a:moveTo>
                          <a:pt x="56" y="78"/>
                        </a:moveTo>
                        <a:cubicBezTo>
                          <a:pt x="55" y="76"/>
                          <a:pt x="53" y="73"/>
                          <a:pt x="51" y="71"/>
                        </a:cubicBezTo>
                        <a:cubicBezTo>
                          <a:pt x="49" y="69"/>
                          <a:pt x="46" y="67"/>
                          <a:pt x="43" y="66"/>
                        </a:cubicBezTo>
                        <a:cubicBezTo>
                          <a:pt x="80" y="29"/>
                          <a:pt x="80" y="29"/>
                          <a:pt x="80" y="29"/>
                        </a:cubicBezTo>
                        <a:cubicBezTo>
                          <a:pt x="83" y="30"/>
                          <a:pt x="86" y="32"/>
                          <a:pt x="88" y="34"/>
                        </a:cubicBezTo>
                        <a:cubicBezTo>
                          <a:pt x="90" y="37"/>
                          <a:pt x="92" y="39"/>
                          <a:pt x="93" y="41"/>
                        </a:cubicBezTo>
                        <a:lnTo>
                          <a:pt x="56" y="78"/>
                        </a:lnTo>
                        <a:close/>
                        <a:moveTo>
                          <a:pt x="40" y="64"/>
                        </a:moveTo>
                        <a:cubicBezTo>
                          <a:pt x="36" y="62"/>
                          <a:pt x="33" y="61"/>
                          <a:pt x="29" y="61"/>
                        </a:cubicBezTo>
                        <a:cubicBezTo>
                          <a:pt x="58" y="32"/>
                          <a:pt x="58" y="32"/>
                          <a:pt x="58" y="32"/>
                        </a:cubicBezTo>
                        <a:cubicBezTo>
                          <a:pt x="63" y="27"/>
                          <a:pt x="69" y="26"/>
                          <a:pt x="76" y="28"/>
                        </a:cubicBezTo>
                        <a:lnTo>
                          <a:pt x="40" y="64"/>
                        </a:lnTo>
                        <a:close/>
                        <a:moveTo>
                          <a:pt x="16" y="115"/>
                        </a:moveTo>
                        <a:cubicBezTo>
                          <a:pt x="15" y="115"/>
                          <a:pt x="14" y="115"/>
                          <a:pt x="13" y="115"/>
                        </a:cubicBezTo>
                        <a:cubicBezTo>
                          <a:pt x="10" y="115"/>
                          <a:pt x="7" y="113"/>
                          <a:pt x="7" y="110"/>
                        </a:cubicBezTo>
                        <a:cubicBezTo>
                          <a:pt x="7" y="109"/>
                          <a:pt x="8" y="108"/>
                          <a:pt x="8" y="107"/>
                        </a:cubicBezTo>
                        <a:cubicBezTo>
                          <a:pt x="12" y="93"/>
                          <a:pt x="12" y="93"/>
                          <a:pt x="12" y="93"/>
                        </a:cubicBezTo>
                        <a:cubicBezTo>
                          <a:pt x="16" y="93"/>
                          <a:pt x="21" y="94"/>
                          <a:pt x="25" y="98"/>
                        </a:cubicBezTo>
                        <a:cubicBezTo>
                          <a:pt x="28" y="102"/>
                          <a:pt x="30" y="107"/>
                          <a:pt x="30" y="111"/>
                        </a:cubicBezTo>
                        <a:lnTo>
                          <a:pt x="16" y="115"/>
                        </a:lnTo>
                        <a:close/>
                        <a:moveTo>
                          <a:pt x="34" y="110"/>
                        </a:moveTo>
                        <a:cubicBezTo>
                          <a:pt x="34" y="105"/>
                          <a:pt x="31" y="100"/>
                          <a:pt x="27" y="95"/>
                        </a:cubicBezTo>
                        <a:cubicBezTo>
                          <a:pt x="23" y="91"/>
                          <a:pt x="18" y="89"/>
                          <a:pt x="13" y="89"/>
                        </a:cubicBezTo>
                        <a:cubicBezTo>
                          <a:pt x="17" y="75"/>
                          <a:pt x="17" y="75"/>
                          <a:pt x="17" y="75"/>
                        </a:cubicBezTo>
                        <a:cubicBezTo>
                          <a:pt x="17" y="74"/>
                          <a:pt x="17" y="73"/>
                          <a:pt x="18" y="72"/>
                        </a:cubicBezTo>
                        <a:cubicBezTo>
                          <a:pt x="26" y="67"/>
                          <a:pt x="38" y="68"/>
                          <a:pt x="46" y="77"/>
                        </a:cubicBezTo>
                        <a:cubicBezTo>
                          <a:pt x="55" y="85"/>
                          <a:pt x="56" y="98"/>
                          <a:pt x="49" y="106"/>
                        </a:cubicBezTo>
                        <a:cubicBezTo>
                          <a:pt x="49" y="106"/>
                          <a:pt x="48" y="106"/>
                          <a:pt x="48" y="106"/>
                        </a:cubicBezTo>
                        <a:lnTo>
                          <a:pt x="34" y="110"/>
                        </a:lnTo>
                        <a:close/>
                        <a:moveTo>
                          <a:pt x="110" y="45"/>
                        </a:moveTo>
                        <a:cubicBezTo>
                          <a:pt x="103" y="52"/>
                          <a:pt x="103" y="52"/>
                          <a:pt x="103" y="52"/>
                        </a:cubicBezTo>
                        <a:cubicBezTo>
                          <a:pt x="103" y="51"/>
                          <a:pt x="103" y="50"/>
                          <a:pt x="103" y="49"/>
                        </a:cubicBezTo>
                        <a:cubicBezTo>
                          <a:pt x="103" y="42"/>
                          <a:pt x="99" y="35"/>
                          <a:pt x="93" y="29"/>
                        </a:cubicBezTo>
                        <a:cubicBezTo>
                          <a:pt x="87" y="23"/>
                          <a:pt x="79" y="19"/>
                          <a:pt x="71" y="19"/>
                        </a:cubicBezTo>
                        <a:cubicBezTo>
                          <a:pt x="77" y="13"/>
                          <a:pt x="77" y="13"/>
                          <a:pt x="77" y="13"/>
                        </a:cubicBezTo>
                        <a:cubicBezTo>
                          <a:pt x="80" y="10"/>
                          <a:pt x="85" y="8"/>
                          <a:pt x="90" y="8"/>
                        </a:cubicBezTo>
                        <a:cubicBezTo>
                          <a:pt x="96" y="8"/>
                          <a:pt x="102" y="11"/>
                          <a:pt x="107" y="16"/>
                        </a:cubicBezTo>
                        <a:cubicBezTo>
                          <a:pt x="112" y="20"/>
                          <a:pt x="114" y="26"/>
                          <a:pt x="115" y="32"/>
                        </a:cubicBezTo>
                        <a:cubicBezTo>
                          <a:pt x="115" y="37"/>
                          <a:pt x="113" y="42"/>
                          <a:pt x="110" y="45"/>
                        </a:cubicBezTo>
                        <a:close/>
                        <a:moveTo>
                          <a:pt x="110" y="45"/>
                        </a:moveTo>
                        <a:cubicBezTo>
                          <a:pt x="110" y="45"/>
                          <a:pt x="110" y="45"/>
                          <a:pt x="110" y="45"/>
                        </a:cubicBezTo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68598" tIns="34299" rIns="68598" bIns="34299"/>
                  <a:lstStyle/>
                  <a:p>
                    <a:endParaRPr lang="pt-BR"/>
                  </a:p>
                </p:txBody>
              </p:sp>
            </p:grpSp>
          </p:grpSp>
          <p:cxnSp>
            <p:nvCxnSpPr>
              <p:cNvPr id="32" name="Conector reto 31"/>
              <p:cNvCxnSpPr/>
              <p:nvPr/>
            </p:nvCxnSpPr>
            <p:spPr>
              <a:xfrm flipV="1">
                <a:off x="8232002" y="2947790"/>
                <a:ext cx="944029" cy="482753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33" name="CaixaDeTexto 32"/>
              <p:cNvSpPr txBox="1"/>
              <p:nvPr/>
            </p:nvSpPr>
            <p:spPr>
              <a:xfrm>
                <a:off x="9478666" y="2568479"/>
                <a:ext cx="1106905" cy="523220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>
                  <a:defRPr/>
                </a:pPr>
                <a:r>
                  <a:rPr lang="pt-BR" sz="2800" b="1" dirty="0">
                    <a:ln/>
                    <a:solidFill>
                      <a:schemeClr val="accent6">
                        <a:lumMod val="75000"/>
                      </a:schemeClr>
                    </a:solidFill>
                  </a:rPr>
                  <a:t>15</a:t>
                </a:r>
              </a:p>
            </p:txBody>
          </p:sp>
          <p:sp>
            <p:nvSpPr>
              <p:cNvPr id="34" name="CaixaDeTexto 33"/>
              <p:cNvSpPr txBox="1"/>
              <p:nvPr/>
            </p:nvSpPr>
            <p:spPr>
              <a:xfrm>
                <a:off x="9478666" y="3598869"/>
                <a:ext cx="1106905" cy="523220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>
                  <a:defRPr/>
                </a:pPr>
                <a:r>
                  <a:rPr lang="pt-BR" sz="2800" b="1" dirty="0">
                    <a:ln>
                      <a:solidFill>
                        <a:schemeClr val="accent4">
                          <a:lumMod val="50000"/>
                        </a:schemeClr>
                      </a:solidFill>
                    </a:ln>
                    <a:solidFill>
                      <a:schemeClr val="accent4">
                        <a:lumMod val="75000"/>
                      </a:schemeClr>
                    </a:solidFill>
                  </a:rPr>
                  <a:t>15</a:t>
                </a:r>
              </a:p>
            </p:txBody>
          </p:sp>
          <p:sp>
            <p:nvSpPr>
              <p:cNvPr id="35" name="CaixaDeTexto 34"/>
              <p:cNvSpPr txBox="1"/>
              <p:nvPr/>
            </p:nvSpPr>
            <p:spPr>
              <a:xfrm>
                <a:off x="9478666" y="4517109"/>
                <a:ext cx="1106905" cy="523220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>
                  <a:defRPr/>
                </a:pPr>
                <a:r>
                  <a:rPr lang="pt-BR" sz="2800" b="1" dirty="0">
                    <a:ln>
                      <a:solidFill>
                        <a:srgbClr val="0070C0"/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</a:rPr>
                  <a:t>09</a:t>
                </a:r>
              </a:p>
            </p:txBody>
          </p:sp>
        </p:grpSp>
        <p:sp>
          <p:nvSpPr>
            <p:cNvPr id="21" name="Lágrima 20">
              <a:extLst>
                <a:ext uri="{FF2B5EF4-FFF2-40B4-BE49-F238E27FC236}"/>
              </a:extLst>
            </p:cNvPr>
            <p:cNvSpPr/>
            <p:nvPr/>
          </p:nvSpPr>
          <p:spPr>
            <a:xfrm rot="8150354">
              <a:off x="3084720" y="3231130"/>
              <a:ext cx="292878" cy="321542"/>
            </a:xfrm>
            <a:prstGeom prst="teardrop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2" name="Lágrima 21">
              <a:extLst>
                <a:ext uri="{FF2B5EF4-FFF2-40B4-BE49-F238E27FC236}"/>
              </a:extLst>
            </p:cNvPr>
            <p:cNvSpPr/>
            <p:nvPr/>
          </p:nvSpPr>
          <p:spPr>
            <a:xfrm rot="8150354">
              <a:off x="3211333" y="3870414"/>
              <a:ext cx="292878" cy="321542"/>
            </a:xfrm>
            <a:prstGeom prst="teardrop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3" name="Pentágono 22"/>
            <p:cNvSpPr/>
            <p:nvPr/>
          </p:nvSpPr>
          <p:spPr>
            <a:xfrm>
              <a:off x="4963707" y="1456070"/>
              <a:ext cx="1039656" cy="499273"/>
            </a:xfrm>
            <a:prstGeom prst="homePlate">
              <a:avLst>
                <a:gd name="adj" fmla="val 20845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600"/>
            </a:p>
          </p:txBody>
        </p:sp>
        <p:sp>
          <p:nvSpPr>
            <p:cNvPr id="24" name="Pentágono 23"/>
            <p:cNvSpPr/>
            <p:nvPr/>
          </p:nvSpPr>
          <p:spPr>
            <a:xfrm>
              <a:off x="4963707" y="679627"/>
              <a:ext cx="1041611" cy="499273"/>
            </a:xfrm>
            <a:prstGeom prst="homePlate">
              <a:avLst>
                <a:gd name="adj" fmla="val 20845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600"/>
            </a:p>
          </p:txBody>
        </p:sp>
        <p:sp>
          <p:nvSpPr>
            <p:cNvPr id="25" name="Retângulo de cantos arredondados 24"/>
            <p:cNvSpPr/>
            <p:nvPr/>
          </p:nvSpPr>
          <p:spPr>
            <a:xfrm>
              <a:off x="6128435" y="723681"/>
              <a:ext cx="5763057" cy="365277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defTabSz="412750">
                <a:defRPr/>
              </a:pPr>
              <a:r>
                <a:rPr lang="pt-BR" sz="2400" kern="0" dirty="0">
                  <a:solidFill>
                    <a:schemeClr val="bg2">
                      <a:lumMod val="25000"/>
                    </a:schemeClr>
                  </a:solidFill>
                  <a:latin typeface="Tw Cen MT" panose="020B0602020104020603" pitchFamily="34" charset="0"/>
                  <a:cs typeface="Leelawadee UI Semilight" panose="020B0402040204020203" pitchFamily="34" charset="-34"/>
                  <a:sym typeface="Helvetica Light"/>
                </a:rPr>
                <a:t>FASE 1  - 85 Municípios Contratados</a:t>
              </a:r>
            </a:p>
          </p:txBody>
        </p:sp>
        <p:sp>
          <p:nvSpPr>
            <p:cNvPr id="26" name="Retângulo de cantos arredondados 25"/>
            <p:cNvSpPr/>
            <p:nvPr/>
          </p:nvSpPr>
          <p:spPr>
            <a:xfrm>
              <a:off x="6128435" y="1468918"/>
              <a:ext cx="5763057" cy="365277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defTabSz="412750">
                <a:defRPr/>
              </a:pPr>
              <a:r>
                <a:rPr lang="pt-BR" sz="2400" kern="0" dirty="0">
                  <a:solidFill>
                    <a:schemeClr val="bg2">
                      <a:lumMod val="25000"/>
                    </a:schemeClr>
                  </a:solidFill>
                  <a:latin typeface="Tw Cen MT" panose="020B0602020104020603" pitchFamily="34" charset="0"/>
                  <a:cs typeface="Leelawadee UI Semilight" panose="020B0402040204020203" pitchFamily="34" charset="-34"/>
                  <a:sym typeface="Helvetica Light"/>
                </a:rPr>
                <a:t>FASE 2  - 28 Municípios Contratados</a:t>
              </a:r>
            </a:p>
          </p:txBody>
        </p:sp>
        <p:sp>
          <p:nvSpPr>
            <p:cNvPr id="27" name="Retângulo de cantos arredondados 26"/>
            <p:cNvSpPr/>
            <p:nvPr/>
          </p:nvSpPr>
          <p:spPr>
            <a:xfrm>
              <a:off x="6128435" y="2260046"/>
              <a:ext cx="5763057" cy="367112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defTabSz="412750">
                <a:defRPr/>
              </a:pPr>
              <a:r>
                <a:rPr lang="pt-BR" sz="2400" kern="0" dirty="0">
                  <a:solidFill>
                    <a:schemeClr val="bg2">
                      <a:lumMod val="25000"/>
                    </a:schemeClr>
                  </a:solidFill>
                  <a:latin typeface="Tw Cen MT" panose="020B0602020104020603" pitchFamily="34" charset="0"/>
                  <a:cs typeface="Leelawadee UI Semilight" panose="020B0402040204020203" pitchFamily="34" charset="-34"/>
                  <a:sym typeface="Helvetica Light"/>
                </a:rPr>
                <a:t>FASE 3  - 15 Municípios Contratados</a:t>
              </a:r>
            </a:p>
          </p:txBody>
        </p:sp>
        <p:sp>
          <p:nvSpPr>
            <p:cNvPr id="28" name="Retângulo de cantos arredondados 27"/>
            <p:cNvSpPr/>
            <p:nvPr/>
          </p:nvSpPr>
          <p:spPr>
            <a:xfrm>
              <a:off x="6196834" y="2810714"/>
              <a:ext cx="5763056" cy="365276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defTabSz="412750">
                <a:defRPr/>
              </a:pPr>
              <a:r>
                <a:rPr lang="pt-BR" sz="2400" kern="0" dirty="0">
                  <a:solidFill>
                    <a:schemeClr val="bg2">
                      <a:lumMod val="25000"/>
                    </a:schemeClr>
                  </a:solidFill>
                  <a:latin typeface="Tw Cen MT" panose="020B0602020104020603" pitchFamily="34" charset="0"/>
                  <a:cs typeface="Leelawadee UI Semilight" panose="020B0402040204020203" pitchFamily="34" charset="-34"/>
                  <a:sym typeface="Helvetica Light"/>
                </a:rPr>
                <a:t>De 141 Municípios habilitados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900113" y="1631950"/>
            <a:ext cx="8683625" cy="52863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0">
                <a:srgbClr val="0070C0">
                  <a:shade val="67500"/>
                  <a:satMod val="115000"/>
                </a:srgbClr>
              </a:gs>
              <a:gs pos="100000">
                <a:schemeClr val="accent1">
                  <a:lumMod val="20000"/>
                  <a:lumOff val="80000"/>
                </a:schemeClr>
              </a:gs>
              <a:gs pos="88000">
                <a:schemeClr val="tx2">
                  <a:lumMod val="60000"/>
                  <a:lumOff val="40000"/>
                </a:schemeClr>
              </a:gs>
            </a:gsLst>
            <a:lin ang="0" scaled="1"/>
            <a:tileRect/>
          </a:gradFill>
          <a:ln w="12700">
            <a:solidFill>
              <a:schemeClr val="bg2">
                <a:lumMod val="90000"/>
              </a:schemeClr>
            </a:solidFill>
            <a:prstDash val="solid"/>
            <a:headEnd type="none" w="med" len="med"/>
            <a:tailEnd type="triangl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anchor="ctr"/>
          <a:lstStyle>
            <a:lvl1pPr marL="82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</a:rPr>
              <a:t>	Áreas de Atuação da CAIXA (produtos)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900113" y="2751138"/>
            <a:ext cx="8626475" cy="52863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0">
                <a:srgbClr val="0070C0">
                  <a:shade val="67500"/>
                  <a:satMod val="115000"/>
                </a:srgbClr>
              </a:gs>
              <a:gs pos="100000">
                <a:schemeClr val="accent1">
                  <a:lumMod val="20000"/>
                  <a:lumOff val="80000"/>
                </a:schemeClr>
              </a:gs>
              <a:gs pos="88000">
                <a:schemeClr val="tx2">
                  <a:lumMod val="60000"/>
                  <a:lumOff val="40000"/>
                </a:schemeClr>
              </a:gs>
            </a:gsLst>
            <a:lin ang="0" scaled="1"/>
            <a:tileRect/>
          </a:gradFill>
          <a:ln w="12700">
            <a:solidFill>
              <a:schemeClr val="bg2">
                <a:lumMod val="90000"/>
              </a:schemeClr>
            </a:solidFill>
            <a:prstDash val="solid"/>
            <a:headEnd type="none" w="med" len="med"/>
            <a:tailEnd type="triangl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anchor="ctr"/>
          <a:lstStyle>
            <a:lvl1pPr marL="82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</a:rPr>
              <a:t>	PNAFM</a:t>
            </a:r>
          </a:p>
        </p:txBody>
      </p:sp>
      <p:pic>
        <p:nvPicPr>
          <p:cNvPr id="5125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3463" y="3568700"/>
            <a:ext cx="54451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CaixaDeTexto 7"/>
          <p:cNvSpPr txBox="1">
            <a:spLocks noChangeArrowheads="1"/>
          </p:cNvSpPr>
          <p:nvPr/>
        </p:nvSpPr>
        <p:spPr bwMode="auto">
          <a:xfrm>
            <a:off x="471488" y="708025"/>
            <a:ext cx="851693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3000"/>
              </a:lnSpc>
            </a:pPr>
            <a:r>
              <a:rPr lang="en-US" altLang="pt-BR" sz="2800" b="1">
                <a:solidFill>
                  <a:srgbClr val="005493"/>
                </a:solidFill>
                <a:latin typeface="Futura Lt BT" pitchFamily="34" charset="0"/>
              </a:rPr>
              <a:t>SUMÁRIO</a:t>
            </a:r>
            <a:endParaRPr lang="pt-BR" altLang="pt-BR" sz="2800" b="1">
              <a:solidFill>
                <a:srgbClr val="005493"/>
              </a:solidFill>
              <a:latin typeface="Futura Lt BT" pitchFamily="34" charset="0"/>
            </a:endParaRPr>
          </a:p>
        </p:txBody>
      </p:sp>
      <p:sp>
        <p:nvSpPr>
          <p:cNvPr id="3" name="Retângulo 4"/>
          <p:cNvSpPr/>
          <p:nvPr/>
        </p:nvSpPr>
        <p:spPr>
          <a:xfrm>
            <a:off x="1681163" y="3556000"/>
            <a:ext cx="7307262" cy="5556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defRPr/>
            </a:pPr>
            <a:r>
              <a:rPr lang="pt-BR" sz="2400" smtClean="0">
                <a:solidFill>
                  <a:srgbClr val="005493"/>
                </a:solidFill>
                <a:latin typeface="Futura Lt BT" pitchFamily="34" charset="0"/>
              </a:rPr>
              <a:t>Histórico na CAIXA</a:t>
            </a:r>
          </a:p>
        </p:txBody>
      </p:sp>
      <p:pic>
        <p:nvPicPr>
          <p:cNvPr id="5128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3463" y="4340225"/>
            <a:ext cx="54451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4"/>
          <p:cNvSpPr/>
          <p:nvPr/>
        </p:nvSpPr>
        <p:spPr>
          <a:xfrm>
            <a:off x="1681163" y="4327525"/>
            <a:ext cx="7307262" cy="5556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defRPr/>
            </a:pPr>
            <a:r>
              <a:rPr lang="pt-BR" sz="2400" dirty="0" smtClean="0">
                <a:solidFill>
                  <a:srgbClr val="005493"/>
                </a:solidFill>
                <a:latin typeface="Futura Lt BT" pitchFamily="34" charset="0"/>
              </a:rPr>
              <a:t>Papel da CAIXA</a:t>
            </a:r>
          </a:p>
        </p:txBody>
      </p:sp>
      <p:pic>
        <p:nvPicPr>
          <p:cNvPr id="5130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3463" y="5086350"/>
            <a:ext cx="54451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4"/>
          <p:cNvSpPr/>
          <p:nvPr/>
        </p:nvSpPr>
        <p:spPr>
          <a:xfrm>
            <a:off x="1692275" y="5086350"/>
            <a:ext cx="7307263" cy="5556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defRPr/>
            </a:pPr>
            <a:r>
              <a:rPr lang="pt-BR" sz="2400" dirty="0" smtClean="0">
                <a:solidFill>
                  <a:srgbClr val="005493"/>
                </a:solidFill>
                <a:latin typeface="Futura Lt BT" pitchFamily="34" charset="0"/>
              </a:rPr>
              <a:t>Experiência Local</a:t>
            </a:r>
          </a:p>
        </p:txBody>
      </p:sp>
      <p:pic>
        <p:nvPicPr>
          <p:cNvPr id="5132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3463" y="5835650"/>
            <a:ext cx="54451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1681163" y="5822950"/>
            <a:ext cx="7307262" cy="5556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defRPr/>
            </a:pPr>
            <a:r>
              <a:rPr lang="pt-BR" sz="2400" dirty="0" smtClean="0">
                <a:solidFill>
                  <a:srgbClr val="005493"/>
                </a:solidFill>
                <a:latin typeface="Futura Lt BT" pitchFamily="34" charset="0"/>
              </a:rPr>
              <a:t>Atendimento CAIXA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7" name="Retângulo 1"/>
          <p:cNvSpPr>
            <a:spLocks noChangeArrowheads="1"/>
          </p:cNvSpPr>
          <p:nvPr/>
        </p:nvSpPr>
        <p:spPr bwMode="auto">
          <a:xfrm>
            <a:off x="1603375" y="1481138"/>
            <a:ext cx="8066088" cy="5476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ctr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ctr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ctr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ctr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pt-BR" sz="2000" smtClean="0">
                <a:solidFill>
                  <a:srgbClr val="005493"/>
                </a:solidFill>
                <a:latin typeface="Futura Lt BT" pitchFamily="34" charset="0"/>
              </a:rPr>
              <a:t>Agente Financeiro  exclusivo do Programa PNAFM;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pt-BR" sz="2000" b="1" smtClean="0">
              <a:latin typeface="Futura Lt BT" pitchFamily="34" charset="0"/>
            </a:endParaRPr>
          </a:p>
        </p:txBody>
      </p:sp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1603375" y="2355850"/>
            <a:ext cx="8066088" cy="1127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252413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65138" indent="-285750" algn="ctr" defTabSz="252413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73125" indent="-228600" algn="ctr" defTabSz="252413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81113" indent="-228600" algn="ctr" defTabSz="252413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689100" indent="-228600" algn="ctr" defTabSz="252413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146300" indent="-228600" algn="ctr" defTabSz="25241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603500" indent="-228600" algn="ctr" defTabSz="25241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060700" indent="-228600" algn="ctr" defTabSz="25241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517900" indent="-228600" algn="ctr" defTabSz="25241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pt-BR" sz="2000" smtClean="0">
                <a:solidFill>
                  <a:srgbClr val="005493"/>
                </a:solidFill>
                <a:latin typeface="Futura Lt BT" pitchFamily="34" charset="0"/>
              </a:rPr>
              <a:t>Prestar assistência técnica aos Municípios na elaboração, execução, monitoramento e avaliação dos Projetos, segundo orientação do Ministério da Economia;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pt-BR" sz="2000" b="1" smtClean="0">
              <a:latin typeface="Futura Lt BT" pitchFamily="34" charset="0"/>
            </a:endParaRPr>
          </a:p>
        </p:txBody>
      </p:sp>
      <p:sp>
        <p:nvSpPr>
          <p:cNvPr id="30725" name="CaixaDeTexto 7"/>
          <p:cNvSpPr txBox="1">
            <a:spLocks noChangeArrowheads="1"/>
          </p:cNvSpPr>
          <p:nvPr/>
        </p:nvSpPr>
        <p:spPr bwMode="auto">
          <a:xfrm>
            <a:off x="471488" y="708025"/>
            <a:ext cx="77073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3000"/>
              </a:lnSpc>
            </a:pPr>
            <a:r>
              <a:rPr lang="pt-BR" altLang="pt-BR" sz="2800" b="1">
                <a:solidFill>
                  <a:srgbClr val="0065B2"/>
                </a:solidFill>
                <a:latin typeface="Futura Lt BT" pitchFamily="34" charset="0"/>
              </a:rPr>
              <a:t>PAPEL DA CAIXA NO PNAFM</a:t>
            </a:r>
            <a:endParaRPr lang="pt-BR" altLang="pt-BR" sz="2800" b="1">
              <a:latin typeface="Futura Lt BT" pitchFamily="34" charset="0"/>
            </a:endParaRPr>
          </a:p>
        </p:txBody>
      </p:sp>
      <p:sp>
        <p:nvSpPr>
          <p:cNvPr id="3" name="Retângulo 1"/>
          <p:cNvSpPr>
            <a:spLocks noChangeArrowheads="1"/>
          </p:cNvSpPr>
          <p:nvPr/>
        </p:nvSpPr>
        <p:spPr bwMode="auto">
          <a:xfrm>
            <a:off x="1603375" y="4991100"/>
            <a:ext cx="8066088" cy="7953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252413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65138" indent="-285750" algn="ctr" defTabSz="252413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73125" indent="-228600" algn="ctr" defTabSz="252413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81113" indent="-228600" algn="ctr" defTabSz="252413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689100" indent="-228600" algn="ctr" defTabSz="252413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146300" indent="-228600" algn="ctr" defTabSz="25241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603500" indent="-228600" algn="ctr" defTabSz="25241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060700" indent="-228600" algn="ctr" defTabSz="25241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517900" indent="-228600" algn="ctr" defTabSz="25241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pt-BR" sz="2000" smtClean="0">
                <a:solidFill>
                  <a:srgbClr val="005493"/>
                </a:solidFill>
                <a:latin typeface="Futura Lt BT" pitchFamily="34" charset="0"/>
              </a:rPr>
              <a:t>Celebrar junto aos municípios os Contratos de Subempréstimos com as garantias previstas</a:t>
            </a:r>
          </a:p>
        </p:txBody>
      </p:sp>
      <p:sp>
        <p:nvSpPr>
          <p:cNvPr id="4" name="Retângulo 1"/>
          <p:cNvSpPr>
            <a:spLocks noChangeArrowheads="1"/>
          </p:cNvSpPr>
          <p:nvPr/>
        </p:nvSpPr>
        <p:spPr bwMode="auto">
          <a:xfrm>
            <a:off x="1603375" y="3813175"/>
            <a:ext cx="8066088" cy="933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252413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65138" indent="-285750" algn="ctr" defTabSz="252413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73125" indent="-228600" algn="ctr" defTabSz="252413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81113" indent="-228600" algn="ctr" defTabSz="252413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689100" indent="-228600" algn="ctr" defTabSz="252413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146300" indent="-228600" algn="ctr" defTabSz="25241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603500" indent="-228600" algn="ctr" defTabSz="25241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060700" indent="-228600" algn="ctr" defTabSz="25241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517900" indent="-228600" algn="ctr" defTabSz="25241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defRPr/>
            </a:pPr>
            <a:r>
              <a:rPr lang="pt-BR" sz="2000" dirty="0" smtClean="0">
                <a:solidFill>
                  <a:srgbClr val="005493"/>
                </a:solidFill>
                <a:latin typeface="Futura Lt BT" pitchFamily="34" charset="0"/>
              </a:rPr>
              <a:t>Orientar e apoiar o município na obtenção de Autorização da Secretaria do Tesouro Nacional – STN</a:t>
            </a:r>
            <a:r>
              <a:rPr lang="pt-BR" sz="2000" dirty="0">
                <a:solidFill>
                  <a:srgbClr val="005493"/>
                </a:solidFill>
                <a:latin typeface="Futura Lt BT" pitchFamily="34" charset="0"/>
              </a:rPr>
              <a:t>.</a:t>
            </a:r>
            <a:endParaRPr lang="pt-BR" sz="2000" dirty="0" smtClean="0">
              <a:solidFill>
                <a:srgbClr val="005493"/>
              </a:solidFill>
              <a:latin typeface="Futura Lt BT" pitchFamily="34" charset="0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pt-BR" sz="2000" b="1" dirty="0" smtClean="0">
              <a:latin typeface="Futura Lt BT" pitchFamily="34" charset="0"/>
            </a:endParaRPr>
          </a:p>
        </p:txBody>
      </p:sp>
      <p:pic>
        <p:nvPicPr>
          <p:cNvPr id="30728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3288" y="1481138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3288" y="2582863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3288" y="3954463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3288" y="1481138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3288" y="2582863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3288" y="1481138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3288" y="2582863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3288" y="1481138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3288" y="3954463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7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3288" y="2582863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8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3288" y="1481138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9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3288" y="3954463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0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3288" y="2582863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1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3288" y="1481138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2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725" y="5126038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3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3288" y="3954463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4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3288" y="2582863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5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3288" y="1481138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8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1603375" y="3287713"/>
            <a:ext cx="8066088" cy="542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252413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65138" indent="-285750" algn="ctr" defTabSz="252413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73125" indent="-228600" algn="ctr" defTabSz="252413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81113" indent="-228600" algn="ctr" defTabSz="252413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689100" indent="-228600" algn="ctr" defTabSz="252413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146300" indent="-228600" algn="ctr" defTabSz="25241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603500" indent="-228600" algn="ctr" defTabSz="25241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060700" indent="-228600" algn="ctr" defTabSz="25241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517900" indent="-228600" algn="ctr" defTabSz="25241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pt-BR" sz="2000" dirty="0" smtClean="0">
                <a:solidFill>
                  <a:srgbClr val="005493"/>
                </a:solidFill>
                <a:latin typeface="Futura Lt BT" pitchFamily="34" charset="0"/>
              </a:rPr>
              <a:t>Efetuar a cobrança dos encargos semestralmente;</a:t>
            </a:r>
            <a:endParaRPr lang="pt-BR" sz="2000" b="1" dirty="0" smtClean="0">
              <a:latin typeface="Futura Lt BT" pitchFamily="34" charset="0"/>
            </a:endParaRPr>
          </a:p>
        </p:txBody>
      </p:sp>
      <p:sp>
        <p:nvSpPr>
          <p:cNvPr id="32772" name="CaixaDeTexto 7"/>
          <p:cNvSpPr txBox="1">
            <a:spLocks noChangeArrowheads="1"/>
          </p:cNvSpPr>
          <p:nvPr/>
        </p:nvSpPr>
        <p:spPr bwMode="auto">
          <a:xfrm>
            <a:off x="471488" y="708025"/>
            <a:ext cx="77073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3000"/>
              </a:lnSpc>
            </a:pPr>
            <a:r>
              <a:rPr lang="pt-BR" altLang="pt-BR" sz="2800" b="1">
                <a:solidFill>
                  <a:srgbClr val="0065B2"/>
                </a:solidFill>
                <a:latin typeface="Futura Lt BT" pitchFamily="34" charset="0"/>
              </a:rPr>
              <a:t>PAPEL DA CAIXA NO PNAFM</a:t>
            </a:r>
            <a:endParaRPr lang="pt-BR" altLang="pt-BR" sz="2800" b="1">
              <a:latin typeface="Futura Lt BT" pitchFamily="34" charset="0"/>
            </a:endParaRPr>
          </a:p>
        </p:txBody>
      </p:sp>
      <p:sp>
        <p:nvSpPr>
          <p:cNvPr id="3" name="Retângulo 1"/>
          <p:cNvSpPr>
            <a:spLocks noChangeArrowheads="1"/>
          </p:cNvSpPr>
          <p:nvPr/>
        </p:nvSpPr>
        <p:spPr bwMode="auto">
          <a:xfrm>
            <a:off x="1603375" y="4984750"/>
            <a:ext cx="8066088" cy="7953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252413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65138" indent="-285750" algn="ctr" defTabSz="252413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73125" indent="-228600" algn="ctr" defTabSz="252413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81113" indent="-228600" algn="ctr" defTabSz="252413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689100" indent="-228600" algn="ctr" defTabSz="252413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146300" indent="-228600" algn="ctr" defTabSz="25241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603500" indent="-228600" algn="ctr" defTabSz="25241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060700" indent="-228600" algn="ctr" defTabSz="25241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517900" indent="-228600" algn="ctr" defTabSz="25241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pt-BR" sz="2000" smtClean="0">
                <a:solidFill>
                  <a:srgbClr val="005493"/>
                </a:solidFill>
                <a:latin typeface="Futura Lt BT" pitchFamily="34" charset="0"/>
              </a:rPr>
              <a:t>Fornecer relatórios para prestação de contas dos municípios e informações financeiras relativas à execução do Projeto.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pt-BR" sz="2000" b="1" smtClean="0">
              <a:latin typeface="Futura Lt BT" pitchFamily="34" charset="0"/>
            </a:endParaRPr>
          </a:p>
        </p:txBody>
      </p:sp>
      <p:sp>
        <p:nvSpPr>
          <p:cNvPr id="4" name="Retângulo 1"/>
          <p:cNvSpPr>
            <a:spLocks noChangeArrowheads="1"/>
          </p:cNvSpPr>
          <p:nvPr/>
        </p:nvSpPr>
        <p:spPr bwMode="auto">
          <a:xfrm>
            <a:off x="1603375" y="4144963"/>
            <a:ext cx="8066088" cy="6032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252413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65138" indent="-285750" algn="ctr" defTabSz="252413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73125" indent="-228600" algn="ctr" defTabSz="252413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81113" indent="-228600" algn="ctr" defTabSz="252413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689100" indent="-228600" algn="ctr" defTabSz="252413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146300" indent="-228600" algn="ctr" defTabSz="25241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603500" indent="-228600" algn="ctr" defTabSz="25241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060700" indent="-228600" algn="ctr" defTabSz="25241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517900" indent="-228600" algn="ctr" defTabSz="25241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pt-BR" sz="2000" dirty="0">
                <a:solidFill>
                  <a:srgbClr val="005493"/>
                </a:solidFill>
                <a:latin typeface="Futura Lt BT" pitchFamily="34" charset="0"/>
              </a:rPr>
              <a:t>Efetivar os pagamentos aos fornecedores;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pt-BR" sz="2000" b="1" dirty="0" smtClean="0">
              <a:latin typeface="Futura Lt BT" pitchFamily="34" charset="0"/>
            </a:endParaRPr>
          </a:p>
        </p:txBody>
      </p:sp>
      <p:pic>
        <p:nvPicPr>
          <p:cNvPr id="3277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3738" y="5818188"/>
            <a:ext cx="1943100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6" name="Imagem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7725" y="3287713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Imagem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7725" y="4205288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Imagem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7725" y="5111750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Imagem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7725" y="2295525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7" name="Retângulo 1"/>
          <p:cNvSpPr>
            <a:spLocks noChangeArrowheads="1"/>
          </p:cNvSpPr>
          <p:nvPr/>
        </p:nvSpPr>
        <p:spPr bwMode="auto">
          <a:xfrm>
            <a:off x="1603375" y="1752600"/>
            <a:ext cx="8066088" cy="1389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ctr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ctr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ctr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ctr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pt-BR" sz="2000" smtClean="0">
                <a:solidFill>
                  <a:srgbClr val="005493"/>
                </a:solidFill>
                <a:latin typeface="Futura Lt BT" pitchFamily="34" charset="0"/>
              </a:rPr>
              <a:t>Analisar os pedidos de desembolso e respectivas justificativas de gastos, em conformidade com o Roteiro Operacional Padrão – ROP e de acordo com as instruções da Unidade de Coordenação de Programas – UCP;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pt-BR" sz="2000" b="1" smtClean="0">
              <a:latin typeface="Futura Lt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age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CaixaDeTexto 7"/>
          <p:cNvSpPr txBox="1">
            <a:spLocks noChangeArrowheads="1"/>
          </p:cNvSpPr>
          <p:nvPr/>
        </p:nvSpPr>
        <p:spPr bwMode="auto">
          <a:xfrm>
            <a:off x="471488" y="708025"/>
            <a:ext cx="77073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3000"/>
              </a:lnSpc>
            </a:pPr>
            <a:r>
              <a:rPr lang="pt-BR" altLang="pt-BR" sz="2800" b="1">
                <a:solidFill>
                  <a:srgbClr val="0065B2"/>
                </a:solidFill>
                <a:latin typeface="Futura Lt BT" pitchFamily="34" charset="0"/>
              </a:rPr>
              <a:t>EXPERIÊNCIA LOCAL</a:t>
            </a:r>
            <a:endParaRPr lang="pt-BR" altLang="pt-BR" sz="2800" b="1">
              <a:latin typeface="Futura Lt BT" pitchFamily="34" charset="0"/>
            </a:endParaRPr>
          </a:p>
        </p:txBody>
      </p:sp>
      <p:sp>
        <p:nvSpPr>
          <p:cNvPr id="90117" name="Retângulo 1"/>
          <p:cNvSpPr>
            <a:spLocks noChangeArrowheads="1"/>
          </p:cNvSpPr>
          <p:nvPr/>
        </p:nvSpPr>
        <p:spPr bwMode="auto">
          <a:xfrm>
            <a:off x="1603375" y="4076700"/>
            <a:ext cx="8066088" cy="2476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252413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65138" indent="-285750" defTabSz="252413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87425" indent="-342900" defTabSz="252413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81113" indent="-228600" defTabSz="252413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689100" indent="-228600" defTabSz="252413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146300" indent="-228600" defTabSz="25241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603500" indent="-228600" defTabSz="25241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060700" indent="-228600" defTabSz="25241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517900" indent="-228600" defTabSz="25241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buFont typeface="Arial" panose="020B0604020202020204" pitchFamily="34" charset="0"/>
              <a:buNone/>
              <a:defRPr/>
            </a:pPr>
            <a:r>
              <a:rPr lang="pt-BR" sz="2400" b="1" smtClean="0">
                <a:solidFill>
                  <a:srgbClr val="005493"/>
                </a:solidFill>
                <a:latin typeface="Futura Lt BT" pitchFamily="34" charset="0"/>
              </a:rPr>
              <a:t>Fase de Transição entre SIGFIN e SEEMP:</a:t>
            </a:r>
            <a:r>
              <a:rPr lang="pt-BR" sz="2000" b="1" smtClean="0">
                <a:solidFill>
                  <a:srgbClr val="005493"/>
                </a:solidFill>
                <a:latin typeface="Futura Lt BT" pitchFamily="34" charset="0"/>
              </a:rPr>
              <a:t> </a:t>
            </a:r>
          </a:p>
          <a:p>
            <a:pPr lvl="2">
              <a:defRPr/>
            </a:pPr>
            <a:r>
              <a:rPr lang="pt-BR" sz="2000" smtClean="0">
                <a:solidFill>
                  <a:srgbClr val="005493"/>
                </a:solidFill>
                <a:latin typeface="Futura Lt BT" pitchFamily="34" charset="0"/>
              </a:rPr>
              <a:t>PMSP efetua acompanhamento manual e negocia diretamente com o Ministério as alterações do projeto.</a:t>
            </a:r>
          </a:p>
          <a:p>
            <a:pPr lvl="2">
              <a:defRPr/>
            </a:pPr>
            <a:r>
              <a:rPr lang="pt-BR" sz="2000" smtClean="0">
                <a:solidFill>
                  <a:srgbClr val="005493"/>
                </a:solidFill>
                <a:latin typeface="Futura Lt BT" pitchFamily="34" charset="0"/>
              </a:rPr>
              <a:t>Quando a comunicação das alterações não é tempestiva para CAIXA, não conseguimos liberar os pagamentos em razão da divergência de valores entre o projeto alterado e constante no sistema do banco.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pt-BR" sz="2200" b="1" smtClean="0">
              <a:latin typeface="Futura Lt BT" pitchFamily="34" charset="0"/>
            </a:endParaRPr>
          </a:p>
        </p:txBody>
      </p:sp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1603375" y="2095500"/>
            <a:ext cx="7931150" cy="15763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252413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22288" indent="-342900" defTabSz="252413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30275" indent="-285750" defTabSz="252413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81113" indent="-228600" defTabSz="252413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689100" indent="-228600" defTabSz="252413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146300" indent="-228600" defTabSz="25241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603500" indent="-228600" defTabSz="25241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060700" indent="-228600" defTabSz="25241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517900" indent="-228600" defTabSz="25241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pt-BR" sz="2400" b="1" smtClean="0">
                <a:solidFill>
                  <a:srgbClr val="005493"/>
                </a:solidFill>
                <a:latin typeface="Futura Lt BT" pitchFamily="34" charset="0"/>
              </a:rPr>
              <a:t>Pontos de Atenção:</a:t>
            </a:r>
          </a:p>
          <a:p>
            <a:pPr lvl="1">
              <a:defRPr/>
            </a:pPr>
            <a:r>
              <a:rPr lang="pt-BR" sz="2000" smtClean="0">
                <a:solidFill>
                  <a:srgbClr val="005493"/>
                </a:solidFill>
                <a:latin typeface="Futura Lt BT" pitchFamily="34" charset="0"/>
              </a:rPr>
              <a:t>Fase de contratação das operações: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pt-BR" sz="1600" smtClean="0">
                <a:solidFill>
                  <a:srgbClr val="005493"/>
                </a:solidFill>
                <a:latin typeface="Futura Lt BT" pitchFamily="34" charset="0"/>
              </a:rPr>
              <a:t>Aprovação na STN </a:t>
            </a:r>
            <a:r>
              <a:rPr lang="pt-BR" sz="1600" smtClean="0">
                <a:solidFill>
                  <a:srgbClr val="005493"/>
                </a:solidFill>
                <a:latin typeface="Futura Lt BT" pitchFamily="34" charset="0"/>
                <a:sym typeface="Wingdings" panose="05000000000000000000" pitchFamily="2" charset="2"/>
              </a:rPr>
              <a:t> Equipe Técnica da Prefeitura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pt-BR" sz="1600" smtClean="0">
                <a:solidFill>
                  <a:srgbClr val="005493"/>
                </a:solidFill>
                <a:latin typeface="Futura Lt BT" pitchFamily="34" charset="0"/>
                <a:sym typeface="Wingdings" panose="05000000000000000000" pitchFamily="2" charset="2"/>
              </a:rPr>
              <a:t>Variação do Dólar  Possível desinteresse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pt-BR" sz="1600" b="1" smtClean="0">
              <a:latin typeface="Futura Lt BT" pitchFamily="34" charset="0"/>
            </a:endParaRPr>
          </a:p>
        </p:txBody>
      </p:sp>
      <p:pic>
        <p:nvPicPr>
          <p:cNvPr id="34822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6463" y="2530475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6463" y="4968875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CaixaDeTexto 7"/>
          <p:cNvSpPr txBox="1">
            <a:spLocks noChangeArrowheads="1"/>
          </p:cNvSpPr>
          <p:nvPr/>
        </p:nvSpPr>
        <p:spPr bwMode="auto">
          <a:xfrm>
            <a:off x="471488" y="708025"/>
            <a:ext cx="77073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3000"/>
              </a:lnSpc>
            </a:pPr>
            <a:r>
              <a:rPr lang="pt-BR" altLang="pt-BR" sz="2800" b="1">
                <a:solidFill>
                  <a:srgbClr val="0065B2"/>
                </a:solidFill>
                <a:latin typeface="Futura Lt BT" pitchFamily="34" charset="0"/>
              </a:rPr>
              <a:t>EXPERIÊNCIA LOCAL</a:t>
            </a:r>
            <a:endParaRPr lang="pt-BR" altLang="pt-BR" sz="2800" b="1">
              <a:latin typeface="Futura Lt BT" pitchFamily="34" charset="0"/>
            </a:endParaRPr>
          </a:p>
        </p:txBody>
      </p:sp>
      <p:sp>
        <p:nvSpPr>
          <p:cNvPr id="90117" name="Retângulo 1"/>
          <p:cNvSpPr>
            <a:spLocks noChangeArrowheads="1"/>
          </p:cNvSpPr>
          <p:nvPr/>
        </p:nvSpPr>
        <p:spPr bwMode="auto">
          <a:xfrm>
            <a:off x="1603375" y="1890713"/>
            <a:ext cx="8066088" cy="19097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ctr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ctr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ctr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ctr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defRPr/>
            </a:pPr>
            <a:r>
              <a:rPr lang="pt-BR" b="1" dirty="0" smtClean="0">
                <a:latin typeface="Futura Lt BT" pitchFamily="34" charset="0"/>
              </a:rPr>
              <a:t> </a:t>
            </a:r>
            <a:r>
              <a:rPr lang="pt-BR" sz="2400" b="1" dirty="0" smtClean="0">
                <a:solidFill>
                  <a:srgbClr val="005493"/>
                </a:solidFill>
                <a:latin typeface="Futura Lt BT" pitchFamily="34" charset="0"/>
              </a:rPr>
              <a:t>Pontos Positivos: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solidFill>
                  <a:srgbClr val="005493"/>
                </a:solidFill>
                <a:latin typeface="Futura Lt BT" pitchFamily="34" charset="0"/>
              </a:rPr>
              <a:t>Capacidade Técnica da Equipe da PMSP 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solidFill>
                  <a:srgbClr val="005493"/>
                </a:solidFill>
                <a:latin typeface="Futura Lt BT" pitchFamily="34" charset="0"/>
              </a:rPr>
              <a:t>Relacionamento CAIXA e PMSP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solidFill>
                  <a:srgbClr val="005493"/>
                </a:solidFill>
                <a:latin typeface="Futura Lt BT" pitchFamily="34" charset="0"/>
              </a:rPr>
              <a:t>Relacionamento PMSP e COGEP</a:t>
            </a:r>
          </a:p>
          <a:p>
            <a:pPr marL="1257300" lvl="2" indent="-342900" algn="l">
              <a:buFont typeface="Wingdings" panose="05000000000000000000" pitchFamily="2" charset="2"/>
              <a:buChar char="ü"/>
              <a:defRPr/>
            </a:pPr>
            <a:r>
              <a:rPr lang="pt-BR" sz="2000" dirty="0" smtClean="0">
                <a:solidFill>
                  <a:srgbClr val="005493"/>
                </a:solidFill>
                <a:latin typeface="Futura Lt BT" pitchFamily="34" charset="0"/>
              </a:rPr>
              <a:t>Auxilia nas alterações do projeto e nas liberações</a:t>
            </a:r>
          </a:p>
          <a:p>
            <a:pPr lvl="2" algn="l">
              <a:lnSpc>
                <a:spcPct val="100000"/>
              </a:lnSpc>
              <a:spcBef>
                <a:spcPts val="600"/>
              </a:spcBef>
              <a:buSzPct val="70000"/>
              <a:buFont typeface="Wingdings" panose="05000000000000000000" pitchFamily="2" charset="2"/>
              <a:buChar char="Ø"/>
              <a:defRPr/>
            </a:pPr>
            <a:endParaRPr lang="pt-BR" sz="2000" b="1" dirty="0" smtClean="0">
              <a:latin typeface="Futura Lt BT" pitchFamily="34" charset="0"/>
            </a:endParaRPr>
          </a:p>
        </p:txBody>
      </p:sp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1603375" y="4486275"/>
            <a:ext cx="8066088" cy="1714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252413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65138" indent="-285750" algn="ctr" defTabSz="252413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73125" indent="-228600" algn="ctr" defTabSz="252413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81113" indent="-228600" algn="ctr" defTabSz="252413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689100" indent="-228600" algn="ctr" defTabSz="252413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146300" indent="-228600" algn="ctr" defTabSz="25241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603500" indent="-228600" algn="ctr" defTabSz="25241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060700" indent="-228600" algn="ctr" defTabSz="25241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517900" indent="-228600" algn="ctr" defTabSz="25241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defRPr/>
            </a:pPr>
            <a:r>
              <a:rPr lang="pt-BR" b="1" dirty="0" smtClean="0">
                <a:latin typeface="Futura Lt BT" pitchFamily="34" charset="0"/>
              </a:rPr>
              <a:t> </a:t>
            </a:r>
            <a:r>
              <a:rPr lang="pt-BR" sz="2400" b="1" dirty="0" smtClean="0">
                <a:solidFill>
                  <a:srgbClr val="005493"/>
                </a:solidFill>
                <a:latin typeface="Futura Lt BT" pitchFamily="34" charset="0"/>
              </a:rPr>
              <a:t>Expectativas:</a:t>
            </a:r>
          </a:p>
          <a:p>
            <a:pPr marL="522288" lvl="1" indent="-342900" algn="l"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solidFill>
                  <a:srgbClr val="005493"/>
                </a:solidFill>
                <a:latin typeface="Futura Lt BT" pitchFamily="34" charset="0"/>
              </a:rPr>
              <a:t>Disponibilização do SEEMP para autorização de pagamento</a:t>
            </a:r>
          </a:p>
          <a:p>
            <a:pPr marL="1257300" lvl="2" indent="-342900" algn="l">
              <a:buFont typeface="Wingdings" panose="05000000000000000000" pitchFamily="2" charset="2"/>
              <a:buChar char="ü"/>
              <a:defRPr/>
            </a:pPr>
            <a:r>
              <a:rPr lang="pt-BR" sz="2000" dirty="0" smtClean="0">
                <a:solidFill>
                  <a:srgbClr val="005493"/>
                </a:solidFill>
                <a:latin typeface="Futura Lt BT" pitchFamily="34" charset="0"/>
              </a:rPr>
              <a:t>	Processo Digital</a:t>
            </a:r>
            <a:endParaRPr lang="pt-BR" sz="2000" dirty="0">
              <a:solidFill>
                <a:srgbClr val="005493"/>
              </a:solidFill>
              <a:latin typeface="Futura Lt BT" pitchFamily="34" charset="0"/>
            </a:endParaRPr>
          </a:p>
          <a:p>
            <a:pPr marL="1257300" lvl="2" indent="-342900" algn="l"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rgbClr val="005493"/>
                </a:solidFill>
                <a:latin typeface="Futura Lt BT" pitchFamily="34" charset="0"/>
              </a:rPr>
              <a:t>	</a:t>
            </a:r>
            <a:r>
              <a:rPr lang="pt-BR" sz="2000" dirty="0" smtClean="0">
                <a:solidFill>
                  <a:srgbClr val="005493"/>
                </a:solidFill>
                <a:latin typeface="Futura Lt BT" pitchFamily="34" charset="0"/>
              </a:rPr>
              <a:t>Acompanhamento on-line </a:t>
            </a:r>
            <a:r>
              <a:rPr lang="pt-BR" sz="2000" dirty="0">
                <a:solidFill>
                  <a:srgbClr val="005493"/>
                </a:solidFill>
                <a:latin typeface="Futura Lt BT" pitchFamily="34" charset="0"/>
              </a:rPr>
              <a:t>das alterações do projeto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pt-BR" sz="2000" b="1" dirty="0" smtClean="0">
              <a:latin typeface="Futura Lt BT" pitchFamily="34" charset="0"/>
            </a:endParaRPr>
          </a:p>
        </p:txBody>
      </p:sp>
      <p:pic>
        <p:nvPicPr>
          <p:cNvPr id="36870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738" y="2592388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025" y="5130800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CaixaDeTexto 7"/>
          <p:cNvSpPr txBox="1">
            <a:spLocks noChangeArrowheads="1"/>
          </p:cNvSpPr>
          <p:nvPr/>
        </p:nvSpPr>
        <p:spPr bwMode="auto">
          <a:xfrm>
            <a:off x="471488" y="708025"/>
            <a:ext cx="77073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3000"/>
              </a:lnSpc>
            </a:pPr>
            <a:r>
              <a:rPr lang="pt-BR" altLang="pt-BR" sz="2800" b="1">
                <a:solidFill>
                  <a:srgbClr val="0065B2"/>
                </a:solidFill>
                <a:latin typeface="Futura Lt BT" pitchFamily="34" charset="0"/>
              </a:rPr>
              <a:t>ATENDIMENTO CAIXA</a:t>
            </a:r>
            <a:endParaRPr lang="pt-BR" altLang="pt-BR" sz="2800" b="1">
              <a:latin typeface="Futura Lt BT" pitchFamily="34" charset="0"/>
            </a:endParaRPr>
          </a:p>
        </p:txBody>
      </p:sp>
      <p:sp>
        <p:nvSpPr>
          <p:cNvPr id="90117" name="Retângulo 1"/>
          <p:cNvSpPr>
            <a:spLocks noChangeArrowheads="1"/>
          </p:cNvSpPr>
          <p:nvPr/>
        </p:nvSpPr>
        <p:spPr bwMode="auto">
          <a:xfrm>
            <a:off x="1930400" y="2832100"/>
            <a:ext cx="8066088" cy="23812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ctr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ctr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ctr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ctr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defRPr/>
            </a:pPr>
            <a:r>
              <a:rPr lang="pt-BR" sz="2400" b="1" dirty="0" smtClean="0">
                <a:solidFill>
                  <a:srgbClr val="005493"/>
                </a:solidFill>
                <a:latin typeface="Futura Lt BT" pitchFamily="34" charset="0"/>
              </a:rPr>
              <a:t>Agência de Vinculação</a:t>
            </a:r>
          </a:p>
          <a:p>
            <a:pPr algn="l">
              <a:defRPr/>
            </a:pPr>
            <a:r>
              <a:rPr lang="pt-BR" sz="2400" b="1" dirty="0" smtClean="0">
                <a:solidFill>
                  <a:srgbClr val="005493"/>
                </a:solidFill>
                <a:latin typeface="Futura Lt BT" pitchFamily="34" charset="0"/>
              </a:rPr>
              <a:t>Superintendência Regional – SR</a:t>
            </a:r>
          </a:p>
          <a:p>
            <a:pPr algn="l">
              <a:defRPr/>
            </a:pPr>
            <a:r>
              <a:rPr lang="pt-BR" sz="2400" b="1" dirty="0" smtClean="0">
                <a:solidFill>
                  <a:srgbClr val="005493"/>
                </a:solidFill>
                <a:latin typeface="Futura Lt BT" pitchFamily="34" charset="0"/>
              </a:rPr>
              <a:t>Gerência Executiva e Negocial de Governo – GIGOV</a:t>
            </a:r>
            <a:endParaRPr lang="pt-BR" sz="2000" b="1" dirty="0">
              <a:latin typeface="Futura Lt BT" pitchFamily="34" charset="0"/>
            </a:endParaRPr>
          </a:p>
          <a:p>
            <a:pPr algn="l">
              <a:defRPr/>
            </a:pPr>
            <a:r>
              <a:rPr lang="pt-BR" sz="2400" b="1" dirty="0" smtClean="0">
                <a:solidFill>
                  <a:srgbClr val="005493"/>
                </a:solidFill>
                <a:latin typeface="Futura Lt BT" pitchFamily="34" charset="0"/>
              </a:rPr>
              <a:t>Gerência Executiva e Negocial de Habitação – GIHAB</a:t>
            </a:r>
          </a:p>
        </p:txBody>
      </p:sp>
      <p:pic>
        <p:nvPicPr>
          <p:cNvPr id="38917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7763" y="3533775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age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CaixaDeTexto 4"/>
          <p:cNvSpPr txBox="1">
            <a:spLocks noChangeArrowheads="1"/>
          </p:cNvSpPr>
          <p:nvPr/>
        </p:nvSpPr>
        <p:spPr bwMode="auto">
          <a:xfrm>
            <a:off x="4059238" y="2279650"/>
            <a:ext cx="72167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2700"/>
              </a:lnSpc>
            </a:pPr>
            <a:r>
              <a:rPr lang="pt-BR" sz="4400" b="1" baseline="30000">
                <a:solidFill>
                  <a:srgbClr val="0065B2"/>
                </a:solidFill>
                <a:latin typeface="FuturaStd-Book" pitchFamily="34" charset="0"/>
              </a:rPr>
              <a:t> </a:t>
            </a:r>
            <a:endParaRPr lang="pt-BR" sz="3600" baseline="30000">
              <a:solidFill>
                <a:srgbClr val="0065B2"/>
              </a:solidFill>
              <a:latin typeface="FuturaStd-Book" pitchFamily="34" charset="0"/>
            </a:endParaRPr>
          </a:p>
          <a:p>
            <a:pPr eaLnBrk="1" hangingPunct="1">
              <a:lnSpc>
                <a:spcPts val="2700"/>
              </a:lnSpc>
              <a:buFontTx/>
              <a:buAutoNum type="arabicParenR"/>
            </a:pPr>
            <a:endParaRPr lang="pt-BR" sz="3600" baseline="30000">
              <a:solidFill>
                <a:srgbClr val="0065B2"/>
              </a:solidFill>
              <a:latin typeface="FuturaStd-Book" pitchFamily="34" charset="0"/>
            </a:endParaRPr>
          </a:p>
          <a:p>
            <a:pPr eaLnBrk="1" hangingPunct="1">
              <a:lnSpc>
                <a:spcPts val="2700"/>
              </a:lnSpc>
              <a:buFontTx/>
              <a:buAutoNum type="arabicParenR"/>
            </a:pPr>
            <a:endParaRPr lang="pt-BR" sz="3600" baseline="30000">
              <a:solidFill>
                <a:srgbClr val="0065B2"/>
              </a:solidFill>
              <a:latin typeface="FuturaStd-Book" pitchFamily="34" charset="0"/>
            </a:endParaRPr>
          </a:p>
        </p:txBody>
      </p:sp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5663" y="1098550"/>
            <a:ext cx="3322637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3554413" y="1614488"/>
            <a:ext cx="4429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>
              <a:buFont typeface="Wingdings" pitchFamily="2" charset="2"/>
              <a:buChar char="ü"/>
            </a:pPr>
            <a:endParaRPr lang="pt-BR" sz="2600">
              <a:solidFill>
                <a:srgbClr val="005493"/>
              </a:solidFill>
              <a:latin typeface="Futura Lt BT" pitchFamily="34" charset="0"/>
            </a:endParaRPr>
          </a:p>
          <a:p>
            <a:pPr algn="ctr">
              <a:buFont typeface="Wingdings" pitchFamily="2" charset="2"/>
              <a:buChar char="ü"/>
            </a:pPr>
            <a:endParaRPr lang="pt-BR" sz="2600">
              <a:solidFill>
                <a:srgbClr val="005493"/>
              </a:solidFill>
              <a:latin typeface="Futura Lt BT" pitchFamily="34" charset="0"/>
            </a:endParaRPr>
          </a:p>
          <a:p>
            <a:pPr algn="ctr">
              <a:buFont typeface="Wingdings" pitchFamily="2" charset="2"/>
              <a:buChar char="ü"/>
            </a:pPr>
            <a:endParaRPr lang="pt-BR" sz="2600">
              <a:solidFill>
                <a:srgbClr val="005493"/>
              </a:solidFill>
              <a:latin typeface="Futura Lt BT" pitchFamily="34" charset="0"/>
            </a:endParaRPr>
          </a:p>
        </p:txBody>
      </p:sp>
      <p:sp>
        <p:nvSpPr>
          <p:cNvPr id="40966" name="CaixaDeTexto 7"/>
          <p:cNvSpPr txBox="1">
            <a:spLocks noChangeArrowheads="1"/>
          </p:cNvSpPr>
          <p:nvPr/>
        </p:nvSpPr>
        <p:spPr bwMode="auto">
          <a:xfrm>
            <a:off x="560388" y="708025"/>
            <a:ext cx="68738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3000"/>
              </a:lnSpc>
            </a:pPr>
            <a:r>
              <a:rPr lang="en-US" altLang="pt-BR" sz="2800" b="1">
                <a:solidFill>
                  <a:srgbClr val="0065B2"/>
                </a:solidFill>
                <a:latin typeface="Futura Lt BT" pitchFamily="34" charset="0"/>
              </a:rPr>
              <a:t>ESTRUTURA DE ATEN</a:t>
            </a:r>
            <a:r>
              <a:rPr lang="pt-BR" altLang="pt-BR" sz="2800" b="1">
                <a:solidFill>
                  <a:srgbClr val="0065B2"/>
                </a:solidFill>
                <a:latin typeface="Futura Lt BT" pitchFamily="34" charset="0"/>
              </a:rPr>
              <a:t>DIMENTO - GOV</a:t>
            </a:r>
          </a:p>
        </p:txBody>
      </p:sp>
      <p:sp>
        <p:nvSpPr>
          <p:cNvPr id="90117" name="Retângulo 1"/>
          <p:cNvSpPr>
            <a:spLocks noChangeArrowheads="1"/>
          </p:cNvSpPr>
          <p:nvPr/>
        </p:nvSpPr>
        <p:spPr bwMode="auto">
          <a:xfrm>
            <a:off x="1336675" y="3094038"/>
            <a:ext cx="6684963" cy="8493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ctr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ctr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ctr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ctr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80000"/>
              </a:lnSpc>
              <a:defRPr/>
            </a:pPr>
            <a:r>
              <a:rPr lang="pt-BR" sz="2400" smtClean="0">
                <a:solidFill>
                  <a:srgbClr val="005493"/>
                </a:solidFill>
                <a:latin typeface="Futura Lt BT" pitchFamily="34" charset="0"/>
              </a:rPr>
              <a:t>49 Gerências Executivas e Negociais </a:t>
            </a:r>
          </a:p>
          <a:p>
            <a:pPr algn="l">
              <a:lnSpc>
                <a:spcPct val="80000"/>
              </a:lnSpc>
              <a:defRPr/>
            </a:pPr>
            <a:r>
              <a:rPr lang="pt-BR" sz="2400" smtClean="0">
                <a:solidFill>
                  <a:srgbClr val="005493"/>
                </a:solidFill>
                <a:latin typeface="Futura Lt BT" pitchFamily="34" charset="0"/>
              </a:rPr>
              <a:t>de Governo – GIGOV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pt-BR" sz="2400" b="1" smtClean="0">
              <a:latin typeface="Futura Lt BT" pitchFamily="34" charset="0"/>
            </a:endParaRPr>
          </a:p>
        </p:txBody>
      </p:sp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1336675" y="4173538"/>
            <a:ext cx="6684963" cy="6746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252413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65138" indent="-285750" algn="ctr" defTabSz="252413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73125" indent="-228600" algn="ctr" defTabSz="252413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81113" indent="-228600" algn="ctr" defTabSz="252413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689100" indent="-228600" algn="ctr" defTabSz="252413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146300" indent="-228600" algn="ctr" defTabSz="25241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603500" indent="-228600" algn="ctr" defTabSz="25241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060700" indent="-228600" algn="ctr" defTabSz="25241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517900" indent="-228600" algn="ctr" defTabSz="25241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pt-BR" smtClean="0">
                <a:solidFill>
                  <a:srgbClr val="005493"/>
                </a:solidFill>
              </a:rPr>
              <a:t>23 Representações Governo – REGOV</a:t>
            </a:r>
          </a:p>
        </p:txBody>
      </p:sp>
      <p:sp>
        <p:nvSpPr>
          <p:cNvPr id="3" name="Retângulo 1"/>
          <p:cNvSpPr>
            <a:spLocks noChangeArrowheads="1"/>
          </p:cNvSpPr>
          <p:nvPr/>
        </p:nvSpPr>
        <p:spPr bwMode="auto">
          <a:xfrm>
            <a:off x="1336675" y="5084763"/>
            <a:ext cx="6684963" cy="5699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252413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65138" indent="-285750" algn="ctr" defTabSz="252413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73125" indent="-228600" algn="ctr" defTabSz="252413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81113" indent="-228600" algn="ctr" defTabSz="252413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689100" indent="-228600" algn="ctr" defTabSz="252413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146300" indent="-228600" algn="ctr" defTabSz="25241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603500" indent="-228600" algn="ctr" defTabSz="25241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060700" indent="-228600" algn="ctr" defTabSz="25241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517900" indent="-228600" algn="ctr" defTabSz="25241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pt-BR" smtClean="0">
                <a:solidFill>
                  <a:srgbClr val="005493"/>
                </a:solidFill>
              </a:rPr>
              <a:t>255 Representante Caixa</a:t>
            </a:r>
            <a:endParaRPr lang="pt-BR" sz="2000" b="1" smtClean="0">
              <a:latin typeface="Futura Lt BT" pitchFamily="34" charset="0"/>
            </a:endParaRPr>
          </a:p>
        </p:txBody>
      </p:sp>
      <p:pic>
        <p:nvPicPr>
          <p:cNvPr id="40970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825" y="3400425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825" y="4305300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825" y="5111750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CaixaDeTexto 4"/>
          <p:cNvSpPr txBox="1">
            <a:spLocks noChangeArrowheads="1"/>
          </p:cNvSpPr>
          <p:nvPr/>
        </p:nvSpPr>
        <p:spPr bwMode="auto">
          <a:xfrm>
            <a:off x="471488" y="708025"/>
            <a:ext cx="96297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3000"/>
              </a:lnSpc>
            </a:pPr>
            <a:r>
              <a:rPr lang="pt-BR" sz="2800" b="1">
                <a:solidFill>
                  <a:srgbClr val="005493"/>
                </a:solidFill>
                <a:latin typeface="Futura Lt BT" pitchFamily="34" charset="0"/>
              </a:rPr>
              <a:t>ÁREAS DE ATUAÇÃO DA CAIXA – CLIENTE GOVERNO</a:t>
            </a:r>
            <a:endParaRPr lang="pt-BR" altLang="pt-BR" sz="2800" b="1">
              <a:solidFill>
                <a:srgbClr val="005493"/>
              </a:solidFill>
              <a:latin typeface="Futura Lt BT" pitchFamily="34" charset="0"/>
            </a:endParaRPr>
          </a:p>
        </p:txBody>
      </p:sp>
      <p:sp>
        <p:nvSpPr>
          <p:cNvPr id="2" name="Retângulo 4"/>
          <p:cNvSpPr/>
          <p:nvPr/>
        </p:nvSpPr>
        <p:spPr>
          <a:xfrm>
            <a:off x="1431925" y="2200275"/>
            <a:ext cx="7307263" cy="561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pt-BR" sz="2400" smtClean="0">
                <a:solidFill>
                  <a:srgbClr val="005493"/>
                </a:solidFill>
                <a:latin typeface="Futura Lt BT" pitchFamily="34" charset="0"/>
              </a:rPr>
              <a:t>Produtos e Serviços para Gestão</a:t>
            </a:r>
          </a:p>
        </p:txBody>
      </p:sp>
      <p:sp>
        <p:nvSpPr>
          <p:cNvPr id="3" name="Retângulo 4"/>
          <p:cNvSpPr/>
          <p:nvPr/>
        </p:nvSpPr>
        <p:spPr>
          <a:xfrm>
            <a:off x="1431925" y="1520825"/>
            <a:ext cx="7307263" cy="561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pt-BR" sz="2400" smtClean="0">
                <a:latin typeface="Futura Lt BT" pitchFamily="34" charset="0"/>
              </a:rPr>
              <a:t> </a:t>
            </a:r>
            <a:r>
              <a:rPr lang="pt-BR" sz="2400" smtClean="0">
                <a:solidFill>
                  <a:srgbClr val="005493"/>
                </a:solidFill>
                <a:latin typeface="Futura Lt BT" pitchFamily="34" charset="0"/>
              </a:rPr>
              <a:t>Gestão de Convênios e Contratos</a:t>
            </a:r>
          </a:p>
        </p:txBody>
      </p:sp>
      <p:sp>
        <p:nvSpPr>
          <p:cNvPr id="4" name="Retângulo 4"/>
          <p:cNvSpPr/>
          <p:nvPr/>
        </p:nvSpPr>
        <p:spPr>
          <a:xfrm>
            <a:off x="1431925" y="3514725"/>
            <a:ext cx="7307263" cy="561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pt-BR" sz="2400" smtClean="0">
                <a:solidFill>
                  <a:srgbClr val="005493"/>
                </a:solidFill>
                <a:latin typeface="Futura Lt BT" pitchFamily="34" charset="0"/>
              </a:rPr>
              <a:t>Programas Sociais</a:t>
            </a:r>
          </a:p>
        </p:txBody>
      </p:sp>
      <p:sp>
        <p:nvSpPr>
          <p:cNvPr id="5" name="Retângulo 4"/>
          <p:cNvSpPr/>
          <p:nvPr/>
        </p:nvSpPr>
        <p:spPr>
          <a:xfrm>
            <a:off x="1431925" y="4119563"/>
            <a:ext cx="7307263" cy="561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endParaRPr lang="pt-BR" smtClean="0">
              <a:solidFill>
                <a:srgbClr val="005493"/>
              </a:solidFill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lang="pt-BR" smtClean="0">
              <a:solidFill>
                <a:srgbClr val="005493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pt-BR" sz="2400" smtClean="0">
                <a:solidFill>
                  <a:srgbClr val="005493"/>
                </a:solidFill>
                <a:latin typeface="Futura Lt BT" pitchFamily="34" charset="0"/>
              </a:rPr>
              <a:t>Gestão dos Regimes Próprios de Previdência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pt-BR" sz="2400" smtClean="0">
              <a:solidFill>
                <a:srgbClr val="005493"/>
              </a:solidFill>
              <a:latin typeface="Futura Lt BT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4"/>
          <p:cNvSpPr/>
          <p:nvPr/>
        </p:nvSpPr>
        <p:spPr>
          <a:xfrm>
            <a:off x="1431925" y="4810125"/>
            <a:ext cx="7307263" cy="561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pt-BR" sz="2400" smtClean="0">
                <a:solidFill>
                  <a:srgbClr val="005493"/>
                </a:solidFill>
                <a:latin typeface="Futura Lt BT" pitchFamily="34" charset="0"/>
              </a:rPr>
              <a:t>Capacitação CAIXA</a:t>
            </a:r>
          </a:p>
        </p:txBody>
      </p:sp>
      <p:sp>
        <p:nvSpPr>
          <p:cNvPr id="7" name="Retângulo 4"/>
          <p:cNvSpPr/>
          <p:nvPr/>
        </p:nvSpPr>
        <p:spPr>
          <a:xfrm>
            <a:off x="1431925" y="5483225"/>
            <a:ext cx="7307263" cy="561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pt-BR" sz="2400" smtClean="0">
                <a:solidFill>
                  <a:srgbClr val="005493"/>
                </a:solidFill>
                <a:latin typeface="Futura Lt BT" pitchFamily="34" charset="0"/>
              </a:rPr>
              <a:t>Concessões e PPP</a:t>
            </a:r>
          </a:p>
        </p:txBody>
      </p:sp>
      <p:pic>
        <p:nvPicPr>
          <p:cNvPr id="6154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539875"/>
            <a:ext cx="54451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219325"/>
            <a:ext cx="54451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533775"/>
            <a:ext cx="54451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138613"/>
            <a:ext cx="54451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824413"/>
            <a:ext cx="54451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483225"/>
            <a:ext cx="54451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4"/>
          <p:cNvSpPr/>
          <p:nvPr/>
        </p:nvSpPr>
        <p:spPr>
          <a:xfrm>
            <a:off x="1431925" y="2857500"/>
            <a:ext cx="7307263" cy="561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pt-BR" sz="2400" dirty="0" smtClean="0">
                <a:solidFill>
                  <a:srgbClr val="005493"/>
                </a:solidFill>
                <a:latin typeface="Futura Lt BT" pitchFamily="34" charset="0"/>
              </a:rPr>
              <a:t>Habitação de Interesse Social</a:t>
            </a:r>
          </a:p>
        </p:txBody>
      </p:sp>
      <p:pic>
        <p:nvPicPr>
          <p:cNvPr id="6161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876550"/>
            <a:ext cx="54451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CaixaDeTexto 7"/>
          <p:cNvSpPr txBox="1">
            <a:spLocks noChangeArrowheads="1"/>
          </p:cNvSpPr>
          <p:nvPr/>
        </p:nvSpPr>
        <p:spPr bwMode="auto">
          <a:xfrm>
            <a:off x="471488" y="708025"/>
            <a:ext cx="75628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3000"/>
              </a:lnSpc>
            </a:pPr>
            <a:r>
              <a:rPr lang="en-US" altLang="pt-BR" sz="2800" b="1">
                <a:solidFill>
                  <a:srgbClr val="005493"/>
                </a:solidFill>
                <a:latin typeface="Futura Lt BT" pitchFamily="34" charset="0"/>
              </a:rPr>
              <a:t>GESTÃO DE CON</a:t>
            </a:r>
            <a:r>
              <a:rPr lang="pt-BR" altLang="pt-BR" sz="2800" b="1">
                <a:solidFill>
                  <a:srgbClr val="005493"/>
                </a:solidFill>
                <a:latin typeface="Futura Lt BT" pitchFamily="34" charset="0"/>
              </a:rPr>
              <a:t>VÊNIOS E CONTRATOS</a:t>
            </a:r>
          </a:p>
        </p:txBody>
      </p:sp>
      <p:sp>
        <p:nvSpPr>
          <p:cNvPr id="8196" name="CaixaDeTexto 4"/>
          <p:cNvSpPr txBox="1">
            <a:spLocks noChangeArrowheads="1"/>
          </p:cNvSpPr>
          <p:nvPr/>
        </p:nvSpPr>
        <p:spPr bwMode="auto">
          <a:xfrm>
            <a:off x="4059238" y="2279650"/>
            <a:ext cx="72167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2700"/>
              </a:lnSpc>
            </a:pPr>
            <a:r>
              <a:rPr lang="pt-BR" sz="4400" b="1" baseline="30000">
                <a:solidFill>
                  <a:srgbClr val="0065B2"/>
                </a:solidFill>
                <a:latin typeface="FuturaStd-Book" pitchFamily="34" charset="0"/>
              </a:rPr>
              <a:t> </a:t>
            </a:r>
            <a:endParaRPr lang="pt-BR" sz="3600" baseline="30000">
              <a:solidFill>
                <a:srgbClr val="0065B2"/>
              </a:solidFill>
              <a:latin typeface="FuturaStd-Book" pitchFamily="34" charset="0"/>
            </a:endParaRPr>
          </a:p>
          <a:p>
            <a:pPr eaLnBrk="1" hangingPunct="1">
              <a:lnSpc>
                <a:spcPts val="2700"/>
              </a:lnSpc>
              <a:buFontTx/>
              <a:buAutoNum type="arabicParenR"/>
            </a:pPr>
            <a:endParaRPr lang="pt-BR" sz="3600" baseline="30000">
              <a:solidFill>
                <a:srgbClr val="0065B2"/>
              </a:solidFill>
              <a:latin typeface="FuturaStd-Book" pitchFamily="34" charset="0"/>
            </a:endParaRPr>
          </a:p>
          <a:p>
            <a:pPr eaLnBrk="1" hangingPunct="1">
              <a:lnSpc>
                <a:spcPts val="2700"/>
              </a:lnSpc>
              <a:buFontTx/>
              <a:buAutoNum type="arabicParenR"/>
            </a:pPr>
            <a:endParaRPr lang="pt-BR" sz="3600" baseline="30000">
              <a:solidFill>
                <a:srgbClr val="0065B2"/>
              </a:solidFill>
              <a:latin typeface="FuturaStd-Book" pitchFamily="34" charset="0"/>
            </a:endParaRPr>
          </a:p>
        </p:txBody>
      </p:sp>
      <p:pic>
        <p:nvPicPr>
          <p:cNvPr id="8197" name="Imagem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6563" y="2952750"/>
            <a:ext cx="608965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900113" y="1631950"/>
            <a:ext cx="8683625" cy="52863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0">
                <a:srgbClr val="0070C0">
                  <a:shade val="67500"/>
                  <a:satMod val="115000"/>
                </a:srgbClr>
              </a:gs>
              <a:gs pos="100000">
                <a:schemeClr val="accent1">
                  <a:lumMod val="20000"/>
                  <a:lumOff val="80000"/>
                </a:schemeClr>
              </a:gs>
              <a:gs pos="88000">
                <a:schemeClr val="tx2">
                  <a:lumMod val="60000"/>
                  <a:lumOff val="40000"/>
                </a:schemeClr>
              </a:gs>
            </a:gsLst>
            <a:lin ang="0" scaled="1"/>
            <a:tileRect/>
          </a:gradFill>
          <a:ln w="12700">
            <a:solidFill>
              <a:schemeClr val="bg2">
                <a:lumMod val="90000"/>
              </a:schemeClr>
            </a:solidFill>
            <a:prstDash val="solid"/>
            <a:headEnd type="none" w="med" len="med"/>
            <a:tailEnd type="triangl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anchor="ctr"/>
          <a:lstStyle/>
          <a:p>
            <a:pPr marL="825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"/>
              </a:rPr>
              <a:t>	 Recursos Onerosos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957263" y="4095750"/>
            <a:ext cx="8626475" cy="52863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0">
                <a:srgbClr val="0070C0">
                  <a:shade val="67500"/>
                  <a:satMod val="115000"/>
                </a:srgbClr>
              </a:gs>
              <a:gs pos="100000">
                <a:schemeClr val="accent1">
                  <a:lumMod val="20000"/>
                  <a:lumOff val="80000"/>
                </a:schemeClr>
              </a:gs>
              <a:gs pos="88000">
                <a:schemeClr val="tx2">
                  <a:lumMod val="60000"/>
                  <a:lumOff val="40000"/>
                </a:schemeClr>
              </a:gs>
            </a:gsLst>
            <a:lin ang="0" scaled="1"/>
            <a:tileRect/>
          </a:gradFill>
          <a:ln w="12700">
            <a:solidFill>
              <a:schemeClr val="bg2">
                <a:lumMod val="90000"/>
              </a:schemeClr>
            </a:solidFill>
            <a:prstDash val="solid"/>
            <a:headEnd type="none" w="med" len="med"/>
            <a:tailEnd type="triangl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anchor="ctr"/>
          <a:lstStyle/>
          <a:p>
            <a:pPr marL="825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"/>
              </a:rPr>
              <a:t>	Recursos Não Onerosos</a:t>
            </a:r>
          </a:p>
        </p:txBody>
      </p:sp>
      <p:pic>
        <p:nvPicPr>
          <p:cNvPr id="10245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5050" y="2260600"/>
            <a:ext cx="54451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5050" y="3132138"/>
            <a:ext cx="54451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5050" y="4733925"/>
            <a:ext cx="54451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5050" y="5591175"/>
            <a:ext cx="542925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CaixaDeTexto 7"/>
          <p:cNvSpPr txBox="1">
            <a:spLocks noChangeArrowheads="1"/>
          </p:cNvSpPr>
          <p:nvPr/>
        </p:nvSpPr>
        <p:spPr bwMode="auto">
          <a:xfrm>
            <a:off x="471488" y="708025"/>
            <a:ext cx="851693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3000"/>
              </a:lnSpc>
            </a:pPr>
            <a:r>
              <a:rPr lang="en-US" altLang="pt-BR" sz="2800" b="1">
                <a:solidFill>
                  <a:srgbClr val="005493"/>
                </a:solidFill>
                <a:latin typeface="Futura Lt BT" pitchFamily="34" charset="0"/>
              </a:rPr>
              <a:t>GESTÃO DE CON</a:t>
            </a:r>
            <a:r>
              <a:rPr lang="pt-BR" altLang="pt-BR" sz="2800" b="1">
                <a:solidFill>
                  <a:srgbClr val="005493"/>
                </a:solidFill>
                <a:latin typeface="Futura Lt BT" pitchFamily="34" charset="0"/>
              </a:rPr>
              <a:t>VÊNIOS E CONTRATOS</a:t>
            </a:r>
          </a:p>
        </p:txBody>
      </p:sp>
      <p:sp>
        <p:nvSpPr>
          <p:cNvPr id="2" name="Retângulo 4"/>
          <p:cNvSpPr/>
          <p:nvPr/>
        </p:nvSpPr>
        <p:spPr>
          <a:xfrm>
            <a:off x="1681163" y="2247900"/>
            <a:ext cx="7307262" cy="5556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t-BR" sz="2400" smtClean="0">
                <a:solidFill>
                  <a:srgbClr val="005493"/>
                </a:solidFill>
                <a:latin typeface="Futura Lt BT" pitchFamily="34" charset="0"/>
              </a:rPr>
              <a:t>Geram obrigatoriedade de retorno financeiro</a:t>
            </a:r>
          </a:p>
        </p:txBody>
      </p:sp>
      <p:sp>
        <p:nvSpPr>
          <p:cNvPr id="3" name="Retângulo 4"/>
          <p:cNvSpPr/>
          <p:nvPr/>
        </p:nvSpPr>
        <p:spPr>
          <a:xfrm>
            <a:off x="1681163" y="4733925"/>
            <a:ext cx="7307262" cy="5556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defRPr/>
            </a:pPr>
            <a:r>
              <a:rPr lang="pt-BR" sz="2400" smtClean="0">
                <a:solidFill>
                  <a:srgbClr val="005493"/>
                </a:solidFill>
                <a:latin typeface="Futura Lt BT" pitchFamily="34" charset="0"/>
              </a:rPr>
              <a:t>Não geram obrigação de devolução de recursos</a:t>
            </a:r>
          </a:p>
        </p:txBody>
      </p:sp>
      <p:sp>
        <p:nvSpPr>
          <p:cNvPr id="4" name="Retângulo 4"/>
          <p:cNvSpPr/>
          <p:nvPr/>
        </p:nvSpPr>
        <p:spPr>
          <a:xfrm>
            <a:off x="1681163" y="5591175"/>
            <a:ext cx="7307262" cy="8207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defRPr/>
            </a:pPr>
            <a:r>
              <a:rPr lang="pt-BR" sz="2400" smtClean="0">
                <a:solidFill>
                  <a:srgbClr val="005493"/>
                </a:solidFill>
                <a:latin typeface="Futura Lt BT" pitchFamily="34" charset="0"/>
              </a:rPr>
              <a:t>Categorizam-se em: </a:t>
            </a:r>
          </a:p>
        </p:txBody>
      </p:sp>
      <p:sp>
        <p:nvSpPr>
          <p:cNvPr id="5" name="Retângulo 4"/>
          <p:cNvSpPr/>
          <p:nvPr/>
        </p:nvSpPr>
        <p:spPr>
          <a:xfrm>
            <a:off x="1681163" y="3132138"/>
            <a:ext cx="7902575" cy="742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defRPr/>
            </a:pPr>
            <a:r>
              <a:rPr lang="pt-BR" sz="2400" smtClean="0">
                <a:solidFill>
                  <a:srgbClr val="005493"/>
                </a:solidFill>
                <a:latin typeface="Futura Lt BT" pitchFamily="34" charset="0"/>
              </a:rPr>
              <a:t>Dependem de ateste de capacidade de pagamento e limite de endividamento</a:t>
            </a:r>
          </a:p>
        </p:txBody>
      </p:sp>
      <p:sp>
        <p:nvSpPr>
          <p:cNvPr id="10254" name="Rectangle 16"/>
          <p:cNvSpPr>
            <a:spLocks noChangeArrowheads="1"/>
          </p:cNvSpPr>
          <p:nvPr/>
        </p:nvSpPr>
        <p:spPr bwMode="auto">
          <a:xfrm>
            <a:off x="3370263" y="5405438"/>
            <a:ext cx="53435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3">
              <a:buFont typeface="Wingdings" pitchFamily="2" charset="2"/>
              <a:buChar char="ü"/>
            </a:pPr>
            <a:r>
              <a:rPr lang="pt-BR" sz="2000">
                <a:solidFill>
                  <a:srgbClr val="005493"/>
                </a:solidFill>
                <a:latin typeface="Futura Lt BT" pitchFamily="34" charset="0"/>
              </a:rPr>
              <a:t>Contratos de Repasse</a:t>
            </a:r>
          </a:p>
          <a:p>
            <a:pPr lvl="3">
              <a:buFont typeface="Wingdings" pitchFamily="2" charset="2"/>
              <a:buChar char="ü"/>
            </a:pPr>
            <a:r>
              <a:rPr lang="pt-BR" sz="2000">
                <a:solidFill>
                  <a:srgbClr val="005493"/>
                </a:solidFill>
                <a:latin typeface="Futura Lt BT" pitchFamily="34" charset="0"/>
              </a:rPr>
              <a:t>Termo de compromisso</a:t>
            </a:r>
          </a:p>
          <a:p>
            <a:pPr lvl="3">
              <a:buFont typeface="Wingdings" pitchFamily="2" charset="2"/>
              <a:buChar char="ü"/>
            </a:pPr>
            <a:r>
              <a:rPr lang="pt-BR" sz="2000">
                <a:solidFill>
                  <a:srgbClr val="005493"/>
                </a:solidFill>
                <a:latin typeface="Futura Lt BT" pitchFamily="34" charset="0"/>
              </a:rPr>
              <a:t>Convênios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7" name="Group 5"/>
          <p:cNvGrpSpPr>
            <a:grpSpLocks/>
          </p:cNvGrpSpPr>
          <p:nvPr/>
        </p:nvGrpSpPr>
        <p:grpSpPr bwMode="auto">
          <a:xfrm>
            <a:off x="1212850" y="1966913"/>
            <a:ext cx="8820150" cy="3471862"/>
            <a:chOff x="150" y="1137"/>
            <a:chExt cx="5556" cy="2187"/>
          </a:xfrm>
        </p:grpSpPr>
        <p:sp>
          <p:nvSpPr>
            <p:cNvPr id="14" name="Retângulo de cantos arredondados 13"/>
            <p:cNvSpPr/>
            <p:nvPr/>
          </p:nvSpPr>
          <p:spPr>
            <a:xfrm>
              <a:off x="187" y="3009"/>
              <a:ext cx="5483" cy="315"/>
            </a:xfrm>
            <a:prstGeom prst="roundRect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kern="0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</a:rPr>
                <a:t>Município</a:t>
              </a:r>
            </a:p>
          </p:txBody>
        </p:sp>
        <p:sp>
          <p:nvSpPr>
            <p:cNvPr id="18" name="Seta para baixo 17"/>
            <p:cNvSpPr/>
            <p:nvPr/>
          </p:nvSpPr>
          <p:spPr>
            <a:xfrm>
              <a:off x="495" y="1549"/>
              <a:ext cx="225" cy="1582"/>
            </a:xfrm>
            <a:prstGeom prst="downArrow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dash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35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Seta para baixo 18"/>
            <p:cNvSpPr/>
            <p:nvPr/>
          </p:nvSpPr>
          <p:spPr>
            <a:xfrm>
              <a:off x="1359" y="1543"/>
              <a:ext cx="225" cy="1582"/>
            </a:xfrm>
            <a:prstGeom prst="downArrow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dash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35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Seta para baixo 19"/>
            <p:cNvSpPr/>
            <p:nvPr/>
          </p:nvSpPr>
          <p:spPr>
            <a:xfrm>
              <a:off x="2299" y="1543"/>
              <a:ext cx="226" cy="1582"/>
            </a:xfrm>
            <a:prstGeom prst="downArrow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dash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35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Seta para baixo 20"/>
            <p:cNvSpPr/>
            <p:nvPr/>
          </p:nvSpPr>
          <p:spPr>
            <a:xfrm>
              <a:off x="3192" y="1538"/>
              <a:ext cx="225" cy="1582"/>
            </a:xfrm>
            <a:prstGeom prst="downArrow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dash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35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Seta para baixo 22"/>
            <p:cNvSpPr/>
            <p:nvPr/>
          </p:nvSpPr>
          <p:spPr>
            <a:xfrm>
              <a:off x="4200" y="1500"/>
              <a:ext cx="225" cy="1581"/>
            </a:xfrm>
            <a:prstGeom prst="downArrow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dash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35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luxograma: Processo alternativo 23"/>
            <p:cNvSpPr/>
            <p:nvPr/>
          </p:nvSpPr>
          <p:spPr>
            <a:xfrm>
              <a:off x="188" y="1764"/>
              <a:ext cx="856" cy="527"/>
            </a:xfrm>
            <a:prstGeom prst="flowChartAlternateProcess">
              <a:avLst/>
            </a:prstGeom>
            <a:gradFill rotWithShape="1">
              <a:gsLst>
                <a:gs pos="0">
                  <a:srgbClr val="5B9BD5">
                    <a:satMod val="103000"/>
                    <a:lumMod val="102000"/>
                    <a:tint val="94000"/>
                  </a:srgbClr>
                </a:gs>
                <a:gs pos="50000">
                  <a:srgbClr val="5B9BD5">
                    <a:satMod val="110000"/>
                    <a:lumMod val="100000"/>
                    <a:shade val="100000"/>
                  </a:srgbClr>
                </a:gs>
                <a:gs pos="100000">
                  <a:srgbClr val="5B9BD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sz="15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</a:rPr>
                <a:t>Fundo a</a:t>
              </a:r>
            </a:p>
            <a:p>
              <a:pPr algn="ctr" eaLnBrk="1" hangingPunct="1">
                <a:defRPr/>
              </a:pPr>
              <a:r>
                <a:rPr lang="pt-BR" sz="15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</a:rPr>
                <a:t>Fundo da Saúde</a:t>
              </a:r>
            </a:p>
          </p:txBody>
        </p:sp>
        <p:sp>
          <p:nvSpPr>
            <p:cNvPr id="25" name="Fluxograma: Processo alternativo 24"/>
            <p:cNvSpPr/>
            <p:nvPr/>
          </p:nvSpPr>
          <p:spPr>
            <a:xfrm>
              <a:off x="1083" y="1764"/>
              <a:ext cx="857" cy="527"/>
            </a:xfrm>
            <a:prstGeom prst="flowChartAlternateProcess">
              <a:avLst/>
            </a:prstGeom>
            <a:gradFill rotWithShape="1">
              <a:gsLst>
                <a:gs pos="0">
                  <a:srgbClr val="5B9BD5">
                    <a:satMod val="103000"/>
                    <a:lumMod val="102000"/>
                    <a:tint val="94000"/>
                  </a:srgbClr>
                </a:gs>
                <a:gs pos="50000">
                  <a:srgbClr val="5B9BD5">
                    <a:satMod val="110000"/>
                    <a:lumMod val="100000"/>
                    <a:shade val="100000"/>
                  </a:srgbClr>
                </a:gs>
                <a:gs pos="100000">
                  <a:srgbClr val="5B9BD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lIns="54000" rIns="54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sz="15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</a:rPr>
                <a:t>Programas Sociais </a:t>
              </a:r>
            </a:p>
          </p:txBody>
        </p:sp>
        <p:sp>
          <p:nvSpPr>
            <p:cNvPr id="26" name="Fluxograma: Processo alternativo 25"/>
            <p:cNvSpPr/>
            <p:nvPr/>
          </p:nvSpPr>
          <p:spPr>
            <a:xfrm>
              <a:off x="1981" y="1775"/>
              <a:ext cx="856" cy="527"/>
            </a:xfrm>
            <a:prstGeom prst="flowChartAlternateProcess">
              <a:avLst/>
            </a:prstGeom>
            <a:gradFill rotWithShape="1">
              <a:gsLst>
                <a:gs pos="0">
                  <a:srgbClr val="5B9BD5">
                    <a:satMod val="103000"/>
                    <a:lumMod val="102000"/>
                    <a:tint val="94000"/>
                  </a:srgbClr>
                </a:gs>
                <a:gs pos="50000">
                  <a:srgbClr val="5B9BD5">
                    <a:satMod val="110000"/>
                    <a:lumMod val="100000"/>
                    <a:shade val="100000"/>
                  </a:srgbClr>
                </a:gs>
                <a:gs pos="100000">
                  <a:srgbClr val="5B9BD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sz="15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</a:rPr>
                <a:t>Minha Casa </a:t>
              </a:r>
            </a:p>
            <a:p>
              <a:pPr algn="ctr" eaLnBrk="1" hangingPunct="1">
                <a:defRPr/>
              </a:pPr>
              <a:r>
                <a:rPr lang="pt-BR" sz="15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</a:rPr>
                <a:t>Minha Vida FAR</a:t>
              </a:r>
            </a:p>
          </p:txBody>
        </p:sp>
        <p:sp>
          <p:nvSpPr>
            <p:cNvPr id="27" name="Fluxograma: Processo alternativo 26"/>
            <p:cNvSpPr/>
            <p:nvPr/>
          </p:nvSpPr>
          <p:spPr>
            <a:xfrm>
              <a:off x="2876" y="1775"/>
              <a:ext cx="946" cy="527"/>
            </a:xfrm>
            <a:prstGeom prst="flowChartAlternateProcess">
              <a:avLst/>
            </a:prstGeom>
            <a:gradFill rotWithShape="1">
              <a:gsLst>
                <a:gs pos="0">
                  <a:srgbClr val="5B9BD5">
                    <a:satMod val="103000"/>
                    <a:lumMod val="102000"/>
                    <a:tint val="94000"/>
                  </a:srgbClr>
                </a:gs>
                <a:gs pos="50000">
                  <a:srgbClr val="5B9BD5">
                    <a:satMod val="110000"/>
                    <a:lumMod val="100000"/>
                    <a:shade val="100000"/>
                  </a:srgbClr>
                </a:gs>
                <a:gs pos="100000">
                  <a:srgbClr val="5B9BD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sz="15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</a:rPr>
                <a:t>Repasse </a:t>
              </a:r>
            </a:p>
            <a:p>
              <a:pPr algn="ctr" eaLnBrk="1" hangingPunct="1">
                <a:defRPr/>
              </a:pPr>
              <a:r>
                <a:rPr lang="pt-BR" sz="15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</a:rPr>
                <a:t>OGU </a:t>
              </a:r>
            </a:p>
          </p:txBody>
        </p:sp>
        <p:sp>
          <p:nvSpPr>
            <p:cNvPr id="28" name="Fluxograma: Processo alternativo 27"/>
            <p:cNvSpPr/>
            <p:nvPr/>
          </p:nvSpPr>
          <p:spPr>
            <a:xfrm>
              <a:off x="3872" y="1775"/>
              <a:ext cx="926" cy="527"/>
            </a:xfrm>
            <a:prstGeom prst="flowChartAlternateProcess">
              <a:avLst/>
            </a:prstGeom>
            <a:gradFill rotWithShape="1">
              <a:gsLst>
                <a:gs pos="0">
                  <a:srgbClr val="5B9BD5">
                    <a:satMod val="103000"/>
                    <a:lumMod val="102000"/>
                    <a:tint val="94000"/>
                    <a:alpha val="70000"/>
                  </a:srgbClr>
                </a:gs>
                <a:gs pos="50000">
                  <a:srgbClr val="5B9BD5">
                    <a:satMod val="110000"/>
                    <a:lumMod val="100000"/>
                    <a:shade val="100000"/>
                  </a:srgbClr>
                </a:gs>
                <a:gs pos="100000">
                  <a:srgbClr val="5B9BD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sz="15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</a:rPr>
                <a:t>Financiamento FGTS/FINISA</a:t>
              </a:r>
            </a:p>
          </p:txBody>
        </p:sp>
        <p:pic>
          <p:nvPicPr>
            <p:cNvPr id="11280" name="Retângulo de cantos arredondados 28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0" y="1137"/>
              <a:ext cx="369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Seta para baixo 31"/>
            <p:cNvSpPr/>
            <p:nvPr/>
          </p:nvSpPr>
          <p:spPr>
            <a:xfrm>
              <a:off x="5138" y="1543"/>
              <a:ext cx="225" cy="1582"/>
            </a:xfrm>
            <a:prstGeom prst="downArrow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dash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35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luxograma: Processo alternativo 32"/>
            <p:cNvSpPr/>
            <p:nvPr/>
          </p:nvSpPr>
          <p:spPr>
            <a:xfrm>
              <a:off x="4847" y="1775"/>
              <a:ext cx="857" cy="527"/>
            </a:xfrm>
            <a:prstGeom prst="flowChartAlternateProcess">
              <a:avLst/>
            </a:prstGeom>
            <a:gradFill rotWithShape="1">
              <a:gsLst>
                <a:gs pos="0">
                  <a:srgbClr val="5B9BD5">
                    <a:satMod val="103000"/>
                    <a:lumMod val="102000"/>
                    <a:tint val="94000"/>
                  </a:srgbClr>
                </a:gs>
                <a:gs pos="50000">
                  <a:srgbClr val="5B9BD5">
                    <a:satMod val="110000"/>
                    <a:lumMod val="100000"/>
                    <a:shade val="100000"/>
                  </a:srgbClr>
                </a:gs>
                <a:gs pos="100000">
                  <a:srgbClr val="5B9BD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sz="15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</a:rPr>
                <a:t>PMAT </a:t>
              </a:r>
            </a:p>
            <a:p>
              <a:pPr algn="ctr" eaLnBrk="1" hangingPunct="1">
                <a:defRPr/>
              </a:pPr>
              <a:r>
                <a:rPr lang="pt-BR" sz="15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</a:rPr>
                <a:t>PNAFM</a:t>
              </a:r>
            </a:p>
          </p:txBody>
        </p:sp>
        <p:pic>
          <p:nvPicPr>
            <p:cNvPr id="11283" name="Retângulo de cantos arredondados 3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32" y="1148"/>
              <a:ext cx="1874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tângulo de cantos arredondados 34"/>
            <p:cNvSpPr/>
            <p:nvPr/>
          </p:nvSpPr>
          <p:spPr>
            <a:xfrm>
              <a:off x="187" y="2407"/>
              <a:ext cx="5483" cy="433"/>
            </a:xfrm>
            <a:prstGeom prst="roundRect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  <a:alpha val="80000"/>
                  </a:srgbClr>
                </a:gs>
                <a:gs pos="74000">
                  <a:srgbClr val="5B9BD5">
                    <a:lumMod val="45000"/>
                    <a:lumOff val="55000"/>
                    <a:alpha val="77000"/>
                  </a:srgbClr>
                </a:gs>
                <a:gs pos="83000">
                  <a:srgbClr val="5B9BD5">
                    <a:lumMod val="45000"/>
                    <a:lumOff val="55000"/>
                    <a:alpha val="94000"/>
                  </a:srgbClr>
                </a:gs>
                <a:gs pos="100000">
                  <a:srgbClr val="5B9BD5">
                    <a:lumMod val="30000"/>
                    <a:lumOff val="70000"/>
                    <a:alpha val="54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700" kern="0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1285" name="Picture 2" descr="http://www.esmeraldanoticias.com.br/wp-content/uploads/2011/12/Logo-Caixa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7" y="2485"/>
              <a:ext cx="1329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68" name="CaixaDeTexto 7"/>
          <p:cNvSpPr txBox="1">
            <a:spLocks noChangeArrowheads="1"/>
          </p:cNvSpPr>
          <p:nvPr/>
        </p:nvSpPr>
        <p:spPr bwMode="auto">
          <a:xfrm>
            <a:off x="471488" y="708025"/>
            <a:ext cx="851693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3000"/>
              </a:lnSpc>
            </a:pPr>
            <a:r>
              <a:rPr lang="en-US" altLang="pt-BR" sz="2800" b="1">
                <a:solidFill>
                  <a:srgbClr val="005493"/>
                </a:solidFill>
                <a:latin typeface="Futura Lt BT" pitchFamily="34" charset="0"/>
              </a:rPr>
              <a:t>PROGRAMAS E FONTES DE RECURSOS</a:t>
            </a:r>
            <a:endParaRPr lang="pt-BR" altLang="pt-BR" sz="2800" b="1">
              <a:solidFill>
                <a:srgbClr val="005493"/>
              </a:solidFill>
              <a:latin typeface="Futura Lt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CaixaDeTexto 4"/>
          <p:cNvSpPr txBox="1">
            <a:spLocks noChangeArrowheads="1"/>
          </p:cNvSpPr>
          <p:nvPr/>
        </p:nvSpPr>
        <p:spPr bwMode="auto">
          <a:xfrm>
            <a:off x="4059238" y="2279650"/>
            <a:ext cx="72167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2700"/>
              </a:lnSpc>
            </a:pPr>
            <a:r>
              <a:rPr lang="pt-BR" sz="4400" b="1" baseline="30000">
                <a:solidFill>
                  <a:srgbClr val="0065B2"/>
                </a:solidFill>
                <a:latin typeface="FuturaStd-Book" pitchFamily="34" charset="0"/>
              </a:rPr>
              <a:t> </a:t>
            </a:r>
            <a:endParaRPr lang="pt-BR" sz="3600" baseline="30000">
              <a:solidFill>
                <a:srgbClr val="0065B2"/>
              </a:solidFill>
              <a:latin typeface="FuturaStd-Book" pitchFamily="34" charset="0"/>
            </a:endParaRPr>
          </a:p>
          <a:p>
            <a:pPr eaLnBrk="1" hangingPunct="1">
              <a:lnSpc>
                <a:spcPts val="2700"/>
              </a:lnSpc>
              <a:buFontTx/>
              <a:buAutoNum type="arabicParenR"/>
            </a:pPr>
            <a:endParaRPr lang="pt-BR" sz="3600" baseline="30000">
              <a:solidFill>
                <a:srgbClr val="0065B2"/>
              </a:solidFill>
              <a:latin typeface="FuturaStd-Book" pitchFamily="34" charset="0"/>
            </a:endParaRPr>
          </a:p>
          <a:p>
            <a:pPr eaLnBrk="1" hangingPunct="1">
              <a:lnSpc>
                <a:spcPts val="2700"/>
              </a:lnSpc>
              <a:buFontTx/>
              <a:buAutoNum type="arabicParenR"/>
            </a:pPr>
            <a:endParaRPr lang="pt-BR" sz="3600" baseline="30000">
              <a:solidFill>
                <a:srgbClr val="0065B2"/>
              </a:solidFill>
              <a:latin typeface="FuturaStd-Book" pitchFamily="34" charset="0"/>
            </a:endParaRPr>
          </a:p>
        </p:txBody>
      </p:sp>
      <p:sp>
        <p:nvSpPr>
          <p:cNvPr id="51559" name="Retângulo de cantos arredondados 51558"/>
          <p:cNvSpPr/>
          <p:nvPr/>
        </p:nvSpPr>
        <p:spPr>
          <a:xfrm>
            <a:off x="2051050" y="1527175"/>
            <a:ext cx="6977063" cy="138271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38" name="Retângulo de cantos arredondados 437"/>
          <p:cNvSpPr/>
          <p:nvPr/>
        </p:nvSpPr>
        <p:spPr>
          <a:xfrm>
            <a:off x="2051050" y="4572000"/>
            <a:ext cx="6977063" cy="1882775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23" name="Fluxograma: Processo alternativo 422"/>
          <p:cNvSpPr/>
          <p:nvPr/>
        </p:nvSpPr>
        <p:spPr>
          <a:xfrm>
            <a:off x="2141538" y="1625600"/>
            <a:ext cx="1131887" cy="592138"/>
          </a:xfrm>
          <a:prstGeom prst="flowChartAlternate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bg2">
                <a:lumMod val="90000"/>
              </a:schemeClr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anchor="ctr"/>
          <a:lstStyle/>
          <a:p>
            <a:pPr algn="ctr" defTabSz="355600" eaLnBrk="1" fontAlgn="auto" hangingPunct="1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  <a:latin typeface="Futura"/>
                <a:cs typeface="Arial" panose="020B0604020202020204" pitchFamily="34" charset="0"/>
              </a:rPr>
              <a:t>PMAT</a:t>
            </a:r>
          </a:p>
        </p:txBody>
      </p:sp>
      <p:sp>
        <p:nvSpPr>
          <p:cNvPr id="424" name="Fluxograma: Processo alternativo 423"/>
          <p:cNvSpPr/>
          <p:nvPr/>
        </p:nvSpPr>
        <p:spPr>
          <a:xfrm>
            <a:off x="6338888" y="2205038"/>
            <a:ext cx="1131887" cy="592137"/>
          </a:xfrm>
          <a:prstGeom prst="flowChartAlternate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bg2">
                <a:lumMod val="90000"/>
              </a:schemeClr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anchor="ctr"/>
          <a:lstStyle/>
          <a:p>
            <a:pPr algn="ctr" defTabSz="355600" eaLnBrk="1" fontAlgn="auto" hangingPunct="1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  <a:latin typeface="Futura"/>
                <a:cs typeface="Arial" panose="020B0604020202020204" pitchFamily="34" charset="0"/>
              </a:rPr>
              <a:t>CPAC</a:t>
            </a:r>
          </a:p>
        </p:txBody>
      </p:sp>
      <p:sp>
        <p:nvSpPr>
          <p:cNvPr id="425" name="Fluxograma: Processo alternativo 424"/>
          <p:cNvSpPr/>
          <p:nvPr/>
        </p:nvSpPr>
        <p:spPr>
          <a:xfrm>
            <a:off x="3017838" y="2276475"/>
            <a:ext cx="1576387" cy="592138"/>
          </a:xfrm>
          <a:prstGeom prst="flowChartAlternate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bg2">
                <a:lumMod val="90000"/>
              </a:schemeClr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anchor="ctr"/>
          <a:lstStyle/>
          <a:p>
            <a:pPr algn="ctr" defTabSz="355600" eaLnBrk="1" fontAlgn="auto" hangingPunct="1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  <a:latin typeface="Futura"/>
                <a:cs typeface="Arial" panose="020B0604020202020204" pitchFamily="34" charset="0"/>
              </a:rPr>
              <a:t>PROVIAS</a:t>
            </a:r>
          </a:p>
        </p:txBody>
      </p:sp>
      <p:sp>
        <p:nvSpPr>
          <p:cNvPr id="12297" name="CaixaDeTexto 51559"/>
          <p:cNvSpPr txBox="1">
            <a:spLocks noChangeArrowheads="1"/>
          </p:cNvSpPr>
          <p:nvPr/>
        </p:nvSpPr>
        <p:spPr bwMode="auto">
          <a:xfrm>
            <a:off x="7896225" y="2400300"/>
            <a:ext cx="1066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latin typeface="Arial" pitchFamily="34" charset="0"/>
                <a:cs typeface="Arial" pitchFamily="34" charset="0"/>
              </a:rPr>
              <a:t>BNDES</a:t>
            </a:r>
          </a:p>
        </p:txBody>
      </p:sp>
      <p:sp>
        <p:nvSpPr>
          <p:cNvPr id="429" name="Retângulo de cantos arredondados 428"/>
          <p:cNvSpPr/>
          <p:nvPr/>
        </p:nvSpPr>
        <p:spPr>
          <a:xfrm>
            <a:off x="2051050" y="2914650"/>
            <a:ext cx="6977063" cy="89376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30" name="Fluxograma: Processo alternativo 429"/>
          <p:cNvSpPr/>
          <p:nvPr/>
        </p:nvSpPr>
        <p:spPr>
          <a:xfrm>
            <a:off x="4506913" y="3063875"/>
            <a:ext cx="1831975" cy="592138"/>
          </a:xfrm>
          <a:prstGeom prst="flowChartAlternate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bg2">
                <a:lumMod val="90000"/>
              </a:schemeClr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anchor="ctr"/>
          <a:lstStyle/>
          <a:p>
            <a:pPr algn="ctr" defTabSz="355600" eaLnBrk="1" fontAlgn="auto" hangingPunct="1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  <a:latin typeface="Futura"/>
                <a:cs typeface="Arial" panose="020B0604020202020204" pitchFamily="34" charset="0"/>
              </a:rPr>
              <a:t>PNAFM</a:t>
            </a:r>
          </a:p>
        </p:txBody>
      </p:sp>
      <p:sp>
        <p:nvSpPr>
          <p:cNvPr id="433" name="Fluxograma: Processo alternativo 432"/>
          <p:cNvSpPr/>
          <p:nvPr/>
        </p:nvSpPr>
        <p:spPr>
          <a:xfrm>
            <a:off x="4506913" y="3883025"/>
            <a:ext cx="1974850" cy="593725"/>
          </a:xfrm>
          <a:prstGeom prst="flowChartAlternate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bg2">
                <a:lumMod val="90000"/>
              </a:schemeClr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anchor="ctr"/>
          <a:lstStyle/>
          <a:p>
            <a:pPr algn="ctr" defTabSz="355600" eaLnBrk="1" fontAlgn="auto" hangingPunct="1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  <a:latin typeface="Futura"/>
                <a:cs typeface="Arial" panose="020B0604020202020204" pitchFamily="34" charset="0"/>
              </a:rPr>
              <a:t>FINISA</a:t>
            </a:r>
          </a:p>
        </p:txBody>
      </p:sp>
      <p:sp>
        <p:nvSpPr>
          <p:cNvPr id="12301" name="CaixaDeTexto 433"/>
          <p:cNvSpPr txBox="1">
            <a:spLocks noChangeArrowheads="1"/>
          </p:cNvSpPr>
          <p:nvPr/>
        </p:nvSpPr>
        <p:spPr bwMode="auto">
          <a:xfrm>
            <a:off x="7947025" y="4176713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latin typeface="Arial" pitchFamily="34" charset="0"/>
                <a:cs typeface="Arial" pitchFamily="34" charset="0"/>
              </a:rPr>
              <a:t>CAIXA</a:t>
            </a:r>
          </a:p>
        </p:txBody>
      </p:sp>
      <p:sp>
        <p:nvSpPr>
          <p:cNvPr id="435" name="Fluxograma: Processo alternativo 434"/>
          <p:cNvSpPr/>
          <p:nvPr/>
        </p:nvSpPr>
        <p:spPr>
          <a:xfrm>
            <a:off x="5773738" y="5697538"/>
            <a:ext cx="1822450" cy="592137"/>
          </a:xfrm>
          <a:prstGeom prst="flowChartAlternate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bg2">
                <a:lumMod val="90000"/>
              </a:schemeClr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anchor="ctr"/>
          <a:lstStyle>
            <a:lvl1pPr defTabSz="355600">
              <a:tabLst>
                <a:tab pos="266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55600">
              <a:tabLst>
                <a:tab pos="266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55600">
              <a:tabLst>
                <a:tab pos="266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55600">
              <a:tabLst>
                <a:tab pos="266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55600">
              <a:tabLst>
                <a:tab pos="266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55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55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55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55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2000" b="1" smtClean="0">
                <a:solidFill>
                  <a:schemeClr val="bg1"/>
                </a:solidFill>
                <a:latin typeface="Futura" charset="0"/>
                <a:cs typeface="Arial" panose="020B0604020202020204" pitchFamily="34" charset="0"/>
              </a:rPr>
              <a:t>Pró - Moradia</a:t>
            </a:r>
          </a:p>
        </p:txBody>
      </p:sp>
      <p:sp>
        <p:nvSpPr>
          <p:cNvPr id="436" name="Fluxograma: Processo alternativo 435"/>
          <p:cNvSpPr/>
          <p:nvPr/>
        </p:nvSpPr>
        <p:spPr>
          <a:xfrm>
            <a:off x="5526088" y="4870450"/>
            <a:ext cx="2576512" cy="592138"/>
          </a:xfrm>
          <a:prstGeom prst="flowChartAlternate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bg2">
                <a:lumMod val="90000"/>
              </a:schemeClr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anchor="ctr"/>
          <a:lstStyle>
            <a:lvl1pPr defTabSz="355600">
              <a:tabLst>
                <a:tab pos="266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55600">
              <a:tabLst>
                <a:tab pos="266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55600">
              <a:tabLst>
                <a:tab pos="266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55600">
              <a:tabLst>
                <a:tab pos="266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55600">
              <a:tabLst>
                <a:tab pos="266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55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55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55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55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2000" b="1" smtClean="0">
                <a:solidFill>
                  <a:schemeClr val="bg1"/>
                </a:solidFill>
                <a:latin typeface="Futura" charset="0"/>
                <a:cs typeface="Arial" panose="020B0604020202020204" pitchFamily="34" charset="0"/>
              </a:rPr>
              <a:t>Pró -Transporte</a:t>
            </a:r>
          </a:p>
        </p:txBody>
      </p:sp>
      <p:sp>
        <p:nvSpPr>
          <p:cNvPr id="437" name="Fluxograma: Processo alternativo 436"/>
          <p:cNvSpPr/>
          <p:nvPr/>
        </p:nvSpPr>
        <p:spPr>
          <a:xfrm>
            <a:off x="2403475" y="5697538"/>
            <a:ext cx="3122613" cy="592137"/>
          </a:xfrm>
          <a:prstGeom prst="flowChartAlternate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bg2">
                <a:lumMod val="90000"/>
              </a:schemeClr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anchor="ctr"/>
          <a:lstStyle/>
          <a:p>
            <a:pPr algn="ctr" defTabSz="355600" eaLnBrk="1" fontAlgn="auto" hangingPunct="1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  <a:latin typeface="Futura"/>
                <a:cs typeface="Arial" panose="020B0604020202020204" pitchFamily="34" charset="0"/>
              </a:rPr>
              <a:t>Saneamento para Todos</a:t>
            </a:r>
          </a:p>
        </p:txBody>
      </p:sp>
      <p:sp>
        <p:nvSpPr>
          <p:cNvPr id="12305" name="CaixaDeTexto 438"/>
          <p:cNvSpPr txBox="1">
            <a:spLocks noChangeArrowheads="1"/>
          </p:cNvSpPr>
          <p:nvPr/>
        </p:nvSpPr>
        <p:spPr bwMode="auto">
          <a:xfrm>
            <a:off x="7961313" y="6024563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latin typeface="Arial" pitchFamily="34" charset="0"/>
                <a:cs typeface="Arial" pitchFamily="34" charset="0"/>
              </a:rPr>
              <a:t>FGTS</a:t>
            </a:r>
          </a:p>
        </p:txBody>
      </p:sp>
      <p:sp>
        <p:nvSpPr>
          <p:cNvPr id="12306" name="CaixaDeTexto 430"/>
          <p:cNvSpPr txBox="1">
            <a:spLocks noChangeArrowheads="1"/>
          </p:cNvSpPr>
          <p:nvPr/>
        </p:nvSpPr>
        <p:spPr bwMode="auto">
          <a:xfrm>
            <a:off x="7799388" y="3400425"/>
            <a:ext cx="1066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latin typeface="Arial" pitchFamily="34" charset="0"/>
                <a:cs typeface="Arial" pitchFamily="34" charset="0"/>
              </a:rPr>
              <a:t>BID</a:t>
            </a:r>
          </a:p>
        </p:txBody>
      </p:sp>
      <p:sp>
        <p:nvSpPr>
          <p:cNvPr id="12307" name="Retângulo 1"/>
          <p:cNvSpPr>
            <a:spLocks noChangeArrowheads="1"/>
          </p:cNvSpPr>
          <p:nvPr/>
        </p:nvSpPr>
        <p:spPr bwMode="auto">
          <a:xfrm>
            <a:off x="1730375" y="6754813"/>
            <a:ext cx="61007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005493"/>
                </a:solidFill>
                <a:latin typeface="Arial" pitchFamily="34" charset="0"/>
                <a:cs typeface="Arial" pitchFamily="34" charset="0"/>
              </a:rPr>
              <a:t>Dependem de abertura de proposta em edital específico!</a:t>
            </a:r>
          </a:p>
        </p:txBody>
      </p:sp>
      <p:pic>
        <p:nvPicPr>
          <p:cNvPr id="12308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8113" y="6530975"/>
            <a:ext cx="3794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de cantos arredondados 428"/>
          <p:cNvSpPr/>
          <p:nvPr/>
        </p:nvSpPr>
        <p:spPr>
          <a:xfrm>
            <a:off x="2036763" y="3800475"/>
            <a:ext cx="6977062" cy="771525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2310" name="Imagem 44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80325" y="6024563"/>
            <a:ext cx="300038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1" name="Imagem 44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188" y="4176713"/>
            <a:ext cx="300037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2" name="Imagem 44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188" y="3400425"/>
            <a:ext cx="300037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3" name="Imagem 44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6988" y="2400300"/>
            <a:ext cx="300037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Fluxograma: Processo alternativo 26"/>
          <p:cNvSpPr/>
          <p:nvPr/>
        </p:nvSpPr>
        <p:spPr>
          <a:xfrm>
            <a:off x="4135438" y="1562100"/>
            <a:ext cx="2574925" cy="592138"/>
          </a:xfrm>
          <a:prstGeom prst="flowChartAlternate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bg2">
                <a:lumMod val="90000"/>
              </a:schemeClr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anchor="ctr"/>
          <a:lstStyle/>
          <a:p>
            <a:pPr algn="ctr" defTabSz="355600" eaLnBrk="1" fontAlgn="auto" hangingPunct="1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  <a:latin typeface="Futura"/>
                <a:cs typeface="Arial" panose="020B0604020202020204" pitchFamily="34" charset="0"/>
              </a:rPr>
              <a:t>Caminho da Escola</a:t>
            </a:r>
          </a:p>
        </p:txBody>
      </p:sp>
      <p:sp>
        <p:nvSpPr>
          <p:cNvPr id="3" name="Fluxograma: Processo alternativo 435"/>
          <p:cNvSpPr/>
          <p:nvPr/>
        </p:nvSpPr>
        <p:spPr>
          <a:xfrm>
            <a:off x="2770188" y="4870450"/>
            <a:ext cx="2576512" cy="592138"/>
          </a:xfrm>
          <a:prstGeom prst="flowChartAlternate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bg2">
                <a:lumMod val="90000"/>
              </a:schemeClr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anchor="ctr"/>
          <a:lstStyle>
            <a:lvl1pPr defTabSz="355600">
              <a:tabLst>
                <a:tab pos="266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55600">
              <a:tabLst>
                <a:tab pos="266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55600">
              <a:tabLst>
                <a:tab pos="266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55600">
              <a:tabLst>
                <a:tab pos="266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55600">
              <a:tabLst>
                <a:tab pos="266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55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55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55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55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2000" b="1" smtClean="0">
                <a:solidFill>
                  <a:schemeClr val="bg1"/>
                </a:solidFill>
                <a:latin typeface="Futura" charset="0"/>
                <a:cs typeface="Arial" panose="020B0604020202020204" pitchFamily="34" charset="0"/>
              </a:rPr>
              <a:t>Pró - Cidades</a:t>
            </a:r>
          </a:p>
        </p:txBody>
      </p:sp>
      <p:sp>
        <p:nvSpPr>
          <p:cNvPr id="12316" name="CaixaDeTexto 7"/>
          <p:cNvSpPr txBox="1">
            <a:spLocks noChangeArrowheads="1"/>
          </p:cNvSpPr>
          <p:nvPr/>
        </p:nvSpPr>
        <p:spPr bwMode="auto">
          <a:xfrm>
            <a:off x="511175" y="549275"/>
            <a:ext cx="85169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3000"/>
              </a:lnSpc>
            </a:pPr>
            <a:r>
              <a:rPr lang="en-US" altLang="pt-BR" sz="2800" b="1">
                <a:solidFill>
                  <a:srgbClr val="005493"/>
                </a:solidFill>
                <a:latin typeface="Futura Lt BT" pitchFamily="34" charset="0"/>
              </a:rPr>
              <a:t>PROGRAMA DE RECURSOS ONEROSOS (FINANCIAMENTO)</a:t>
            </a:r>
            <a:endParaRPr lang="pt-BR" altLang="pt-BR" sz="2800" b="1">
              <a:solidFill>
                <a:srgbClr val="005493"/>
              </a:solidFill>
              <a:latin typeface="Futura Lt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CaixaDeTexto 7"/>
          <p:cNvSpPr txBox="1">
            <a:spLocks noChangeArrowheads="1"/>
          </p:cNvSpPr>
          <p:nvPr/>
        </p:nvSpPr>
        <p:spPr bwMode="auto">
          <a:xfrm>
            <a:off x="471488" y="708025"/>
            <a:ext cx="30670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3000"/>
              </a:lnSpc>
            </a:pPr>
            <a:endParaRPr lang="pt-BR" altLang="pt-BR" sz="3600">
              <a:latin typeface="Futura Lt BT" pitchFamily="34" charset="0"/>
            </a:endParaRPr>
          </a:p>
        </p:txBody>
      </p:sp>
      <p:sp>
        <p:nvSpPr>
          <p:cNvPr id="14340" name="CaixaDeTexto 4"/>
          <p:cNvSpPr txBox="1">
            <a:spLocks noChangeArrowheads="1"/>
          </p:cNvSpPr>
          <p:nvPr/>
        </p:nvSpPr>
        <p:spPr bwMode="auto">
          <a:xfrm>
            <a:off x="4059238" y="2279650"/>
            <a:ext cx="72167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2700"/>
              </a:lnSpc>
            </a:pPr>
            <a:r>
              <a:rPr lang="pt-BR" sz="4400" b="1" baseline="30000">
                <a:solidFill>
                  <a:srgbClr val="0065B2"/>
                </a:solidFill>
                <a:latin typeface="FuturaStd-Book" pitchFamily="34" charset="0"/>
              </a:rPr>
              <a:t> </a:t>
            </a:r>
            <a:endParaRPr lang="pt-BR" sz="3600" baseline="30000">
              <a:solidFill>
                <a:srgbClr val="0065B2"/>
              </a:solidFill>
              <a:latin typeface="FuturaStd-Book" pitchFamily="34" charset="0"/>
            </a:endParaRPr>
          </a:p>
          <a:p>
            <a:pPr eaLnBrk="1" hangingPunct="1">
              <a:lnSpc>
                <a:spcPts val="2700"/>
              </a:lnSpc>
              <a:buFontTx/>
              <a:buAutoNum type="arabicParenR"/>
            </a:pPr>
            <a:endParaRPr lang="pt-BR" sz="3600" baseline="30000">
              <a:solidFill>
                <a:srgbClr val="0065B2"/>
              </a:solidFill>
              <a:latin typeface="FuturaStd-Book" pitchFamily="34" charset="0"/>
            </a:endParaRPr>
          </a:p>
          <a:p>
            <a:pPr eaLnBrk="1" hangingPunct="1">
              <a:lnSpc>
                <a:spcPts val="2700"/>
              </a:lnSpc>
              <a:buFontTx/>
              <a:buAutoNum type="arabicParenR"/>
            </a:pPr>
            <a:endParaRPr lang="pt-BR" sz="3600" baseline="30000">
              <a:solidFill>
                <a:srgbClr val="0065B2"/>
              </a:solidFill>
              <a:latin typeface="FuturaStd-Book" pitchFamily="34" charset="0"/>
            </a:endParaRPr>
          </a:p>
        </p:txBody>
      </p:sp>
      <p:sp>
        <p:nvSpPr>
          <p:cNvPr id="14341" name="CaixaDeTexto 7"/>
          <p:cNvSpPr txBox="1">
            <a:spLocks noChangeArrowheads="1"/>
          </p:cNvSpPr>
          <p:nvPr/>
        </p:nvSpPr>
        <p:spPr bwMode="auto">
          <a:xfrm>
            <a:off x="471488" y="708025"/>
            <a:ext cx="92567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3000"/>
              </a:lnSpc>
            </a:pPr>
            <a:r>
              <a:rPr lang="pt-BR" altLang="pt-BR" sz="2800" b="1">
                <a:solidFill>
                  <a:srgbClr val="0065B2"/>
                </a:solidFill>
                <a:latin typeface="Futura Lt BT" pitchFamily="34" charset="0"/>
              </a:rPr>
              <a:t>FINISA</a:t>
            </a:r>
            <a:endParaRPr lang="pt-BR" altLang="pt-BR" sz="2800">
              <a:latin typeface="Futura Lt BT" pitchFamily="34" charset="0"/>
            </a:endParaRPr>
          </a:p>
        </p:txBody>
      </p:sp>
      <p:sp>
        <p:nvSpPr>
          <p:cNvPr id="7" name="Pentágono 6"/>
          <p:cNvSpPr/>
          <p:nvPr/>
        </p:nvSpPr>
        <p:spPr>
          <a:xfrm>
            <a:off x="2757488" y="1473200"/>
            <a:ext cx="715962" cy="514350"/>
          </a:xfrm>
          <a:prstGeom prst="homePlate">
            <a:avLst>
              <a:gd name="adj" fmla="val 20845"/>
            </a:avLst>
          </a:prstGeom>
          <a:gradFill flip="none" rotWithShape="1">
            <a:gsLst>
              <a:gs pos="0">
                <a:srgbClr val="16729C">
                  <a:shade val="30000"/>
                  <a:satMod val="115000"/>
                </a:srgbClr>
              </a:gs>
              <a:gs pos="50000">
                <a:srgbClr val="1B6DB8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3538538" y="1568450"/>
            <a:ext cx="3516312" cy="320675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defTabSz="361982">
              <a:defRPr/>
            </a:pPr>
            <a:r>
              <a:rPr lang="pt-BR" sz="3157" kern="0" dirty="0"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  <a:cs typeface="Leelawadee UI Semilight" panose="020B0402040204020203" pitchFamily="34" charset="-34"/>
                <a:sym typeface="Helvetica Light"/>
              </a:rPr>
              <a:t>CAIXA Ilumina</a:t>
            </a:r>
            <a:endParaRPr lang="pt-BR" sz="3508" kern="0" dirty="0">
              <a:solidFill>
                <a:schemeClr val="bg2">
                  <a:lumMod val="25000"/>
                </a:schemeClr>
              </a:solidFill>
              <a:latin typeface="Tw Cen MT" panose="020B0602020104020603" pitchFamily="34" charset="0"/>
              <a:cs typeface="Leelawadee UI Semilight" panose="020B0402040204020203" pitchFamily="34" charset="-34"/>
              <a:sym typeface="Helvetica Light"/>
            </a:endParaRPr>
          </a:p>
        </p:txBody>
      </p:sp>
      <p:sp>
        <p:nvSpPr>
          <p:cNvPr id="14344" name="Retângulo 8"/>
          <p:cNvSpPr>
            <a:spLocks noChangeArrowheads="1"/>
          </p:cNvSpPr>
          <p:nvPr/>
        </p:nvSpPr>
        <p:spPr bwMode="auto">
          <a:xfrm>
            <a:off x="3473450" y="1984375"/>
            <a:ext cx="5421313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700"/>
              </a:spcAft>
            </a:pPr>
            <a:r>
              <a:rPr lang="pt-BR" sz="1900" b="1">
                <a:solidFill>
                  <a:srgbClr val="3B3838"/>
                </a:solidFill>
                <a:latin typeface="Tw Cen MT" pitchFamily="34" charset="0"/>
                <a:ea typeface="Gadugi" pitchFamily="34" charset="0"/>
                <a:cs typeface="Gadugi" pitchFamily="34" charset="0"/>
              </a:rPr>
              <a:t>• Financiamento </a:t>
            </a:r>
            <a:r>
              <a:rPr lang="pt-BR" sz="1900">
                <a:solidFill>
                  <a:srgbClr val="3B3838"/>
                </a:solidFill>
                <a:latin typeface="Tw Cen MT" pitchFamily="34" charset="0"/>
                <a:ea typeface="Gadugi" pitchFamily="34" charset="0"/>
                <a:cs typeface="Gadugi" pitchFamily="34" charset="0"/>
              </a:rPr>
              <a:t>para modernizar, ampliar e deixar mais eficiente a rede de </a:t>
            </a:r>
            <a:r>
              <a:rPr lang="pt-BR" sz="1900" b="1">
                <a:solidFill>
                  <a:srgbClr val="3B3838"/>
                </a:solidFill>
                <a:latin typeface="Tw Cen MT" pitchFamily="34" charset="0"/>
                <a:ea typeface="Gadugi" pitchFamily="34" charset="0"/>
                <a:cs typeface="Gadugi" pitchFamily="34" charset="0"/>
              </a:rPr>
              <a:t>Iluminação Pública </a:t>
            </a:r>
          </a:p>
          <a:p>
            <a:pPr>
              <a:spcAft>
                <a:spcPts val="700"/>
              </a:spcAft>
            </a:pPr>
            <a:r>
              <a:rPr lang="pt-BR" sz="1900">
                <a:solidFill>
                  <a:srgbClr val="3B3838"/>
                </a:solidFill>
                <a:latin typeface="Tw Cen MT" pitchFamily="34" charset="0"/>
                <a:ea typeface="Gadugi" pitchFamily="34" charset="0"/>
                <a:cs typeface="Gadugi" pitchFamily="34" charset="0"/>
              </a:rPr>
              <a:t>• </a:t>
            </a:r>
            <a:r>
              <a:rPr lang="pt-BR" sz="1900" b="1">
                <a:solidFill>
                  <a:srgbClr val="3B3838"/>
                </a:solidFill>
                <a:latin typeface="Tw Cen MT" pitchFamily="34" charset="0"/>
                <a:ea typeface="Gadugi" pitchFamily="34" charset="0"/>
                <a:cs typeface="Gadugi" pitchFamily="34" charset="0"/>
              </a:rPr>
              <a:t>Valor mínimo: </a:t>
            </a:r>
            <a:r>
              <a:rPr lang="pt-BR" sz="1900">
                <a:solidFill>
                  <a:srgbClr val="3B3838"/>
                </a:solidFill>
                <a:latin typeface="Tw Cen MT" pitchFamily="34" charset="0"/>
                <a:ea typeface="Gadugi" pitchFamily="34" charset="0"/>
                <a:cs typeface="Gadugi" pitchFamily="34" charset="0"/>
              </a:rPr>
              <a:t>R$ 1 milhão - até 2 desembolsos</a:t>
            </a:r>
          </a:p>
          <a:p>
            <a:pPr>
              <a:spcAft>
                <a:spcPts val="700"/>
              </a:spcAft>
            </a:pPr>
            <a:r>
              <a:rPr lang="pt-BR" sz="1900" b="1">
                <a:solidFill>
                  <a:srgbClr val="3B3838"/>
                </a:solidFill>
                <a:latin typeface="Tw Cen MT" pitchFamily="34" charset="0"/>
                <a:ea typeface="Gadugi" pitchFamily="34" charset="0"/>
                <a:cs typeface="Gadugi" pitchFamily="34" charset="0"/>
              </a:rPr>
              <a:t>• Garantia: </a:t>
            </a:r>
            <a:r>
              <a:rPr lang="pt-BR" sz="1900">
                <a:solidFill>
                  <a:srgbClr val="3B3838"/>
                </a:solidFill>
                <a:latin typeface="Tw Cen MT" pitchFamily="34" charset="0"/>
                <a:ea typeface="Gadugi" pitchFamily="34" charset="0"/>
                <a:cs typeface="Gadugi" pitchFamily="34" charset="0"/>
              </a:rPr>
              <a:t>FPM ou FPM + ICMS</a:t>
            </a:r>
          </a:p>
        </p:txBody>
      </p:sp>
      <p:graphicFrame>
        <p:nvGraphicFramePr>
          <p:cNvPr id="10" name="Tabela 9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5810250" y="3859213"/>
          <a:ext cx="4708524" cy="187801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316910">
                  <a:extLst>
                    <a:ext uri="{9D8B030D-6E8A-4147-A177-3AD203B41FA5}"/>
                  </a:extLst>
                </a:gridCol>
                <a:gridCol w="1130538">
                  <a:extLst>
                    <a:ext uri="{9D8B030D-6E8A-4147-A177-3AD203B41FA5}"/>
                  </a:extLst>
                </a:gridCol>
                <a:gridCol w="1130538">
                  <a:extLst>
                    <a:ext uri="{9D8B030D-6E8A-4147-A177-3AD203B41FA5}"/>
                  </a:extLst>
                </a:gridCol>
                <a:gridCol w="1130538">
                  <a:extLst>
                    <a:ext uri="{9D8B030D-6E8A-4147-A177-3AD203B41FA5}"/>
                  </a:extLst>
                </a:gridCol>
              </a:tblGrid>
              <a:tr h="309303">
                <a:tc gridSpan="4">
                  <a:txBody>
                    <a:bodyPr/>
                    <a:lstStyle/>
                    <a:p>
                      <a:pPr marL="0" marR="0" lvl="0" indent="0" algn="ctr" defTabSz="132075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strike="noStrike" dirty="0">
                          <a:effectLst/>
                          <a:latin typeface="Tw Cen MT" panose="020B0602020104020603" pitchFamily="34" charset="0"/>
                        </a:rPr>
                        <a:t>SIMULAÇÃO DE FINANCIAMENTO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cs typeface="Arial" panose="020B0604020202020204" pitchFamily="34" charset="0"/>
                      </a:endParaRPr>
                    </a:p>
                  </a:txBody>
                  <a:tcPr marL="8352" marR="8352" marT="8348" marB="0" anchor="ctr">
                    <a:solidFill>
                      <a:srgbClr val="5395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alpha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229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Tw Cen MT" panose="020B0602020104020603" pitchFamily="34" charset="0"/>
                        </a:rPr>
                        <a:t>Custo total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cs typeface="Arial" panose="020B0604020202020204" pitchFamily="34" charset="0"/>
                      </a:endParaRPr>
                    </a:p>
                  </a:txBody>
                  <a:tcPr marL="8352" marR="8352" marT="834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Tw Cen MT" panose="020B0602020104020603" pitchFamily="34" charset="0"/>
                        </a:rPr>
                        <a:t>R$ 1.48 mi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cs typeface="Arial" panose="020B0604020202020204" pitchFamily="34" charset="0"/>
                      </a:endParaRPr>
                    </a:p>
                  </a:txBody>
                  <a:tcPr marL="8352" marR="8352" marT="834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Tw Cen MT" panose="020B0602020104020603" pitchFamily="34" charset="0"/>
                        </a:rPr>
                        <a:t>Custo financeiro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cs typeface="Arial" panose="020B0604020202020204" pitchFamily="34" charset="0"/>
                      </a:endParaRPr>
                    </a:p>
                  </a:txBody>
                  <a:tcPr marL="8352" marR="8352" marT="834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Tw Cen MT" panose="020B0602020104020603" pitchFamily="34" charset="0"/>
                        </a:rPr>
                        <a:t>CDI + 4,5% </a:t>
                      </a:r>
                      <a:r>
                        <a:rPr lang="pt-BR" sz="1600" u="none" strike="noStrike" dirty="0" err="1">
                          <a:effectLst/>
                          <a:latin typeface="Tw Cen MT" panose="020B0602020104020603" pitchFamily="34" charset="0"/>
                        </a:rPr>
                        <a:t>a.a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cs typeface="Arial" panose="020B0604020202020204" pitchFamily="34" charset="0"/>
                      </a:endParaRPr>
                    </a:p>
                  </a:txBody>
                  <a:tcPr marL="8352" marR="8352" marT="834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229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Tw Cen MT" panose="020B0602020104020603" pitchFamily="34" charset="0"/>
                        </a:rPr>
                        <a:t>Prazo total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cs typeface="Arial" panose="020B0604020202020204" pitchFamily="34" charset="0"/>
                      </a:endParaRPr>
                    </a:p>
                  </a:txBody>
                  <a:tcPr marL="8352" marR="8352" marT="834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Tw Cen MT" panose="020B0602020104020603" pitchFamily="34" charset="0"/>
                        </a:rPr>
                        <a:t>7 anos </a:t>
                      </a:r>
                    </a:p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Tw Cen MT" panose="020B0602020104020603" pitchFamily="34" charset="0"/>
                        </a:rPr>
                        <a:t>(84 meses)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cs typeface="Arial" panose="020B0604020202020204" pitchFamily="34" charset="0"/>
                      </a:endParaRPr>
                    </a:p>
                  </a:txBody>
                  <a:tcPr marL="8352" marR="8352" marT="834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Tw Cen MT" panose="020B0602020104020603" pitchFamily="34" charset="0"/>
                        </a:rPr>
                        <a:t>Carência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cs typeface="Arial" panose="020B0604020202020204" pitchFamily="34" charset="0"/>
                      </a:endParaRPr>
                    </a:p>
                  </a:txBody>
                  <a:tcPr marL="8352" marR="8352" marT="834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Tw Cen MT" panose="020B0602020104020603" pitchFamily="34" charset="0"/>
                        </a:rPr>
                        <a:t>1 ano </a:t>
                      </a:r>
                    </a:p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Tw Cen MT" panose="020B0602020104020603" pitchFamily="34" charset="0"/>
                        </a:rPr>
                        <a:t>(12 meses)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cs typeface="Arial" panose="020B0604020202020204" pitchFamily="34" charset="0"/>
                      </a:endParaRPr>
                    </a:p>
                  </a:txBody>
                  <a:tcPr marL="8352" marR="8352" marT="834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229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Tw Cen MT" panose="020B0602020104020603" pitchFamily="34" charset="0"/>
                        </a:rPr>
                        <a:t>Sistema de amortização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cs typeface="Arial" panose="020B0604020202020204" pitchFamily="34" charset="0"/>
                      </a:endParaRPr>
                    </a:p>
                  </a:txBody>
                  <a:tcPr marL="8352" marR="8352" marT="834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Tw Cen MT" panose="020B0602020104020603" pitchFamily="34" charset="0"/>
                        </a:rPr>
                        <a:t>SAC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cs typeface="Arial" panose="020B0604020202020204" pitchFamily="34" charset="0"/>
                      </a:endParaRPr>
                    </a:p>
                  </a:txBody>
                  <a:tcPr marL="8352" marR="8352" marT="834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Tw Cen MT" panose="020B0602020104020603" pitchFamily="34" charset="0"/>
                        </a:rPr>
                        <a:t>1ª prestação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cs typeface="Arial" panose="020B0604020202020204" pitchFamily="34" charset="0"/>
                      </a:endParaRPr>
                    </a:p>
                  </a:txBody>
                  <a:tcPr marL="8352" marR="8352" marT="834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Tw Cen MT" panose="020B0602020104020603" pitchFamily="34" charset="0"/>
                        </a:rPr>
                        <a:t>R$ 34.170,94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cs typeface="Arial" panose="020B0604020202020204" pitchFamily="34" charset="0"/>
                      </a:endParaRPr>
                    </a:p>
                  </a:txBody>
                  <a:tcPr marL="8352" marR="8352" marT="834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pSp>
        <p:nvGrpSpPr>
          <p:cNvPr id="14369" name="Grupo 10"/>
          <p:cNvGrpSpPr>
            <a:grpSpLocks/>
          </p:cNvGrpSpPr>
          <p:nvPr/>
        </p:nvGrpSpPr>
        <p:grpSpPr bwMode="auto">
          <a:xfrm>
            <a:off x="254000" y="3867150"/>
            <a:ext cx="5462588" cy="1905000"/>
            <a:chOff x="487938" y="3489721"/>
            <a:chExt cx="6229163" cy="2171780"/>
          </a:xfrm>
        </p:grpSpPr>
        <p:sp>
          <p:nvSpPr>
            <p:cNvPr id="12" name="Pentágono 11"/>
            <p:cNvSpPr/>
            <p:nvPr/>
          </p:nvSpPr>
          <p:spPr>
            <a:xfrm>
              <a:off x="3617907" y="3489721"/>
              <a:ext cx="1368569" cy="533896"/>
            </a:xfrm>
            <a:prstGeom prst="homePlate">
              <a:avLst>
                <a:gd name="adj" fmla="val 0"/>
              </a:avLst>
            </a:prstGeom>
            <a:solidFill>
              <a:srgbClr val="EB890C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403" dirty="0">
                  <a:latin typeface="Tw Cen MT" panose="020B0602020104020603" pitchFamily="34" charset="0"/>
                </a:rPr>
                <a:t>Após Investimento</a:t>
              </a:r>
            </a:p>
          </p:txBody>
        </p:sp>
        <p:sp>
          <p:nvSpPr>
            <p:cNvPr id="13" name="Pentágono 12"/>
            <p:cNvSpPr/>
            <p:nvPr/>
          </p:nvSpPr>
          <p:spPr>
            <a:xfrm>
              <a:off x="4979235" y="3489721"/>
              <a:ext cx="1737866" cy="2171780"/>
            </a:xfrm>
            <a:prstGeom prst="homePlate">
              <a:avLst>
                <a:gd name="adj" fmla="val 10839"/>
              </a:avLst>
            </a:prstGeom>
            <a:gradFill flip="none" rotWithShape="1">
              <a:gsLst>
                <a:gs pos="0">
                  <a:srgbClr val="16729C">
                    <a:shade val="30000"/>
                    <a:satMod val="115000"/>
                  </a:srgbClr>
                </a:gs>
                <a:gs pos="50000">
                  <a:srgbClr val="1B6DB8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105" dirty="0">
                  <a:latin typeface="Tw Cen MT" panose="020B0602020104020603" pitchFamily="34" charset="0"/>
                </a:rPr>
                <a:t>Economia </a:t>
              </a:r>
              <a:endParaRPr lang="pt-BR" dirty="0">
                <a:latin typeface="Tw Cen MT" panose="020B0602020104020603" pitchFamily="34" charset="0"/>
              </a:endParaRPr>
            </a:p>
            <a:p>
              <a:pPr algn="ctr">
                <a:defRPr/>
              </a:pPr>
              <a:r>
                <a:rPr lang="pt-BR" sz="3508" b="1" dirty="0">
                  <a:latin typeface="Tw Cen MT" panose="020B0602020104020603" pitchFamily="34" charset="0"/>
                </a:rPr>
                <a:t>70%</a:t>
              </a:r>
            </a:p>
          </p:txBody>
        </p:sp>
        <p:sp>
          <p:nvSpPr>
            <p:cNvPr id="14" name="Pentágono 13"/>
            <p:cNvSpPr/>
            <p:nvPr/>
          </p:nvSpPr>
          <p:spPr>
            <a:xfrm>
              <a:off x="3617907" y="4012759"/>
              <a:ext cx="1524253" cy="1648742"/>
            </a:xfrm>
            <a:prstGeom prst="homePlate">
              <a:avLst>
                <a:gd name="adj" fmla="val 10839"/>
              </a:avLst>
            </a:prstGeom>
            <a:gradFill flip="none" rotWithShape="1">
              <a:gsLst>
                <a:gs pos="0">
                  <a:srgbClr val="EB890C"/>
                </a:gs>
                <a:gs pos="50000">
                  <a:srgbClr val="F5A439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105" dirty="0">
                  <a:latin typeface="Tw Cen MT" panose="020B0602020104020603" pitchFamily="34" charset="0"/>
                </a:rPr>
                <a:t>R$ 196</a:t>
              </a:r>
            </a:p>
            <a:p>
              <a:pPr algn="ctr">
                <a:defRPr/>
              </a:pPr>
              <a:r>
                <a:rPr lang="pt-BR" dirty="0">
                  <a:latin typeface="Tw Cen MT" panose="020B0602020104020603" pitchFamily="34" charset="0"/>
                </a:rPr>
                <a:t>mil/ano</a:t>
              </a:r>
            </a:p>
            <a:p>
              <a:pPr algn="ctr">
                <a:defRPr/>
              </a:pPr>
              <a:endParaRPr lang="pt-BR" dirty="0">
                <a:latin typeface="Tw Cen MT" panose="020B0602020104020603" pitchFamily="34" charset="0"/>
              </a:endParaRPr>
            </a:p>
            <a:p>
              <a:pPr algn="ctr">
                <a:defRPr/>
              </a:pPr>
              <a:r>
                <a:rPr lang="pt-BR" sz="2105" dirty="0">
                  <a:latin typeface="Tw Cen MT" panose="020B0602020104020603" pitchFamily="34" charset="0"/>
                </a:rPr>
                <a:t>R$ 16 </a:t>
              </a:r>
              <a:r>
                <a:rPr lang="pt-BR" dirty="0">
                  <a:latin typeface="Tw Cen MT" panose="020B0602020104020603" pitchFamily="34" charset="0"/>
                </a:rPr>
                <a:t>mil/mês</a:t>
              </a:r>
            </a:p>
          </p:txBody>
        </p:sp>
        <p:sp>
          <p:nvSpPr>
            <p:cNvPr id="15" name="Pentágono 14"/>
            <p:cNvSpPr/>
            <p:nvPr/>
          </p:nvSpPr>
          <p:spPr>
            <a:xfrm>
              <a:off x="2258389" y="4012759"/>
              <a:ext cx="1522443" cy="1648742"/>
            </a:xfrm>
            <a:prstGeom prst="homePlate">
              <a:avLst>
                <a:gd name="adj" fmla="val 10839"/>
              </a:avLst>
            </a:prstGeom>
            <a:gradFill>
              <a:gsLst>
                <a:gs pos="0">
                  <a:schemeClr val="bg2">
                    <a:lumMod val="50000"/>
                  </a:schemeClr>
                </a:gs>
                <a:gs pos="50000">
                  <a:schemeClr val="bg2">
                    <a:lumMod val="75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10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w Cen MT" panose="020B0602020104020603" pitchFamily="34" charset="0"/>
                </a:rPr>
                <a:t>R$ 638 </a:t>
              </a:r>
              <a:r>
                <a:rPr lang="pt-B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w Cen MT" panose="020B0602020104020603" pitchFamily="34" charset="0"/>
                </a:rPr>
                <a:t>mil/ano</a:t>
              </a:r>
            </a:p>
            <a:p>
              <a:pPr algn="ctr">
                <a:defRPr/>
              </a:pPr>
              <a:endPara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</a:endParaRPr>
            </a:p>
            <a:p>
              <a:pPr algn="ctr">
                <a:defRPr/>
              </a:pPr>
              <a:r>
                <a:rPr lang="pt-BR" sz="210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w Cen MT" panose="020B0602020104020603" pitchFamily="34" charset="0"/>
                </a:rPr>
                <a:t>R$ 53 </a:t>
              </a:r>
              <a:r>
                <a:rPr lang="pt-B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w Cen MT" panose="020B0602020104020603" pitchFamily="34" charset="0"/>
                </a:rPr>
                <a:t>mil/mês</a:t>
              </a:r>
            </a:p>
          </p:txBody>
        </p:sp>
        <p:sp>
          <p:nvSpPr>
            <p:cNvPr id="16" name="Pentágono 15"/>
            <p:cNvSpPr/>
            <p:nvPr/>
          </p:nvSpPr>
          <p:spPr>
            <a:xfrm>
              <a:off x="2258389" y="3489721"/>
              <a:ext cx="1359518" cy="533896"/>
            </a:xfrm>
            <a:prstGeom prst="homePlate">
              <a:avLst>
                <a:gd name="adj" fmla="val 0"/>
              </a:avLst>
            </a:prstGeom>
            <a:gradFill>
              <a:gsLst>
                <a:gs pos="0">
                  <a:schemeClr val="bg2">
                    <a:lumMod val="50000"/>
                  </a:schemeClr>
                </a:gs>
                <a:gs pos="50000">
                  <a:schemeClr val="bg2">
                    <a:lumMod val="75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w Cen MT" panose="020B0602020104020603" pitchFamily="34" charset="0"/>
                </a:rPr>
                <a:t>Gasto Atual</a:t>
              </a:r>
            </a:p>
          </p:txBody>
        </p:sp>
        <p:sp>
          <p:nvSpPr>
            <p:cNvPr id="17" name="Pentágono 16"/>
            <p:cNvSpPr/>
            <p:nvPr/>
          </p:nvSpPr>
          <p:spPr>
            <a:xfrm>
              <a:off x="487938" y="3489721"/>
              <a:ext cx="1933376" cy="2171780"/>
            </a:xfrm>
            <a:prstGeom prst="homePlate">
              <a:avLst>
                <a:gd name="adj" fmla="val 8868"/>
              </a:avLst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9000000" scaled="0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dirty="0">
                  <a:solidFill>
                    <a:schemeClr val="accent1">
                      <a:lumMod val="50000"/>
                    </a:schemeClr>
                  </a:solidFill>
                  <a:latin typeface="Tw Cen MT" panose="020B0602020104020603" pitchFamily="34" charset="0"/>
                </a:rPr>
                <a:t>Exemplo: </a:t>
              </a:r>
            </a:p>
            <a:p>
              <a:pPr algn="ctr">
                <a:defRPr/>
              </a:pPr>
              <a:r>
                <a:rPr lang="pt-BR" dirty="0">
                  <a:solidFill>
                    <a:schemeClr val="accent1">
                      <a:lumMod val="50000"/>
                    </a:schemeClr>
                  </a:solidFill>
                  <a:latin typeface="Tw Cen MT" panose="020B0602020104020603" pitchFamily="34" charset="0"/>
                </a:rPr>
                <a:t>Município</a:t>
              </a:r>
            </a:p>
            <a:p>
              <a:pPr algn="ctr">
                <a:defRPr/>
              </a:pPr>
              <a:r>
                <a:rPr lang="pt-BR" dirty="0">
                  <a:solidFill>
                    <a:schemeClr val="accent1">
                      <a:lumMod val="50000"/>
                    </a:schemeClr>
                  </a:solidFill>
                  <a:latin typeface="Tw Cen MT" panose="020B0602020104020603" pitchFamily="34" charset="0"/>
                </a:rPr>
                <a:t>12 mil </a:t>
              </a:r>
              <a:r>
                <a:rPr lang="pt-BR" dirty="0" err="1">
                  <a:solidFill>
                    <a:schemeClr val="accent1">
                      <a:lumMod val="50000"/>
                    </a:schemeClr>
                  </a:solidFill>
                  <a:latin typeface="Tw Cen MT" panose="020B0602020104020603" pitchFamily="34" charset="0"/>
                </a:rPr>
                <a:t>hab</a:t>
              </a:r>
              <a:endParaRPr lang="pt-BR" dirty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endParaRPr>
            </a:p>
            <a:p>
              <a:pPr algn="ctr">
                <a:defRPr/>
              </a:pPr>
              <a:r>
                <a:rPr lang="pt-BR" dirty="0">
                  <a:solidFill>
                    <a:schemeClr val="accent1">
                      <a:lumMod val="50000"/>
                    </a:schemeClr>
                  </a:solidFill>
                  <a:latin typeface="Tw Cen MT" panose="020B0602020104020603" pitchFamily="34" charset="0"/>
                </a:rPr>
                <a:t>1100 pontos</a:t>
              </a:r>
            </a:p>
          </p:txBody>
        </p:sp>
      </p:grpSp>
      <p:pic>
        <p:nvPicPr>
          <p:cNvPr id="14370" name="Imagem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168251">
            <a:off x="2865438" y="1527175"/>
            <a:ext cx="411162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tângulo 18"/>
          <p:cNvSpPr/>
          <p:nvPr/>
        </p:nvSpPr>
        <p:spPr>
          <a:xfrm>
            <a:off x="200025" y="5881688"/>
            <a:ext cx="7985125" cy="41751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158306">
              <a:defRPr/>
            </a:pPr>
            <a:r>
              <a:rPr lang="pt-BR" sz="2105" dirty="0">
                <a:latin typeface="Tw Cen MT" panose="020B0602020104020603" pitchFamily="34" charset="0"/>
              </a:rPr>
              <a:t>&gt; A Economia de energia é superior ao valor da prestação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CaixaDeTexto 7"/>
          <p:cNvSpPr txBox="1">
            <a:spLocks noChangeArrowheads="1"/>
          </p:cNvSpPr>
          <p:nvPr/>
        </p:nvSpPr>
        <p:spPr bwMode="auto">
          <a:xfrm>
            <a:off x="471488" y="708025"/>
            <a:ext cx="30670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3000"/>
              </a:lnSpc>
            </a:pPr>
            <a:endParaRPr lang="pt-BR" altLang="pt-BR" sz="3600">
              <a:latin typeface="Futura Lt BT" pitchFamily="34" charset="0"/>
            </a:endParaRPr>
          </a:p>
        </p:txBody>
      </p:sp>
      <p:sp>
        <p:nvSpPr>
          <p:cNvPr id="16388" name="CaixaDeTexto 4"/>
          <p:cNvSpPr txBox="1">
            <a:spLocks noChangeArrowheads="1"/>
          </p:cNvSpPr>
          <p:nvPr/>
        </p:nvSpPr>
        <p:spPr bwMode="auto">
          <a:xfrm>
            <a:off x="4059238" y="2279650"/>
            <a:ext cx="72167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2700"/>
              </a:lnSpc>
            </a:pPr>
            <a:r>
              <a:rPr lang="pt-BR" sz="4400" b="1" baseline="30000">
                <a:solidFill>
                  <a:srgbClr val="0065B2"/>
                </a:solidFill>
                <a:latin typeface="FuturaStd-Book" pitchFamily="34" charset="0"/>
              </a:rPr>
              <a:t> </a:t>
            </a:r>
            <a:endParaRPr lang="pt-BR" sz="3600" baseline="30000">
              <a:solidFill>
                <a:srgbClr val="0065B2"/>
              </a:solidFill>
              <a:latin typeface="FuturaStd-Book" pitchFamily="34" charset="0"/>
            </a:endParaRPr>
          </a:p>
          <a:p>
            <a:pPr eaLnBrk="1" hangingPunct="1">
              <a:lnSpc>
                <a:spcPts val="2700"/>
              </a:lnSpc>
              <a:buFontTx/>
              <a:buAutoNum type="arabicParenR"/>
            </a:pPr>
            <a:endParaRPr lang="pt-BR" sz="3600" baseline="30000">
              <a:solidFill>
                <a:srgbClr val="0065B2"/>
              </a:solidFill>
              <a:latin typeface="FuturaStd-Book" pitchFamily="34" charset="0"/>
            </a:endParaRPr>
          </a:p>
          <a:p>
            <a:pPr eaLnBrk="1" hangingPunct="1">
              <a:lnSpc>
                <a:spcPts val="2700"/>
              </a:lnSpc>
              <a:buFontTx/>
              <a:buAutoNum type="arabicParenR"/>
            </a:pPr>
            <a:endParaRPr lang="pt-BR" sz="3600" baseline="30000">
              <a:solidFill>
                <a:srgbClr val="0065B2"/>
              </a:solidFill>
              <a:latin typeface="FuturaStd-Book" pitchFamily="34" charset="0"/>
            </a:endParaRPr>
          </a:p>
        </p:txBody>
      </p:sp>
      <p:sp>
        <p:nvSpPr>
          <p:cNvPr id="16389" name="CaixaDeTexto 7"/>
          <p:cNvSpPr txBox="1">
            <a:spLocks noChangeArrowheads="1"/>
          </p:cNvSpPr>
          <p:nvPr/>
        </p:nvSpPr>
        <p:spPr bwMode="auto">
          <a:xfrm>
            <a:off x="471488" y="708025"/>
            <a:ext cx="92567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3000"/>
              </a:lnSpc>
            </a:pPr>
            <a:r>
              <a:rPr lang="pt-BR" altLang="pt-BR" sz="2800" b="1">
                <a:solidFill>
                  <a:srgbClr val="0065B2"/>
                </a:solidFill>
                <a:latin typeface="Futura Lt BT" pitchFamily="34" charset="0"/>
              </a:rPr>
              <a:t>PRODUTOS E SERVIÇOS PARA GESTÃO</a:t>
            </a:r>
            <a:r>
              <a:rPr lang="pt-BR" altLang="pt-BR" sz="2800">
                <a:solidFill>
                  <a:srgbClr val="0065B2"/>
                </a:solidFill>
                <a:latin typeface="Futura Lt BT" pitchFamily="34" charset="0"/>
              </a:rPr>
              <a:t> </a:t>
            </a:r>
            <a:endParaRPr lang="pt-BR" altLang="pt-BR" sz="2800">
              <a:latin typeface="Futura Lt BT" pitchFamily="34" charset="0"/>
            </a:endParaRPr>
          </a:p>
        </p:txBody>
      </p:sp>
      <p:pic>
        <p:nvPicPr>
          <p:cNvPr id="16390" name="Imagem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84525" y="2400300"/>
            <a:ext cx="4594225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1551</TotalTime>
  <Words>1569</Words>
  <Application>Microsoft Office PowerPoint</Application>
  <PresentationFormat>Personalizar</PresentationFormat>
  <Paragraphs>272</Paragraphs>
  <Slides>26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42" baseType="lpstr">
      <vt:lpstr>Calibri</vt:lpstr>
      <vt:lpstr>Arial</vt:lpstr>
      <vt:lpstr>Calibri Light</vt:lpstr>
      <vt:lpstr>Futura Lt BT</vt:lpstr>
      <vt:lpstr>Futura Md BT</vt:lpstr>
      <vt:lpstr>Futura</vt:lpstr>
      <vt:lpstr>Wingdings</vt:lpstr>
      <vt:lpstr>FuturaStd-Book</vt:lpstr>
      <vt:lpstr>Tw Cen MT</vt:lpstr>
      <vt:lpstr>Leelawadee UI Semilight</vt:lpstr>
      <vt:lpstr>Helvetica Light</vt:lpstr>
      <vt:lpstr>Gadugi</vt:lpstr>
      <vt:lpstr>Candara</vt:lpstr>
      <vt:lpstr>Roboto Light</vt:lpstr>
      <vt:lpstr>Roboto Regular</vt:lpstr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Natalia</dc:creator>
  <cp:lastModifiedBy>IrmaBC</cp:lastModifiedBy>
  <cp:revision>85</cp:revision>
  <dcterms:created xsi:type="dcterms:W3CDTF">2017-01-18T18:04:11Z</dcterms:created>
  <dcterms:modified xsi:type="dcterms:W3CDTF">2019-06-06T13:08:13Z</dcterms:modified>
</cp:coreProperties>
</file>