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olors12.xml" ContentType="application/vnd.ms-office.chartcolorstyl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theme/themeOverride24.xml" ContentType="application/vnd.openxmlformats-officedocument.themeOverride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drawings/drawing3.xml" ContentType="application/vnd.openxmlformats-officedocument.drawingml.chartshapes+xml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style12.xml" ContentType="application/vnd.ms-office.chartstyl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charts/style8.xml" ContentType="application/vnd.ms-office.chartstyl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charts/chart26.xml" ContentType="application/vnd.openxmlformats-officedocument.drawingml.chart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charts/colors10.xml" ContentType="application/vnd.ms-office.chartcolorstyle+xml"/>
  <Override PartName="/ppt/charts/style7.xml" ContentType="application/vnd.ms-office.chartstyl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22.xml" ContentType="application/vnd.openxmlformats-officedocument.themeOverrid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37"/>
  </p:notesMasterIdLst>
  <p:sldIdLst>
    <p:sldId id="264" r:id="rId2"/>
    <p:sldId id="313" r:id="rId3"/>
    <p:sldId id="279" r:id="rId4"/>
    <p:sldId id="281" r:id="rId5"/>
    <p:sldId id="270" r:id="rId6"/>
    <p:sldId id="278" r:id="rId7"/>
    <p:sldId id="316" r:id="rId8"/>
    <p:sldId id="282" r:id="rId9"/>
    <p:sldId id="283" r:id="rId10"/>
    <p:sldId id="284" r:id="rId11"/>
    <p:sldId id="285" r:id="rId12"/>
    <p:sldId id="286" r:id="rId13"/>
    <p:sldId id="315" r:id="rId14"/>
    <p:sldId id="312" r:id="rId15"/>
    <p:sldId id="289" r:id="rId16"/>
    <p:sldId id="290" r:id="rId17"/>
    <p:sldId id="291" r:id="rId18"/>
    <p:sldId id="293" r:id="rId19"/>
    <p:sldId id="294" r:id="rId20"/>
    <p:sldId id="296" r:id="rId21"/>
    <p:sldId id="297" r:id="rId22"/>
    <p:sldId id="298" r:id="rId23"/>
    <p:sldId id="300" r:id="rId24"/>
    <p:sldId id="299" r:id="rId25"/>
    <p:sldId id="301" r:id="rId26"/>
    <p:sldId id="302" r:id="rId27"/>
    <p:sldId id="303" r:id="rId28"/>
    <p:sldId id="304" r:id="rId29"/>
    <p:sldId id="305" r:id="rId30"/>
    <p:sldId id="307" r:id="rId31"/>
    <p:sldId id="308" r:id="rId32"/>
    <p:sldId id="317" r:id="rId33"/>
    <p:sldId id="310" r:id="rId34"/>
    <p:sldId id="314" r:id="rId35"/>
    <p:sldId id="277" r:id="rId3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w Cen MT" panose="020B0602020104020603" pitchFamily="34" charset="0"/>
        <a:ea typeface="Tw Cen MT" panose="020B0602020104020603" pitchFamily="34" charset="0"/>
        <a:cs typeface="Tw Cen MT" panose="020B0602020104020603" pitchFamily="34" charset="0"/>
        <a:sym typeface="Tw Cen MT" panose="020B0602020104020603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ECFF"/>
    <a:srgbClr val="FFCC66"/>
    <a:srgbClr val="99CCFF"/>
    <a:srgbClr val="A9DEFF"/>
    <a:srgbClr val="8FCEF1"/>
    <a:srgbClr val="0099FF"/>
    <a:srgbClr val="6699FF"/>
    <a:srgbClr val="66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750" autoAdjust="0"/>
  </p:normalViewPr>
  <p:slideViewPr>
    <p:cSldViewPr>
      <p:cViewPr varScale="1">
        <p:scale>
          <a:sx n="95" d="100"/>
          <a:sy n="95" d="100"/>
        </p:scale>
        <p:origin x="-11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0.xml"/><Relationship Id="rId4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1.xml"/><Relationship Id="rId5" Type="http://schemas.microsoft.com/office/2011/relationships/chartStyle" Target="style8.xml"/><Relationship Id="rId4" Type="http://schemas.microsoft.com/office/2011/relationships/chartColorStyle" Target="colors8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2.xml"/><Relationship Id="rId4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4.xml"/><Relationship Id="rId4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5.xml"/><Relationship Id="rId4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6.xml"/><Relationship Id="rId4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APRESENTA&#199;&#195;O\BASE%20DE%20DADOS%20PESQUISA%20UEM%20Tabulacao%2005AGO2015%20(1)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OS\Arquivos%20Lilia\BID%20PNAFM\20%20COGEP\Pesquisa%20UEM\APRESENTA&#199;&#195;O\BASE%20DE%20DADOS%20PESQUISA%20UEM%20Tabulacao%2005AGO2015%20(1)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4.xml"/><Relationship Id="rId4" Type="http://schemas.microsoft.com/office/2011/relationships/chartStyle" Target="style13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APRESENTA&#199;&#195;O\BASE%20DE%20DADOS%20PESQUISA%20UEM%20Tabulacao%2005AGO2015%20(1)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27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OS\Arquivos%20Lilia\BID%20PNAFM\20%20COGEP\Pesquisa%20UEM\TABULA&#199;&#195;O\BASE%20DE%20DADOS%20PESQUISA%20UEM%20Tabulacao%2023AGO2015%20(1)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05AGO2015%20(1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S\Arquivos%20Lilia\BID%20PNAFM\20%20COGEP\Pesquisa%20UEM\TABULA&#199;&#195;O\BASE%20DE%20DADOS%20PESQUISA%20UEM%20Tabulacao%2023AGO2015%20(1)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C:\Users\OS\Arquivos%20Lilia\BID%20PNAFM\20%20COGEP\Pesquisa%20UEM\APRESENTA&#199;&#195;O\BASE%20DE%20DADOS%20PESQUISA%20UEM%20Tabulacao%2005AGO2015%20(1)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C:\Users\OS\Arquivos%20Lilia\BID%20PNAFM\20%20COGEP\Pesquisa%20UEM\APRESENTA&#199;&#195;O\BASE%20DE%20DADOS%20PESQUISA%20UEM%20Tabulacao%2005AGO2015%20(1).xlsx" TargetMode="External"/><Relationship Id="rId1" Type="http://schemas.openxmlformats.org/officeDocument/2006/relationships/themeOverride" Target="../theme/themeOverride9.xml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682852143482064E-2"/>
          <c:y val="0.13170295893048919"/>
          <c:w val="0.880634552408876"/>
          <c:h val="0.4788088820879458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CCFF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'16'!$C$2:$W$2</c:f>
              <c:strCache>
                <c:ptCount val="21"/>
                <c:pt idx="0">
                  <c:v>São Paulo</c:v>
                </c:pt>
                <c:pt idx="1">
                  <c:v>Jacareí</c:v>
                </c:pt>
                <c:pt idx="2">
                  <c:v>Rio do Sul</c:v>
                </c:pt>
                <c:pt idx="3">
                  <c:v>Fortaleza</c:v>
                </c:pt>
                <c:pt idx="4">
                  <c:v>Indaial</c:v>
                </c:pt>
                <c:pt idx="5">
                  <c:v>Rio de Janeiro</c:v>
                </c:pt>
                <c:pt idx="6">
                  <c:v>Florianópolis</c:v>
                </c:pt>
                <c:pt idx="7">
                  <c:v>São Bernardo do Campo</c:v>
                </c:pt>
                <c:pt idx="8">
                  <c:v>Biguaçu</c:v>
                </c:pt>
                <c:pt idx="9">
                  <c:v>Iguatu</c:v>
                </c:pt>
                <c:pt idx="10">
                  <c:v>Barra Mansa</c:v>
                </c:pt>
                <c:pt idx="11">
                  <c:v>Mossoró</c:v>
                </c:pt>
                <c:pt idx="12">
                  <c:v>Araçatuba</c:v>
                </c:pt>
                <c:pt idx="13">
                  <c:v>Pomerode</c:v>
                </c:pt>
                <c:pt idx="14">
                  <c:v>Mesquita</c:v>
                </c:pt>
                <c:pt idx="15">
                  <c:v>Corupá</c:v>
                </c:pt>
                <c:pt idx="16">
                  <c:v>Campo Grande</c:v>
                </c:pt>
                <c:pt idx="17">
                  <c:v>Brasília</c:v>
                </c:pt>
                <c:pt idx="18">
                  <c:v>Itapetininga</c:v>
                </c:pt>
                <c:pt idx="19">
                  <c:v>São José</c:v>
                </c:pt>
                <c:pt idx="20">
                  <c:v>Grvatá</c:v>
                </c:pt>
              </c:strCache>
            </c:strRef>
          </c:cat>
          <c:val>
            <c:numRef>
              <c:f>'16'!$C$3:$W$3</c:f>
              <c:numCache>
                <c:formatCode>General</c:formatCode>
                <c:ptCount val="21"/>
                <c:pt idx="0">
                  <c:v>20</c:v>
                </c:pt>
                <c:pt idx="1">
                  <c:v>10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</c:numCache>
            </c:numRef>
          </c:val>
        </c:ser>
        <c:axId val="62924672"/>
        <c:axId val="62926208"/>
      </c:barChart>
      <c:catAx>
        <c:axId val="62924672"/>
        <c:scaling>
          <c:orientation val="minMax"/>
        </c:scaling>
        <c:axPos val="b"/>
        <c:numFmt formatCode="General" sourceLinked="0"/>
        <c:majorTickMark val="none"/>
        <c:tickLblPos val="nextTo"/>
        <c:crossAx val="62926208"/>
        <c:crosses val="autoZero"/>
        <c:auto val="1"/>
        <c:lblAlgn val="ctr"/>
        <c:lblOffset val="100"/>
      </c:catAx>
      <c:valAx>
        <c:axId val="629262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29246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pt-BR"/>
    </a:p>
  </c:txPr>
  <c:externalData r:id="rId2"/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4382804852096183E-2"/>
                  <c:y val="-0.10295264340175329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9945009576505648E-2"/>
                  <c:y val="4.0960734231306854E-3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'33, 34'!$H$5:$J$5</c:f>
              <c:strCache>
                <c:ptCount val="3"/>
                <c:pt idx="0">
                  <c:v>Sim</c:v>
                </c:pt>
                <c:pt idx="1">
                  <c:v>Alguns</c:v>
                </c:pt>
                <c:pt idx="2">
                  <c:v>Não</c:v>
                </c:pt>
              </c:strCache>
            </c:strRef>
          </c:cat>
          <c:val>
            <c:numRef>
              <c:f>'33, 34'!$H$6:$J$6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'35'!$K$2:$K$11</c:f>
              <c:strCache>
                <c:ptCount val="10"/>
                <c:pt idx="0">
                  <c:v>Normas elaboração de projetos municipais (SEEMP)</c:v>
                </c:pt>
                <c:pt idx="1">
                  <c:v>Gestão de Projetos</c:v>
                </c:pt>
                <c:pt idx="2">
                  <c:v>Normas Financeiras da UCP/SEMF</c:v>
                </c:pt>
                <c:pt idx="3">
                  <c:v>Planejamento, M&amp;A</c:v>
                </c:pt>
                <c:pt idx="4">
                  <c:v>Normas Financeiras do BID </c:v>
                </c:pt>
                <c:pt idx="5">
                  <c:v>Políticas de Aquisições do BID</c:v>
                </c:pt>
                <c:pt idx="6">
                  <c:v>Legislação nacional de Licitação</c:v>
                </c:pt>
                <c:pt idx="7">
                  <c:v>Gestão para Resultados/Indicadores de Resultados  </c:v>
                </c:pt>
                <c:pt idx="8">
                  <c:v>Gestão da Informação,</c:v>
                </c:pt>
                <c:pt idx="9">
                  <c:v>Mapeamento/Redesenho de Processos</c:v>
                </c:pt>
              </c:strCache>
            </c:strRef>
          </c:cat>
          <c:val>
            <c:numRef>
              <c:f>'35'!$L$2:$L$11</c:f>
              <c:numCache>
                <c:formatCode>General</c:formatCode>
                <c:ptCount val="10"/>
                <c:pt idx="0">
                  <c:v>18</c:v>
                </c:pt>
                <c:pt idx="1">
                  <c:v>15</c:v>
                </c:pt>
                <c:pt idx="2">
                  <c:v>14</c:v>
                </c:pt>
                <c:pt idx="3">
                  <c:v>12</c:v>
                </c:pt>
                <c:pt idx="4">
                  <c:v>11</c:v>
                </c:pt>
                <c:pt idx="5">
                  <c:v>9</c:v>
                </c:pt>
                <c:pt idx="6">
                  <c:v>8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dLbls>
          <c:showVal val="1"/>
        </c:dLbls>
        <c:gapWidth val="65"/>
        <c:axId val="84502400"/>
        <c:axId val="84503936"/>
      </c:barChart>
      <c:catAx>
        <c:axId val="845024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503936"/>
        <c:crosses val="autoZero"/>
        <c:auto val="1"/>
        <c:lblAlgn val="ctr"/>
        <c:lblOffset val="100"/>
      </c:catAx>
      <c:valAx>
        <c:axId val="84503936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502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67185127578424E-2"/>
          <c:y val="1.556199637948725E-2"/>
          <c:w val="0.96766562974484338"/>
          <c:h val="0.87733082762046066"/>
        </c:manualLayout>
      </c:layout>
      <c:pie3DChart>
        <c:varyColors val="1"/>
        <c:ser>
          <c:idx val="0"/>
          <c:order val="0"/>
          <c:spPr>
            <a:ln>
              <a:solidFill>
                <a:schemeClr val="accent6"/>
              </a:solidFill>
            </a:ln>
          </c:spPr>
          <c:explosion val="21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chemeClr val="accent6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accent6"/>
                </a:contourClr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solidFill>
                  <a:schemeClr val="accent6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accent6"/>
                </a:contourClr>
              </a:sp3d>
            </c:spPr>
          </c:dPt>
          <c:dLbls>
            <c:dLbl>
              <c:idx val="0"/>
              <c:layout>
                <c:manualLayout>
                  <c:x val="-0.17136672314187318"/>
                  <c:y val="-0.279730560983420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EE91B791-4C30-409A-8617-54FD62554E98}" type="CATEGORYNAME">
                      <a:rPr lang="en-US" sz="1800"/>
                      <a:pPr>
                        <a:defRPr sz="18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800" baseline="0" dirty="0"/>
                      <a:t>
6; </a:t>
                    </a:r>
                    <a:fld id="{FC8EC330-2397-4097-9A93-01DA28C85B43}" type="PERCENTAGE">
                      <a:rPr lang="en-US" sz="1800" baseline="0"/>
                      <a:pPr>
                        <a:defRPr sz="18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AB1DB7B8-4BED-45B2-905A-307A034726D6}" type="CATEGORYNAME">
                      <a:rPr lang="pt-BR" sz="1800"/>
                      <a:pPr>
                        <a:defRPr sz="18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pt-BR" sz="1800" baseline="0"/>
                      <a:t>
15; </a:t>
                    </a:r>
                    <a:fld id="{24514C68-3ED4-4791-9794-24C7766EC1A0}" type="PERCENTAGE">
                      <a:rPr lang="pt-BR" sz="1800" baseline="0"/>
                      <a:pPr>
                        <a:defRPr sz="18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pt-BR" sz="18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'36,37,38'!$A$4:$A$5</c:f>
              <c:strCache>
                <c:ptCount val="2"/>
                <c:pt idx="0">
                  <c:v>Sim</c:v>
                </c:pt>
                <c:pt idx="1">
                  <c:v>Não dispõe de plano estratégico</c:v>
                </c:pt>
              </c:strCache>
            </c:strRef>
          </c:cat>
          <c:val>
            <c:numRef>
              <c:f>'36,37,38'!$B$4:$B$5</c:f>
              <c:numCache>
                <c:formatCode>General</c:formatCode>
                <c:ptCount val="2"/>
                <c:pt idx="0">
                  <c:v>15</c:v>
                </c:pt>
                <c:pt idx="1">
                  <c:v>6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52537182852144"/>
          <c:y val="0.8921496792067658"/>
          <c:w val="0.62694903762029797"/>
          <c:h val="8.933180227471568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7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'39'!$E$47:$E$54</c:f>
              <c:strCache>
                <c:ptCount val="8"/>
                <c:pt idx="0">
                  <c:v>Reuniões sistemáticas com os Líderes de produto</c:v>
                </c:pt>
                <c:pt idx="1">
                  <c:v>Relatório de Progresso como instrumento de monitoramento e avaliação</c:v>
                </c:pt>
                <c:pt idx="2">
                  <c:v>Sistema informatizado para o monitoramento e avaliação dos indicadores do projeto</c:v>
                </c:pt>
                <c:pt idx="3">
                  <c:v>Relatórios  periódicos de execução emitidos pelos Líderes</c:v>
                </c:pt>
                <c:pt idx="4">
                  <c:v>Acompanhamento in loco</c:v>
                </c:pt>
                <c:pt idx="5">
                  <c:v>Contatos telefônicos com os líderes de produto e a área financeira da SEF/DF</c:v>
                </c:pt>
                <c:pt idx="6">
                  <c:v>Planilhas de acompanhamento da execução dos produtos em excell elaboradas pela Coordenadora Geral</c:v>
                </c:pt>
                <c:pt idx="7">
                  <c:v>Reuniões  sistemáticas com a Comissão Especial de Licitações</c:v>
                </c:pt>
              </c:strCache>
            </c:strRef>
          </c:cat>
          <c:val>
            <c:numRef>
              <c:f>'39'!$F$47:$F$54</c:f>
              <c:numCache>
                <c:formatCode>General</c:formatCode>
                <c:ptCount val="8"/>
                <c:pt idx="0">
                  <c:v>13</c:v>
                </c:pt>
                <c:pt idx="1">
                  <c:v>11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axId val="84467712"/>
        <c:axId val="84469248"/>
      </c:barChart>
      <c:catAx>
        <c:axId val="84467712"/>
        <c:scaling>
          <c:orientation val="minMax"/>
        </c:scaling>
        <c:axPos val="l"/>
        <c:numFmt formatCode="General" sourceLinked="0"/>
        <c:majorTickMark val="none"/>
        <c:tickLblPos val="nextTo"/>
        <c:crossAx val="84469248"/>
        <c:crosses val="autoZero"/>
        <c:auto val="1"/>
        <c:lblAlgn val="ctr"/>
        <c:lblOffset val="100"/>
      </c:catAx>
      <c:valAx>
        <c:axId val="8446924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44677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pt-BR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'40,41'!$D$2</c:f>
              <c:strCache>
                <c:ptCount val="1"/>
                <c:pt idx="0">
                  <c:v>No. Municípios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'40,41'!$C$3:$C$9</c:f>
              <c:strCache>
                <c:ptCount val="7"/>
                <c:pt idx="0">
                  <c:v>Reuniões da COGEP</c:v>
                </c:pt>
                <c:pt idx="1">
                  <c:v>Visitas sist. da SEMF aos municípios</c:v>
                </c:pt>
                <c:pt idx="2">
                  <c:v>Visitas sistemáticas da UEM à SEMF</c:v>
                </c:pt>
                <c:pt idx="3">
                  <c:v> Sistema Informatizado</c:v>
                </c:pt>
                <c:pt idx="4">
                  <c:v>Relatório de Monitoramento Trimestral</c:v>
                </c:pt>
                <c:pt idx="5">
                  <c:v>Contatos telefônicos</c:v>
                </c:pt>
                <c:pt idx="6">
                  <c:v>Não respondeu</c:v>
                </c:pt>
              </c:strCache>
            </c:strRef>
          </c:cat>
          <c:val>
            <c:numRef>
              <c:f>'40,41'!$D$3:$D$9</c:f>
              <c:numCache>
                <c:formatCode>General</c:formatCode>
                <c:ptCount val="7"/>
                <c:pt idx="0">
                  <c:v>14</c:v>
                </c:pt>
                <c:pt idx="1">
                  <c:v>9</c:v>
                </c:pt>
                <c:pt idx="2">
                  <c:v>8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gapWidth val="65"/>
        <c:axId val="85759104"/>
        <c:axId val="85760640"/>
      </c:barChart>
      <c:catAx>
        <c:axId val="857591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760640"/>
        <c:crosses val="autoZero"/>
        <c:auto val="1"/>
        <c:lblAlgn val="ctr"/>
        <c:lblOffset val="100"/>
      </c:catAx>
      <c:valAx>
        <c:axId val="85760640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75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b="1"/>
      </a:pPr>
      <a:endParaRPr lang="pt-BR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3"/>
              <c:layout>
                <c:manualLayout>
                  <c:x val="-4.3736490292501658E-2"/>
                  <c:y val="3.454977561689034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'43, 44'!$A$3:$A$6</c:f>
              <c:strCache>
                <c:ptCount val="4"/>
                <c:pt idx="0">
                  <c:v>Comissão de Licitações da  Secretaria do Produto</c:v>
                </c:pt>
                <c:pt idx="1">
                  <c:v>Comissão Especial de Licitação (CEL) para o projeto </c:v>
                </c:pt>
                <c:pt idx="2">
                  <c:v>Comissão de Licitações da  Secretaria do Projeto</c:v>
                </c:pt>
                <c:pt idx="3">
                  <c:v>Comissão de Licitações da Prefeitura</c:v>
                </c:pt>
              </c:strCache>
            </c:strRef>
          </c:cat>
          <c:val>
            <c:numRef>
              <c:f>'43, 44'!$B$3:$B$6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14</c:v>
                </c:pt>
              </c:numCache>
            </c:numRef>
          </c:val>
        </c:ser>
        <c:dLbls>
          <c:showVal val="1"/>
        </c:dLbls>
        <c:gapWidth val="65"/>
        <c:axId val="85788544"/>
        <c:axId val="85790080"/>
      </c:barChart>
      <c:catAx>
        <c:axId val="8578854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790080"/>
        <c:crosses val="autoZero"/>
        <c:auto val="1"/>
        <c:lblAlgn val="ctr"/>
        <c:lblOffset val="100"/>
      </c:catAx>
      <c:valAx>
        <c:axId val="85790080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78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 b="1"/>
      </a:pPr>
      <a:endParaRPr lang="pt-BR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'47'!$D$3:$D$4</c:f>
              <c:strCache>
                <c:ptCount val="2"/>
                <c:pt idx="0">
                  <c:v>Com indicação (tipo Selo Verde, Urgente, Profisco) de que trata-se de recursos do PNAFM</c:v>
                </c:pt>
                <c:pt idx="1">
                  <c:v>Articulação pessoal da UEM com a Comissão de Licitação</c:v>
                </c:pt>
              </c:strCache>
            </c:strRef>
          </c:cat>
          <c:val>
            <c:numRef>
              <c:f>'47'!$E$3:$E$4</c:f>
              <c:numCache>
                <c:formatCode>General</c:formatCode>
                <c:ptCount val="2"/>
                <c:pt idx="0">
                  <c:v>2</c:v>
                </c:pt>
                <c:pt idx="1">
                  <c:v>19</c:v>
                </c:pt>
              </c:numCache>
            </c:numRef>
          </c:val>
        </c:ser>
        <c:dLbls>
          <c:showVal val="1"/>
        </c:dLbls>
        <c:gapWidth val="65"/>
        <c:axId val="87976960"/>
        <c:axId val="88019712"/>
      </c:barChart>
      <c:catAx>
        <c:axId val="8797696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8019712"/>
        <c:crosses val="autoZero"/>
        <c:auto val="1"/>
        <c:lblAlgn val="ctr"/>
        <c:lblOffset val="100"/>
      </c:catAx>
      <c:valAx>
        <c:axId val="88019712"/>
        <c:scaling>
          <c:orientation val="minMax"/>
        </c:scaling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797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342572151481378E-2"/>
          <c:y val="8.7761010084467947E-2"/>
          <c:w val="0.94390195444233793"/>
          <c:h val="0.44336815475948982"/>
        </c:manualLayout>
      </c:layout>
      <c:barChart>
        <c:barDir val="col"/>
        <c:grouping val="percentStacked"/>
        <c:ser>
          <c:idx val="0"/>
          <c:order val="0"/>
          <c:tx>
            <c:strRef>
              <c:f>'52'!$B$37</c:f>
              <c:strCache>
                <c:ptCount val="1"/>
                <c:pt idx="0">
                  <c:v>Área técnica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'52'!$C$37:$W$37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ser>
          <c:idx val="1"/>
          <c:order val="1"/>
          <c:tx>
            <c:strRef>
              <c:f>'52'!$B$38</c:f>
              <c:strCache>
                <c:ptCount val="1"/>
                <c:pt idx="0">
                  <c:v>Área de Controle Interno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'52'!$C$38:$W$38</c:f>
              <c:numCache>
                <c:formatCode>General</c:formatCode>
                <c:ptCount val="21"/>
                <c:pt idx="0">
                  <c:v>1</c:v>
                </c:pt>
                <c:pt idx="6">
                  <c:v>1</c:v>
                </c:pt>
                <c:pt idx="7">
                  <c:v>1</c:v>
                </c:pt>
                <c:pt idx="11">
                  <c:v>1</c:v>
                </c:pt>
                <c:pt idx="15">
                  <c:v>1</c:v>
                </c:pt>
                <c:pt idx="19">
                  <c:v>1</c:v>
                </c:pt>
              </c:numCache>
            </c:numRef>
          </c:val>
        </c:ser>
        <c:ser>
          <c:idx val="2"/>
          <c:order val="2"/>
          <c:tx>
            <c:strRef>
              <c:f>'52'!$B$39</c:f>
              <c:strCache>
                <c:ptCount val="1"/>
                <c:pt idx="0">
                  <c:v>Procuradoria do Município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'52'!$C$39:$W$39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1</c:v>
                </c:pt>
                <c:pt idx="15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ser>
          <c:idx val="3"/>
          <c:order val="3"/>
          <c:tx>
            <c:strRef>
              <c:f>'52'!$B$40</c:f>
              <c:strCache>
                <c:ptCount val="1"/>
                <c:pt idx="0">
                  <c:v>Secretaria de ADM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'52'!$C$40:$W$40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'52'!$B$41</c:f>
              <c:strCache>
                <c:ptCount val="1"/>
                <c:pt idx="0">
                  <c:v>Assessoria Jurídica da Secretaria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'52'!$C$41:$W$41</c:f>
              <c:numCache>
                <c:formatCode>General</c:formatCode>
                <c:ptCount val="21"/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ser>
          <c:idx val="5"/>
          <c:order val="5"/>
          <c:tx>
            <c:strRef>
              <c:f>'52'!$B$42</c:f>
              <c:strCache>
                <c:ptCount val="1"/>
                <c:pt idx="0">
                  <c:v>CAIXA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'52'!$C$42:$W$42</c:f>
              <c:numCache>
                <c:formatCode>General</c:formatCode>
                <c:ptCount val="21"/>
                <c:pt idx="2">
                  <c:v>1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'52'!$B$43</c:f>
              <c:strCache>
                <c:ptCount val="1"/>
                <c:pt idx="0">
                  <c:v>CECON</c:v>
                </c:pt>
              </c:strCache>
            </c:strRef>
          </c:tx>
          <c:cat>
            <c:strRef>
              <c:f>'52'!$C$36:$W$36</c:f>
              <c:strCache>
                <c:ptCount val="21"/>
                <c:pt idx="0">
                  <c:v>Araçatuba</c:v>
                </c:pt>
                <c:pt idx="1">
                  <c:v>Fortaleza</c:v>
                </c:pt>
                <c:pt idx="2">
                  <c:v>Indaial</c:v>
                </c:pt>
                <c:pt idx="3">
                  <c:v>Campo Grande</c:v>
                </c:pt>
                <c:pt idx="4">
                  <c:v>Rio de Janeiro</c:v>
                </c:pt>
                <c:pt idx="5">
                  <c:v>Jacareí</c:v>
                </c:pt>
                <c:pt idx="6">
                  <c:v>Biguaçu</c:v>
                </c:pt>
                <c:pt idx="7">
                  <c:v>Itapetininga</c:v>
                </c:pt>
                <c:pt idx="8">
                  <c:v>São José</c:v>
                </c:pt>
                <c:pt idx="9">
                  <c:v>Florianópolis</c:v>
                </c:pt>
                <c:pt idx="10">
                  <c:v>Iguatu</c:v>
                </c:pt>
                <c:pt idx="11">
                  <c:v>Pomerode</c:v>
                </c:pt>
                <c:pt idx="12">
                  <c:v>São Paulo</c:v>
                </c:pt>
                <c:pt idx="13">
                  <c:v>Gravatá</c:v>
                </c:pt>
                <c:pt idx="14">
                  <c:v>Brasília</c:v>
                </c:pt>
                <c:pt idx="15">
                  <c:v>Barra Mansa</c:v>
                </c:pt>
                <c:pt idx="16">
                  <c:v>Mossoró</c:v>
                </c:pt>
                <c:pt idx="17">
                  <c:v>Rio do Sul</c:v>
                </c:pt>
                <c:pt idx="18">
                  <c:v>São Bernardo do Campo</c:v>
                </c:pt>
                <c:pt idx="19">
                  <c:v>Mesquita</c:v>
                </c:pt>
                <c:pt idx="20">
                  <c:v>Corupá</c:v>
                </c:pt>
              </c:strCache>
            </c:strRef>
          </c:cat>
          <c:val>
            <c:numRef>
              <c:f>'52'!$C$43:$W$43</c:f>
              <c:numCache>
                <c:formatCode>General</c:formatCode>
                <c:ptCount val="21"/>
                <c:pt idx="3">
                  <c:v>1</c:v>
                </c:pt>
              </c:numCache>
            </c:numRef>
          </c:val>
        </c:ser>
        <c:gapWidth val="75"/>
        <c:overlap val="100"/>
        <c:axId val="88086784"/>
        <c:axId val="88104960"/>
      </c:barChart>
      <c:catAx>
        <c:axId val="880867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88104960"/>
        <c:crosses val="autoZero"/>
        <c:auto val="1"/>
        <c:lblAlgn val="ctr"/>
        <c:lblOffset val="100"/>
      </c:catAx>
      <c:valAx>
        <c:axId val="88104960"/>
        <c:scaling>
          <c:orientation val="minMax"/>
        </c:scaling>
        <c:axPos val="l"/>
        <c:majorGridlines/>
        <c:numFmt formatCode="General" sourceLinked="0"/>
        <c:majorTickMark val="none"/>
        <c:tickLblPos val="nextTo"/>
        <c:spPr>
          <a:ln w="9525">
            <a:noFill/>
          </a:ln>
        </c:spPr>
        <c:crossAx val="88086784"/>
        <c:crosses val="autoZero"/>
        <c:crossBetween val="between"/>
      </c:valAx>
    </c:plotArea>
    <c:legend>
      <c:legendPos val="b"/>
      <c:txPr>
        <a:bodyPr/>
        <a:lstStyle/>
        <a:p>
          <a:pPr>
            <a:defRPr sz="1200" b="1"/>
          </a:pPr>
          <a:endParaRPr lang="pt-BR"/>
        </a:p>
      </c:txPr>
    </c:legend>
    <c:plotVisOnly val="1"/>
    <c:dispBlanksAs val="gap"/>
  </c:chart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529525977927469"/>
          <c:y val="8.6923757639445751E-2"/>
          <c:w val="0.7864236789678396"/>
          <c:h val="0.78981617923018876"/>
        </c:manualLayout>
      </c:layout>
      <c:barChart>
        <c:barDir val="bar"/>
        <c:grouping val="stacked"/>
        <c:ser>
          <c:idx val="0"/>
          <c:order val="0"/>
          <c:tx>
            <c:strRef>
              <c:f>'48 49 50 E 51'!$B$8</c:f>
              <c:strCache>
                <c:ptCount val="1"/>
                <c:pt idx="0">
                  <c:v>TDR</c:v>
                </c:pt>
              </c:strCache>
            </c:strRef>
          </c:tx>
          <c:cat>
            <c:strRef>
              <c:f>'48 49 50 E 51'!$A$9:$A$28</c:f>
              <c:strCache>
                <c:ptCount val="20"/>
                <c:pt idx="0">
                  <c:v>Barra Mansa</c:v>
                </c:pt>
                <c:pt idx="1">
                  <c:v>São Bernardo do Campo</c:v>
                </c:pt>
                <c:pt idx="2">
                  <c:v>São Paulo</c:v>
                </c:pt>
                <c:pt idx="3">
                  <c:v>Florianópolis</c:v>
                </c:pt>
                <c:pt idx="4">
                  <c:v>Jacareí</c:v>
                </c:pt>
                <c:pt idx="5">
                  <c:v>Araçatuba</c:v>
                </c:pt>
                <c:pt idx="6">
                  <c:v>Indaial</c:v>
                </c:pt>
                <c:pt idx="7">
                  <c:v>Pomerode</c:v>
                </c:pt>
                <c:pt idx="8">
                  <c:v>Biguaçu</c:v>
                </c:pt>
                <c:pt idx="9">
                  <c:v>Mossoró</c:v>
                </c:pt>
                <c:pt idx="10">
                  <c:v>Fortaleza</c:v>
                </c:pt>
                <c:pt idx="11">
                  <c:v>Rio de Janeiro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Rio do Sul</c:v>
                </c:pt>
                <c:pt idx="15">
                  <c:v>Itapetininga</c:v>
                </c:pt>
                <c:pt idx="16">
                  <c:v>Mesquita</c:v>
                </c:pt>
                <c:pt idx="17">
                  <c:v>Grvatá</c:v>
                </c:pt>
                <c:pt idx="18">
                  <c:v>Iguatu</c:v>
                </c:pt>
                <c:pt idx="19">
                  <c:v>Corupá</c:v>
                </c:pt>
              </c:strCache>
            </c:strRef>
          </c:cat>
          <c:val>
            <c:numRef>
              <c:f>'48 49 50 E 51'!$B$9:$B$28</c:f>
              <c:numCache>
                <c:formatCode>General</c:formatCode>
                <c:ptCount val="20"/>
                <c:pt idx="0">
                  <c:v>180</c:v>
                </c:pt>
                <c:pt idx="1">
                  <c:v>180</c:v>
                </c:pt>
                <c:pt idx="2">
                  <c:v>90</c:v>
                </c:pt>
                <c:pt idx="3">
                  <c:v>60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10</c:v>
                </c:pt>
                <c:pt idx="17">
                  <c:v>8</c:v>
                </c:pt>
                <c:pt idx="18">
                  <c:v>5</c:v>
                </c:pt>
                <c:pt idx="19">
                  <c:v>2</c:v>
                </c:pt>
              </c:numCache>
            </c:numRef>
          </c:val>
        </c:ser>
        <c:ser>
          <c:idx val="1"/>
          <c:order val="1"/>
          <c:tx>
            <c:strRef>
              <c:f>'48 49 50 E 51'!$C$8</c:f>
              <c:strCache>
                <c:ptCount val="1"/>
                <c:pt idx="0">
                  <c:v>ANÚNCIO</c:v>
                </c:pt>
              </c:strCache>
            </c:strRef>
          </c:tx>
          <c:cat>
            <c:strRef>
              <c:f>'48 49 50 E 51'!$A$9:$A$28</c:f>
              <c:strCache>
                <c:ptCount val="20"/>
                <c:pt idx="0">
                  <c:v>Barra Mansa</c:v>
                </c:pt>
                <c:pt idx="1">
                  <c:v>São Bernardo do Campo</c:v>
                </c:pt>
                <c:pt idx="2">
                  <c:v>São Paulo</c:v>
                </c:pt>
                <c:pt idx="3">
                  <c:v>Florianópolis</c:v>
                </c:pt>
                <c:pt idx="4">
                  <c:v>Jacareí</c:v>
                </c:pt>
                <c:pt idx="5">
                  <c:v>Araçatuba</c:v>
                </c:pt>
                <c:pt idx="6">
                  <c:v>Indaial</c:v>
                </c:pt>
                <c:pt idx="7">
                  <c:v>Pomerode</c:v>
                </c:pt>
                <c:pt idx="8">
                  <c:v>Biguaçu</c:v>
                </c:pt>
                <c:pt idx="9">
                  <c:v>Mossoró</c:v>
                </c:pt>
                <c:pt idx="10">
                  <c:v>Fortaleza</c:v>
                </c:pt>
                <c:pt idx="11">
                  <c:v>Rio de Janeiro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Rio do Sul</c:v>
                </c:pt>
                <c:pt idx="15">
                  <c:v>Itapetininga</c:v>
                </c:pt>
                <c:pt idx="16">
                  <c:v>Mesquita</c:v>
                </c:pt>
                <c:pt idx="17">
                  <c:v>Grvatá</c:v>
                </c:pt>
                <c:pt idx="18">
                  <c:v>Iguatu</c:v>
                </c:pt>
                <c:pt idx="19">
                  <c:v>Corupá</c:v>
                </c:pt>
              </c:strCache>
            </c:strRef>
          </c:cat>
          <c:val>
            <c:numRef>
              <c:f>'48 49 50 E 51'!$C$9:$C$28</c:f>
              <c:numCache>
                <c:formatCode>General</c:formatCode>
                <c:ptCount val="20"/>
                <c:pt idx="0">
                  <c:v>5</c:v>
                </c:pt>
                <c:pt idx="1">
                  <c:v>2</c:v>
                </c:pt>
                <c:pt idx="2">
                  <c:v>30</c:v>
                </c:pt>
                <c:pt idx="3">
                  <c:v>15</c:v>
                </c:pt>
                <c:pt idx="4">
                  <c:v>45</c:v>
                </c:pt>
                <c:pt idx="5">
                  <c:v>40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10</c:v>
                </c:pt>
                <c:pt idx="11">
                  <c:v>5</c:v>
                </c:pt>
                <c:pt idx="12">
                  <c:v>40</c:v>
                </c:pt>
                <c:pt idx="13">
                  <c:v>20</c:v>
                </c:pt>
                <c:pt idx="14">
                  <c:v>15</c:v>
                </c:pt>
                <c:pt idx="15">
                  <c:v>15</c:v>
                </c:pt>
                <c:pt idx="16">
                  <c:v>10</c:v>
                </c:pt>
                <c:pt idx="17">
                  <c:v>5</c:v>
                </c:pt>
                <c:pt idx="18">
                  <c:v>7</c:v>
                </c:pt>
                <c:pt idx="19">
                  <c:v>8</c:v>
                </c:pt>
              </c:numCache>
            </c:numRef>
          </c:val>
        </c:ser>
        <c:ser>
          <c:idx val="2"/>
          <c:order val="2"/>
          <c:tx>
            <c:strRef>
              <c:f>'48 49 50 E 51'!$D$8</c:f>
              <c:strCache>
                <c:ptCount val="1"/>
                <c:pt idx="0">
                  <c:v>JULGAMENTO</c:v>
                </c:pt>
              </c:strCache>
            </c:strRef>
          </c:tx>
          <c:cat>
            <c:strRef>
              <c:f>'48 49 50 E 51'!$A$9:$A$28</c:f>
              <c:strCache>
                <c:ptCount val="20"/>
                <c:pt idx="0">
                  <c:v>Barra Mansa</c:v>
                </c:pt>
                <c:pt idx="1">
                  <c:v>São Bernardo do Campo</c:v>
                </c:pt>
                <c:pt idx="2">
                  <c:v>São Paulo</c:v>
                </c:pt>
                <c:pt idx="3">
                  <c:v>Florianópolis</c:v>
                </c:pt>
                <c:pt idx="4">
                  <c:v>Jacareí</c:v>
                </c:pt>
                <c:pt idx="5">
                  <c:v>Araçatuba</c:v>
                </c:pt>
                <c:pt idx="6">
                  <c:v>Indaial</c:v>
                </c:pt>
                <c:pt idx="7">
                  <c:v>Pomerode</c:v>
                </c:pt>
                <c:pt idx="8">
                  <c:v>Biguaçu</c:v>
                </c:pt>
                <c:pt idx="9">
                  <c:v>Mossoró</c:v>
                </c:pt>
                <c:pt idx="10">
                  <c:v>Fortaleza</c:v>
                </c:pt>
                <c:pt idx="11">
                  <c:v>Rio de Janeiro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Rio do Sul</c:v>
                </c:pt>
                <c:pt idx="15">
                  <c:v>Itapetininga</c:v>
                </c:pt>
                <c:pt idx="16">
                  <c:v>Mesquita</c:v>
                </c:pt>
                <c:pt idx="17">
                  <c:v>Grvatá</c:v>
                </c:pt>
                <c:pt idx="18">
                  <c:v>Iguatu</c:v>
                </c:pt>
                <c:pt idx="19">
                  <c:v>Corupá</c:v>
                </c:pt>
              </c:strCache>
            </c:strRef>
          </c:cat>
          <c:val>
            <c:numRef>
              <c:f>'48 49 50 E 51'!$D$9:$D$28</c:f>
              <c:numCache>
                <c:formatCode>General</c:formatCode>
                <c:ptCount val="20"/>
                <c:pt idx="0">
                  <c:v>1</c:v>
                </c:pt>
                <c:pt idx="1">
                  <c:v>15</c:v>
                </c:pt>
                <c:pt idx="2">
                  <c:v>10</c:v>
                </c:pt>
                <c:pt idx="3">
                  <c:v>5</c:v>
                </c:pt>
                <c:pt idx="4">
                  <c:v>15</c:v>
                </c:pt>
                <c:pt idx="5">
                  <c:v>10</c:v>
                </c:pt>
                <c:pt idx="6">
                  <c:v>40</c:v>
                </c:pt>
                <c:pt idx="7">
                  <c:v>30</c:v>
                </c:pt>
                <c:pt idx="8">
                  <c:v>10</c:v>
                </c:pt>
                <c:pt idx="9">
                  <c:v>10</c:v>
                </c:pt>
                <c:pt idx="10">
                  <c:v>5</c:v>
                </c:pt>
                <c:pt idx="11">
                  <c:v>1</c:v>
                </c:pt>
                <c:pt idx="12">
                  <c:v>40</c:v>
                </c:pt>
                <c:pt idx="13">
                  <c:v>30</c:v>
                </c:pt>
                <c:pt idx="14">
                  <c:v>30</c:v>
                </c:pt>
                <c:pt idx="15">
                  <c:v>10</c:v>
                </c:pt>
                <c:pt idx="16">
                  <c:v>10</c:v>
                </c:pt>
                <c:pt idx="17">
                  <c:v>8</c:v>
                </c:pt>
                <c:pt idx="18">
                  <c:v>1</c:v>
                </c:pt>
                <c:pt idx="19">
                  <c:v>5</c:v>
                </c:pt>
              </c:numCache>
            </c:numRef>
          </c:val>
        </c:ser>
        <c:ser>
          <c:idx val="3"/>
          <c:order val="3"/>
          <c:tx>
            <c:strRef>
              <c:f>'48 49 50 E 51'!$E$8</c:f>
              <c:strCache>
                <c:ptCount val="1"/>
                <c:pt idx="0">
                  <c:v>ADJUDICAÇÃO</c:v>
                </c:pt>
              </c:strCache>
            </c:strRef>
          </c:tx>
          <c:cat>
            <c:strRef>
              <c:f>'48 49 50 E 51'!$A$9:$A$28</c:f>
              <c:strCache>
                <c:ptCount val="20"/>
                <c:pt idx="0">
                  <c:v>Barra Mansa</c:v>
                </c:pt>
                <c:pt idx="1">
                  <c:v>São Bernardo do Campo</c:v>
                </c:pt>
                <c:pt idx="2">
                  <c:v>São Paulo</c:v>
                </c:pt>
                <c:pt idx="3">
                  <c:v>Florianópolis</c:v>
                </c:pt>
                <c:pt idx="4">
                  <c:v>Jacareí</c:v>
                </c:pt>
                <c:pt idx="5">
                  <c:v>Araçatuba</c:v>
                </c:pt>
                <c:pt idx="6">
                  <c:v>Indaial</c:v>
                </c:pt>
                <c:pt idx="7">
                  <c:v>Pomerode</c:v>
                </c:pt>
                <c:pt idx="8">
                  <c:v>Biguaçu</c:v>
                </c:pt>
                <c:pt idx="9">
                  <c:v>Mossoró</c:v>
                </c:pt>
                <c:pt idx="10">
                  <c:v>Fortaleza</c:v>
                </c:pt>
                <c:pt idx="11">
                  <c:v>Rio de Janeiro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Rio do Sul</c:v>
                </c:pt>
                <c:pt idx="15">
                  <c:v>Itapetininga</c:v>
                </c:pt>
                <c:pt idx="16">
                  <c:v>Mesquita</c:v>
                </c:pt>
                <c:pt idx="17">
                  <c:v>Grvatá</c:v>
                </c:pt>
                <c:pt idx="18">
                  <c:v>Iguatu</c:v>
                </c:pt>
                <c:pt idx="19">
                  <c:v>Corupá</c:v>
                </c:pt>
              </c:strCache>
            </c:strRef>
          </c:cat>
          <c:val>
            <c:numRef>
              <c:f>'48 49 50 E 51'!$E$9:$E$28</c:f>
              <c:numCache>
                <c:formatCode>General</c:formatCode>
                <c:ptCount val="20"/>
                <c:pt idx="0">
                  <c:v>5</c:v>
                </c:pt>
                <c:pt idx="1">
                  <c:v>4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7</c:v>
                </c:pt>
                <c:pt idx="6">
                  <c:v>20</c:v>
                </c:pt>
                <c:pt idx="7">
                  <c:v>5</c:v>
                </c:pt>
                <c:pt idx="8">
                  <c:v>10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30</c:v>
                </c:pt>
                <c:pt idx="13">
                  <c:v>10</c:v>
                </c:pt>
                <c:pt idx="14">
                  <c:v>15</c:v>
                </c:pt>
                <c:pt idx="15">
                  <c:v>5</c:v>
                </c:pt>
                <c:pt idx="16">
                  <c:v>10</c:v>
                </c:pt>
                <c:pt idx="17">
                  <c:v>8</c:v>
                </c:pt>
                <c:pt idx="18">
                  <c:v>1</c:v>
                </c:pt>
                <c:pt idx="19">
                  <c:v>5</c:v>
                </c:pt>
              </c:numCache>
            </c:numRef>
          </c:val>
        </c:ser>
        <c:gapWidth val="75"/>
        <c:overlap val="100"/>
        <c:axId val="88327296"/>
        <c:axId val="88328832"/>
      </c:barChart>
      <c:catAx>
        <c:axId val="88327296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88328832"/>
        <c:crosses val="autoZero"/>
        <c:auto val="1"/>
        <c:lblAlgn val="ctr"/>
        <c:lblOffset val="100"/>
      </c:catAx>
      <c:valAx>
        <c:axId val="8832883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88327296"/>
        <c:crosses val="autoZero"/>
        <c:crossBetween val="between"/>
      </c:valAx>
    </c:plotArea>
    <c:legend>
      <c:legendPos val="b"/>
      <c:txPr>
        <a:bodyPr/>
        <a:lstStyle/>
        <a:p>
          <a:pPr>
            <a:defRPr sz="1600" b="1"/>
          </a:pPr>
          <a:endParaRPr lang="pt-BR"/>
        </a:p>
      </c:txPr>
    </c:legend>
    <c:plotVisOnly val="1"/>
    <c:dispBlanksAs val="gap"/>
  </c:chart>
  <c:spPr>
    <a:solidFill>
      <a:srgbClr val="CCECFF"/>
    </a:solidFill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573200199977777E-2"/>
          <c:y val="6.8351882470575165E-2"/>
          <c:w val="0.91764336548075853"/>
          <c:h val="0.68871868267360292"/>
        </c:manualLayout>
      </c:layout>
      <c:barChart>
        <c:barDir val="col"/>
        <c:grouping val="clustered"/>
        <c:ser>
          <c:idx val="0"/>
          <c:order val="0"/>
          <c:cat>
            <c:strRef>
              <c:f>'53'!$B$56:$B$61</c:f>
              <c:strCache>
                <c:ptCount val="6"/>
                <c:pt idx="0">
                  <c:v>Pesquisa junto ao fornecedor</c:v>
                </c:pt>
                <c:pt idx="1">
                  <c:v>Cadastro do Município</c:v>
                </c:pt>
                <c:pt idx="2">
                  <c:v>Pesquisa na internet</c:v>
                </c:pt>
                <c:pt idx="3">
                  <c:v>Consulta a outros Municípios</c:v>
                </c:pt>
                <c:pt idx="4">
                  <c:v>Atas de Registro de Preço</c:v>
                </c:pt>
                <c:pt idx="5">
                  <c:v>Valores do Projeto</c:v>
                </c:pt>
              </c:strCache>
            </c:strRef>
          </c:cat>
          <c:val>
            <c:numRef>
              <c:f>'53'!$C$56:$C$61</c:f>
              <c:numCache>
                <c:formatCode>General</c:formatCode>
                <c:ptCount val="6"/>
                <c:pt idx="0">
                  <c:v>20</c:v>
                </c:pt>
                <c:pt idx="1">
                  <c:v>11</c:v>
                </c:pt>
                <c:pt idx="2">
                  <c:v>10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axId val="88340736"/>
        <c:axId val="88252416"/>
      </c:barChart>
      <c:catAx>
        <c:axId val="883407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88252416"/>
        <c:crosses val="autoZero"/>
        <c:auto val="1"/>
        <c:lblAlgn val="ctr"/>
        <c:lblOffset val="100"/>
      </c:catAx>
      <c:valAx>
        <c:axId val="882524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88340736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33326494866496E-2"/>
          <c:y val="0.19432883782126195"/>
          <c:w val="0.93888888888888911"/>
          <c:h val="0.75474518810148772"/>
        </c:manualLayout>
      </c:layout>
      <c:pie3D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9EAF53F8-16AE-40FB-BB77-E40D7552BE23}" type="CATEGORYNAME">
                      <a:rPr lang="en-US"/>
                      <a:pPr>
                        <a:defRPr sz="20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4; </a:t>
                    </a:r>
                    <a:fld id="{F1A0C0CC-BCE0-4DC1-8FEE-2920503139BB}" type="PERCENTAGE">
                      <a:rPr lang="en-US" baseline="0" smtClean="0"/>
                      <a:pPr>
                        <a:defRPr sz="20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baseline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>
                            <a:lumMod val="8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defRPr>
                    </a:pPr>
                    <a:fld id="{B85CFB2C-86A6-47D7-9832-B67DC113527E}" type="CATEGORYNAME">
                      <a:rPr lang="en-US"/>
                      <a:pPr>
                        <a:defRPr sz="20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17; </a:t>
                    </a:r>
                    <a:fld id="{D3ED54CA-8CD8-44A5-BF89-46086C607F6A}" type="PERCENTAGE">
                      <a:rPr lang="en-US" baseline="0" smtClean="0"/>
                      <a:pPr>
                        <a:defRPr sz="2000" b="1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 baseline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'23, 24, 25'!$N$5:$O$5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'23, 24, 25'!$N$6:$O$6</c:f>
              <c:numCache>
                <c:formatCode>General</c:formatCode>
                <c:ptCount val="2"/>
                <c:pt idx="0">
                  <c:v>4</c:v>
                </c:pt>
                <c:pt idx="1">
                  <c:v>17</c:v>
                </c:pt>
              </c:numCache>
            </c:numRef>
          </c:val>
        </c:ser>
        <c:ser>
          <c:idx val="1"/>
          <c:order val="1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'23, 24, 25'!$N$5:$O$5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'23, 24, 25'!$N$7:$O$7</c:f>
              <c:numCache>
                <c:formatCode>0%</c:formatCode>
                <c:ptCount val="2"/>
                <c:pt idx="0">
                  <c:v>0.19047619047619058</c:v>
                </c:pt>
                <c:pt idx="1">
                  <c:v>0.80952380952380965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400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'55'!$B$30:$B$36</c:f>
              <c:strCache>
                <c:ptCount val="7"/>
                <c:pt idx="0">
                  <c:v>Não utiliza</c:v>
                </c:pt>
                <c:pt idx="1">
                  <c:v>Comprasnet do Governo Federal</c:v>
                </c:pt>
                <c:pt idx="2">
                  <c:v>Banco do Brasil</c:v>
                </c:pt>
                <c:pt idx="3">
                  <c:v>Próprio</c:v>
                </c:pt>
                <c:pt idx="4">
                  <c:v>Caixa Econômica</c:v>
                </c:pt>
                <c:pt idx="5">
                  <c:v>Pregão Presencial</c:v>
                </c:pt>
                <c:pt idx="6">
                  <c:v>WBC - PARADIGMA</c:v>
                </c:pt>
              </c:strCache>
            </c:strRef>
          </c:cat>
          <c:val>
            <c:numRef>
              <c:f>'55'!$C$30:$C$36</c:f>
              <c:numCache>
                <c:formatCode>General</c:formatCode>
                <c:ptCount val="7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axId val="88404352"/>
        <c:axId val="88405888"/>
      </c:barChart>
      <c:catAx>
        <c:axId val="88404352"/>
        <c:scaling>
          <c:orientation val="minMax"/>
        </c:scaling>
        <c:axPos val="b"/>
        <c:numFmt formatCode="General" sourceLinked="0"/>
        <c:majorTickMark val="none"/>
        <c:tickLblPos val="nextTo"/>
        <c:crossAx val="88405888"/>
        <c:crosses val="autoZero"/>
        <c:auto val="1"/>
        <c:lblAlgn val="ctr"/>
        <c:lblOffset val="100"/>
      </c:catAx>
      <c:valAx>
        <c:axId val="884058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84043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pt-BR"/>
    </a:p>
  </c:tx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'56'!$B$58:$B$65</c:f>
              <c:strCache>
                <c:ptCount val="8"/>
                <c:pt idx="0">
                  <c:v>Tempo de dedicação ao Projeto por parte dos lideres de produto</c:v>
                </c:pt>
                <c:pt idx="1">
                  <c:v>Conhecimento da equipe na elaboração de TdR</c:v>
                </c:pt>
                <c:pt idx="2">
                  <c:v>Excesso de instâncias internas de aprovação</c:v>
                </c:pt>
                <c:pt idx="3">
                  <c:v>Quantidade de Órgãos envolvidos no certame de licitação</c:v>
                </c:pt>
                <c:pt idx="4">
                  <c:v>Conhecimento das politicas do Banco</c:v>
                </c:pt>
                <c:pt idx="5">
                  <c:v>Experiência prévia na execução de projetos com organismos internacionais</c:v>
                </c:pt>
                <c:pt idx="6">
                  <c:v>Comunicação entre as equipes.</c:v>
                </c:pt>
                <c:pt idx="7">
                  <c:v>Quantidade de servidores da área financeira e da comissão de licitação insuficiente para a demanda de licitações</c:v>
                </c:pt>
              </c:strCache>
            </c:strRef>
          </c:cat>
          <c:val>
            <c:numRef>
              <c:f>'56'!$C$58:$C$65</c:f>
              <c:numCache>
                <c:formatCode>General</c:formatCode>
                <c:ptCount val="8"/>
                <c:pt idx="0">
                  <c:v>15</c:v>
                </c:pt>
                <c:pt idx="1">
                  <c:v>12</c:v>
                </c:pt>
                <c:pt idx="2">
                  <c:v>9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axId val="88437888"/>
        <c:axId val="88439424"/>
      </c:barChart>
      <c:catAx>
        <c:axId val="8843788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8439424"/>
        <c:crosses val="autoZero"/>
        <c:auto val="1"/>
        <c:lblAlgn val="l"/>
        <c:lblOffset val="100"/>
      </c:catAx>
      <c:valAx>
        <c:axId val="8843942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8437888"/>
        <c:crosses val="autoZero"/>
        <c:crossBetween val="between"/>
      </c:valAx>
    </c:plotArea>
    <c:plotVisOnly val="1"/>
    <c:dispBlanksAs val="gap"/>
  </c:chart>
  <c:spPr>
    <a:solidFill>
      <a:srgbClr val="CCECFF"/>
    </a:solidFill>
  </c:spPr>
  <c:txPr>
    <a:bodyPr/>
    <a:lstStyle/>
    <a:p>
      <a:pPr>
        <a:defRPr sz="1800"/>
      </a:pPr>
      <a:endParaRPr lang="pt-BR"/>
    </a:p>
  </c:txPr>
  <c:externalData r:id="rId2"/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7.5277182008025467E-2"/>
                  <c:y val="-0.195938877161796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 b="1">
                      <a:latin typeface="Calibri" panose="020F0502020204030204" pitchFamily="34" charset="0"/>
                    </a:defRPr>
                  </a:pPr>
                  <a:endParaRPr lang="pt-BR"/>
                </a:p>
              </c:txPr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2699655311368416"/>
                      <c:h val="0.437511572788208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0195164284947642E-2"/>
                  <c:y val="1.84627633966596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000" b="1">
                      <a:latin typeface="Calibri" panose="020F0502020204030204" pitchFamily="34" charset="0"/>
                    </a:defRPr>
                  </a:pPr>
                  <a:endParaRPr lang="pt-BR"/>
                </a:p>
              </c:txPr>
              <c:showVal val="1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7340229616671591"/>
                      <c:h val="0.331794846868866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latin typeface="Calibri" panose="020F0502020204030204" pitchFamily="34" charset="0"/>
                  </a:defRPr>
                </a:pPr>
                <a:endParaRPr lang="pt-BR"/>
              </a:p>
            </c:txPr>
            <c:showVal val="1"/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'57'!$B$28:$B$29</c:f>
              <c:strCache>
                <c:ptCount val="2"/>
                <c:pt idx="0">
                  <c:v>Sistema de Gerenciamento Financeiro (SIGFIN)</c:v>
                </c:pt>
                <c:pt idx="1">
                  <c:v>Sistema Financeiro do Município diretamente</c:v>
                </c:pt>
              </c:strCache>
            </c:strRef>
          </c:cat>
          <c:val>
            <c:numRef>
              <c:f>'57'!$C$28:$C$29</c:f>
              <c:numCache>
                <c:formatCode>General</c:formatCode>
                <c:ptCount val="2"/>
                <c:pt idx="0">
                  <c:v>17</c:v>
                </c:pt>
                <c:pt idx="1">
                  <c:v>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'60'!$B$54:$B$63</c:f>
              <c:strCache>
                <c:ptCount val="10"/>
                <c:pt idx="0">
                  <c:v>Excesso de procedimentos internos</c:v>
                </c:pt>
                <c:pt idx="1">
                  <c:v>Integraçao da UEM com outras áreas da Secretaria e  Prefeitura</c:v>
                </c:pt>
                <c:pt idx="2">
                  <c:v>Número insuficiente de pessoas para execução</c:v>
                </c:pt>
                <c:pt idx="3">
                  <c:v>Conhecimento dos procedimentos da CAIXA e da UCP/SEMF</c:v>
                </c:pt>
                <c:pt idx="4">
                  <c:v>Não automação dos processos</c:v>
                </c:pt>
                <c:pt idx="5">
                  <c:v>Acompanhamento da tramitação das Solicitações de Desembolso</c:v>
                </c:pt>
                <c:pt idx="6">
                  <c:v>Apresentar as Demonstrações Financeiras anuais do Projeto</c:v>
                </c:pt>
                <c:pt idx="7">
                  <c:v>Apresentar Justificativas de Gastos para prestar contas dos investimentos realizados</c:v>
                </c:pt>
                <c:pt idx="8">
                  <c:v>Nenhuma</c:v>
                </c:pt>
                <c:pt idx="9">
                  <c:v>Procedimentos internos da área financeira não sistematizados</c:v>
                </c:pt>
              </c:strCache>
            </c:strRef>
          </c:cat>
          <c:val>
            <c:numRef>
              <c:f>'60'!$C$54:$C$63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axId val="88970368"/>
        <c:axId val="88971904"/>
      </c:barChart>
      <c:catAx>
        <c:axId val="88970368"/>
        <c:scaling>
          <c:orientation val="minMax"/>
        </c:scaling>
        <c:axPos val="l"/>
        <c:numFmt formatCode="General" sourceLinked="0"/>
        <c:majorTickMark val="none"/>
        <c:tickLblPos val="nextTo"/>
        <c:crossAx val="88971904"/>
        <c:crosses val="autoZero"/>
        <c:auto val="1"/>
        <c:lblAlgn val="l"/>
        <c:lblOffset val="100"/>
      </c:catAx>
      <c:valAx>
        <c:axId val="889719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8970368"/>
        <c:crosses val="autoZero"/>
        <c:crossBetween val="between"/>
      </c:valAx>
    </c:plotArea>
    <c:plotVisOnly val="1"/>
    <c:dispBlanksAs val="gap"/>
  </c:chart>
  <c:spPr>
    <a:solidFill>
      <a:srgbClr val="CCECFF"/>
    </a:solidFill>
  </c:spPr>
  <c:txPr>
    <a:bodyPr/>
    <a:lstStyle/>
    <a:p>
      <a:pPr>
        <a:defRPr sz="1800" b="1"/>
      </a:pPr>
      <a:endParaRPr lang="pt-BR"/>
    </a:p>
  </c:tx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45692266346377"/>
          <c:y val="0.17102476829173863"/>
          <c:w val="0.3865977958067261"/>
          <c:h val="0.71584596660977107"/>
        </c:manualLayout>
      </c:layout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fld id="{1C7EA0CD-5E0E-45BF-BA58-79255E5DCB03}" type="CATEGORYNAME">
                      <a:rPr lang="en-US"/>
                      <a:pPr/>
                      <a:t>[NOME DA CATEGORIA]</a:t>
                    </a:fld>
                    <a:r>
                      <a:rPr lang="en-US" baseline="0"/>
                      <a:t>
16; </a:t>
                    </a:r>
                    <a:fld id="{381ECA4F-DA8A-4E77-AF0C-38735AE4BDA7}" type="PERCENTAGE">
                      <a:rPr lang="en-US" baseline="0"/>
                      <a:pPr/>
                      <a:t>[PORCENTAGEM]</a:t>
                    </a:fld>
                    <a:endParaRPr lang="en-US" baseline="0"/>
                  </a:p>
                </c:rich>
              </c:tx>
              <c:dLblPos val="ctr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7.1731792280607679E-2"/>
                  <c:y val="0.2595917241445288"/>
                </c:manualLayout>
              </c:layout>
              <c:tx>
                <c:rich>
                  <a:bodyPr/>
                  <a:lstStyle/>
                  <a:p>
                    <a:fld id="{E5707B71-0F2F-43FC-BD75-4DCCFFD3547D}" type="CATEGORYNAME">
                      <a:rPr lang="pt-BR"/>
                      <a:pPr/>
                      <a:t>[NOME DA CATEGORIA]</a:t>
                    </a:fld>
                    <a:r>
                      <a:rPr lang="pt-BR" baseline="0"/>
                      <a:t>
4; </a:t>
                    </a:r>
                    <a:fld id="{7B6B531F-F2E5-4DA2-A56F-717ACA028948}" type="PERCENTAGE">
                      <a:rPr lang="pt-BR" baseline="0"/>
                      <a:pPr/>
                      <a:t>[PORCENTAGEM]</a:t>
                    </a:fld>
                    <a:endParaRPr lang="pt-BR" baseline="0"/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6058912198744455"/>
                  <c:y val="1.6021999239141781E-2"/>
                </c:manualLayout>
              </c:layout>
              <c:tx>
                <c:rich>
                  <a:bodyPr/>
                  <a:lstStyle/>
                  <a:p>
                    <a:fld id="{4819B53C-2F36-4803-9337-7A07396E50F9}" type="CATEGORYNAME">
                      <a:rPr lang="en-US"/>
                      <a:pPr/>
                      <a:t>[NOME DA CATEGORIA]</a:t>
                    </a:fld>
                    <a:r>
                      <a:rPr lang="en-US" baseline="0" dirty="0"/>
                      <a:t>
1; </a:t>
                    </a:r>
                    <a:fld id="{5494FA79-E474-4B80-B927-4F980FD67F7E}" type="PERCENTAGE">
                      <a:rPr lang="en-US" baseline="0"/>
                      <a:pPr/>
                      <a:t>[PORCENTAGEM]</a:t>
                    </a:fld>
                    <a:endParaRPr lang="en-US" baseline="0" dirty="0"/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'61'!$B$29:$B$31</c:f>
              <c:strCache>
                <c:ptCount val="3"/>
                <c:pt idx="0">
                  <c:v>CGU</c:v>
                </c:pt>
                <c:pt idx="1">
                  <c:v>TCE acreditado pelo BID</c:v>
                </c:pt>
                <c:pt idx="2">
                  <c:v>Auditoria independente </c:v>
                </c:pt>
              </c:strCache>
            </c:strRef>
          </c:cat>
          <c:val>
            <c:numRef>
              <c:f>'61'!$C$29:$C$31</c:f>
              <c:numCache>
                <c:formatCode>General</c:formatCode>
                <c:ptCount val="3"/>
                <c:pt idx="0">
                  <c:v>16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pt-B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'65'!$B$29:$B$37</c:f>
              <c:strCache>
                <c:ptCount val="9"/>
                <c:pt idx="0">
                  <c:v>Página da Prefeitura</c:v>
                </c:pt>
                <c:pt idx="1">
                  <c:v>Não são divulgados</c:v>
                </c:pt>
                <c:pt idx="2">
                  <c:v>e-mail</c:v>
                </c:pt>
                <c:pt idx="3">
                  <c:v>Intranet, Página da Secretaria, Página da Prefeitura, e-mail</c:v>
                </c:pt>
                <c:pt idx="4">
                  <c:v>Jornal Interno, Intranet</c:v>
                </c:pt>
                <c:pt idx="5">
                  <c:v>Jornal Interno, Página da Prefeitura</c:v>
                </c:pt>
                <c:pt idx="6">
                  <c:v>Página da Prefeitura, e-mail, Reuniões</c:v>
                </c:pt>
                <c:pt idx="7">
                  <c:v>Página da Secretaria, Página da Prefeitura</c:v>
                </c:pt>
                <c:pt idx="8">
                  <c:v>Seminários, Página da Secretaria, Colegiado</c:v>
                </c:pt>
              </c:strCache>
            </c:strRef>
          </c:cat>
          <c:val>
            <c:numRef>
              <c:f>'65'!$C$29:$C$37</c:f>
              <c:numCache>
                <c:formatCode>General</c:formatCode>
                <c:ptCount val="9"/>
                <c:pt idx="0">
                  <c:v>9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axId val="88978560"/>
        <c:axId val="88178688"/>
      </c:barChart>
      <c:catAx>
        <c:axId val="889785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500" b="1">
                <a:latin typeface="Calibri" panose="020F0502020204030204" pitchFamily="34" charset="0"/>
              </a:defRPr>
            </a:pPr>
            <a:endParaRPr lang="pt-BR"/>
          </a:p>
        </c:txPr>
        <c:crossAx val="88178688"/>
        <c:crosses val="autoZero"/>
        <c:auto val="1"/>
        <c:lblAlgn val="ctr"/>
        <c:lblOffset val="100"/>
      </c:catAx>
      <c:valAx>
        <c:axId val="88178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88978560"/>
        <c:crosses val="autoZero"/>
        <c:crossBetween val="between"/>
      </c:valAx>
    </c:plotArea>
    <c:plotVisOnly val="1"/>
    <c:dispBlanksAs val="gap"/>
  </c:chart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'67'!$B$42:$B$48</c:f>
              <c:strCache>
                <c:ptCount val="7"/>
                <c:pt idx="0">
                  <c:v>Quantidade de reuniões /visitas de supervisão</c:v>
                </c:pt>
                <c:pt idx="1">
                  <c:v>Instrumentos e procedimentos para elaboração dos projetos</c:v>
                </c:pt>
                <c:pt idx="2">
                  <c:v>Tempo de resposta às consultas e/ou não objeção</c:v>
                </c:pt>
                <c:pt idx="3">
                  <c:v>Promoção de capacitações</c:v>
                </c:pt>
                <c:pt idx="4">
                  <c:v>Instrumentos e procedimentos para prestação de contas</c:v>
                </c:pt>
                <c:pt idx="5">
                  <c:v>Autonomia dos municípios</c:v>
                </c:pt>
                <c:pt idx="6">
                  <c:v>Análise dos documentos enviados pela UEM ( CAIXA).</c:v>
                </c:pt>
              </c:strCache>
            </c:strRef>
          </c:cat>
          <c:val>
            <c:numRef>
              <c:f>'67'!$C$42:$C$48</c:f>
              <c:numCache>
                <c:formatCode>General</c:formatCode>
                <c:ptCount val="7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axId val="89072384"/>
        <c:axId val="89073920"/>
      </c:barChart>
      <c:catAx>
        <c:axId val="89072384"/>
        <c:scaling>
          <c:orientation val="minMax"/>
        </c:scaling>
        <c:axPos val="l"/>
        <c:numFmt formatCode="General" sourceLinked="0"/>
        <c:majorTickMark val="none"/>
        <c:tickLblPos val="nextTo"/>
        <c:crossAx val="89073920"/>
        <c:crosses val="autoZero"/>
        <c:auto val="1"/>
        <c:lblAlgn val="ctr"/>
        <c:lblOffset val="100"/>
      </c:catAx>
      <c:valAx>
        <c:axId val="8907392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890723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pt-BR"/>
    </a:p>
  </c:tx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'68 a 84... COMPETENCIAS '!$B$58</c:f>
              <c:strCache>
                <c:ptCount val="1"/>
                <c:pt idx="0">
                  <c:v>UEM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'68 a 84... COMPETENCIAS '!$C$57:$I$57</c:f>
              <c:strCache>
                <c:ptCount val="7"/>
                <c:pt idx="0">
                  <c:v>ORIENTAÇÃO PARA RESULTADOS</c:v>
                </c:pt>
                <c:pt idx="1">
                  <c:v>CAPACIDADE DE DECISÃO</c:v>
                </c:pt>
                <c:pt idx="2">
                  <c:v>Coordenação de equipe </c:v>
                </c:pt>
                <c:pt idx="3">
                  <c:v>Comunicação </c:v>
                </c:pt>
                <c:pt idx="4">
                  <c:v>Planejamento e Organização </c:v>
                </c:pt>
                <c:pt idx="5">
                  <c:v>Persuasão </c:v>
                </c:pt>
                <c:pt idx="6">
                  <c:v>Aliança</c:v>
                </c:pt>
              </c:strCache>
            </c:strRef>
          </c:cat>
          <c:val>
            <c:numRef>
              <c:f>'68 a 84... COMPETENCIAS '!$C$58:$I$58</c:f>
              <c:numCache>
                <c:formatCode>0%</c:formatCode>
                <c:ptCount val="7"/>
                <c:pt idx="0">
                  <c:v>0.52631578947368418</c:v>
                </c:pt>
                <c:pt idx="1">
                  <c:v>0.5350877192982455</c:v>
                </c:pt>
                <c:pt idx="2">
                  <c:v>0.51754385964912275</c:v>
                </c:pt>
                <c:pt idx="3">
                  <c:v>0.50877192982456132</c:v>
                </c:pt>
                <c:pt idx="4">
                  <c:v>0.47368421052631576</c:v>
                </c:pt>
                <c:pt idx="5">
                  <c:v>0.49122807017543874</c:v>
                </c:pt>
                <c:pt idx="6">
                  <c:v>0.50877192982456132</c:v>
                </c:pt>
              </c:numCache>
            </c:numRef>
          </c:val>
        </c:ser>
        <c:ser>
          <c:idx val="1"/>
          <c:order val="1"/>
          <c:tx>
            <c:strRef>
              <c:f>'68 a 84... COMPETENCIAS '!$B$59</c:f>
              <c:strCache>
                <c:ptCount val="1"/>
                <c:pt idx="0">
                  <c:v>Líder do Produto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'68 a 84... COMPETENCIAS '!$C$57:$I$57</c:f>
              <c:strCache>
                <c:ptCount val="7"/>
                <c:pt idx="0">
                  <c:v>ORIENTAÇÃO PARA RESULTADOS</c:v>
                </c:pt>
                <c:pt idx="1">
                  <c:v>CAPACIDADE DE DECISÃO</c:v>
                </c:pt>
                <c:pt idx="2">
                  <c:v>Coordenação de equipe </c:v>
                </c:pt>
                <c:pt idx="3">
                  <c:v>Comunicação </c:v>
                </c:pt>
                <c:pt idx="4">
                  <c:v>Planejamento e Organização </c:v>
                </c:pt>
                <c:pt idx="5">
                  <c:v>Persuasão </c:v>
                </c:pt>
                <c:pt idx="6">
                  <c:v>Aliança</c:v>
                </c:pt>
              </c:strCache>
            </c:strRef>
          </c:cat>
          <c:val>
            <c:numRef>
              <c:f>'68 a 84... COMPETENCIAS '!$C$59:$I$59</c:f>
              <c:numCache>
                <c:formatCode>0%</c:formatCode>
                <c:ptCount val="7"/>
                <c:pt idx="0">
                  <c:v>0.16666666666666666</c:v>
                </c:pt>
                <c:pt idx="1">
                  <c:v>0.1754385964912282</c:v>
                </c:pt>
                <c:pt idx="2">
                  <c:v>0.15789473684210539</c:v>
                </c:pt>
                <c:pt idx="3">
                  <c:v>0.16666666666666666</c:v>
                </c:pt>
                <c:pt idx="4">
                  <c:v>0.16666666666666666</c:v>
                </c:pt>
                <c:pt idx="5">
                  <c:v>0.21052631578947376</c:v>
                </c:pt>
                <c:pt idx="6">
                  <c:v>0.11403508771929823</c:v>
                </c:pt>
              </c:numCache>
            </c:numRef>
          </c:val>
        </c:ser>
        <c:ser>
          <c:idx val="2"/>
          <c:order val="2"/>
          <c:tx>
            <c:strRef>
              <c:f>'68 a 84... COMPETENCIAS '!$B$60</c:f>
              <c:strCache>
                <c:ptCount val="1"/>
                <c:pt idx="0">
                  <c:v>Não se aplica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'68 a 84... COMPETENCIAS '!$C$57:$I$57</c:f>
              <c:strCache>
                <c:ptCount val="7"/>
                <c:pt idx="0">
                  <c:v>ORIENTAÇÃO PARA RESULTADOS</c:v>
                </c:pt>
                <c:pt idx="1">
                  <c:v>CAPACIDADE DE DECISÃO</c:v>
                </c:pt>
                <c:pt idx="2">
                  <c:v>Coordenação de equipe </c:v>
                </c:pt>
                <c:pt idx="3">
                  <c:v>Comunicação </c:v>
                </c:pt>
                <c:pt idx="4">
                  <c:v>Planejamento e Organização </c:v>
                </c:pt>
                <c:pt idx="5">
                  <c:v>Persuasão </c:v>
                </c:pt>
                <c:pt idx="6">
                  <c:v>Aliança</c:v>
                </c:pt>
              </c:strCache>
            </c:strRef>
          </c:cat>
          <c:val>
            <c:numRef>
              <c:f>'68 a 84... COMPETENCIAS '!$C$60:$I$60</c:f>
              <c:numCache>
                <c:formatCode>0%</c:formatCode>
                <c:ptCount val="7"/>
                <c:pt idx="0">
                  <c:v>1.754385964912282E-2</c:v>
                </c:pt>
                <c:pt idx="1">
                  <c:v>0</c:v>
                </c:pt>
                <c:pt idx="2">
                  <c:v>1.754385964912282E-2</c:v>
                </c:pt>
                <c:pt idx="3">
                  <c:v>2.6315789473684216E-2</c:v>
                </c:pt>
                <c:pt idx="4">
                  <c:v>2.6315789473684216E-2</c:v>
                </c:pt>
                <c:pt idx="5">
                  <c:v>1.754385964912282E-2</c:v>
                </c:pt>
                <c:pt idx="6">
                  <c:v>2.6315789473684216E-2</c:v>
                </c:pt>
              </c:numCache>
            </c:numRef>
          </c:val>
        </c:ser>
        <c:axId val="88636800"/>
        <c:axId val="88650880"/>
      </c:barChart>
      <c:catAx>
        <c:axId val="88636800"/>
        <c:scaling>
          <c:orientation val="minMax"/>
        </c:scaling>
        <c:axPos val="b"/>
        <c:numFmt formatCode="General" sourceLinked="0"/>
        <c:majorTickMark val="none"/>
        <c:tickLblPos val="nextTo"/>
        <c:crossAx val="88650880"/>
        <c:crosses val="autoZero"/>
        <c:auto val="1"/>
        <c:lblAlgn val="ctr"/>
        <c:lblOffset val="100"/>
      </c:catAx>
      <c:valAx>
        <c:axId val="8865088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886368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9525"/>
        </c:spPr>
        <c:txPr>
          <a:bodyPr/>
          <a:lstStyle/>
          <a:p>
            <a:pPr rtl="0">
              <a:defRPr sz="1200" b="1"/>
            </a:pPr>
            <a:endParaRPr lang="pt-BR"/>
          </a:p>
        </c:txPr>
      </c:dTable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3; </a:t>
                    </a:r>
                    <a:fld id="{2E0E9BE2-ACDB-449B-895C-D092209D2EE4}" type="PERCENTAGE">
                      <a:rPr lang="en-US"/>
                      <a:pPr/>
                      <a:t>[PORCENTAGEM]</a:t>
                    </a:fld>
                    <a:endParaRPr lang="en-US"/>
                  </a:p>
                </c:rich>
              </c:tx>
              <c:dLblPos val="ctr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11; </a:t>
                    </a:r>
                    <a:fld id="{8AC07565-B546-48DD-9B7D-604B6D1B1A62}" type="PERCENTAGE">
                      <a:rPr lang="en-US"/>
                      <a:pPr/>
                      <a:t>[PORCENTAGEM]</a:t>
                    </a:fld>
                    <a:endParaRPr lang="en-US"/>
                  </a:p>
                </c:rich>
              </c:tx>
              <c:dLblPos val="ctr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1; </a:t>
                    </a:r>
                    <a:fld id="{9286CB0A-09A5-4AFA-BD78-5E4FDF4969E2}" type="PERCENTAGE">
                      <a:rPr lang="en-US"/>
                      <a:pPr/>
                      <a:t>[PORCENTAGEM]</a:t>
                    </a:fld>
                    <a:endParaRPr lang="en-US"/>
                  </a:p>
                </c:rich>
              </c:tx>
              <c:dLblPos val="ctr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5; </a:t>
                    </a:r>
                    <a:fld id="{C2702A1C-2233-4022-AE89-375F6AD555DA}" type="PERCENTAGE">
                      <a:rPr lang="en-US"/>
                      <a:pPr/>
                      <a:t>[PORCENTAGEM]</a:t>
                    </a:fld>
                    <a:endParaRPr lang="en-US"/>
                  </a:p>
                </c:rich>
              </c:tx>
              <c:dLblPos val="ctr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4236657917760318E-2"/>
                  <c:y val="0.1255909157188683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1;</a:t>
                    </a:r>
                    <a:fld id="{5A42A102-3580-4FFE-B8B6-E8129C0760C3}" type="PERCENTAGE">
                      <a:rPr lang="en-US"/>
                      <a:pPr/>
                      <a:t>[PORCENTAGEM]</a:t>
                    </a:fld>
                    <a:endParaRPr lang="en-US"/>
                  </a:p>
                </c:rich>
              </c:tx>
              <c:dLblPos val="bestFit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9.5444444444444443E-2"/>
                      <c:h val="7.0393700787401578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'18'!$D$26:$H$26</c:f>
              <c:strCache>
                <c:ptCount val="5"/>
                <c:pt idx="0">
                  <c:v>Gabinete do Prefeito</c:v>
                </c:pt>
                <c:pt idx="1">
                  <c:v>Gabinete do Secretário</c:v>
                </c:pt>
                <c:pt idx="2">
                  <c:v>Unidade de Planejamento ou similar</c:v>
                </c:pt>
                <c:pt idx="3">
                  <c:v>Unidades de Diversas Secretarias</c:v>
                </c:pt>
                <c:pt idx="4">
                  <c:v>Não respondeu</c:v>
                </c:pt>
              </c:strCache>
            </c:strRef>
          </c:cat>
          <c:val>
            <c:numRef>
              <c:f>'18'!$D$27:$H$27</c:f>
              <c:numCache>
                <c:formatCode>General</c:formatCode>
                <c:ptCount val="5"/>
                <c:pt idx="0">
                  <c:v>3</c:v>
                </c:pt>
                <c:pt idx="1">
                  <c:v>11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t-BR"/>
          </a:p>
        </c:txPr>
      </c:legendEntry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648102300559874"/>
          <c:y val="8.8436660632478764E-2"/>
          <c:w val="0.51027408779248762"/>
          <c:h val="0.81793934660854695"/>
        </c:manualLayout>
      </c:layout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1471066116735412E-2"/>
                  <c:y val="-9.0614207204792227E-2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157379950912858E-2"/>
                  <c:y val="-2.551383356959985E-3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2021058202023707"/>
                  <c:y val="8.7537292142609205E-2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5499889436897311E-2"/>
                  <c:y val="0.10280079627746128"/>
                </c:manualLayout>
              </c:layout>
              <c:showVal val="1"/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'19,20'!$D$1:$G$1</c:f>
              <c:strCache>
                <c:ptCount val="4"/>
                <c:pt idx="0">
                  <c:v>Não possui escritorio de projeto</c:v>
                </c:pt>
                <c:pt idx="1">
                  <c:v>Possui escritório de Projeto vinculado a outra unidade da Secretaria .</c:v>
                </c:pt>
                <c:pt idx="2">
                  <c:v>Possui escritório de Projeto vinculado a UEM</c:v>
                </c:pt>
                <c:pt idx="3">
                  <c:v>O escritório de Projeto está em fase de implantação</c:v>
                </c:pt>
              </c:strCache>
            </c:strRef>
          </c:cat>
          <c:val>
            <c:numRef>
              <c:f>'19,20'!$D$2:$G$2</c:f>
              <c:numCache>
                <c:formatCode>General</c:formatCode>
                <c:ptCount val="4"/>
                <c:pt idx="0">
                  <c:v>10</c:v>
                </c:pt>
                <c:pt idx="1">
                  <c:v>6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Val val="1"/>
            <c:showCatName val="1"/>
            <c:showPercent val="1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'21, 22'!$G$3:$H$3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'21, 22'!$G$4:$H$4</c:f>
              <c:numCache>
                <c:formatCode>General</c:formatCode>
                <c:ptCount val="2"/>
                <c:pt idx="0">
                  <c:v>5</c:v>
                </c:pt>
                <c:pt idx="1">
                  <c:v>16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2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17; </a:t>
                    </a:r>
                    <a:fld id="{E2D7060A-540B-4F34-BC35-FCF18949DE1C}" type="PERCENTAGE">
                      <a:rPr lang="en-US"/>
                      <a:pPr>
                        <a:defRPr sz="18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4; </a:t>
                    </a:r>
                    <a:fld id="{1486875B-543A-4836-BEB0-8F2FA34B80A4}" type="PERCENTAGE">
                      <a:rPr lang="en-US"/>
                      <a:pPr>
                        <a:defRPr sz="18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[PORCENTAGEM]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'23, 24, 25'!$H$5:$I$5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'23, 24, 25'!$H$6:$I$6</c:f>
              <c:numCache>
                <c:formatCode>General</c:formatCode>
                <c:ptCount val="2"/>
                <c:pt idx="0">
                  <c:v>17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'23, 24, 25'!$H$5:$I$5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'23, 24, 25'!$H$7:$I$7</c:f>
              <c:numCache>
                <c:formatCode>0%</c:formatCode>
                <c:ptCount val="2"/>
                <c:pt idx="0">
                  <c:v>0.80952380952380965</c:v>
                </c:pt>
                <c:pt idx="1">
                  <c:v>0.19047619047619058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ayout>
        <c:manualLayout>
          <c:xMode val="edge"/>
          <c:yMode val="edge"/>
          <c:x val="0.84857447704972011"/>
          <c:y val="0.30075648561094637"/>
          <c:w val="0.14144235546155254"/>
          <c:h val="0.28370701315374131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'26, 27, 28, 29'!$B$11</c:f>
              <c:strCache>
                <c:ptCount val="1"/>
                <c:pt idx="0">
                  <c:v>Secretaria do projeto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pt-B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'26, 27, 28, 29'!$A$12:$A$32</c:f>
              <c:strCache>
                <c:ptCount val="21"/>
                <c:pt idx="0">
                  <c:v>São Paulo</c:v>
                </c:pt>
                <c:pt idx="1">
                  <c:v>Itapetininga</c:v>
                </c:pt>
                <c:pt idx="2">
                  <c:v>Iguatu</c:v>
                </c:pt>
                <c:pt idx="3">
                  <c:v>Jacareí</c:v>
                </c:pt>
                <c:pt idx="4">
                  <c:v>São Bernardo do Campo</c:v>
                </c:pt>
                <c:pt idx="5">
                  <c:v>Mossoró</c:v>
                </c:pt>
                <c:pt idx="6">
                  <c:v>Rio do Sul</c:v>
                </c:pt>
                <c:pt idx="7">
                  <c:v>Florianópolis</c:v>
                </c:pt>
                <c:pt idx="8">
                  <c:v>Araçatuba</c:v>
                </c:pt>
                <c:pt idx="9">
                  <c:v>Corupá</c:v>
                </c:pt>
                <c:pt idx="10">
                  <c:v>Brasília</c:v>
                </c:pt>
                <c:pt idx="11">
                  <c:v>Pomerode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Indaial</c:v>
                </c:pt>
                <c:pt idx="15">
                  <c:v>Gravatá</c:v>
                </c:pt>
                <c:pt idx="16">
                  <c:v>Mesquita</c:v>
                </c:pt>
                <c:pt idx="17">
                  <c:v>Biguaçu</c:v>
                </c:pt>
                <c:pt idx="18">
                  <c:v>Rio de Janeiro</c:v>
                </c:pt>
                <c:pt idx="19">
                  <c:v>Barra Mansa</c:v>
                </c:pt>
                <c:pt idx="20">
                  <c:v>Fortaleza</c:v>
                </c:pt>
              </c:strCache>
            </c:strRef>
          </c:cat>
          <c:val>
            <c:numRef>
              <c:f>'26, 27, 28, 29'!$B$12:$B$32</c:f>
              <c:numCache>
                <c:formatCode>General</c:formatCode>
                <c:ptCount val="21"/>
                <c:pt idx="0">
                  <c:v>13</c:v>
                </c:pt>
                <c:pt idx="1">
                  <c:v>9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</c:ser>
        <c:ser>
          <c:idx val="1"/>
          <c:order val="1"/>
          <c:tx>
            <c:strRef>
              <c:f>'26, 27, 28, 29'!$C$11</c:f>
              <c:strCache>
                <c:ptCount val="1"/>
                <c:pt idx="0">
                  <c:v>Outras Secretarias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latin typeface="Calibri" panose="020F0502020204030204" pitchFamily="34" charset="0"/>
                  </a:defRPr>
                </a:pPr>
                <a:endParaRPr lang="pt-B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'26, 27, 28, 29'!$A$12:$A$32</c:f>
              <c:strCache>
                <c:ptCount val="21"/>
                <c:pt idx="0">
                  <c:v>São Paulo</c:v>
                </c:pt>
                <c:pt idx="1">
                  <c:v>Itapetininga</c:v>
                </c:pt>
                <c:pt idx="2">
                  <c:v>Iguatu</c:v>
                </c:pt>
                <c:pt idx="3">
                  <c:v>Jacareí</c:v>
                </c:pt>
                <c:pt idx="4">
                  <c:v>São Bernardo do Campo</c:v>
                </c:pt>
                <c:pt idx="5">
                  <c:v>Mossoró</c:v>
                </c:pt>
                <c:pt idx="6">
                  <c:v>Rio do Sul</c:v>
                </c:pt>
                <c:pt idx="7">
                  <c:v>Florianópolis</c:v>
                </c:pt>
                <c:pt idx="8">
                  <c:v>Araçatuba</c:v>
                </c:pt>
                <c:pt idx="9">
                  <c:v>Corupá</c:v>
                </c:pt>
                <c:pt idx="10">
                  <c:v>Brasília</c:v>
                </c:pt>
                <c:pt idx="11">
                  <c:v>Pomerode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Indaial</c:v>
                </c:pt>
                <c:pt idx="15">
                  <c:v>Gravatá</c:v>
                </c:pt>
                <c:pt idx="16">
                  <c:v>Mesquita</c:v>
                </c:pt>
                <c:pt idx="17">
                  <c:v>Biguaçu</c:v>
                </c:pt>
                <c:pt idx="18">
                  <c:v>Rio de Janeiro</c:v>
                </c:pt>
                <c:pt idx="19">
                  <c:v>Barra Mansa</c:v>
                </c:pt>
                <c:pt idx="20">
                  <c:v>Fortaleza</c:v>
                </c:pt>
              </c:strCache>
            </c:strRef>
          </c:cat>
          <c:val>
            <c:numRef>
              <c:f>'26, 27, 28, 29'!$C$12:$C$32</c:f>
              <c:numCache>
                <c:formatCode>General</c:formatCode>
                <c:ptCount val="21"/>
                <c:pt idx="0">
                  <c:v>7</c:v>
                </c:pt>
                <c:pt idx="1">
                  <c:v>2</c:v>
                </c:pt>
                <c:pt idx="3">
                  <c:v>5</c:v>
                </c:pt>
                <c:pt idx="4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1">
                  <c:v>2</c:v>
                </c:pt>
                <c:pt idx="14">
                  <c:v>5</c:v>
                </c:pt>
                <c:pt idx="15">
                  <c:v>3</c:v>
                </c:pt>
                <c:pt idx="16">
                  <c:v>3</c:v>
                </c:pt>
                <c:pt idx="17">
                  <c:v>5</c:v>
                </c:pt>
                <c:pt idx="18">
                  <c:v>7</c:v>
                </c:pt>
                <c:pt idx="19">
                  <c:v>6</c:v>
                </c:pt>
                <c:pt idx="20">
                  <c:v>2</c:v>
                </c:pt>
              </c:numCache>
            </c:numRef>
          </c:val>
        </c:ser>
        <c:ser>
          <c:idx val="2"/>
          <c:order val="2"/>
          <c:tx>
            <c:strRef>
              <c:f>'26, 27, 28, 29'!$D$11</c:f>
              <c:strCache>
                <c:ptCount val="1"/>
                <c:pt idx="0">
                  <c:v>Cargo Comissionado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800" b="1">
                    <a:latin typeface="Calibri" panose="020F0502020204030204" pitchFamily="34" charset="0"/>
                  </a:defRPr>
                </a:pPr>
                <a:endParaRPr lang="pt-B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'26, 27, 28, 29'!$A$12:$A$32</c:f>
              <c:strCache>
                <c:ptCount val="21"/>
                <c:pt idx="0">
                  <c:v>São Paulo</c:v>
                </c:pt>
                <c:pt idx="1">
                  <c:v>Itapetininga</c:v>
                </c:pt>
                <c:pt idx="2">
                  <c:v>Iguatu</c:v>
                </c:pt>
                <c:pt idx="3">
                  <c:v>Jacareí</c:v>
                </c:pt>
                <c:pt idx="4">
                  <c:v>São Bernardo do Campo</c:v>
                </c:pt>
                <c:pt idx="5">
                  <c:v>Mossoró</c:v>
                </c:pt>
                <c:pt idx="6">
                  <c:v>Rio do Sul</c:v>
                </c:pt>
                <c:pt idx="7">
                  <c:v>Florianópolis</c:v>
                </c:pt>
                <c:pt idx="8">
                  <c:v>Araçatuba</c:v>
                </c:pt>
                <c:pt idx="9">
                  <c:v>Corupá</c:v>
                </c:pt>
                <c:pt idx="10">
                  <c:v>Brasília</c:v>
                </c:pt>
                <c:pt idx="11">
                  <c:v>Pomerode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Indaial</c:v>
                </c:pt>
                <c:pt idx="15">
                  <c:v>Gravatá</c:v>
                </c:pt>
                <c:pt idx="16">
                  <c:v>Mesquita</c:v>
                </c:pt>
                <c:pt idx="17">
                  <c:v>Biguaçu</c:v>
                </c:pt>
                <c:pt idx="18">
                  <c:v>Rio de Janeiro</c:v>
                </c:pt>
                <c:pt idx="19">
                  <c:v>Barra Mansa</c:v>
                </c:pt>
                <c:pt idx="20">
                  <c:v>Fortaleza</c:v>
                </c:pt>
              </c:strCache>
            </c:strRef>
          </c:cat>
          <c:val>
            <c:numRef>
              <c:f>'26, 27, 28, 29'!$D$12:$D$32</c:f>
              <c:numCache>
                <c:formatCode>General</c:formatCode>
                <c:ptCount val="21"/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  <c:pt idx="7">
                  <c:v>5</c:v>
                </c:pt>
                <c:pt idx="9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4</c:v>
                </c:pt>
              </c:numCache>
            </c:numRef>
          </c:val>
        </c:ser>
        <c:ser>
          <c:idx val="3"/>
          <c:order val="3"/>
          <c:tx>
            <c:strRef>
              <c:f>'26, 27, 28, 29'!$E$11</c:f>
              <c:strCache>
                <c:ptCount val="1"/>
                <c:pt idx="0">
                  <c:v>Consultores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'26, 27, 28, 29'!$A$12:$A$32</c:f>
              <c:strCache>
                <c:ptCount val="21"/>
                <c:pt idx="0">
                  <c:v>São Paulo</c:v>
                </c:pt>
                <c:pt idx="1">
                  <c:v>Itapetininga</c:v>
                </c:pt>
                <c:pt idx="2">
                  <c:v>Iguatu</c:v>
                </c:pt>
                <c:pt idx="3">
                  <c:v>Jacareí</c:v>
                </c:pt>
                <c:pt idx="4">
                  <c:v>São Bernardo do Campo</c:v>
                </c:pt>
                <c:pt idx="5">
                  <c:v>Mossoró</c:v>
                </c:pt>
                <c:pt idx="6">
                  <c:v>Rio do Sul</c:v>
                </c:pt>
                <c:pt idx="7">
                  <c:v>Florianópolis</c:v>
                </c:pt>
                <c:pt idx="8">
                  <c:v>Araçatuba</c:v>
                </c:pt>
                <c:pt idx="9">
                  <c:v>Corupá</c:v>
                </c:pt>
                <c:pt idx="10">
                  <c:v>Brasília</c:v>
                </c:pt>
                <c:pt idx="11">
                  <c:v>Pomerode</c:v>
                </c:pt>
                <c:pt idx="12">
                  <c:v>Campo Grande</c:v>
                </c:pt>
                <c:pt idx="13">
                  <c:v>São José</c:v>
                </c:pt>
                <c:pt idx="14">
                  <c:v>Indaial</c:v>
                </c:pt>
                <c:pt idx="15">
                  <c:v>Gravatá</c:v>
                </c:pt>
                <c:pt idx="16">
                  <c:v>Mesquita</c:v>
                </c:pt>
                <c:pt idx="17">
                  <c:v>Biguaçu</c:v>
                </c:pt>
                <c:pt idx="18">
                  <c:v>Rio de Janeiro</c:v>
                </c:pt>
                <c:pt idx="19">
                  <c:v>Barra Mansa</c:v>
                </c:pt>
                <c:pt idx="20">
                  <c:v>Fortaleza</c:v>
                </c:pt>
              </c:strCache>
            </c:strRef>
          </c:cat>
          <c:val>
            <c:numRef>
              <c:f>'26, 27, 28, 29'!$E$12:$E$32</c:f>
              <c:numCache>
                <c:formatCode>General</c:formatCode>
                <c:ptCount val="21"/>
              </c:numCache>
            </c:numRef>
          </c:val>
        </c:ser>
        <c:dLbls>
          <c:showVal val="1"/>
        </c:dLbls>
        <c:overlap val="100"/>
        <c:axId val="63406464"/>
        <c:axId val="63408000"/>
      </c:barChart>
      <c:catAx>
        <c:axId val="63406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200" b="1">
                <a:latin typeface="Calibri" panose="020F0502020204030204" pitchFamily="34" charset="0"/>
              </a:defRPr>
            </a:pPr>
            <a:endParaRPr lang="pt-BR"/>
          </a:p>
        </c:txPr>
        <c:crossAx val="63408000"/>
        <c:crosses val="autoZero"/>
        <c:auto val="1"/>
        <c:lblAlgn val="ctr"/>
        <c:lblOffset val="100"/>
      </c:catAx>
      <c:valAx>
        <c:axId val="634080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pt-BR"/>
          </a:p>
        </c:txPr>
        <c:crossAx val="63406464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 sz="1600" b="1">
              <a:latin typeface="Calibri" panose="020F0502020204030204" pitchFamily="34" charset="0"/>
            </a:defRPr>
          </a:pPr>
          <a:endParaRPr lang="pt-BR"/>
        </a:p>
      </c:txPr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CatName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'30, 31, 32'!$F$3:$G$4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'30, 31, 32'!$F$5:$G$5</c:f>
              <c:numCache>
                <c:formatCode>General</c:formatCode>
                <c:ptCount val="2"/>
                <c:pt idx="0">
                  <c:v>8</c:v>
                </c:pt>
                <c:pt idx="1">
                  <c:v>13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'30, 31, 32'!$F$7</c:f>
              <c:strCache>
                <c:ptCount val="1"/>
                <c:pt idx="0">
                  <c:v>No de Municípios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'30, 31, 32'!$F$8:$F$13</c:f>
              <c:numCache>
                <c:formatCode>General</c:formatCode>
                <c:ptCount val="6"/>
                <c:pt idx="0">
                  <c:v>7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'30, 31, 32'!$G$7</c:f>
              <c:strCache>
                <c:ptCount val="1"/>
                <c:pt idx="0">
                  <c:v>No mudanças de Coordenadores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'30, 31, 32'!$G$8:$G$13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12</c:v>
                </c:pt>
              </c:numCache>
            </c:numRef>
          </c:val>
        </c:ser>
        <c:dLbls>
          <c:showVal val="1"/>
        </c:dLbls>
        <c:gapWidth val="65"/>
        <c:axId val="64758144"/>
        <c:axId val="64759680"/>
      </c:barChart>
      <c:catAx>
        <c:axId val="64758144"/>
        <c:scaling>
          <c:orientation val="minMax"/>
        </c:scaling>
        <c:axPos val="b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759680"/>
        <c:crosses val="autoZero"/>
        <c:auto val="1"/>
        <c:lblAlgn val="ctr"/>
        <c:lblOffset val="100"/>
      </c:catAx>
      <c:valAx>
        <c:axId val="647596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6475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0.26706</cdr:x>
      <cdr:y>0.17323</cdr:y>
    </cdr:from>
    <cdr:to>
      <cdr:x>0.66868</cdr:x>
      <cdr:y>0.2777</cdr:y>
    </cdr:to>
    <cdr:sp macro="" textlink="">
      <cdr:nvSpPr>
        <cdr:cNvPr id="3" name="Retângulo 2"/>
        <cdr:cNvSpPr/>
      </cdr:nvSpPr>
      <cdr:spPr bwMode="auto">
        <a:xfrm xmlns:a="http://schemas.openxmlformats.org/drawingml/2006/main">
          <a:off x="2441998" y="792088"/>
          <a:ext cx="3672413" cy="47769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45719" tIns="45719" rIns="45719" bIns="45719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en-US" b="1" dirty="0" err="1" smtClean="0"/>
            <a:t>Em</a:t>
          </a:r>
          <a:r>
            <a:rPr lang="en-US" b="1" dirty="0" smtClean="0"/>
            <a:t> 13 </a:t>
          </a:r>
          <a:r>
            <a:rPr lang="en-US" b="1" dirty="0" err="1" smtClean="0"/>
            <a:t>Municípios</a:t>
          </a:r>
          <a:r>
            <a:rPr lang="en-US" b="1" dirty="0" smtClean="0"/>
            <a:t> a </a:t>
          </a:r>
          <a:r>
            <a:rPr lang="en-US" b="1" dirty="0" err="1" smtClean="0"/>
            <a:t>quantidade</a:t>
          </a:r>
          <a:r>
            <a:rPr lang="en-US" b="1" dirty="0" smtClean="0"/>
            <a:t> de </a:t>
          </a:r>
          <a:r>
            <a:rPr lang="en-US" b="1" dirty="0" err="1" smtClean="0"/>
            <a:t>membros</a:t>
          </a:r>
          <a:r>
            <a:rPr lang="en-US" b="1" dirty="0" smtClean="0"/>
            <a:t> da UEM </a:t>
          </a:r>
          <a:r>
            <a:rPr lang="en-US" b="1" dirty="0" err="1" smtClean="0"/>
            <a:t>varia</a:t>
          </a:r>
          <a:r>
            <a:rPr lang="en-US" b="1" dirty="0" smtClean="0"/>
            <a:t> de 5 a 7 </a:t>
          </a:r>
          <a:r>
            <a:rPr lang="en-US" b="1" dirty="0" err="1" smtClean="0"/>
            <a:t>pessoas</a:t>
          </a:r>
          <a:r>
            <a:rPr lang="en-US" b="1" dirty="0" smtClean="0"/>
            <a:t> </a:t>
          </a:r>
          <a:endParaRPr lang="en-US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0.48</cdr:y>
    </cdr:from>
    <cdr:to>
      <cdr:x>1</cdr:x>
      <cdr:y>0.94607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0" y="2592288"/>
          <a:ext cx="9036496" cy="2517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endParaRPr lang="pt-BR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0.5705</cdr:y>
    </cdr:from>
    <cdr:to>
      <cdr:x>0.98819</cdr:x>
      <cdr:y>0.92367</cdr:y>
    </cdr:to>
    <cdr:sp macro="" textlink="">
      <cdr:nvSpPr>
        <cdr:cNvPr id="2" name="Retângulo 1"/>
        <cdr:cNvSpPr/>
      </cdr:nvSpPr>
      <cdr:spPr bwMode="auto">
        <a:xfrm xmlns:a="http://schemas.openxmlformats.org/drawingml/2006/main">
          <a:off x="0" y="3024336"/>
          <a:ext cx="8997995" cy="18722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45719" tIns="45719" rIns="45719" bIns="45719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>
                <a:sym typeface="Avenir Roman" charset="0"/>
              </a:rPr>
              <a:t>Click to edit Master text styles</a:t>
            </a:r>
          </a:p>
          <a:p>
            <a:pPr lvl="1"/>
            <a:r>
              <a:rPr lang="pt-BR" noProof="0" smtClean="0">
                <a:sym typeface="Avenir Roman" charset="0"/>
              </a:rPr>
              <a:t>Second level</a:t>
            </a:r>
          </a:p>
          <a:p>
            <a:pPr lvl="2"/>
            <a:r>
              <a:rPr lang="pt-BR" noProof="0" smtClean="0">
                <a:sym typeface="Avenir Roman" charset="0"/>
              </a:rPr>
              <a:t>Third level</a:t>
            </a:r>
          </a:p>
          <a:p>
            <a:pPr lvl="3"/>
            <a:r>
              <a:rPr lang="pt-BR" noProof="0" smtClean="0">
                <a:sym typeface="Avenir Roman" charset="0"/>
              </a:rPr>
              <a:t>Fourth level</a:t>
            </a:r>
          </a:p>
          <a:p>
            <a:pPr lvl="4"/>
            <a:r>
              <a:rPr lang="pt-BR" noProof="0" smtClean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124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patriciagb@iadb.org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441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68313" y="981075"/>
          <a:ext cx="8534400" cy="560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1"/>
                <a:gridCol w="2497013"/>
                <a:gridCol w="1312986"/>
              </a:tblGrid>
              <a:tr h="457196"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ATIVIDADES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RESPONSÁVEL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  <a:endParaRPr lang="pt-BR" sz="18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1. DEFINIÇÃO DA EQUIPE DE </a:t>
                      </a:r>
                      <a:r>
                        <a:rPr lang="pt-BR" sz="18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VALIDAÇÃO DO QUESTIONÁRIO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BID, UCPMF E COGEP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9ª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COGEF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2. REVISÃO E VALIDAÇÃO DO QUESTIONÁRIO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EQUIPE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DA PESQUISA -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COGEP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</a:t>
                      </a:r>
                      <a:r>
                        <a:rPr lang="pt-BR" sz="1800" b="1" baseline="0" dirty="0" smtClean="0">
                          <a:latin typeface="+mj-lt"/>
                          <a:cs typeface="Arial" panose="020B0604020202020204" pitchFamily="34" charset="0"/>
                        </a:rPr>
                        <a:t>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52074">
                <a:tc>
                  <a:txBody>
                    <a:bodyPr/>
                    <a:lstStyle/>
                    <a:p>
                      <a:pPr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3.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ENVIO DO QUESTIONÁRIO ÀS </a:t>
                      </a:r>
                      <a:r>
                        <a:rPr lang="pt-BR" sz="1800" b="1" kern="1200" dirty="0" err="1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UEMs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 E COLETA DE DADOS </a:t>
                      </a: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VIA WEB</a:t>
                      </a:r>
                      <a:endParaRPr lang="pt-BR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822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4.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ELABORAÇÃO DO RELATÓRIO 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DA PESQUISA</a:t>
                      </a:r>
                      <a:endParaRPr lang="pt-BR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CONSULTORES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914429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5.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VALIDAÇÃO DO RELATÓRIO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DA PESQUISA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EQUIPE</a:t>
                      </a:r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DA PESQUISA - 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COGEP</a:t>
                      </a: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5 DIAS</a:t>
                      </a:r>
                      <a:endParaRPr lang="pt-BR" sz="18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  <a:tr h="9144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6. DIVULGAÇÃO DOS RESULTADOS</a:t>
                      </a:r>
                    </a:p>
                    <a:p>
                      <a:endParaRPr lang="pt-BR" sz="1800" b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09" marB="45709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BID, UCPMF E COGEP</a:t>
                      </a:r>
                    </a:p>
                    <a:p>
                      <a:endParaRPr lang="en-US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latin typeface="+mj-lt"/>
                          <a:cs typeface="Arial" panose="020B0604020202020204" pitchFamily="34" charset="0"/>
                        </a:rPr>
                        <a:t>10ª COGEF</a:t>
                      </a:r>
                    </a:p>
                    <a:p>
                      <a:pPr algn="ctr"/>
                      <a:endParaRPr lang="pt-BR" sz="18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7358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9"/>
          <p:cNvSpPr>
            <a:spLocks noChangeArrowheads="1"/>
          </p:cNvSpPr>
          <p:nvPr userDrawn="1"/>
        </p:nvSpPr>
        <p:spPr bwMode="auto">
          <a:xfrm>
            <a:off x="304800" y="1447800"/>
            <a:ext cx="856932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971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715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715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82550" defTabSz="9715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82550" defTabSz="97155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5397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969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4541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911350" defTabSz="9715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3" algn="ctr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en-US" altLang="pt-BR" sz="2400" b="1" dirty="0" smtClean="0">
                <a:latin typeface="Arial" panose="020B0604020202020204" pitchFamily="34" charset="0"/>
              </a:rPr>
              <a:t>Ana </a:t>
            </a:r>
            <a:r>
              <a:rPr lang="en-US" altLang="pt-BR" sz="2400" b="1" dirty="0" err="1" smtClean="0">
                <a:latin typeface="Arial" panose="020B0604020202020204" pitchFamily="34" charset="0"/>
              </a:rPr>
              <a:t>Lúcia</a:t>
            </a:r>
            <a:r>
              <a:rPr lang="en-US" altLang="pt-BR" sz="2400" b="1" dirty="0" smtClean="0">
                <a:latin typeface="Arial" panose="020B0604020202020204" pitchFamily="34" charset="0"/>
              </a:rPr>
              <a:t> </a:t>
            </a:r>
            <a:r>
              <a:rPr lang="en-US" altLang="pt-BR" sz="2400" b="1" dirty="0" err="1" smtClean="0">
                <a:latin typeface="Arial" panose="020B0604020202020204" pitchFamily="34" charset="0"/>
              </a:rPr>
              <a:t>Dezolt</a:t>
            </a:r>
            <a:endParaRPr lang="en-US" altLang="pt-BR" sz="2400" b="1" dirty="0" smtClean="0">
              <a:latin typeface="Arial" panose="020B0604020202020204" pitchFamily="34" charset="0"/>
            </a:endParaRPr>
          </a:p>
          <a:p>
            <a:pPr lvl="3" algn="ctr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en-US" altLang="pt-BR" sz="2400" dirty="0" err="1" smtClean="0">
                <a:latin typeface="Arial" panose="020B0604020202020204" pitchFamily="34" charset="0"/>
              </a:rPr>
              <a:t>Especialista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Sênior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em</a:t>
            </a:r>
            <a:r>
              <a:rPr lang="en-US" altLang="pt-BR" sz="2400" dirty="0" smtClean="0">
                <a:latin typeface="Arial" panose="020B0604020202020204" pitchFamily="34" charset="0"/>
              </a:rPr>
              <a:t> </a:t>
            </a:r>
            <a:r>
              <a:rPr lang="en-US" altLang="pt-BR" sz="2400" dirty="0" err="1" smtClean="0">
                <a:latin typeface="Arial" panose="020B0604020202020204" pitchFamily="34" charset="0"/>
              </a:rPr>
              <a:t>Gestão</a:t>
            </a:r>
            <a:r>
              <a:rPr lang="en-US" altLang="pt-BR" sz="2400" dirty="0" smtClean="0">
                <a:latin typeface="Arial" panose="020B0604020202020204" pitchFamily="34" charset="0"/>
              </a:rPr>
              <a:t> Fiscal e Municipal</a:t>
            </a:r>
            <a:endParaRPr lang="pt-BR" altLang="pt-BR" sz="2400" dirty="0" smtClean="0"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BID – Banco Interamericano de Desenvolvimento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S.E.N. Quadra 802 Conjunto F lote 39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CEP: 70.800-400</a:t>
            </a: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Brasil  - Brasília – DF</a:t>
            </a:r>
            <a:endParaRPr lang="en-US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Telefone:</a:t>
            </a:r>
            <a:r>
              <a:rPr lang="en-US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61) 3317- 4278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endParaRPr lang="pt-BR" altLang="pt-BR" sz="2400" dirty="0" smtClean="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E-Mail </a:t>
            </a:r>
            <a:r>
              <a:rPr lang="en-US" altLang="pt-BR" sz="2400" dirty="0" smtClean="0">
                <a:solidFill>
                  <a:srgbClr val="003399"/>
                </a:solidFill>
                <a:latin typeface="Arial" panose="020B0604020202020204" pitchFamily="34" charset="0"/>
                <a:hlinkClick r:id="rId2"/>
              </a:rPr>
              <a:t>–</a:t>
            </a: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 anapa@iadb.org</a:t>
            </a:r>
          </a:p>
          <a:p>
            <a:pPr lvl="3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Tx/>
              <a:buNone/>
              <a:defRPr/>
            </a:pPr>
            <a:r>
              <a:rPr lang="pt-BR" altLang="pt-BR" sz="2400" dirty="0" smtClean="0">
                <a:solidFill>
                  <a:srgbClr val="003399"/>
                </a:solidFill>
                <a:latin typeface="Arial" panose="020B0604020202020204" pitchFamily="34" charset="0"/>
              </a:rPr>
              <a:t>Home Page - </a:t>
            </a:r>
            <a:r>
              <a:rPr lang="pt-BR" altLang="pt-BR" sz="2400" dirty="0" smtClean="0">
                <a:solidFill>
                  <a:srgbClr val="00B0F0"/>
                </a:solidFill>
                <a:latin typeface="Arial" panose="020B0604020202020204" pitchFamily="34" charset="0"/>
                <a:hlinkClick r:id="rId3"/>
              </a:rPr>
              <a:t>http://www.iadb.org</a:t>
            </a:r>
            <a:endParaRPr lang="pt-BR" altLang="pt-BR" sz="2400" dirty="0" smtClean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7965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t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60575"/>
            <a:ext cx="73914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>
            <a:spLocks noChangeArrowheads="1"/>
          </p:cNvSpPr>
          <p:nvPr userDrawn="1"/>
        </p:nvSpPr>
        <p:spPr bwMode="auto">
          <a:xfrm>
            <a:off x="1258888" y="890588"/>
            <a:ext cx="72739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/>
            </a:pPr>
            <a: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INTERAMERICANO DE DESENVOLVIMENTO</a:t>
            </a:r>
            <a:b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en-US" b="1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REPRESENTAÇÃO NO BRASIL</a:t>
            </a:r>
            <a:r>
              <a:rPr lang="pt-BR" altLang="en-US" sz="1600" b="1" smtClean="0">
                <a:solidFill>
                  <a:srgbClr val="FF0000"/>
                </a:solidFill>
              </a:rPr>
              <a:t/>
            </a:r>
            <a:br>
              <a:rPr lang="pt-BR" altLang="en-US" sz="1600" b="1" smtClean="0">
                <a:solidFill>
                  <a:srgbClr val="FF0000"/>
                </a:solidFill>
              </a:rPr>
            </a:br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13077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"/>
          <p:cNvSpPr>
            <a:spLocks noChangeArrowheads="1"/>
          </p:cNvSpPr>
          <p:nvPr userDrawn="1"/>
        </p:nvSpPr>
        <p:spPr bwMode="auto">
          <a:xfrm>
            <a:off x="0" y="1295400"/>
            <a:ext cx="9144000" cy="5078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t">
              <a:defRPr/>
            </a:pPr>
            <a:r>
              <a:rPr lang="en-US" sz="3200" dirty="0" err="1" smtClean="0"/>
              <a:t>Conhecer</a:t>
            </a:r>
            <a:r>
              <a:rPr lang="en-US" sz="3200" dirty="0" smtClean="0"/>
              <a:t> e </a:t>
            </a:r>
            <a:r>
              <a:rPr lang="en-US" sz="3200" dirty="0" err="1" smtClean="0"/>
              <a:t>analisar</a:t>
            </a:r>
            <a:r>
              <a:rPr lang="en-US" sz="3200" dirty="0" smtClean="0"/>
              <a:t> </a:t>
            </a:r>
            <a:r>
              <a:rPr lang="en-US" sz="3200" b="1" dirty="0" smtClean="0"/>
              <a:t>a </a:t>
            </a:r>
            <a:r>
              <a:rPr lang="en-US" sz="3200" b="1" dirty="0" err="1" smtClean="0"/>
              <a:t>estrutura</a:t>
            </a:r>
            <a:r>
              <a:rPr lang="en-US" sz="3200" b="1" dirty="0" smtClean="0"/>
              <a:t>, </a:t>
            </a:r>
            <a:r>
              <a:rPr lang="en-US" sz="3200" dirty="0" smtClean="0"/>
              <a:t>e o </a:t>
            </a:r>
            <a:r>
              <a:rPr lang="en-US" sz="3200" dirty="0" err="1" smtClean="0"/>
              <a:t>f</a:t>
            </a:r>
            <a:r>
              <a:rPr lang="en-US" sz="3200" b="1" dirty="0" err="1" smtClean="0"/>
              <a:t>uncionamento</a:t>
            </a:r>
            <a:r>
              <a:rPr lang="en-US" sz="3200" b="1" dirty="0" smtClean="0"/>
              <a:t> </a:t>
            </a:r>
            <a:r>
              <a:rPr lang="en-US" sz="3200" dirty="0" smtClean="0"/>
              <a:t>e as </a:t>
            </a:r>
            <a:r>
              <a:rPr lang="en-US" sz="3200" b="1" dirty="0" err="1" smtClean="0"/>
              <a:t>competências</a:t>
            </a:r>
            <a:r>
              <a:rPr lang="en-US" sz="3200" b="1" dirty="0" smtClean="0"/>
              <a:t> </a:t>
            </a:r>
            <a:r>
              <a:rPr lang="en-US" sz="3200" dirty="0" smtClean="0"/>
              <a:t>das UEMs do PNAFM, com vistas a:</a:t>
            </a:r>
          </a:p>
          <a:p>
            <a:pPr fontAlgn="t"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Subsidiar</a:t>
            </a:r>
            <a:r>
              <a:rPr lang="en-US" sz="3200" dirty="0" smtClean="0"/>
              <a:t> e</a:t>
            </a:r>
            <a:r>
              <a:rPr lang="pt-PT" sz="3200" dirty="0" smtClean="0"/>
              <a:t>stratégias e ações para o fortalecimento das UEMs</a:t>
            </a:r>
          </a:p>
          <a:p>
            <a:pPr marL="514350" indent="-514350" fontAlgn="t">
              <a:buFontTx/>
              <a:buAutoNum type="alphaLcParenR"/>
              <a:defRPr/>
            </a:pPr>
            <a:endParaRPr lang="en-US" sz="3200" dirty="0" smtClean="0"/>
          </a:p>
          <a:p>
            <a:pPr marL="514350" indent="-514350" fontAlgn="t">
              <a:buFontTx/>
              <a:buAutoNum type="alphaLcParenR"/>
              <a:defRPr/>
            </a:pPr>
            <a:r>
              <a:rPr lang="en-US" sz="3200" dirty="0" err="1" smtClean="0"/>
              <a:t>Fornecer</a:t>
            </a:r>
            <a:r>
              <a:rPr lang="en-US" sz="3200" dirty="0" smtClean="0"/>
              <a:t> </a:t>
            </a:r>
            <a:r>
              <a:rPr lang="en-US" sz="3200" dirty="0" err="1" smtClean="0"/>
              <a:t>elementos</a:t>
            </a:r>
            <a:r>
              <a:rPr lang="en-US" sz="3200" dirty="0" smtClean="0"/>
              <a:t> para um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de </a:t>
            </a:r>
            <a:r>
              <a:rPr lang="en-US" sz="3200" dirty="0" err="1" smtClean="0"/>
              <a:t>gerenciamento</a:t>
            </a:r>
            <a:r>
              <a:rPr lang="en-US" sz="3200" dirty="0" smtClean="0"/>
              <a:t> do PNAFM III.</a:t>
            </a:r>
          </a:p>
          <a:p>
            <a:pPr fontAlgn="t">
              <a:defRPr/>
            </a:pPr>
            <a:endParaRPr lang="pt-BR" altLang="en-US" dirty="0" smtClean="0"/>
          </a:p>
          <a:p>
            <a:pPr fontAlgn="t">
              <a:defRPr/>
            </a:pPr>
            <a:endParaRPr lang="pt-BR" altLang="en-US" dirty="0" smtClean="0"/>
          </a:p>
        </p:txBody>
      </p:sp>
      <p:sp>
        <p:nvSpPr>
          <p:cNvPr id="5" name="Retângulo 4"/>
          <p:cNvSpPr/>
          <p:nvPr userDrawn="1"/>
        </p:nvSpPr>
        <p:spPr>
          <a:xfrm>
            <a:off x="2555875" y="333375"/>
            <a:ext cx="3887788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</a:rPr>
              <a:t>Objetivos</a:t>
            </a:r>
            <a:r>
              <a:rPr lang="pt-BR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  <a:sym typeface="Helvetica" panose="020B0604020202020204" pitchFamily="34" charset="0"/>
              </a:rPr>
              <a:t/>
            </a:r>
            <a:br>
              <a:rPr lang="pt-BR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+mn-ea"/>
                <a:cs typeface="Arial" pitchFamily="34" charset="0"/>
                <a:sym typeface="Helvetica" panose="020B0604020202020204" pitchFamily="34" charset="0"/>
              </a:rPr>
            </a:br>
            <a:endParaRPr lang="en-US" sz="4000" b="1" cap="sm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ea typeface="+mn-ea"/>
              <a:cs typeface="Arial" pitchFamily="34" charset="0"/>
              <a:sym typeface="Helvetica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57FA0-7D9C-4B75-BE40-9457761EB394}" type="slidenum">
              <a:rPr lang="pt-BR" altLang="en-US"/>
              <a:pPr>
                <a:defRPr/>
              </a:pPr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312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4"/>
          <p:cNvSpPr/>
          <p:nvPr userDrawn="1"/>
        </p:nvSpPr>
        <p:spPr>
          <a:xfrm>
            <a:off x="107950" y="1125538"/>
            <a:ext cx="2743200" cy="12636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DEFINIÇÃO DA EQUIPE DE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4" name="Circular Arrow 34"/>
          <p:cNvSpPr/>
          <p:nvPr userDrawn="1"/>
        </p:nvSpPr>
        <p:spPr>
          <a:xfrm>
            <a:off x="3181350" y="1743075"/>
            <a:ext cx="2638425" cy="2638425"/>
          </a:xfrm>
          <a:prstGeom prst="circularArrow">
            <a:avLst>
              <a:gd name="adj1" fmla="val 7227"/>
              <a:gd name="adj2" fmla="val 984537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5" name="Circular Arrow 38"/>
          <p:cNvSpPr/>
          <p:nvPr userDrawn="1"/>
        </p:nvSpPr>
        <p:spPr>
          <a:xfrm rot="10800000">
            <a:off x="3203575" y="1906588"/>
            <a:ext cx="2638425" cy="2638425"/>
          </a:xfrm>
          <a:prstGeom prst="circularArrow">
            <a:avLst>
              <a:gd name="adj1" fmla="val 7227"/>
              <a:gd name="adj2" fmla="val 803065"/>
              <a:gd name="adj3" fmla="val 20526661"/>
              <a:gd name="adj4" fmla="val 11682070"/>
              <a:gd name="adj5" fmla="val 5881"/>
            </a:avLst>
          </a:prstGeom>
          <a:solidFill>
            <a:srgbClr val="1A06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6" name="Oval 17"/>
          <p:cNvSpPr/>
          <p:nvPr userDrawn="1"/>
        </p:nvSpPr>
        <p:spPr>
          <a:xfrm>
            <a:off x="3090863" y="1584325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1</a:t>
            </a:r>
          </a:p>
        </p:txBody>
      </p:sp>
      <p:sp>
        <p:nvSpPr>
          <p:cNvPr id="7" name="Oval 17"/>
          <p:cNvSpPr/>
          <p:nvPr userDrawn="1"/>
        </p:nvSpPr>
        <p:spPr>
          <a:xfrm>
            <a:off x="5476875" y="1536700"/>
            <a:ext cx="504825" cy="5064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2</a:t>
            </a:r>
          </a:p>
        </p:txBody>
      </p:sp>
      <p:sp>
        <p:nvSpPr>
          <p:cNvPr id="8" name="Rounded Rectangle 24"/>
          <p:cNvSpPr/>
          <p:nvPr userDrawn="1"/>
        </p:nvSpPr>
        <p:spPr>
          <a:xfrm>
            <a:off x="6165850" y="1006475"/>
            <a:ext cx="2743200" cy="120015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REVISÃO E VALIDAÇÃO DO QUESTIONÁRIO</a:t>
            </a:r>
            <a:endParaRPr lang="en-US" sz="1600" b="1" cap="all" dirty="0">
              <a:latin typeface="Verdana"/>
              <a:cs typeface="Verdana"/>
            </a:endParaRPr>
          </a:p>
        </p:txBody>
      </p:sp>
      <p:sp>
        <p:nvSpPr>
          <p:cNvPr id="9" name="Retângulo 8"/>
          <p:cNvSpPr/>
          <p:nvPr userDrawn="1"/>
        </p:nvSpPr>
        <p:spPr>
          <a:xfrm>
            <a:off x="3370263" y="2657475"/>
            <a:ext cx="2286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etapas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cap="all" dirty="0">
                <a:solidFill>
                  <a:srgbClr val="C00000"/>
                </a:solidFill>
                <a:latin typeface="Verdana"/>
                <a:cs typeface="Verdana"/>
              </a:rPr>
              <a:t>pesquisa</a:t>
            </a:r>
          </a:p>
        </p:txBody>
      </p:sp>
      <p:sp>
        <p:nvSpPr>
          <p:cNvPr id="10" name="Oval 17"/>
          <p:cNvSpPr/>
          <p:nvPr userDrawn="1"/>
        </p:nvSpPr>
        <p:spPr>
          <a:xfrm>
            <a:off x="5708650" y="3052763"/>
            <a:ext cx="457200" cy="43656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3</a:t>
            </a:r>
          </a:p>
        </p:txBody>
      </p:sp>
      <p:sp>
        <p:nvSpPr>
          <p:cNvPr id="11" name="Rounded Rectangle 24"/>
          <p:cNvSpPr/>
          <p:nvPr userDrawn="1"/>
        </p:nvSpPr>
        <p:spPr>
          <a:xfrm>
            <a:off x="6218238" y="3235325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ENVIO DO QUESTIONÁRIO ÀS </a:t>
            </a:r>
            <a:r>
              <a:rPr lang="pt-BR" sz="1600" b="1" cap="all" dirty="0" err="1">
                <a:latin typeface="Verdana"/>
                <a:cs typeface="Verdana"/>
              </a:rPr>
              <a:t>UEMs</a:t>
            </a:r>
            <a:r>
              <a:rPr lang="pt-BR" sz="1600" b="1" cap="all" dirty="0">
                <a:latin typeface="Verdana"/>
                <a:cs typeface="Verdana"/>
              </a:rPr>
              <a:t> E COLETA DE DADOS VIA WEB</a:t>
            </a:r>
          </a:p>
        </p:txBody>
      </p:sp>
      <p:sp>
        <p:nvSpPr>
          <p:cNvPr id="12" name="Rounded Rectangle 24"/>
          <p:cNvSpPr/>
          <p:nvPr userDrawn="1"/>
        </p:nvSpPr>
        <p:spPr>
          <a:xfrm>
            <a:off x="4932363" y="5159375"/>
            <a:ext cx="3008312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ELABORAÇÃO DO RELATÓRIO </a:t>
            </a:r>
            <a:r>
              <a:rPr lang="en-US" sz="1600" b="1" cap="all" dirty="0">
                <a:latin typeface="Verdana"/>
                <a:cs typeface="Verdana"/>
              </a:rPr>
              <a:t>DA PESQUISA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13" name="Oval 17"/>
          <p:cNvSpPr/>
          <p:nvPr userDrawn="1"/>
        </p:nvSpPr>
        <p:spPr>
          <a:xfrm>
            <a:off x="5226050" y="4452938"/>
            <a:ext cx="4826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4</a:t>
            </a:r>
          </a:p>
        </p:txBody>
      </p:sp>
      <p:sp>
        <p:nvSpPr>
          <p:cNvPr id="14" name="Oval 17"/>
          <p:cNvSpPr/>
          <p:nvPr userDrawn="1"/>
        </p:nvSpPr>
        <p:spPr>
          <a:xfrm>
            <a:off x="2860675" y="2927350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6</a:t>
            </a:r>
          </a:p>
        </p:txBody>
      </p:sp>
      <p:sp>
        <p:nvSpPr>
          <p:cNvPr id="15" name="Rounded Rectangle 24"/>
          <p:cNvSpPr/>
          <p:nvPr userDrawn="1"/>
        </p:nvSpPr>
        <p:spPr>
          <a:xfrm>
            <a:off x="90488" y="3195638"/>
            <a:ext cx="2743200" cy="10668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divulgação dos</a:t>
            </a:r>
            <a:r>
              <a:rPr lang="en-US" sz="16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cap="all" dirty="0">
                <a:latin typeface="Verdana"/>
                <a:cs typeface="Verdana"/>
              </a:rPr>
              <a:t>Resultados E RECOMENDAÇÕES</a:t>
            </a:r>
            <a:endParaRPr lang="en-US" sz="1600" cap="all" dirty="0">
              <a:latin typeface="Verdana"/>
              <a:cs typeface="Verdana"/>
            </a:endParaRPr>
          </a:p>
        </p:txBody>
      </p:sp>
      <p:sp>
        <p:nvSpPr>
          <p:cNvPr id="16" name="Oval 17"/>
          <p:cNvSpPr/>
          <p:nvPr userDrawn="1"/>
        </p:nvSpPr>
        <p:spPr>
          <a:xfrm>
            <a:off x="3181350" y="4214813"/>
            <a:ext cx="457200" cy="457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Verdana"/>
                <a:cs typeface="Verdana"/>
              </a:rPr>
              <a:t>5</a:t>
            </a:r>
          </a:p>
        </p:txBody>
      </p:sp>
      <p:sp>
        <p:nvSpPr>
          <p:cNvPr id="17" name="Rounded Rectangle 24"/>
          <p:cNvSpPr/>
          <p:nvPr userDrawn="1"/>
        </p:nvSpPr>
        <p:spPr>
          <a:xfrm>
            <a:off x="539750" y="5132388"/>
            <a:ext cx="3008313" cy="1190625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cap="all" dirty="0">
                <a:latin typeface="Verdana"/>
                <a:cs typeface="Verdana"/>
              </a:rPr>
              <a:t>VALIDAÇÃO Dos resultados E RECOMENDAÇÕES da pesquisa 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93336"/>
            <a:ext cx="4841677" cy="605632"/>
          </a:xfrm>
          <a:prstGeom prst="rect">
            <a:avLst/>
          </a:prstGeom>
        </p:spPr>
        <p:txBody>
          <a:bodyPr rtlCol="0" anchor="t">
            <a:normAutofit fontScale="90000"/>
          </a:bodyPr>
          <a:lstStyle>
            <a:lvl1pPr>
              <a:defRPr sz="3100"/>
            </a:lvl1pPr>
          </a:lstStyle>
          <a:p>
            <a:r>
              <a:rPr lang="pt-BR" dirty="0" smtClean="0"/>
              <a:t>	FASEOLOGIA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7794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4"/>
          <p:cNvSpPr/>
          <p:nvPr userDrawn="1"/>
        </p:nvSpPr>
        <p:spPr>
          <a:xfrm>
            <a:off x="2698750" y="1158875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 </a:t>
            </a:r>
            <a:r>
              <a:rPr lang="pt-BR" sz="2400" b="1" cap="all" dirty="0">
                <a:latin typeface="Verdana"/>
                <a:cs typeface="Verdana"/>
              </a:rPr>
              <a:t>PERGUNTAS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4" name="Rounded Rectangle 24"/>
          <p:cNvSpPr/>
          <p:nvPr userDrawn="1"/>
        </p:nvSpPr>
        <p:spPr>
          <a:xfrm>
            <a:off x="4824413" y="2881313"/>
            <a:ext cx="4214812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FUNCIONAMENTO DA UEM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</a:t>
            </a:r>
            <a:endParaRPr lang="pt-BR" sz="1600" b="1" cap="all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5" name="Rounded Rectangle 24"/>
          <p:cNvSpPr/>
          <p:nvPr userDrawn="1"/>
        </p:nvSpPr>
        <p:spPr>
          <a:xfrm>
            <a:off x="2555875" y="4619625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COMPETÊNCIAS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22</a:t>
            </a:r>
            <a:endParaRPr lang="pt-BR" sz="1600" b="1" cap="all" dirty="0">
              <a:latin typeface="Verdana"/>
              <a:cs typeface="Verdana"/>
            </a:endParaRPr>
          </a:p>
        </p:txBody>
      </p:sp>
      <p:sp>
        <p:nvSpPr>
          <p:cNvPr id="6" name="Rounded Rectangle 24"/>
          <p:cNvSpPr/>
          <p:nvPr userDrawn="1"/>
        </p:nvSpPr>
        <p:spPr>
          <a:xfrm>
            <a:off x="250825" y="2889250"/>
            <a:ext cx="4214813" cy="1600200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latin typeface="Verdana"/>
                <a:cs typeface="Verdana"/>
              </a:rPr>
              <a:t>ESTRUTURA DA UEM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cap="all" dirty="0">
                <a:solidFill>
                  <a:srgbClr val="FF0000"/>
                </a:solidFill>
                <a:latin typeface="Verdana"/>
                <a:cs typeface="Verdana"/>
              </a:rPr>
              <a:t>XX</a:t>
            </a:r>
            <a:endParaRPr lang="pt-BR" sz="1600" b="1" cap="all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73236"/>
            <a:ext cx="6096000" cy="814388"/>
          </a:xfrm>
          <a:prstGeom prst="rect">
            <a:avLst/>
          </a:prstGeom>
        </p:spPr>
        <p:txBody>
          <a:bodyPr rtlCol="0" anchor="t">
            <a:normAutofit fontScale="90000"/>
          </a:bodyPr>
          <a:lstStyle/>
          <a:p>
            <a:r>
              <a:rPr lang="pt-BR" dirty="0" smtClean="0"/>
              <a:t>	QUESTIONÁRIO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5904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04800" y="1524000"/>
          <a:ext cx="8610600" cy="4665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795"/>
                <a:gridCol w="5513805"/>
              </a:tblGrid>
              <a:tr h="45941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8" marB="45728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8" marB="45728"/>
                </a:tc>
              </a:tr>
              <a:tr h="1920247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ESTRUTURA DA UEM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28" marB="45728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áreas que integram a estrutura organizacional </a:t>
                      </a:r>
                      <a:r>
                        <a:rPr lang="pt-BR" sz="24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 UEM, sua 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vinculação  com Órgão executor e a quantidade e qualidade dos membros da equipe. 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8" marB="45728"/>
                </a:tc>
              </a:tr>
              <a:tr h="2286006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DA 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UEM</a:t>
                      </a:r>
                      <a:endParaRPr lang="pt-BR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 marT="45728" marB="45728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Analisa</a:t>
                      </a:r>
                      <a:r>
                        <a:rPr lang="pt-BR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existência e utilização de instrumentos  e procedimentos e as dificuldades nos processos de pla</a:t>
                      </a:r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nejamento, </a:t>
                      </a:r>
                      <a:r>
                        <a:rPr lang="pt-BR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aquisições, finanças</a:t>
                      </a:r>
                      <a:r>
                        <a:rPr lang="pt-BR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auditoria e comunicação.</a:t>
                      </a:r>
                    </a:p>
                    <a:p>
                      <a:r>
                        <a:rPr lang="pt-BR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8" marB="45728"/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16632"/>
            <a:ext cx="6096000" cy="814388"/>
          </a:xfrm>
          <a:prstGeom prst="rect">
            <a:avLst/>
          </a:prstGeom>
        </p:spPr>
        <p:txBody>
          <a:bodyPr rtlCol="0" anchor="t">
            <a:normAutofit fontScale="90000"/>
          </a:bodyPr>
          <a:lstStyle>
            <a:lvl1pPr algn="ctr">
              <a:defRPr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8744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57200" y="908050"/>
          <a:ext cx="8424863" cy="512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4752529"/>
                <a:gridCol w="1141710"/>
              </a:tblGrid>
              <a:tr h="823073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VARIÁVEIS</a:t>
                      </a:r>
                      <a:endParaRPr lang="pt-BR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DIMENSÕES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3" marB="45723"/>
                </a:tc>
              </a:tr>
              <a:tr h="701135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ESTRUTURA DA UEM</a:t>
                      </a:r>
                      <a:endParaRPr lang="pt-BR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Organizacional: organograma, vinculação e abrangência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702647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Pessoal: composição, vinculação funcional e capacitação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35">
                <a:tc rowSpan="5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24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DA UEM</a:t>
                      </a:r>
                      <a:endParaRPr lang="pt-BR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lang="pt-B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Planejamento, Monitoramento e Avaliação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39629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Aquisições e Contratações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39629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Financeiro e Auditoria 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42">
                <a:tc vMerge="1">
                  <a:txBody>
                    <a:bodyPr/>
                    <a:lstStyle/>
                    <a:p>
                      <a:endParaRPr lang="pt-BR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 e Divulgação de Resultados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  <a:tr h="70114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6" marB="457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Integração com o Executor e </a:t>
                      </a:r>
                      <a:r>
                        <a:rPr lang="pt-BR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co-Executor</a:t>
                      </a:r>
                      <a:endParaRPr lang="pt-BR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/>
                </a:tc>
              </a:tr>
            </a:tbl>
          </a:graphicData>
        </a:graphic>
      </p:graphicFrame>
      <p:sp>
        <p:nvSpPr>
          <p:cNvPr id="3" name="Retângulo 2"/>
          <p:cNvSpPr/>
          <p:nvPr userDrawn="1"/>
        </p:nvSpPr>
        <p:spPr>
          <a:xfrm>
            <a:off x="2124075" y="260350"/>
            <a:ext cx="5286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42882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57200" y="1752600"/>
          <a:ext cx="8424863" cy="347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12"/>
                <a:gridCol w="3942616"/>
                <a:gridCol w="1296134"/>
              </a:tblGrid>
              <a:tr h="701055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VARIÁVEL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DIMENSÃO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QTD. PERG.</a:t>
                      </a:r>
                      <a:endParaRPr lang="pt-BR" sz="20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</a:tr>
              <a:tr h="396283">
                <a:tc rowSpan="7"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COMPETÊNCIAS</a:t>
                      </a:r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Orientação para Resultados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Capacidade de Decisão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Comunicação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Organização: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Persuasão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Coordenação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396283">
                <a:tc vMerge="1">
                  <a:txBody>
                    <a:bodyPr/>
                    <a:lstStyle/>
                    <a:p>
                      <a:endParaRPr lang="pt-BR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Alianças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  <p:sp>
        <p:nvSpPr>
          <p:cNvPr id="3" name="Retângulo 2"/>
          <p:cNvSpPr/>
          <p:nvPr userDrawn="1"/>
        </p:nvSpPr>
        <p:spPr>
          <a:xfrm>
            <a:off x="2124075" y="260350"/>
            <a:ext cx="528637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das </a:t>
            </a:r>
            <a:r>
              <a:rPr lang="pt-BR" altLang="en-US" sz="3600" b="1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Perguntas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98966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6200" y="838200"/>
          <a:ext cx="8991600" cy="5287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40"/>
                <a:gridCol w="5591160"/>
              </a:tblGrid>
              <a:tr h="533267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COMPETÊNCIAS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</a:p>
                  </a:txBody>
                  <a:tcPr marL="91439" marR="91439" marT="45703" marB="45703"/>
                </a:tc>
              </a:tr>
              <a:tr h="82291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bg1"/>
                          </a:solidFill>
                        </a:rPr>
                        <a:t>Orientação para Resultados</a:t>
                      </a:r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3" marB="4570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+mj-lt"/>
                          <a:cs typeface="Arial" panose="020B0604020202020204" pitchFamily="34" charset="0"/>
                        </a:rPr>
                        <a:t>Finalizar o trabalho da melhor maneira</a:t>
                      </a:r>
                      <a:r>
                        <a:rPr lang="pt-BR" sz="2400" baseline="0" dirty="0" smtClean="0">
                          <a:latin typeface="+mj-lt"/>
                          <a:cs typeface="Arial" panose="020B0604020202020204" pitchFamily="34" charset="0"/>
                        </a:rPr>
                        <a:t> dado o tempo e recursos disponíveis.</a:t>
                      </a:r>
                      <a:endParaRPr lang="pt-BR" sz="240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1439" marR="91439" marT="45703" marB="45703"/>
                </a:tc>
              </a:tr>
              <a:tr h="1188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Capacidade de Decisão</a:t>
                      </a:r>
                    </a:p>
                    <a:p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3" marB="4570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Toma decisões tempestivas com base em dados e informações</a:t>
                      </a:r>
                      <a:endParaRPr lang="pt-BR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3" marB="45703"/>
                </a:tc>
              </a:tr>
              <a:tr h="1554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Comunicação</a:t>
                      </a:r>
                    </a:p>
                    <a:p>
                      <a:endParaRPr lang="pt-BR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3" marB="4570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Atenção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tipo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informação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deve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transmitida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assumir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responsabilidade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para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garantir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mensagem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seja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entendida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3" marB="45703"/>
                </a:tc>
              </a:tr>
              <a:tr h="1188674">
                <a:tc>
                  <a:txBody>
                    <a:bodyPr/>
                    <a:lstStyle/>
                    <a:p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Planejamento e Organização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03" marB="4570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Identificar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organizar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as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ações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pretendidas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para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atingir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um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resultado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fim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pt-BR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03" marB="45703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80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6200" y="1123950"/>
          <a:ext cx="8991600" cy="475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40"/>
                <a:gridCol w="5591160"/>
              </a:tblGrid>
              <a:tr h="457307">
                <a:tc>
                  <a:txBody>
                    <a:bodyPr/>
                    <a:lstStyle/>
                    <a:p>
                      <a:pPr algn="ctr"/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COMPETÊNCIAS</a:t>
                      </a:r>
                      <a:endParaRPr lang="pt-BR" sz="24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DESCRIÇÃO</a:t>
                      </a:r>
                    </a:p>
                  </a:txBody>
                  <a:tcPr marL="91439" marR="91439" marT="45721" marB="45721"/>
                </a:tc>
              </a:tr>
              <a:tr h="1189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Persuasão</a:t>
                      </a: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Conseguir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outros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desempenhe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determinadas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tarefas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ajam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determinadas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maneiras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554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Coordenação</a:t>
                      </a: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Equipe</a:t>
                      </a:r>
                      <a:endParaRPr lang="en-US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Estimular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membros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um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grupo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trabalhar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juntos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maneira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eficaz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funçao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dso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objetivos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organizacionais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554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Formar</a:t>
                      </a: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Alianças</a:t>
                      </a:r>
                      <a:endParaRPr lang="en-US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1" marB="4572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Construir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relacionamento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que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poderá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ser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útil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para a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relização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uma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tarefa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, no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presente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no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futuro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5463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/>
          </p:cNvSpPr>
          <p:nvPr/>
        </p:nvSpPr>
        <p:spPr bwMode="auto">
          <a:xfrm>
            <a:off x="0" y="1235075"/>
            <a:ext cx="9144000" cy="3190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7" name="AutoShape 2"/>
          <p:cNvSpPr>
            <a:spLocks/>
          </p:cNvSpPr>
          <p:nvPr/>
        </p:nvSpPr>
        <p:spPr bwMode="auto">
          <a:xfrm>
            <a:off x="0" y="1279525"/>
            <a:ext cx="53340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B2B2B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1028" name="AutoShape 3"/>
          <p:cNvSpPr>
            <a:spLocks/>
          </p:cNvSpPr>
          <p:nvPr/>
        </p:nvSpPr>
        <p:spPr bwMode="auto">
          <a:xfrm>
            <a:off x="590550" y="1279525"/>
            <a:ext cx="8553450" cy="2286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2" name="Rectangle 4"/>
          <p:cNvSpPr>
            <a:spLocks noGrp="1"/>
          </p:cNvSpPr>
          <p:nvPr>
            <p:ph type="sldNum" sz="quarter" idx="2"/>
          </p:nvPr>
        </p:nvSpPr>
        <p:spPr bwMode="auto">
          <a:xfrm>
            <a:off x="0" y="1252538"/>
            <a:ext cx="533400" cy="280987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ctr" eaLnBrk="1">
              <a:defRPr/>
            </a:lvl1pPr>
          </a:lstStyle>
          <a:p>
            <a:pPr>
              <a:defRPr/>
            </a:pPr>
            <a:fld id="{FF35AC0F-94C7-409F-BF7C-E433A60AF7AE}" type="slidenum">
              <a:rPr lang="pt-BR" altLang="en-US"/>
              <a:pPr>
                <a:defRPr/>
              </a:pPr>
              <a:t>‹nº›</a:t>
            </a:fld>
            <a:endParaRPr lang="pt-BR" altLang="en-US" sz="1400" b="1">
              <a:solidFill>
                <a:srgbClr val="FFFFFF"/>
              </a:solidFill>
            </a:endParaRPr>
          </a:p>
        </p:txBody>
      </p:sp>
      <p:pic>
        <p:nvPicPr>
          <p:cNvPr id="1030" name="Imagem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0350"/>
            <a:ext cx="1438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itchFamily="34" charset="0"/>
          <a:ea typeface="Helvetica" pitchFamily="34" charset="0"/>
          <a:cs typeface="Helvetica" pitchFamily="34" charset="0"/>
          <a:sym typeface="Helvetica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pitchFamily="34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patriciagb@iadb.org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25475" y="850900"/>
            <a:ext cx="8229600" cy="5241925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10ª REUNIÃO DA COGEP</a:t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</a:t>
            </a:r>
          </a:p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4000" b="1" cap="sm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BID-UCPMF-COGEP:</a:t>
            </a: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</a:t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endParaRPr lang="en-US" sz="4000" b="1" cap="small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pt-B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RESULTADOS PRELIMINARES DA PESQUISA PARA LEVANTAMENTO DE DADOS SOBRE A  ESTRUTURA, O FUNCIONAMENTO E AS COMPETÊNCIAS </a:t>
            </a: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DAS </a:t>
            </a:r>
            <a:r>
              <a:rPr lang="pt-BR" sz="3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UEMs</a:t>
            </a:r>
            <a: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pt-BR" sz="31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</a:br>
            <a:r>
              <a:rPr lang="en-US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/>
            </a:r>
            <a:br>
              <a:rPr lang="en-US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          </a:t>
            </a:r>
          </a:p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2400" b="1" cap="small" dirty="0" err="1" smtClean="0">
                <a:solidFill>
                  <a:srgbClr val="003399"/>
                </a:solidFill>
                <a:latin typeface="Calibri" panose="020F0502020204030204" pitchFamily="34" charset="0"/>
                <a:cs typeface="Arial" pitchFamily="34" charset="0"/>
              </a:rPr>
              <a:t>Araçatuba</a:t>
            </a:r>
            <a:r>
              <a:rPr lang="en-US" sz="2400" b="1" cap="small" dirty="0" smtClean="0">
                <a:solidFill>
                  <a:srgbClr val="003399"/>
                </a:solidFill>
                <a:latin typeface="Calibri" panose="020F0502020204030204" pitchFamily="34" charset="0"/>
                <a:cs typeface="Arial" pitchFamily="34" charset="0"/>
              </a:rPr>
              <a:t> , 26 de Agosto de 2015.</a:t>
            </a:r>
            <a:endParaRPr lang="en-US" sz="3900" b="1" dirty="0" smtClean="0">
              <a:solidFill>
                <a:srgbClr val="003399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4"/>
          <p:cNvSpPr txBox="1">
            <a:spLocks noChangeArrowheads="1"/>
          </p:cNvSpPr>
          <p:nvPr/>
        </p:nvSpPr>
        <p:spPr bwMode="auto">
          <a:xfrm>
            <a:off x="1547813" y="692150"/>
            <a:ext cx="5832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UEM COM GERENCIAMENTO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DE OUTROS </a:t>
            </a:r>
            <a:r>
              <a:rPr lang="pt-BR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PROJETOS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/>
        </p:nvGraphicFramePr>
        <p:xfrm>
          <a:off x="899592" y="1916832"/>
          <a:ext cx="71287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ixaDeTexto 4"/>
          <p:cNvSpPr txBox="1">
            <a:spLocks noChangeArrowheads="1"/>
          </p:cNvSpPr>
          <p:nvPr/>
        </p:nvSpPr>
        <p:spPr bwMode="auto">
          <a:xfrm>
            <a:off x="107950" y="333375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UEM COM TODOS OS </a:t>
            </a:r>
            <a:endParaRPr lang="en-US" altLang="en-US" sz="36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CARGOS </a:t>
            </a:r>
            <a:r>
              <a:rPr lang="en-US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PREENCHIDOS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187624" y="1772816"/>
          <a:ext cx="69847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aixaDeTexto 4"/>
          <p:cNvSpPr txBox="1">
            <a:spLocks noChangeArrowheads="1"/>
          </p:cNvSpPr>
          <p:nvPr/>
        </p:nvSpPr>
        <p:spPr bwMode="auto">
          <a:xfrm>
            <a:off x="323850" y="115888"/>
            <a:ext cx="874871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b="1" kern="0" dirty="0" err="1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Vínculo</a:t>
            </a:r>
            <a:r>
              <a:rPr 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sz="3600" b="1" kern="0" dirty="0" err="1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Funcional</a:t>
            </a:r>
            <a:r>
              <a:rPr 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dos </a:t>
            </a:r>
            <a:endParaRPr lang="en-US" sz="36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b="1" kern="0" dirty="0" err="1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Membros</a:t>
            </a:r>
            <a:r>
              <a:rPr 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</a:t>
            </a:r>
            <a:r>
              <a:rPr 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da UEM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107504" y="1124744"/>
          <a:ext cx="856424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ixaDeTexto 4"/>
          <p:cNvSpPr txBox="1">
            <a:spLocks noChangeArrowheads="1"/>
          </p:cNvSpPr>
          <p:nvPr/>
        </p:nvSpPr>
        <p:spPr bwMode="auto">
          <a:xfrm>
            <a:off x="107950" y="333375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MESMA EQUIPE DESDE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A PREPARAÇÃO DO PROJETO</a:t>
            </a:r>
            <a:endParaRPr lang="en-US" altLang="en-US" sz="36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683568" y="1844824"/>
          <a:ext cx="7992888" cy="437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4"/>
          <p:cNvSpPr txBox="1">
            <a:spLocks noChangeArrowheads="1"/>
          </p:cNvSpPr>
          <p:nvPr/>
        </p:nvSpPr>
        <p:spPr bwMode="auto">
          <a:xfrm>
            <a:off x="107950" y="260350"/>
            <a:ext cx="91074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NÚMERO DE MUDANÇAS </a:t>
            </a:r>
            <a:endParaRPr lang="pt-BR" altLang="en-US" sz="36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6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DE </a:t>
            </a:r>
            <a:r>
              <a:rPr lang="pt-BR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COORDENADORES POR MUNICÍPIO</a:t>
            </a:r>
            <a:endParaRPr lang="en-US" altLang="en-US" sz="36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683568" y="1556792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4"/>
          <p:cNvSpPr txBox="1">
            <a:spLocks noChangeArrowheads="1"/>
          </p:cNvSpPr>
          <p:nvPr/>
        </p:nvSpPr>
        <p:spPr bwMode="auto">
          <a:xfrm>
            <a:off x="179388" y="115888"/>
            <a:ext cx="91440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DESIGNAÇÃO FORMAL DOS </a:t>
            </a:r>
            <a:endParaRPr lang="en-US" altLang="en-US" sz="28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en-US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LÍDERES </a:t>
            </a:r>
            <a:r>
              <a:rPr lang="en-US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DE </a:t>
            </a:r>
            <a:r>
              <a:rPr lang="en-US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PRODUTO</a:t>
            </a:r>
            <a:r>
              <a:rPr lang="pt-BR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</a:t>
            </a:r>
            <a:endParaRPr lang="pt-BR" altLang="en-US" sz="28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R</a:t>
            </a:r>
            <a:r>
              <a:rPr lang="pt-BR" altLang="en-US" sz="24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epresentantes </a:t>
            </a:r>
            <a:r>
              <a:rPr lang="pt-BR" altLang="en-US" sz="24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das áreas </a:t>
            </a:r>
            <a:r>
              <a:rPr lang="pt-BR" altLang="en-US" sz="24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técnica, </a:t>
            </a:r>
            <a:r>
              <a:rPr lang="pt-BR" altLang="en-US" sz="24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responsáveis pela implementação de um ou mais produtos e pelo alcance da meta</a:t>
            </a:r>
            <a:endParaRPr lang="en-US" altLang="en-US" sz="36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611560" y="2060848"/>
          <a:ext cx="7920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aixaDeTexto 4"/>
          <p:cNvSpPr txBox="1">
            <a:spLocks noChangeArrowheads="1"/>
          </p:cNvSpPr>
          <p:nvPr/>
        </p:nvSpPr>
        <p:spPr bwMode="auto">
          <a:xfrm>
            <a:off x="0" y="26035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CAPACITAÇÕES REALIZADAS </a:t>
            </a:r>
            <a:endParaRPr lang="pt-BR" altLang="en-US" sz="32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PELOS </a:t>
            </a: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MEMBROS DAS </a:t>
            </a:r>
            <a:r>
              <a:rPr lang="pt-BR" altLang="en-US" sz="3200" b="1" kern="0" dirty="0" err="1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UEMs</a:t>
            </a: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</a:t>
            </a:r>
            <a:endParaRPr lang="en-US" altLang="en-US" sz="32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/>
        </p:nvGraphicFramePr>
        <p:xfrm>
          <a:off x="251520" y="1412776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aixaDeTexto 4"/>
          <p:cNvSpPr txBox="1">
            <a:spLocks noChangeArrowheads="1"/>
          </p:cNvSpPr>
          <p:nvPr/>
        </p:nvSpPr>
        <p:spPr bwMode="auto">
          <a:xfrm>
            <a:off x="250825" y="404813"/>
            <a:ext cx="9144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PRODUTOS DO PNAFM </a:t>
            </a:r>
            <a:endParaRPr lang="pt-BR" altLang="en-US" sz="32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CONTEMPLADOS NO </a:t>
            </a: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PLANO ESTRATÉGICO DA SECRETARIA </a:t>
            </a:r>
            <a:endParaRPr lang="en-US" altLang="en-US" sz="32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611560" y="1988840"/>
          <a:ext cx="820891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aixaDeTexto 4"/>
          <p:cNvSpPr txBox="1">
            <a:spLocks noChangeArrowheads="1"/>
          </p:cNvSpPr>
          <p:nvPr/>
        </p:nvSpPr>
        <p:spPr bwMode="auto">
          <a:xfrm>
            <a:off x="0" y="97155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INSTRUMENTOS DE M&amp;A DO PROJETO</a:t>
            </a:r>
            <a:endParaRPr lang="en-US" altLang="en-US" sz="32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251520" y="1891506"/>
          <a:ext cx="9001000" cy="448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2" name="Retângulo 1"/>
          <p:cNvSpPr>
            <a:spLocks noChangeArrowheads="1"/>
          </p:cNvSpPr>
          <p:nvPr/>
        </p:nvSpPr>
        <p:spPr bwMode="auto">
          <a:xfrm>
            <a:off x="1588" y="4941888"/>
            <a:ext cx="9142412" cy="107950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19" tIns="45719" rIns="45719" bIns="45719"/>
          <a:lstStyle>
            <a:lvl1pPr marL="4572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eaLnBrk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ixaDeTexto 4"/>
          <p:cNvSpPr txBox="1">
            <a:spLocks noChangeArrowheads="1"/>
          </p:cNvSpPr>
          <p:nvPr/>
        </p:nvSpPr>
        <p:spPr bwMode="auto">
          <a:xfrm>
            <a:off x="31750" y="1052513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INSTRUMENTOS DE M&amp;A UTILIZADOS PELA UCP/MF</a:t>
            </a:r>
            <a:endParaRPr lang="en-US" altLang="en-US" sz="32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323528" y="1844824"/>
          <a:ext cx="849694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950" y="115888"/>
            <a:ext cx="9144000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kern="0" dirty="0" smtClean="0">
                <a:solidFill>
                  <a:srgbClr val="003399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pt-BR" sz="40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EQUIPE DA PESQUISA</a:t>
            </a:r>
            <a:r>
              <a:rPr lang="pt-BR" sz="2800" b="1" kern="0" dirty="0" smtClean="0">
                <a:latin typeface="Calibri" panose="020F0502020204030204" pitchFamily="34" charset="0"/>
              </a:rPr>
              <a:t/>
            </a:r>
            <a:br>
              <a:rPr lang="pt-BR" sz="2800" b="1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</a:br>
            <a:r>
              <a:rPr lang="pt-BR" sz="24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  <a:t/>
            </a:r>
            <a:br>
              <a:rPr lang="pt-BR" sz="24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</a:br>
            <a:endParaRPr lang="en-US" sz="2400" kern="0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1075"/>
            <a:ext cx="9144000" cy="5692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800" b="1" dirty="0"/>
              <a:t>BID: </a:t>
            </a:r>
            <a:r>
              <a:rPr lang="pt-BR" sz="2800" dirty="0"/>
              <a:t>Coordenação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Ana Lúcia </a:t>
            </a:r>
            <a:r>
              <a:rPr lang="pt-BR" sz="2800" b="1" dirty="0" err="1"/>
              <a:t>Dezolt</a:t>
            </a:r>
            <a:r>
              <a:rPr lang="pt-BR" sz="2800" b="1" dirty="0"/>
              <a:t> – </a:t>
            </a:r>
            <a:r>
              <a:rPr lang="pt-BR" sz="2800" dirty="0"/>
              <a:t>Coordenadora da Pesquisa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Lilia Dobbin e Flávio Galvão – </a:t>
            </a:r>
            <a:r>
              <a:rPr lang="pt-BR" sz="2800" dirty="0"/>
              <a:t>Consultores FMM</a:t>
            </a:r>
          </a:p>
          <a:p>
            <a:pPr>
              <a:defRPr/>
            </a:pPr>
            <a:r>
              <a:rPr lang="pt-BR" sz="2800" b="1" dirty="0"/>
              <a:t>MF: </a:t>
            </a:r>
            <a:r>
              <a:rPr lang="pt-BR" sz="2800" dirty="0"/>
              <a:t>Revisão e</a:t>
            </a:r>
            <a:r>
              <a:rPr lang="pt-BR" sz="2800" b="1" dirty="0"/>
              <a:t> </a:t>
            </a:r>
            <a:r>
              <a:rPr lang="pt-BR" sz="2800" dirty="0"/>
              <a:t>Articulação com os municípios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Luiz Alberto Palmeira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Rodrigo Rêgo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 err="1"/>
              <a:t>Wilza</a:t>
            </a:r>
            <a:r>
              <a:rPr lang="pt-BR" sz="2800" b="1" dirty="0"/>
              <a:t> Toscano e Irma Peres </a:t>
            </a:r>
          </a:p>
          <a:p>
            <a:pPr>
              <a:defRPr/>
            </a:pPr>
            <a:r>
              <a:rPr lang="pt-BR" sz="2800" b="1" dirty="0"/>
              <a:t>COGEP: </a:t>
            </a:r>
            <a:r>
              <a:rPr lang="pt-BR" sz="2800" dirty="0"/>
              <a:t>Piloto da Pesquisa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Hélio de Matos Corrêa Jr.: </a:t>
            </a:r>
            <a:r>
              <a:rPr lang="pt-PT" sz="2800" dirty="0"/>
              <a:t>Araçatuba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 err="1"/>
              <a:t>Antonio</a:t>
            </a:r>
            <a:r>
              <a:rPr lang="pt-BR" sz="2800" b="1" dirty="0"/>
              <a:t> Felipe </a:t>
            </a:r>
            <a:r>
              <a:rPr lang="pt-BR" sz="2800" b="1" dirty="0" err="1"/>
              <a:t>Asmuz</a:t>
            </a:r>
            <a:r>
              <a:rPr lang="pt-BR" sz="2800" b="1" dirty="0"/>
              <a:t> Pereira</a:t>
            </a:r>
            <a:r>
              <a:rPr lang="pt-BR" sz="2800" dirty="0"/>
              <a:t>: Biguaçu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sz="2800" b="1" dirty="0"/>
              <a:t>Darlene Batista Cavalcante:</a:t>
            </a:r>
            <a:r>
              <a:rPr lang="pt-BR" sz="2800" dirty="0"/>
              <a:t> </a:t>
            </a:r>
            <a:r>
              <a:rPr lang="pt-PT" sz="2800" dirty="0"/>
              <a:t>Campo Grande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PT" sz="2800" b="1" dirty="0"/>
              <a:t>Verônica Santos</a:t>
            </a:r>
            <a:r>
              <a:rPr lang="pt-PT" sz="2800" dirty="0"/>
              <a:t>: Rio de Janeiro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PT" sz="2800" dirty="0"/>
              <a:t> </a:t>
            </a:r>
            <a:r>
              <a:rPr lang="pt-BR" sz="2800" b="1" dirty="0"/>
              <a:t>Francisco de Assis Pinto Falcão</a:t>
            </a:r>
            <a:r>
              <a:rPr lang="pt-BR" sz="2800" dirty="0"/>
              <a:t>: </a:t>
            </a:r>
            <a:r>
              <a:rPr lang="pt-PT" sz="2800" dirty="0"/>
              <a:t>Fortaleza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aixaDeTexto 4"/>
          <p:cNvSpPr txBox="1">
            <a:spLocks noChangeArrowheads="1"/>
          </p:cNvSpPr>
          <p:nvPr/>
        </p:nvSpPr>
        <p:spPr bwMode="auto">
          <a:xfrm>
            <a:off x="323850" y="115888"/>
            <a:ext cx="9144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/>
            </a:pP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INSTRUMENTOS DE EXECUÇÃO </a:t>
            </a:r>
            <a:endParaRPr lang="pt-BR" altLang="en-US" sz="32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pt-BR" altLang="en-US" sz="32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E  </a:t>
            </a:r>
            <a:r>
              <a:rPr lang="pt-BR" altLang="en-US" sz="32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LÍDERES DE PRODUTO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175" y="1412875"/>
            <a:ext cx="9144000" cy="5262563"/>
          </a:xfrm>
          <a:prstGeom prst="rect">
            <a:avLst/>
          </a:prstGeom>
          <a:solidFill>
            <a:srgbClr val="FFCC66"/>
          </a:solidFill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12 Municípios informaram que os Líderes de produtos participam das </a:t>
            </a:r>
            <a:r>
              <a:rPr lang="pt-BR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Reuniões de preparação e revisão do Projeto.</a:t>
            </a:r>
          </a:p>
          <a:p>
            <a:pPr marL="0" lvl="1" algn="just"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08 Municípios informaram que os Líderes de Produtos conhecem e usam o </a:t>
            </a:r>
            <a:r>
              <a:rPr lang="pt-BR" sz="2400" b="1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SEEMP</a:t>
            </a:r>
          </a:p>
          <a:p>
            <a:pPr marL="0" lvl="1" algn="just"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07 Municípios informaram que os Líderes de Produtos apenas fornecem as informações para alimentar o </a:t>
            </a:r>
            <a:r>
              <a:rPr lang="pt-BR" sz="24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Relatório Semestral de Progresso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pt-BR" sz="2400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05 Municípios informaram que os Líderes de Produtos conhecem e utilizam o </a:t>
            </a:r>
            <a:r>
              <a:rPr lang="pt-BR" sz="2400" b="1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Marco de Resultados do Projeto e seus Indicadores</a:t>
            </a:r>
            <a:r>
              <a:rPr lang="pt-BR" sz="2400" dirty="0">
                <a:latin typeface="Calibri" panose="020F0502020204030204" pitchFamily="34" charset="0"/>
                <a:cs typeface="Arial" charset="0"/>
              </a:rPr>
              <a:t>.</a:t>
            </a:r>
          </a:p>
          <a:p>
            <a:pPr marL="342900" lvl="1" indent="-342900"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latin typeface="Calibri" panose="020F0502020204030204" pitchFamily="34" charset="0"/>
                <a:cs typeface="Arial" charset="0"/>
              </a:rPr>
              <a:t>05 Municípios informaram que os Líderes de Produtos conhecem e utilizam o </a:t>
            </a:r>
            <a:r>
              <a:rPr lang="pt-BR" sz="2400" b="1" dirty="0">
                <a:latin typeface="Calibri" panose="020F0502020204030204" pitchFamily="34" charset="0"/>
                <a:cs typeface="Arial" charset="0"/>
              </a:rPr>
              <a:t>POA – Plano Operativo Anual</a:t>
            </a:r>
          </a:p>
          <a:p>
            <a:pPr marL="342900" lvl="1" indent="-342900"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Para 03 Municípios os Líderes de Produtos </a:t>
            </a:r>
            <a:r>
              <a:rPr lang="pt-BR" sz="2400" b="1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não conhecem </a:t>
            </a:r>
            <a:r>
              <a:rPr lang="pt-BR" sz="2400" dirty="0">
                <a:solidFill>
                  <a:srgbClr val="0000CC"/>
                </a:solidFill>
                <a:latin typeface="Calibri" panose="020F0502020204030204" pitchFamily="34" charset="0"/>
                <a:cs typeface="Arial" charset="0"/>
              </a:rPr>
              <a:t>os Instrumentos de Execução do projeto</a:t>
            </a:r>
            <a:endParaRPr lang="pt-BR" sz="2400" b="1" dirty="0">
              <a:solidFill>
                <a:srgbClr val="0000CC"/>
              </a:solidFill>
              <a:latin typeface="Calibri" panose="020F0502020204030204" pitchFamily="34" charset="0"/>
              <a:cs typeface="Arial" charset="0"/>
            </a:endParaRPr>
          </a:p>
          <a:p>
            <a:pPr marL="0" lvl="1">
              <a:defRPr/>
            </a:pPr>
            <a:endParaRPr lang="pt-BR" sz="2400" b="1" dirty="0">
              <a:latin typeface="Calibri" panose="020F0502020204030204" pitchFamily="34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28575" y="9080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RESPONSABILIDADE </a:t>
            </a:r>
            <a:r>
              <a:rPr 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PELAS </a:t>
            </a:r>
            <a:r>
              <a:rPr 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AQUISIÇÕES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179512" y="1988840"/>
          <a:ext cx="8460940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900113" y="692150"/>
            <a:ext cx="741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PRIORIZAÇÃO DOS CERTAMES LICITATÓRIOS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539552" y="1772816"/>
          <a:ext cx="82089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94138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INSTÂNCIAS DE REVISÃO PRÉVIA À PUBLICAÇÃO DO ANÚNCIO DE LICITAÇÃO/SELEÇÃO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/>
        </p:nvGraphicFramePr>
        <p:xfrm>
          <a:off x="107504" y="1988840"/>
          <a:ext cx="8928992" cy="4066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981075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TEMPO MÉDIO (EM DIAS) DO TDR A ADJUDICAÇÃO </a:t>
            </a:r>
            <a:endParaRPr lang="pt-BR" sz="28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/>
        </p:nvGraphicFramePr>
        <p:xfrm>
          <a:off x="0" y="1700808"/>
          <a:ext cx="9144000" cy="499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916" name="Retângulo 1"/>
          <p:cNvSpPr>
            <a:spLocks noChangeArrowheads="1"/>
          </p:cNvSpPr>
          <p:nvPr/>
        </p:nvSpPr>
        <p:spPr bwMode="auto">
          <a:xfrm>
            <a:off x="6011863" y="2781300"/>
            <a:ext cx="3024187" cy="180022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DDDDDD"/>
            </a:solidFill>
            <a:round/>
            <a:headEnd/>
            <a:tailEnd/>
          </a:ln>
        </p:spPr>
        <p:txBody>
          <a:bodyPr lIns="45719" tIns="45719" rIns="45719" bIns="45719"/>
          <a:lstStyle>
            <a:lvl1pPr marL="4572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eaLnBrk="1"/>
            <a:r>
              <a:rPr lang="pt-BR" altLang="en-US"/>
              <a:t>Observa-se que a maior quantidade de tempo gasto no processo é para elaboração do TDR E PUBLICAÇÃO DO ANÚNCIO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476375" y="981075"/>
            <a:ext cx="63357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ESTIMATIVA DE PREÇO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395536" y="1484784"/>
          <a:ext cx="748883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95091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SISTEMAS ELETRÔNICOS UTILIZADOS</a:t>
            </a:r>
            <a:endParaRPr lang="pt-BR" sz="28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/>
        </p:nvGraphicFramePr>
        <p:xfrm>
          <a:off x="107504" y="1484784"/>
          <a:ext cx="8856984" cy="434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95091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DIFICULDADES NOS PROCESSOS DE AQUISIÇÕES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38501" y="1556792"/>
          <a:ext cx="910549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11255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INFORMAÇÕES DA EXECUÇÃO FINANCEIRA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251520" y="1844824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0" y="981075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DIFICULDADES DA EXECUÇÃO FINANCEIRA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0" y="1441103"/>
          <a:ext cx="9144000" cy="541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6" name="Retângulo 4"/>
          <p:cNvSpPr>
            <a:spLocks noChangeArrowheads="1"/>
          </p:cNvSpPr>
          <p:nvPr/>
        </p:nvSpPr>
        <p:spPr bwMode="auto">
          <a:xfrm>
            <a:off x="-36513" y="4437063"/>
            <a:ext cx="8997951" cy="187166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19" tIns="45719" rIns="45719" bIns="45719"/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endParaRPr lang="en-US" altLang="en-US" sz="110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950" y="476250"/>
            <a:ext cx="9144000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kern="0" dirty="0" smtClean="0">
                <a:solidFill>
                  <a:srgbClr val="003399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pt-BR" sz="40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OBJETIVOS</a:t>
            </a:r>
            <a:r>
              <a:rPr lang="pt-BR" sz="2800" b="1" kern="0" dirty="0" smtClean="0">
                <a:latin typeface="Calibri" panose="020F0502020204030204" pitchFamily="34" charset="0"/>
              </a:rPr>
              <a:t/>
            </a:r>
            <a:br>
              <a:rPr lang="pt-BR" sz="2800" b="1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latin typeface="Calibri" panose="020F0502020204030204" pitchFamily="34" charset="0"/>
              </a:rPr>
            </a:br>
            <a:r>
              <a:rPr lang="pt-BR" sz="24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/>
            </a:r>
            <a:br>
              <a:rPr lang="pt-BR" sz="24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</a:br>
            <a:r>
              <a:rPr lang="pt-BR" sz="24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  <a:t/>
            </a:r>
            <a:br>
              <a:rPr lang="pt-BR" sz="24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</a:br>
            <a:endParaRPr lang="en-US" sz="2400" kern="0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0825" y="1341438"/>
            <a:ext cx="8208963" cy="4830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Conhecer </a:t>
            </a:r>
            <a:r>
              <a:rPr lang="pt-BR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a estrutura, 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e o f</a:t>
            </a:r>
            <a:r>
              <a:rPr lang="pt-BR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uncionamento 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e as </a:t>
            </a:r>
            <a:r>
              <a:rPr lang="pt-BR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competências 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das Unidades de Execução Municipal do PNAFM (</a:t>
            </a:r>
            <a:r>
              <a:rPr lang="pt-BR" sz="2800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UEMs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) , com vistas a:</a:t>
            </a: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endParaRPr lang="pt-BR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Subsidiar estratégias e ações para o fortalecimento das </a:t>
            </a:r>
            <a:r>
              <a:rPr lang="pt-BR" sz="2800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UEMs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endParaRPr lang="pt-BR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endParaRPr lang="pt-BR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Fornecer elementos para um modelo de gerenciamento do novo </a:t>
            </a:r>
            <a:r>
              <a:rPr lang="en-US" sz="2800" dirty="0">
                <a:latin typeface="Calibri" panose="020F0502020204030204" pitchFamily="34" charset="0"/>
              </a:rPr>
              <a:t>PNAFM</a:t>
            </a:r>
            <a:r>
              <a:rPr lang="pt-BR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692275" y="981075"/>
            <a:ext cx="56880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AUDITORIA DO PROJETO 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179512" y="1772816"/>
          <a:ext cx="880004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0" y="1916832"/>
          <a:ext cx="9144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083" name="Retângulo 5"/>
          <p:cNvSpPr>
            <a:spLocks noChangeArrowheads="1"/>
          </p:cNvSpPr>
          <p:nvPr/>
        </p:nvSpPr>
        <p:spPr bwMode="auto">
          <a:xfrm>
            <a:off x="0" y="102235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spcBef>
                <a:spcPct val="20000"/>
              </a:spcBef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COMUNICAÇÃO </a:t>
            </a:r>
            <a:r>
              <a:rPr lang="pt-BR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 </a:t>
            </a:r>
            <a:r>
              <a:rPr lang="pt-BR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TRANSPARÊNCIA </a:t>
            </a:r>
          </a:p>
          <a:p>
            <a:pPr algn="ctr">
              <a:spcBef>
                <a:spcPct val="20000"/>
              </a:spcBef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Divulgação dos Resultados</a:t>
            </a:r>
            <a:endParaRPr lang="pt-BR" altLang="en-US" sz="28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tângulo 5"/>
          <p:cNvSpPr>
            <a:spLocks noChangeArrowheads="1"/>
          </p:cNvSpPr>
          <p:nvPr/>
        </p:nvSpPr>
        <p:spPr bwMode="auto">
          <a:xfrm>
            <a:off x="-4763" y="819150"/>
            <a:ext cx="9144001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/>
            </a:pPr>
            <a:r>
              <a:rPr lang="pt-BR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DIFICULDADES NA RELAÇÃO COM A UCP </a:t>
            </a:r>
            <a:endParaRPr lang="pt-BR" altLang="en-US" sz="28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pt-BR" altLang="en-US" sz="28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(</a:t>
            </a:r>
            <a:r>
              <a:rPr lang="pt-BR" altLang="en-US" sz="28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SE/MF e CAIXA)</a:t>
            </a:r>
          </a:p>
        </p:txBody>
      </p:sp>
      <p:sp>
        <p:nvSpPr>
          <p:cNvPr id="47107" name="Retângulo 3"/>
          <p:cNvSpPr>
            <a:spLocks noChangeArrowheads="1"/>
          </p:cNvSpPr>
          <p:nvPr/>
        </p:nvSpPr>
        <p:spPr bwMode="auto">
          <a:xfrm>
            <a:off x="0" y="4179888"/>
            <a:ext cx="8997950" cy="2089150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19" tIns="45719" rIns="45719" bIns="45719"/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endParaRPr lang="en-US" altLang="en-US" sz="110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/>
        </p:nvGraphicFramePr>
        <p:xfrm>
          <a:off x="107504" y="1772816"/>
          <a:ext cx="9036496" cy="44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tângulo 5"/>
          <p:cNvSpPr>
            <a:spLocks noChangeArrowheads="1"/>
          </p:cNvSpPr>
          <p:nvPr/>
        </p:nvSpPr>
        <p:spPr bwMode="auto">
          <a:xfrm>
            <a:off x="0" y="102235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/>
            <a:r>
              <a:rPr lang="pt-BR" altLang="en-US" sz="2400" b="1">
                <a:latin typeface="Calibri" panose="020F0502020204030204" pitchFamily="34" charset="0"/>
                <a:cs typeface="Arial" panose="020B0604020202020204" pitchFamily="34" charset="0"/>
              </a:rPr>
              <a:t>COMPARAÇÃO DAS COMPETÊNCIAS  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0" y="1608136"/>
          <a:ext cx="9144000" cy="390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tângulo 9"/>
          <p:cNvSpPr>
            <a:spLocks noChangeArrowheads="1"/>
          </p:cNvSpPr>
          <p:nvPr/>
        </p:nvSpPr>
        <p:spPr bwMode="auto">
          <a:xfrm>
            <a:off x="304800" y="1447800"/>
            <a:ext cx="856932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9715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 defTabSz="9715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 defTabSz="9715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82550" defTabSz="9715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82550" defTabSz="9715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539750" defTabSz="971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996950" defTabSz="971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1454150" defTabSz="971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1911350" defTabSz="971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lvl="3" algn="ctr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 b="1">
                <a:solidFill>
                  <a:schemeClr val="tx1"/>
                </a:solidFill>
                <a:latin typeface="Arial" panose="020B0604020202020204" pitchFamily="34" charset="0"/>
              </a:rPr>
              <a:t>Ana Lúcia Dezolt</a:t>
            </a:r>
          </a:p>
          <a:p>
            <a:pPr lvl="3" algn="ctr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pt-BR" sz="2400">
                <a:solidFill>
                  <a:schemeClr val="tx1"/>
                </a:solidFill>
                <a:latin typeface="Arial" panose="020B0604020202020204" pitchFamily="34" charset="0"/>
              </a:rPr>
              <a:t>Especialista Sênior em Gestão Fiscal e Municipal</a:t>
            </a:r>
            <a:endParaRPr lang="pt-BR" altLang="pt-BR" sz="24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BID – Banco Interamericano de Desenvolvimento</a:t>
            </a:r>
          </a:p>
          <a:p>
            <a:pPr lvl="4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S.E.N. Quadra 802 Conjunto F lote 39</a:t>
            </a:r>
          </a:p>
          <a:p>
            <a:pPr lvl="4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CEP: 70.800-400</a:t>
            </a:r>
          </a:p>
          <a:p>
            <a:pPr lvl="4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Brasil  - Brasília – DF</a:t>
            </a:r>
            <a:endParaRPr lang="en-US" altLang="pt-BR" sz="240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Telefone:</a:t>
            </a:r>
            <a:r>
              <a:rPr lang="en-US" altLang="pt-BR" sz="240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61) 3317- 4278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endParaRPr lang="pt-BR" altLang="pt-BR" sz="2400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E-Mail </a:t>
            </a:r>
            <a:r>
              <a:rPr lang="en-US" altLang="pt-BR" sz="2400">
                <a:solidFill>
                  <a:srgbClr val="003399"/>
                </a:solidFill>
                <a:latin typeface="Arial" panose="020B0604020202020204" pitchFamily="34" charset="0"/>
                <a:hlinkClick r:id="rId2"/>
              </a:rPr>
              <a:t>–</a:t>
            </a: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 anapa@iadb.org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</a:pPr>
            <a:r>
              <a:rPr lang="pt-BR" altLang="pt-BR" sz="2400">
                <a:solidFill>
                  <a:srgbClr val="003399"/>
                </a:solidFill>
                <a:latin typeface="Arial" panose="020B0604020202020204" pitchFamily="34" charset="0"/>
              </a:rPr>
              <a:t>Home Page - </a:t>
            </a:r>
            <a:r>
              <a:rPr lang="pt-BR" altLang="pt-BR" sz="2400">
                <a:solidFill>
                  <a:srgbClr val="00B0F0"/>
                </a:solidFill>
                <a:latin typeface="Arial" panose="020B0604020202020204" pitchFamily="34" charset="0"/>
                <a:hlinkClick r:id="rId3"/>
              </a:rPr>
              <a:t>http://www.iadb.org</a:t>
            </a:r>
            <a:endParaRPr lang="pt-BR" altLang="pt-BR" sz="240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f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05038"/>
            <a:ext cx="73914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tângulo 2"/>
          <p:cNvSpPr>
            <a:spLocks noChangeArrowheads="1"/>
          </p:cNvSpPr>
          <p:nvPr/>
        </p:nvSpPr>
        <p:spPr bwMode="auto">
          <a:xfrm>
            <a:off x="1331913" y="981075"/>
            <a:ext cx="66960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/>
            <a:r>
              <a:rPr lang="pt-BR" altLang="en-US" b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INTERAMERICANO DE DESENVOLVIMENTO</a:t>
            </a:r>
            <a:br>
              <a:rPr lang="pt-BR" altLang="en-US" b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en-US" b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REPRESENTAÇÃO NO BRASIL</a:t>
            </a:r>
            <a:r>
              <a:rPr lang="pt-BR" altLang="en-US" sz="1600" b="1">
                <a:solidFill>
                  <a:srgbClr val="FF0000"/>
                </a:solidFill>
              </a:rPr>
              <a:t/>
            </a:r>
            <a:br>
              <a:rPr lang="pt-BR" altLang="en-US" sz="1600" b="1">
                <a:solidFill>
                  <a:srgbClr val="FF0000"/>
                </a:solidFill>
              </a:rPr>
            </a:b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0825" y="620713"/>
            <a:ext cx="86772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0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Universo Pesquisado</a:t>
            </a:r>
            <a:endParaRPr lang="en-US" sz="40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  <a:sym typeface="Helvetica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5650" y="1700213"/>
            <a:ext cx="7848600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pt-BR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21 </a:t>
            </a:r>
            <a:r>
              <a:rPr lang="pt-BR" sz="2800" b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UEMs</a:t>
            </a:r>
            <a:r>
              <a:rPr lang="pt-BR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: </a:t>
            </a:r>
            <a:r>
              <a:rPr lang="pt-BR" sz="2800" dirty="0">
                <a:latin typeface="Calibri" panose="020F0502020204030204" pitchFamily="34" charset="0"/>
              </a:rPr>
              <a:t>Araçatuba, Barra Mansa, Biguaçu, Brasília, Campo Grande, </a:t>
            </a:r>
            <a:r>
              <a:rPr lang="pt-BR" sz="2800" dirty="0" err="1">
                <a:latin typeface="Calibri" panose="020F0502020204030204" pitchFamily="34" charset="0"/>
              </a:rPr>
              <a:t>Corupá</a:t>
            </a:r>
            <a:r>
              <a:rPr lang="pt-BR" sz="2800" dirty="0">
                <a:latin typeface="Calibri" panose="020F0502020204030204" pitchFamily="34" charset="0"/>
              </a:rPr>
              <a:t>, Florianópolis, Fortaleza, Gravatá, Iguatu, Indaial, Itapetininga, Jacareí, Mesquita, Mossoró, Pomerode, Rio de Janeiro, Rio do Sul, São Bernardo do Campo, São José e São Paulo</a:t>
            </a:r>
            <a:r>
              <a:rPr lang="en-US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algn="just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14350" indent="-514350" algn="just" eaLnBrk="1" fontAlgn="t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endParaRPr lang="en-US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b)  </a:t>
            </a:r>
            <a:r>
              <a:rPr lang="en-US" sz="2800" b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Não</a:t>
            </a:r>
            <a:r>
              <a:rPr lang="en-US" sz="2800" b="1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respondeu</a:t>
            </a:r>
            <a:r>
              <a:rPr lang="en-US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: UEM de </a:t>
            </a:r>
            <a:r>
              <a:rPr lang="en-US" sz="2800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Balneário</a:t>
            </a:r>
            <a:r>
              <a:rPr lang="en-US" sz="2800" kern="0" dirty="0">
                <a:solidFill>
                  <a:prstClr val="black"/>
                </a:solidFill>
                <a:latin typeface="Calibri" panose="020F0502020204030204" pitchFamily="34" charset="0"/>
              </a:rPr>
              <a:t> de </a:t>
            </a:r>
            <a:r>
              <a:rPr lang="en-US" sz="2800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Piçarras</a:t>
            </a:r>
            <a:endParaRPr lang="pt-BR" altLang="en-US" sz="28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55650" y="260350"/>
            <a:ext cx="6840538" cy="609600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panose="020B0604020202020204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anose="020B0604020202020204" pitchFamily="34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defRPr>
            </a:lvl9pPr>
          </a:lstStyle>
          <a:p>
            <a:pPr marL="228600" indent="-228600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kern="0" dirty="0" smtClean="0">
                <a:solidFill>
                  <a:srgbClr val="003399"/>
                </a:solidFill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pt-BR" sz="40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CONTEÚDOS</a:t>
            </a:r>
            <a:r>
              <a:rPr lang="pt-BR" sz="4000" b="1" kern="0" dirty="0" smtClean="0">
                <a:latin typeface="Calibri" panose="020F0502020204030204" pitchFamily="34" charset="0"/>
              </a:rPr>
              <a:t/>
            </a:r>
            <a:br>
              <a:rPr lang="pt-BR" sz="4000" b="1" kern="0" dirty="0" smtClean="0">
                <a:latin typeface="Calibri" panose="020F0502020204030204" pitchFamily="34" charset="0"/>
              </a:rPr>
            </a:br>
            <a:r>
              <a:rPr lang="pt-BR" sz="4000" kern="0" dirty="0" smtClean="0">
                <a:latin typeface="Calibri" panose="020F0502020204030204" pitchFamily="34" charset="0"/>
              </a:rPr>
              <a:t/>
            </a:r>
            <a:br>
              <a:rPr lang="pt-BR" sz="4000" kern="0" dirty="0" smtClean="0">
                <a:latin typeface="Calibri" panose="020F0502020204030204" pitchFamily="34" charset="0"/>
              </a:rPr>
            </a:br>
            <a:r>
              <a:rPr lang="pt-BR" sz="4000" kern="0" dirty="0" smtClean="0">
                <a:latin typeface="Calibri" panose="020F0502020204030204" pitchFamily="34" charset="0"/>
              </a:rPr>
              <a:t/>
            </a:r>
            <a:br>
              <a:rPr lang="pt-BR" sz="4000" kern="0" dirty="0" smtClean="0">
                <a:latin typeface="Calibri" panose="020F0502020204030204" pitchFamily="34" charset="0"/>
              </a:rPr>
            </a:br>
            <a:r>
              <a:rPr lang="pt-BR" sz="4000" kern="0" dirty="0" smtClean="0">
                <a:latin typeface="Calibri" panose="020F0502020204030204" pitchFamily="34" charset="0"/>
              </a:rPr>
              <a:t/>
            </a:r>
            <a:br>
              <a:rPr lang="pt-BR" sz="4000" kern="0" dirty="0" smtClean="0">
                <a:latin typeface="Calibri" panose="020F0502020204030204" pitchFamily="34" charset="0"/>
              </a:rPr>
            </a:br>
            <a:r>
              <a:rPr lang="pt-BR" sz="4000" kern="0" dirty="0" smtClean="0">
                <a:latin typeface="Calibri" panose="020F0502020204030204" pitchFamily="34" charset="0"/>
              </a:rPr>
              <a:t/>
            </a:r>
            <a:br>
              <a:rPr lang="pt-BR" sz="4000" kern="0" dirty="0" smtClean="0">
                <a:latin typeface="Calibri" panose="020F0502020204030204" pitchFamily="34" charset="0"/>
              </a:rPr>
            </a:br>
            <a:r>
              <a:rPr lang="pt-BR" sz="40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  <a:t/>
            </a:r>
            <a:br>
              <a:rPr lang="pt-BR" sz="4000" kern="0" dirty="0" smtClean="0">
                <a:solidFill>
                  <a:srgbClr val="003399"/>
                </a:solidFill>
                <a:latin typeface="Calibri" panose="020F0502020204030204" pitchFamily="34" charset="0"/>
              </a:rPr>
            </a:br>
            <a:r>
              <a:rPr lang="pt-BR" sz="40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  <a:t/>
            </a:r>
            <a:br>
              <a:rPr lang="pt-BR" sz="4000" kern="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ahoma" pitchFamily="34" charset="0"/>
              </a:rPr>
            </a:br>
            <a:endParaRPr lang="en-US" sz="4000" kern="0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388" y="981075"/>
          <a:ext cx="8731250" cy="5283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058"/>
                <a:gridCol w="4806192"/>
              </a:tblGrid>
              <a:tr h="1259827"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pt-BR" sz="3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ESTRUTURA DA UEM</a:t>
                      </a:r>
                      <a:endParaRPr lang="pt-BR" sz="3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9" marR="91439" marT="45723" marB="45723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457200" algn="just" defTabSz="914400" rtl="0" eaLnBrk="1" latinLnBrk="0" hangingPunct="1">
                        <a:buAutoNum type="arabicPeriod"/>
                      </a:pPr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Estrutura organizacional </a:t>
                      </a:r>
                    </a:p>
                    <a:p>
                      <a:pPr marL="0" indent="-457200" algn="just" defTabSz="914400" rtl="0" eaLnBrk="1" latinLnBrk="0" hangingPunct="1">
                        <a:buAutoNum type="arabicPeriod"/>
                      </a:pPr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Membros da equipe. </a:t>
                      </a:r>
                      <a:endParaRPr lang="pt-BR" sz="2800" b="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25046">
                <a:tc>
                  <a:txBody>
                    <a:bodyPr/>
                    <a:lstStyle/>
                    <a:p>
                      <a:r>
                        <a:rPr lang="pt-BR" sz="3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FUNCIONAMENTO</a:t>
                      </a:r>
                      <a:r>
                        <a:rPr lang="pt-BR" sz="32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DA UEM</a:t>
                      </a:r>
                      <a:endParaRPr lang="pt-BR" sz="32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9" marR="91439" marT="45723" marB="45723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1.Planejamento, Monitoramento e Avaliação</a:t>
                      </a:r>
                    </a:p>
                    <a:p>
                      <a:pPr algn="just"/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2. Aquisições e Contratações </a:t>
                      </a:r>
                    </a:p>
                    <a:p>
                      <a:pPr algn="just"/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3. Financeiro e Auditoria</a:t>
                      </a:r>
                    </a:p>
                    <a:p>
                      <a:pPr algn="just"/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4. Comunicação </a:t>
                      </a:r>
                      <a:endParaRPr lang="pt-BR" sz="2800" b="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8326">
                <a:tc>
                  <a:txBody>
                    <a:bodyPr/>
                    <a:lstStyle/>
                    <a:p>
                      <a:r>
                        <a:rPr lang="pt-BR" sz="3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COMPETÊNCIAS </a:t>
                      </a:r>
                      <a:endParaRPr lang="pt-BR" sz="32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1439" marR="91439" marT="45723" marB="45723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1. Habilidades observadas na equipe da </a:t>
                      </a:r>
                      <a:r>
                        <a:rPr lang="pt-BR" sz="2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UEM e nos líderes de produto</a:t>
                      </a:r>
                    </a:p>
                    <a:p>
                      <a:pPr algn="just"/>
                      <a:endParaRPr lang="pt-BR" sz="2800" b="0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-30240" y="1052736"/>
          <a:ext cx="9144000" cy="4572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CaixaDeTexto 4"/>
          <p:cNvSpPr txBox="1">
            <a:spLocks noChangeArrowheads="1"/>
          </p:cNvSpPr>
          <p:nvPr/>
        </p:nvSpPr>
        <p:spPr bwMode="auto">
          <a:xfrm>
            <a:off x="28575" y="26035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/>
            </a:pPr>
            <a:r>
              <a:rPr lang="pt-BR" altLang="en-US" sz="40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QUANTIDADE DE </a:t>
            </a:r>
            <a:endParaRPr lang="pt-BR" altLang="en-US" sz="4000" b="1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  <a:sym typeface="Helvetica" panose="020B0604020202020204" pitchFamily="34" charset="0"/>
            </a:endParaRPr>
          </a:p>
          <a:p>
            <a:pPr algn="ctr">
              <a:defRPr/>
            </a:pPr>
            <a:r>
              <a:rPr lang="pt-BR" altLang="en-US" sz="4000" b="1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MEMBROS DAS </a:t>
            </a:r>
            <a:r>
              <a:rPr lang="pt-BR" altLang="en-US" sz="4000" b="1" kern="0" dirty="0" err="1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UEMs</a:t>
            </a:r>
            <a:endParaRPr lang="pt-BR" altLang="en-US" sz="4000" b="1" kern="0" dirty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  <a:sym typeface="Helvetica" panose="020B0604020202020204" pitchFamily="34" charset="0"/>
            </a:endParaRPr>
          </a:p>
        </p:txBody>
      </p:sp>
      <p:sp>
        <p:nvSpPr>
          <p:cNvPr id="20484" name="Chave esquerda 1"/>
          <p:cNvSpPr>
            <a:spLocks/>
          </p:cNvSpPr>
          <p:nvPr/>
        </p:nvSpPr>
        <p:spPr bwMode="auto">
          <a:xfrm rot="5400000">
            <a:off x="4031457" y="584993"/>
            <a:ext cx="431800" cy="4392613"/>
          </a:xfrm>
          <a:prstGeom prst="leftBrace">
            <a:avLst>
              <a:gd name="adj1" fmla="val 8336"/>
              <a:gd name="adj2" fmla="val 50000"/>
            </a:avLst>
          </a:prstGeom>
          <a:solidFill>
            <a:srgbClr val="FFFFFF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lIns="45719" tIns="45719" rIns="45719" bIns="45719"/>
          <a:lstStyle>
            <a:lvl1pPr marL="4572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eaLnBrk="1"/>
            <a:endParaRPr lang="en-US" altLang="en-US"/>
          </a:p>
        </p:txBody>
      </p:sp>
      <p:sp>
        <p:nvSpPr>
          <p:cNvPr id="20485" name="CaixaDeTexto 2"/>
          <p:cNvSpPr txBox="1">
            <a:spLocks noChangeArrowheads="1"/>
          </p:cNvSpPr>
          <p:nvPr/>
        </p:nvSpPr>
        <p:spPr bwMode="auto">
          <a:xfrm>
            <a:off x="139700" y="5532438"/>
            <a:ext cx="8921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r>
              <a:rPr lang="pt-BR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Estrutura mínima requerida Manual Operacional</a:t>
            </a:r>
            <a:r>
              <a:rPr lang="pt-BR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: 01 Coordenador Geral; 01 Coordenador Administrativo e Financeiro e 01 servidor (Assistente).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aixaDeTexto 4"/>
          <p:cNvSpPr txBox="1">
            <a:spLocks noChangeArrowheads="1"/>
          </p:cNvSpPr>
          <p:nvPr/>
        </p:nvSpPr>
        <p:spPr bwMode="auto">
          <a:xfrm>
            <a:off x="28575" y="26035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defRPr sz="1600" b="1" i="0" u="none" strike="noStrike" kern="1200" spc="100" baseline="0">
                <a:solidFill>
                  <a:prstClr val="white">
                    <a:lumMod val="95000"/>
                  </a:prst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b="1" kern="0" spc="10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DEDICAÇÃO EXCLUSIVA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/>
        </p:nvGraphicFramePr>
        <p:xfrm>
          <a:off x="539552" y="1340768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ixaDeTexto 4"/>
          <p:cNvSpPr txBox="1">
            <a:spLocks noChangeArrowheads="1"/>
          </p:cNvSpPr>
          <p:nvPr/>
        </p:nvSpPr>
        <p:spPr bwMode="auto">
          <a:xfrm>
            <a:off x="755650" y="188913"/>
            <a:ext cx="75612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pt-BR"/>
            </a:defPPr>
            <a:lvl1pPr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defRPr/>
            </a:pPr>
            <a:r>
              <a:rPr lang="pt-BR" altLang="en-US" sz="3600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VINCULAÇÃO </a:t>
            </a:r>
            <a:r>
              <a:rPr lang="pt-BR" altLang="en-US" sz="3600" kern="0" dirty="0" smtClean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  <a:sym typeface="Helvetica" panose="020B0604020202020204" pitchFamily="34" charset="0"/>
              </a:rPr>
              <a:t>HIERÁRQUICA </a:t>
            </a:r>
          </a:p>
          <a:p>
            <a:pPr>
              <a:defRPr/>
            </a:pPr>
            <a:endParaRPr lang="pt-BR" altLang="en-US" sz="3600" kern="0" dirty="0" smtClean="0">
              <a:solidFill>
                <a:srgbClr val="1A06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j-ea"/>
              <a:cs typeface="+mj-cs"/>
              <a:sym typeface="Helvetica" panose="020B060402020202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/>
        </p:nvGraphicFramePr>
        <p:xfrm>
          <a:off x="1115616" y="1628800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4"/>
          <p:cNvSpPr txBox="1">
            <a:spLocks noChangeArrowheads="1"/>
          </p:cNvSpPr>
          <p:nvPr/>
        </p:nvSpPr>
        <p:spPr bwMode="auto">
          <a:xfrm>
            <a:off x="468313" y="765175"/>
            <a:ext cx="820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Tw Cen MT" panose="020B0602020104020603" pitchFamily="34" charset="0"/>
                <a:ea typeface="Tw Cen MT" panose="020B0602020104020603" pitchFamily="34" charset="0"/>
                <a:cs typeface="Tw Cen MT" panose="020B0602020104020603" pitchFamily="34" charset="0"/>
                <a:sym typeface="Tw Cen MT" panose="020B0602020104020603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  <a:defRPr/>
            </a:pPr>
            <a:r>
              <a:rPr lang="pt-BR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ESCRITÓRIO</a:t>
            </a:r>
            <a:r>
              <a:rPr lang="en-US" altLang="en-US" sz="3600" b="1" kern="0" dirty="0">
                <a:solidFill>
                  <a:srgbClr val="1A06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rPr>
              <a:t> DE PROJETOS</a:t>
            </a:r>
          </a:p>
        </p:txBody>
      </p:sp>
      <p:graphicFrame>
        <p:nvGraphicFramePr>
          <p:cNvPr id="11" name="Gráfico 10"/>
          <p:cNvGraphicFramePr>
            <a:graphicFrameLocks/>
          </p:cNvGraphicFramePr>
          <p:nvPr/>
        </p:nvGraphicFramePr>
        <p:xfrm>
          <a:off x="1043608" y="1556792"/>
          <a:ext cx="7128792" cy="4320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w Cen MT" charset="0"/>
            <a:ea typeface="Tw Cen MT" charset="0"/>
            <a:cs typeface="Tw Cen MT" charset="0"/>
            <a:sym typeface="Tw Cen M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C7C7C"/>
      </a:accent1>
      <a:accent2>
        <a:srgbClr val="B2B2B2"/>
      </a:accent2>
      <a:accent3>
        <a:srgbClr val="FFFFFF"/>
      </a:accent3>
      <a:accent4>
        <a:srgbClr val="000000"/>
      </a:accent4>
      <a:accent5>
        <a:srgbClr val="BFBFBF"/>
      </a:accent5>
      <a:accent6>
        <a:srgbClr val="A1A1A1"/>
      </a:accent6>
      <a:hlink>
        <a:srgbClr val="0000FF"/>
      </a:hlink>
      <a:folHlink>
        <a:srgbClr val="FF00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A7A7A7"/>
    </a:dk2>
    <a:lt2>
      <a:srgbClr val="535353"/>
    </a:lt2>
    <a:accent1>
      <a:srgbClr val="7C7C7C"/>
    </a:accent1>
    <a:accent2>
      <a:srgbClr val="B2B2B2"/>
    </a:accent2>
    <a:accent3>
      <a:srgbClr val="FFFFFF"/>
    </a:accent3>
    <a:accent4>
      <a:srgbClr val="000000"/>
    </a:accent4>
    <a:accent5>
      <a:srgbClr val="BFBFBF"/>
    </a:accent5>
    <a:accent6>
      <a:srgbClr val="A1A1A1"/>
    </a:accent6>
    <a:hlink>
      <a:srgbClr val="0000FF"/>
    </a:hlink>
    <a:folHlink>
      <a:srgbClr val="FF00FF"/>
    </a:folHlink>
  </a:clrScheme>
  <a:fontScheme name="Tema do 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4035</TotalTime>
  <Words>693</Words>
  <Application>Microsoft Office PowerPoint</Application>
  <PresentationFormat>Apresentação na tela (4:3)</PresentationFormat>
  <Paragraphs>123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</dc:creator>
  <cp:lastModifiedBy>IrmaBC</cp:lastModifiedBy>
  <cp:revision>153</cp:revision>
  <dcterms:modified xsi:type="dcterms:W3CDTF">2018-08-29T18:58:53Z</dcterms:modified>
</cp:coreProperties>
</file>