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8"/>
  </p:notesMasterIdLst>
  <p:handoutMasterIdLst>
    <p:handoutMasterId r:id="rId9"/>
  </p:handoutMasterIdLst>
  <p:sldIdLst>
    <p:sldId id="592" r:id="rId2"/>
    <p:sldId id="718" r:id="rId3"/>
    <p:sldId id="719" r:id="rId4"/>
    <p:sldId id="720" r:id="rId5"/>
    <p:sldId id="689" r:id="rId6"/>
    <p:sldId id="721" r:id="rId7"/>
  </p:sldIdLst>
  <p:sldSz cx="9144000" cy="6858000" type="screen4x3"/>
  <p:notesSz cx="6797675" cy="9926638"/>
  <p:defaultTextStyle>
    <a:defPPr>
      <a:defRPr lang="pt-BR"/>
    </a:defPPr>
    <a:lvl1pPr algn="l" rtl="0" eaLnBrk="0" fontAlgn="base" hangingPunct="0">
      <a:spcBef>
        <a:spcPct val="20000"/>
      </a:spcBef>
      <a:spcAft>
        <a:spcPct val="0"/>
      </a:spcAft>
      <a:buClr>
        <a:srgbClr val="333399"/>
      </a:buClr>
      <a:buFont typeface="Wingdings" pitchFamily="2" charset="2"/>
      <a:buChar char="ü"/>
      <a:defRPr sz="2400" kern="1200">
        <a:solidFill>
          <a:srgbClr val="003399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rgbClr val="333399"/>
      </a:buClr>
      <a:buFont typeface="Wingdings" pitchFamily="2" charset="2"/>
      <a:buChar char="ü"/>
      <a:defRPr sz="2400" kern="1200">
        <a:solidFill>
          <a:srgbClr val="003399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rgbClr val="333399"/>
      </a:buClr>
      <a:buFont typeface="Wingdings" pitchFamily="2" charset="2"/>
      <a:buChar char="ü"/>
      <a:defRPr sz="2400" kern="1200">
        <a:solidFill>
          <a:srgbClr val="003399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rgbClr val="333399"/>
      </a:buClr>
      <a:buFont typeface="Wingdings" pitchFamily="2" charset="2"/>
      <a:buChar char="ü"/>
      <a:defRPr sz="2400" kern="1200">
        <a:solidFill>
          <a:srgbClr val="003399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rgbClr val="333399"/>
      </a:buClr>
      <a:buFont typeface="Wingdings" pitchFamily="2" charset="2"/>
      <a:buChar char="ü"/>
      <a:defRPr sz="2400" kern="1200">
        <a:solidFill>
          <a:srgbClr val="003399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3399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3399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3399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3399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11163"/>
    <a:srgbClr val="FF3300"/>
    <a:srgbClr val="33CC33"/>
    <a:srgbClr val="CC9900"/>
    <a:srgbClr val="333399"/>
    <a:srgbClr val="003399"/>
    <a:srgbClr val="006699"/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656" autoAdjust="0"/>
  </p:normalViewPr>
  <p:slideViewPr>
    <p:cSldViewPr>
      <p:cViewPr varScale="1">
        <p:scale>
          <a:sx n="109" d="100"/>
          <a:sy n="109" d="100"/>
        </p:scale>
        <p:origin x="-2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96" y="3732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10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464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10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4513"/>
            <a:ext cx="29464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1DC1E06-2A95-480D-9491-6C571D59F8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kumimoji="1" sz="1200" b="1">
                <a:solidFill>
                  <a:srgbClr val="D49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4441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1" sz="1200" b="1">
                <a:solidFill>
                  <a:srgbClr val="D49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22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73113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442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84750" cy="44878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44442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6400" cy="465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kumimoji="1" sz="1200" b="1">
                <a:solidFill>
                  <a:srgbClr val="D49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4442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40863"/>
            <a:ext cx="2946400" cy="465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1" sz="1200" b="1">
                <a:solidFill>
                  <a:srgbClr val="D49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defRPr>
            </a:lvl1pPr>
          </a:lstStyle>
          <a:p>
            <a:pPr>
              <a:defRPr/>
            </a:pPr>
            <a:fld id="{D0B805AA-5FE6-4486-B6E7-45374FA5935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547AD4-BDAD-45F6-89D3-2E9E35C45778}" type="slidenum">
              <a:rPr lang="pt-BR"/>
              <a:pPr>
                <a:defRPr/>
              </a:pPr>
              <a:t>1</a:t>
            </a:fld>
            <a:endParaRPr lang="pt-BR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4DF3E9-0A7B-4D1F-AD34-EBE980BB70E4}" type="slidenum">
              <a:rPr lang="pt-BR"/>
              <a:pPr>
                <a:defRPr/>
              </a:pPr>
              <a:t>2</a:t>
            </a:fld>
            <a:endParaRPr lang="pt-BR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57763" cy="3717925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16463"/>
            <a:ext cx="4981575" cy="4464050"/>
          </a:xfrm>
          <a:noFill/>
          <a:ln w="9525"/>
        </p:spPr>
        <p:txBody>
          <a:bodyPr/>
          <a:lstStyle/>
          <a:p>
            <a:r>
              <a:rPr lang="en-US" smtClean="0"/>
              <a:t>Não é responsabilidade  única do Governo Federal o atingimento desses objetivos.Devemos contar com o apoio de Estados e Municípios.</a:t>
            </a:r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FCEEF5-CBBB-4E99-832F-A65139A0D9C1}" type="slidenum">
              <a:rPr lang="pt-BR"/>
              <a:pPr>
                <a:defRPr/>
              </a:pPr>
              <a:t>3</a:t>
            </a:fld>
            <a:endParaRPr lang="pt-BR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57763" cy="3717925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16463"/>
            <a:ext cx="4981575" cy="4464050"/>
          </a:xfrm>
          <a:noFill/>
          <a:ln w="9525"/>
        </p:spPr>
        <p:txBody>
          <a:bodyPr/>
          <a:lstStyle/>
          <a:p>
            <a:r>
              <a:rPr lang="en-US" smtClean="0"/>
              <a:t>Não é responsabilidade  única do Governo Federal o atingimento desses objetivos.Devemos contar com o apoio de Estados e Municípios.</a:t>
            </a:r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129D10-01EE-4742-A792-4EF3AE10D54B}" type="slidenum">
              <a:rPr lang="pt-BR"/>
              <a:pPr>
                <a:defRPr/>
              </a:pPr>
              <a:t>4</a:t>
            </a:fld>
            <a:endParaRPr lang="pt-BR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57763" cy="371792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16463"/>
            <a:ext cx="4981575" cy="4464050"/>
          </a:xfrm>
          <a:noFill/>
          <a:ln w="9525"/>
        </p:spPr>
        <p:txBody>
          <a:bodyPr/>
          <a:lstStyle/>
          <a:p>
            <a:r>
              <a:rPr lang="en-US" smtClean="0"/>
              <a:t>Não é responsabilidade  única do Governo Federal o atingimento desses objetivos.Devemos contar com o apoio de Estados e Municípios.</a:t>
            </a:r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BA87BF-E4E5-4B3C-ABC3-D051EDBCCA15}" type="slidenum">
              <a:rPr lang="pt-BR"/>
              <a:pPr>
                <a:defRPr/>
              </a:pPr>
              <a:t>5</a:t>
            </a:fld>
            <a:endParaRPr lang="pt-BR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57763" cy="371792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16463"/>
            <a:ext cx="4981575" cy="4464050"/>
          </a:xfrm>
          <a:noFill/>
          <a:ln w="9525"/>
        </p:spPr>
        <p:txBody>
          <a:bodyPr/>
          <a:lstStyle/>
          <a:p>
            <a:r>
              <a:rPr lang="en-US" smtClean="0"/>
              <a:t>Não é responsabilidade  única do Governo Federal o atingimento desses objetivos.Devemos contar com o apoio de Estados e Municípios.</a:t>
            </a:r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88C93F-1C5E-457A-AB58-16CA1D9E1C5F}" type="slidenum">
              <a:rPr lang="pt-BR"/>
              <a:pPr>
                <a:defRPr/>
              </a:pPr>
              <a:t>6</a:t>
            </a:fld>
            <a:endParaRPr lang="pt-BR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57763" cy="371792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16463"/>
            <a:ext cx="4981575" cy="4464050"/>
          </a:xfrm>
          <a:noFill/>
          <a:ln w="9525"/>
        </p:spPr>
        <p:txBody>
          <a:bodyPr/>
          <a:lstStyle/>
          <a:p>
            <a:r>
              <a:rPr lang="en-US" smtClean="0"/>
              <a:t>Não é responsabilidade  única do Governo Federal o atingimento desses objetivos.Devemos contar com o apoio de Estados e Municípios.</a:t>
            </a:r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5" name="Arc 3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7" name="Arc 5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442375" name="Rectangle 7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447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Clique para editar o estilo do título mestre</a:t>
            </a:r>
          </a:p>
        </p:txBody>
      </p:sp>
      <p:sp>
        <p:nvSpPr>
          <p:cNvPr id="442376" name="Rectangle 8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7338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Clique para editar o estilo do subtítulo mestre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308850" y="5805488"/>
            <a:ext cx="1655763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A645F0E0-F695-4700-810C-05D121D44F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50" name="Rectangle 6"/>
          <p:cNvSpPr>
            <a:spLocks noChangeArrowheads="1"/>
          </p:cNvSpPr>
          <p:nvPr/>
        </p:nvSpPr>
        <p:spPr bwMode="invGray">
          <a:xfrm>
            <a:off x="288925" y="1231900"/>
            <a:ext cx="8604250" cy="36513"/>
          </a:xfrm>
          <a:prstGeom prst="rect">
            <a:avLst/>
          </a:prstGeom>
          <a:gradFill rotWithShape="0">
            <a:gsLst>
              <a:gs pos="0">
                <a:srgbClr val="F8F8F8"/>
              </a:gs>
              <a:gs pos="100000">
                <a:srgbClr val="C0C0C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pic>
        <p:nvPicPr>
          <p:cNvPr id="2051" name="Picture 14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843213" y="6381750"/>
            <a:ext cx="35639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6"/>
          <p:cNvPicPr>
            <a:picLocks noChangeAspect="1" noChangeArrowheads="1"/>
          </p:cNvPicPr>
          <p:nvPr userDrawn="1"/>
        </p:nvPicPr>
        <p:blipFill>
          <a:blip r:embed="rId15" cstate="print"/>
          <a:srcRect l="84131"/>
          <a:stretch>
            <a:fillRect/>
          </a:stretch>
        </p:blipFill>
        <p:spPr bwMode="auto">
          <a:xfrm>
            <a:off x="6372225" y="6381750"/>
            <a:ext cx="27717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0"/>
          <p:cNvPicPr>
            <a:picLocks noChangeAspect="1" noChangeArrowheads="1"/>
          </p:cNvPicPr>
          <p:nvPr userDrawn="1"/>
        </p:nvPicPr>
        <p:blipFill>
          <a:blip r:embed="rId15" cstate="print"/>
          <a:srcRect r="97951" b="11372"/>
          <a:stretch>
            <a:fillRect/>
          </a:stretch>
        </p:blipFill>
        <p:spPr bwMode="auto">
          <a:xfrm>
            <a:off x="0" y="6381750"/>
            <a:ext cx="28432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25" descr="t2a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76200"/>
            <a:ext cx="450056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1370" name="Rectangle 26"/>
          <p:cNvSpPr>
            <a:spLocks noChangeArrowheads="1"/>
          </p:cNvSpPr>
          <p:nvPr userDrawn="1"/>
        </p:nvSpPr>
        <p:spPr bwMode="auto">
          <a:xfrm>
            <a:off x="4500563" y="333375"/>
            <a:ext cx="4643437" cy="215900"/>
          </a:xfrm>
          <a:prstGeom prst="rect">
            <a:avLst/>
          </a:prstGeom>
          <a:gradFill rotWithShape="1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pt-BR"/>
          </a:p>
        </p:txBody>
      </p:sp>
      <p:pic>
        <p:nvPicPr>
          <p:cNvPr id="2056" name="Picture 27" descr="UCP_Logo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596188" y="222250"/>
            <a:ext cx="1296987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7179"/>
          <p:cNvSpPr>
            <a:spLocks noChangeArrowheads="1"/>
          </p:cNvSpPr>
          <p:nvPr/>
        </p:nvSpPr>
        <p:spPr bwMode="auto">
          <a:xfrm>
            <a:off x="0" y="0"/>
            <a:ext cx="9144000" cy="68500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marL="742950" indent="-285750" algn="ctr"/>
            <a:endParaRPr lang="en-US"/>
          </a:p>
        </p:txBody>
      </p:sp>
      <p:sp>
        <p:nvSpPr>
          <p:cNvPr id="1028" name="Rectangle 7172"/>
          <p:cNvSpPr>
            <a:spLocks noChangeArrowheads="1"/>
          </p:cNvSpPr>
          <p:nvPr/>
        </p:nvSpPr>
        <p:spPr bwMode="auto">
          <a:xfrm>
            <a:off x="0" y="5970588"/>
            <a:ext cx="9144000" cy="64135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33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pt-BR" sz="1800">
                <a:solidFill>
                  <a:schemeClr val="bg1"/>
                </a:solidFill>
                <a:latin typeface="Comic Sans MS" pitchFamily="66" charset="0"/>
              </a:rPr>
              <a:t>Programa Nacional de Apoio à Gestão Administrativa e Fiscal dos Municípios Brasileiros - PNAFM</a:t>
            </a:r>
          </a:p>
        </p:txBody>
      </p:sp>
      <p:sp>
        <p:nvSpPr>
          <p:cNvPr id="1029" name="Rectangle 7180"/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2F477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  <p:graphicFrame>
        <p:nvGraphicFramePr>
          <p:cNvPr id="1026" name="Object 7171"/>
          <p:cNvGraphicFramePr>
            <a:graphicFrameLocks noChangeAspect="1"/>
          </p:cNvGraphicFramePr>
          <p:nvPr/>
        </p:nvGraphicFramePr>
        <p:xfrm>
          <a:off x="2916238" y="1341438"/>
          <a:ext cx="3384550" cy="3344862"/>
        </p:xfrm>
        <a:graphic>
          <a:graphicData uri="http://schemas.openxmlformats.org/presentationml/2006/ole">
            <p:oleObj spid="_x0000_s1026" name="Imagem de bitmap" r:id="rId4" imgW="3048426" imgH="3048426" progId="PBrush">
              <p:embed/>
            </p:oleObj>
          </a:graphicData>
        </a:graphic>
      </p:graphicFrame>
      <p:sp>
        <p:nvSpPr>
          <p:cNvPr id="627719" name="Rectangle 7175"/>
          <p:cNvSpPr>
            <a:spLocks noChangeArrowheads="1"/>
          </p:cNvSpPr>
          <p:nvPr/>
        </p:nvSpPr>
        <p:spPr bwMode="auto">
          <a:xfrm>
            <a:off x="0" y="168275"/>
            <a:ext cx="914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pt-B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Ministério da Fazenda / Unidade de Coordenação de Programas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002" name="Text Box 2"/>
          <p:cNvSpPr txBox="1">
            <a:spLocks noChangeArrowheads="1"/>
          </p:cNvSpPr>
          <p:nvPr/>
        </p:nvSpPr>
        <p:spPr bwMode="auto">
          <a:xfrm>
            <a:off x="395288" y="714375"/>
            <a:ext cx="8320087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endParaRPr lang="pt-BR" sz="2600" b="1">
              <a:solidFill>
                <a:srgbClr val="333399"/>
              </a:solidFill>
              <a:latin typeface="Comic Sans MS" pitchFamily="66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pt-BR" sz="3200" b="1">
                <a:solidFill>
                  <a:srgbClr val="333399"/>
                </a:solidFill>
                <a:latin typeface="Comic Sans MS" pitchFamily="66" charset="0"/>
              </a:rPr>
              <a:t>Curso Gerenciamento de Projetos com foco no PNAFM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2357438" y="2643188"/>
            <a:ext cx="4214812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pt-BR" sz="2800">
                <a:solidFill>
                  <a:srgbClr val="333399"/>
                </a:solidFill>
                <a:latin typeface="Comic Sans MS" pitchFamily="66" charset="0"/>
              </a:rPr>
              <a:t> EAD   e   PRESENCIAL</a:t>
            </a:r>
          </a:p>
        </p:txBody>
      </p:sp>
      <p:sp>
        <p:nvSpPr>
          <p:cNvPr id="4100" name="Text Box 16"/>
          <p:cNvSpPr txBox="1">
            <a:spLocks noChangeArrowheads="1"/>
          </p:cNvSpPr>
          <p:nvPr/>
        </p:nvSpPr>
        <p:spPr bwMode="auto">
          <a:xfrm>
            <a:off x="1928813" y="3857625"/>
            <a:ext cx="60721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pt-BR" sz="2000">
                <a:solidFill>
                  <a:srgbClr val="333399"/>
                </a:solidFill>
                <a:latin typeface="Comic Sans MS" pitchFamily="66" charset="0"/>
              </a:rPr>
              <a:t>EAD – carga horária 60 horas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pt-BR" sz="2000">
              <a:solidFill>
                <a:srgbClr val="333399"/>
              </a:solidFill>
              <a:latin typeface="Comic Sans MS" pitchFamily="66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pt-BR" sz="2000">
                <a:solidFill>
                  <a:srgbClr val="333399"/>
                </a:solidFill>
                <a:latin typeface="Comic Sans MS" pitchFamily="66" charset="0"/>
              </a:rPr>
              <a:t>Presencial – carga horária 24 horas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96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96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60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8050" name="Text Box 2"/>
          <p:cNvSpPr txBox="1">
            <a:spLocks noChangeArrowheads="1"/>
          </p:cNvSpPr>
          <p:nvPr/>
        </p:nvSpPr>
        <p:spPr bwMode="auto">
          <a:xfrm>
            <a:off x="928688" y="1631950"/>
            <a:ext cx="34972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pt-BR" sz="2600" b="1">
                <a:solidFill>
                  <a:srgbClr val="333399"/>
                </a:solidFill>
                <a:latin typeface="Comic Sans MS" pitchFamily="66" charset="0"/>
              </a:rPr>
              <a:t>EAD: 100 vagas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871538" y="3014663"/>
            <a:ext cx="7129462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pt-BR">
                <a:solidFill>
                  <a:srgbClr val="333399"/>
                </a:solidFill>
                <a:latin typeface="Comic Sans MS" pitchFamily="66" charset="0"/>
              </a:rPr>
              <a:t>Presencial:  Duas turmas de 50 alunos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pt-BR">
              <a:solidFill>
                <a:srgbClr val="333399"/>
              </a:solidFill>
              <a:latin typeface="Comic Sans MS" pitchFamily="66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pt-BR">
                <a:solidFill>
                  <a:srgbClr val="333399"/>
                </a:solidFill>
                <a:latin typeface="Comic Sans MS" pitchFamily="66" charset="0"/>
              </a:rPr>
              <a:t>Turma em Florianópolis/SC ( 29 a 31/10/2013)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pt-BR">
              <a:solidFill>
                <a:srgbClr val="333399"/>
              </a:solidFill>
              <a:latin typeface="Comic Sans MS" pitchFamily="66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pt-BR">
                <a:solidFill>
                  <a:srgbClr val="333399"/>
                </a:solidFill>
                <a:latin typeface="Comic Sans MS" pitchFamily="66" charset="0"/>
              </a:rPr>
              <a:t>Turma em São Paulo/SP (04 a 06/11/2013)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98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98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80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Text Box 2"/>
          <p:cNvSpPr txBox="1">
            <a:spLocks noChangeArrowheads="1"/>
          </p:cNvSpPr>
          <p:nvPr/>
        </p:nvSpPr>
        <p:spPr bwMode="auto">
          <a:xfrm>
            <a:off x="395288" y="2214563"/>
            <a:ext cx="1655762" cy="89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endParaRPr lang="pt-BR" sz="2600" b="1">
              <a:solidFill>
                <a:srgbClr val="333399"/>
              </a:solidFill>
              <a:latin typeface="Comic Sans MS" pitchFamily="66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pt-BR" sz="2600" b="1">
              <a:solidFill>
                <a:srgbClr val="333399"/>
              </a:solidFill>
              <a:latin typeface="Comic Sans MS" pitchFamily="66" charset="0"/>
            </a:endParaRPr>
          </a:p>
        </p:txBody>
      </p:sp>
      <p:sp>
        <p:nvSpPr>
          <p:cNvPr id="6147" name="Text Box 14"/>
          <p:cNvSpPr txBox="1">
            <a:spLocks noChangeArrowheads="1"/>
          </p:cNvSpPr>
          <p:nvPr/>
        </p:nvSpPr>
        <p:spPr bwMode="auto">
          <a:xfrm flipH="1">
            <a:off x="1428750" y="2214563"/>
            <a:ext cx="6357938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pt-BR" sz="2800">
                <a:solidFill>
                  <a:srgbClr val="333399"/>
                </a:solidFill>
                <a:latin typeface="Comic Sans MS" pitchFamily="66" charset="0"/>
              </a:rPr>
              <a:t>EAD: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pt-BR" sz="2800">
                <a:solidFill>
                  <a:srgbClr val="333399"/>
                </a:solidFill>
                <a:latin typeface="Comic Sans MS" pitchFamily="66" charset="0"/>
              </a:rPr>
              <a:t>De 09/09 a 18/10/2013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pt-BR" sz="2800">
              <a:solidFill>
                <a:srgbClr val="333399"/>
              </a:solidFill>
              <a:latin typeface="Comic Sans MS" pitchFamily="66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pt-BR" sz="2800">
                <a:solidFill>
                  <a:srgbClr val="333399"/>
                </a:solidFill>
                <a:latin typeface="Comic Sans MS" pitchFamily="66" charset="0"/>
              </a:rPr>
              <a:t>Presencial: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pt-BR" sz="2800">
                <a:solidFill>
                  <a:srgbClr val="333399"/>
                </a:solidFill>
                <a:latin typeface="Comic Sans MS" pitchFamily="66" charset="0"/>
              </a:rPr>
              <a:t>Florianópolis – 29 a 31/10/2013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pt-BR" sz="2800">
                <a:solidFill>
                  <a:srgbClr val="333399"/>
                </a:solidFill>
                <a:latin typeface="Comic Sans MS" pitchFamily="66" charset="0"/>
              </a:rPr>
              <a:t>São Paulo – 04 a 06/11/2013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00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00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00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5"/>
          <p:cNvSpPr txBox="1">
            <a:spLocks noChangeArrowheads="1"/>
          </p:cNvSpPr>
          <p:nvPr/>
        </p:nvSpPr>
        <p:spPr bwMode="auto">
          <a:xfrm>
            <a:off x="395288" y="1628775"/>
            <a:ext cx="8305800" cy="3943350"/>
          </a:xfrm>
          <a:prstGeom prst="rect">
            <a:avLst/>
          </a:prstGeom>
          <a:solidFill>
            <a:srgbClr val="EAEAEA"/>
          </a:solidFill>
          <a:ln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just">
              <a:buFont typeface="Wingdings" pitchFamily="2" charset="2"/>
              <a:buNone/>
              <a:defRPr/>
            </a:pPr>
            <a:r>
              <a:rPr lang="pt-BR" dirty="0"/>
              <a:t>O desempenho do participante será mensurado mediante a</a:t>
            </a:r>
            <a:r>
              <a:rPr lang="pt-BR" b="1" dirty="0"/>
              <a:t> </a:t>
            </a:r>
            <a:r>
              <a:rPr lang="pt-BR" dirty="0"/>
              <a:t>realização das atividades avaliativas e do trabalho final, somando 100 pontos: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pt-BR" sz="1800" dirty="0"/>
              <a:t>                            50 pontos para os exercícios objetivos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pt-BR" sz="1800" dirty="0"/>
              <a:t>                            50 pontos para os exercícios subjetivos</a:t>
            </a:r>
          </a:p>
          <a:p>
            <a:pPr algn="just">
              <a:buFont typeface="Wingdings" pitchFamily="2" charset="2"/>
              <a:buNone/>
              <a:defRPr/>
            </a:pPr>
            <a:endParaRPr lang="pt-BR" sz="1800" dirty="0"/>
          </a:p>
          <a:p>
            <a:pPr algn="just">
              <a:buFont typeface="Wingdings" pitchFamily="2" charset="2"/>
              <a:buNone/>
              <a:defRPr/>
            </a:pPr>
            <a:r>
              <a:rPr lang="pt-BR" dirty="0">
                <a:solidFill>
                  <a:srgbClr val="FF0000"/>
                </a:solidFill>
              </a:rPr>
              <a:t>É obrigatório para emissão do certificado ter </a:t>
            </a:r>
            <a:r>
              <a:rPr lang="pt-BR" b="1" dirty="0">
                <a:solidFill>
                  <a:srgbClr val="FF0000"/>
                </a:solidFill>
              </a:rPr>
              <a:t>70% de aproveitamento</a:t>
            </a:r>
            <a:r>
              <a:rPr lang="pt-BR" dirty="0">
                <a:solidFill>
                  <a:srgbClr val="FF0000"/>
                </a:solidFill>
              </a:rPr>
              <a:t> nas atividades pontuadas e responder a </a:t>
            </a:r>
            <a:r>
              <a:rPr lang="pt-BR" b="1" dirty="0">
                <a:solidFill>
                  <a:srgbClr val="FF0000"/>
                </a:solidFill>
              </a:rPr>
              <a:t>avaliação de satisfação</a:t>
            </a:r>
            <a:r>
              <a:rPr lang="pt-BR" dirty="0">
                <a:solidFill>
                  <a:srgbClr val="FF0000"/>
                </a:solidFill>
              </a:rPr>
              <a:t> referente ao curso.</a:t>
            </a:r>
          </a:p>
          <a:p>
            <a:pPr algn="just">
              <a:buFont typeface="Wingdings" pitchFamily="2" charset="2"/>
              <a:buNone/>
              <a:defRPr/>
            </a:pPr>
            <a:endParaRPr lang="pt-BR" sz="1800" dirty="0"/>
          </a:p>
          <a:p>
            <a:pPr algn="just">
              <a:buFont typeface="Wingdings" pitchFamily="2" charset="2"/>
              <a:buNone/>
              <a:defRPr/>
            </a:pPr>
            <a:endParaRPr lang="pt-BR" sz="1800" dirty="0"/>
          </a:p>
          <a:p>
            <a:pPr algn="just">
              <a:buFont typeface="Wingdings" pitchFamily="2" charset="2"/>
              <a:buNone/>
              <a:defRPr/>
            </a:pPr>
            <a:endParaRPr lang="pt-BR" sz="1800" dirty="0"/>
          </a:p>
          <a:p>
            <a:pPr marL="742950" lvl="1" indent="-285750" algn="just">
              <a:spcBef>
                <a:spcPct val="200000"/>
              </a:spcBef>
              <a:spcAft>
                <a:spcPct val="100000"/>
              </a:spcAft>
              <a:buClr>
                <a:schemeClr val="tx1"/>
              </a:buClr>
              <a:buFontTx/>
              <a:buNone/>
              <a:defRPr/>
            </a:pPr>
            <a:endParaRPr lang="pt-BR" b="1" kern="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85875" y="1928813"/>
            <a:ext cx="7143750" cy="3589337"/>
            <a:chOff x="113" y="1207"/>
            <a:chExt cx="1723" cy="1852"/>
          </a:xfrm>
        </p:grpSpPr>
        <p:grpSp>
          <p:nvGrpSpPr>
            <p:cNvPr id="8195" name="Group 15"/>
            <p:cNvGrpSpPr>
              <a:grpSpLocks noChangeAspect="1"/>
            </p:cNvGrpSpPr>
            <p:nvPr/>
          </p:nvGrpSpPr>
          <p:grpSpPr bwMode="auto">
            <a:xfrm>
              <a:off x="249" y="2212"/>
              <a:ext cx="220" cy="360"/>
              <a:chOff x="2987" y="1839"/>
              <a:chExt cx="273" cy="447"/>
            </a:xfrm>
          </p:grpSpPr>
          <p:sp>
            <p:nvSpPr>
              <p:cNvPr id="8199" name="Freeform 16"/>
              <p:cNvSpPr>
                <a:spLocks noChangeAspect="1"/>
              </p:cNvSpPr>
              <p:nvPr/>
            </p:nvSpPr>
            <p:spPr bwMode="auto">
              <a:xfrm>
                <a:off x="2987" y="1855"/>
                <a:ext cx="246" cy="431"/>
              </a:xfrm>
              <a:custGeom>
                <a:avLst/>
                <a:gdLst>
                  <a:gd name="T0" fmla="*/ 4 w 493"/>
                  <a:gd name="T1" fmla="*/ 0 h 863"/>
                  <a:gd name="T2" fmla="*/ 3 w 493"/>
                  <a:gd name="T3" fmla="*/ 0 h 863"/>
                  <a:gd name="T4" fmla="*/ 3 w 493"/>
                  <a:gd name="T5" fmla="*/ 0 h 863"/>
                  <a:gd name="T6" fmla="*/ 3 w 493"/>
                  <a:gd name="T7" fmla="*/ 0 h 863"/>
                  <a:gd name="T8" fmla="*/ 2 w 493"/>
                  <a:gd name="T9" fmla="*/ 1 h 863"/>
                  <a:gd name="T10" fmla="*/ 2 w 493"/>
                  <a:gd name="T11" fmla="*/ 1 h 863"/>
                  <a:gd name="T12" fmla="*/ 2 w 493"/>
                  <a:gd name="T13" fmla="*/ 1 h 863"/>
                  <a:gd name="T14" fmla="*/ 3 w 493"/>
                  <a:gd name="T15" fmla="*/ 2 h 863"/>
                  <a:gd name="T16" fmla="*/ 2 w 493"/>
                  <a:gd name="T17" fmla="*/ 4 h 863"/>
                  <a:gd name="T18" fmla="*/ 1 w 493"/>
                  <a:gd name="T19" fmla="*/ 4 h 863"/>
                  <a:gd name="T20" fmla="*/ 0 w 493"/>
                  <a:gd name="T21" fmla="*/ 4 h 863"/>
                  <a:gd name="T22" fmla="*/ 0 w 493"/>
                  <a:gd name="T23" fmla="*/ 5 h 863"/>
                  <a:gd name="T24" fmla="*/ 0 w 493"/>
                  <a:gd name="T25" fmla="*/ 5 h 863"/>
                  <a:gd name="T26" fmla="*/ 0 w 493"/>
                  <a:gd name="T27" fmla="*/ 6 h 863"/>
                  <a:gd name="T28" fmla="*/ 1 w 493"/>
                  <a:gd name="T29" fmla="*/ 8 h 863"/>
                  <a:gd name="T30" fmla="*/ 2 w 493"/>
                  <a:gd name="T31" fmla="*/ 8 h 863"/>
                  <a:gd name="T32" fmla="*/ 2 w 493"/>
                  <a:gd name="T33" fmla="*/ 8 h 863"/>
                  <a:gd name="T34" fmla="*/ 1 w 493"/>
                  <a:gd name="T35" fmla="*/ 9 h 863"/>
                  <a:gd name="T36" fmla="*/ 0 w 493"/>
                  <a:gd name="T37" fmla="*/ 11 h 863"/>
                  <a:gd name="T38" fmla="*/ 0 w 493"/>
                  <a:gd name="T39" fmla="*/ 12 h 863"/>
                  <a:gd name="T40" fmla="*/ 0 w 493"/>
                  <a:gd name="T41" fmla="*/ 13 h 863"/>
                  <a:gd name="T42" fmla="*/ 0 w 493"/>
                  <a:gd name="T43" fmla="*/ 13 h 863"/>
                  <a:gd name="T44" fmla="*/ 0 w 493"/>
                  <a:gd name="T45" fmla="*/ 13 h 863"/>
                  <a:gd name="T46" fmla="*/ 1 w 493"/>
                  <a:gd name="T47" fmla="*/ 12 h 863"/>
                  <a:gd name="T48" fmla="*/ 1 w 493"/>
                  <a:gd name="T49" fmla="*/ 10 h 863"/>
                  <a:gd name="T50" fmla="*/ 2 w 493"/>
                  <a:gd name="T51" fmla="*/ 9 h 863"/>
                  <a:gd name="T52" fmla="*/ 2 w 493"/>
                  <a:gd name="T53" fmla="*/ 9 h 863"/>
                  <a:gd name="T54" fmla="*/ 3 w 493"/>
                  <a:gd name="T55" fmla="*/ 9 h 863"/>
                  <a:gd name="T56" fmla="*/ 3 w 493"/>
                  <a:gd name="T57" fmla="*/ 9 h 863"/>
                  <a:gd name="T58" fmla="*/ 5 w 493"/>
                  <a:gd name="T59" fmla="*/ 9 h 863"/>
                  <a:gd name="T60" fmla="*/ 6 w 493"/>
                  <a:gd name="T61" fmla="*/ 9 h 863"/>
                  <a:gd name="T62" fmla="*/ 6 w 493"/>
                  <a:gd name="T63" fmla="*/ 8 h 863"/>
                  <a:gd name="T64" fmla="*/ 6 w 493"/>
                  <a:gd name="T65" fmla="*/ 7 h 863"/>
                  <a:gd name="T66" fmla="*/ 5 w 493"/>
                  <a:gd name="T67" fmla="*/ 6 h 863"/>
                  <a:gd name="T68" fmla="*/ 5 w 493"/>
                  <a:gd name="T69" fmla="*/ 6 h 863"/>
                  <a:gd name="T70" fmla="*/ 5 w 493"/>
                  <a:gd name="T71" fmla="*/ 5 h 863"/>
                  <a:gd name="T72" fmla="*/ 6 w 493"/>
                  <a:gd name="T73" fmla="*/ 3 h 863"/>
                  <a:gd name="T74" fmla="*/ 6 w 493"/>
                  <a:gd name="T75" fmla="*/ 3 h 863"/>
                  <a:gd name="T76" fmla="*/ 7 w 493"/>
                  <a:gd name="T77" fmla="*/ 3 h 863"/>
                  <a:gd name="T78" fmla="*/ 7 w 493"/>
                  <a:gd name="T79" fmla="*/ 3 h 863"/>
                  <a:gd name="T80" fmla="*/ 7 w 493"/>
                  <a:gd name="T81" fmla="*/ 2 h 863"/>
                  <a:gd name="T82" fmla="*/ 7 w 493"/>
                  <a:gd name="T83" fmla="*/ 1 h 863"/>
                  <a:gd name="T84" fmla="*/ 5 w 493"/>
                  <a:gd name="T85" fmla="*/ 0 h 86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93"/>
                  <a:gd name="T130" fmla="*/ 0 h 863"/>
                  <a:gd name="T131" fmla="*/ 493 w 493"/>
                  <a:gd name="T132" fmla="*/ 863 h 86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93" h="863">
                    <a:moveTo>
                      <a:pt x="377" y="37"/>
                    </a:moveTo>
                    <a:lnTo>
                      <a:pt x="347" y="22"/>
                    </a:lnTo>
                    <a:lnTo>
                      <a:pt x="318" y="11"/>
                    </a:lnTo>
                    <a:lnTo>
                      <a:pt x="289" y="4"/>
                    </a:lnTo>
                    <a:lnTo>
                      <a:pt x="264" y="0"/>
                    </a:lnTo>
                    <a:lnTo>
                      <a:pt x="242" y="1"/>
                    </a:lnTo>
                    <a:lnTo>
                      <a:pt x="222" y="7"/>
                    </a:lnTo>
                    <a:lnTo>
                      <a:pt x="207" y="16"/>
                    </a:lnTo>
                    <a:lnTo>
                      <a:pt x="198" y="30"/>
                    </a:lnTo>
                    <a:lnTo>
                      <a:pt x="196" y="37"/>
                    </a:lnTo>
                    <a:lnTo>
                      <a:pt x="195" y="44"/>
                    </a:lnTo>
                    <a:lnTo>
                      <a:pt x="195" y="52"/>
                    </a:lnTo>
                    <a:lnTo>
                      <a:pt x="196" y="60"/>
                    </a:lnTo>
                    <a:lnTo>
                      <a:pt x="193" y="62"/>
                    </a:lnTo>
                    <a:lnTo>
                      <a:pt x="191" y="65"/>
                    </a:lnTo>
                    <a:lnTo>
                      <a:pt x="190" y="67"/>
                    </a:lnTo>
                    <a:lnTo>
                      <a:pt x="188" y="69"/>
                    </a:lnTo>
                    <a:lnTo>
                      <a:pt x="184" y="77"/>
                    </a:lnTo>
                    <a:lnTo>
                      <a:pt x="182" y="87"/>
                    </a:lnTo>
                    <a:lnTo>
                      <a:pt x="182" y="97"/>
                    </a:lnTo>
                    <a:lnTo>
                      <a:pt x="185" y="106"/>
                    </a:lnTo>
                    <a:lnTo>
                      <a:pt x="190" y="116"/>
                    </a:lnTo>
                    <a:lnTo>
                      <a:pt x="196" y="127"/>
                    </a:lnTo>
                    <a:lnTo>
                      <a:pt x="204" y="138"/>
                    </a:lnTo>
                    <a:lnTo>
                      <a:pt x="214" y="149"/>
                    </a:lnTo>
                    <a:lnTo>
                      <a:pt x="174" y="225"/>
                    </a:lnTo>
                    <a:lnTo>
                      <a:pt x="145" y="275"/>
                    </a:lnTo>
                    <a:lnTo>
                      <a:pt x="122" y="273"/>
                    </a:lnTo>
                    <a:lnTo>
                      <a:pt x="100" y="273"/>
                    </a:lnTo>
                    <a:lnTo>
                      <a:pt x="79" y="275"/>
                    </a:lnTo>
                    <a:lnTo>
                      <a:pt x="62" y="280"/>
                    </a:lnTo>
                    <a:lnTo>
                      <a:pt x="45" y="287"/>
                    </a:lnTo>
                    <a:lnTo>
                      <a:pt x="32" y="296"/>
                    </a:lnTo>
                    <a:lnTo>
                      <a:pt x="21" y="309"/>
                    </a:lnTo>
                    <a:lnTo>
                      <a:pt x="13" y="323"/>
                    </a:lnTo>
                    <a:lnTo>
                      <a:pt x="9" y="331"/>
                    </a:lnTo>
                    <a:lnTo>
                      <a:pt x="8" y="339"/>
                    </a:lnTo>
                    <a:lnTo>
                      <a:pt x="6" y="347"/>
                    </a:lnTo>
                    <a:lnTo>
                      <a:pt x="6" y="355"/>
                    </a:lnTo>
                    <a:lnTo>
                      <a:pt x="0" y="380"/>
                    </a:lnTo>
                    <a:lnTo>
                      <a:pt x="1" y="407"/>
                    </a:lnTo>
                    <a:lnTo>
                      <a:pt x="9" y="436"/>
                    </a:lnTo>
                    <a:lnTo>
                      <a:pt x="24" y="463"/>
                    </a:lnTo>
                    <a:lnTo>
                      <a:pt x="45" y="491"/>
                    </a:lnTo>
                    <a:lnTo>
                      <a:pt x="71" y="516"/>
                    </a:lnTo>
                    <a:lnTo>
                      <a:pt x="102" y="540"/>
                    </a:lnTo>
                    <a:lnTo>
                      <a:pt x="138" y="561"/>
                    </a:lnTo>
                    <a:lnTo>
                      <a:pt x="139" y="561"/>
                    </a:lnTo>
                    <a:lnTo>
                      <a:pt x="140" y="562"/>
                    </a:lnTo>
                    <a:lnTo>
                      <a:pt x="131" y="583"/>
                    </a:lnTo>
                    <a:lnTo>
                      <a:pt x="119" y="609"/>
                    </a:lnTo>
                    <a:lnTo>
                      <a:pt x="105" y="639"/>
                    </a:lnTo>
                    <a:lnTo>
                      <a:pt x="91" y="674"/>
                    </a:lnTo>
                    <a:lnTo>
                      <a:pt x="76" y="707"/>
                    </a:lnTo>
                    <a:lnTo>
                      <a:pt x="62" y="741"/>
                    </a:lnTo>
                    <a:lnTo>
                      <a:pt x="51" y="771"/>
                    </a:lnTo>
                    <a:lnTo>
                      <a:pt x="41" y="796"/>
                    </a:lnTo>
                    <a:lnTo>
                      <a:pt x="33" y="827"/>
                    </a:lnTo>
                    <a:lnTo>
                      <a:pt x="30" y="848"/>
                    </a:lnTo>
                    <a:lnTo>
                      <a:pt x="29" y="859"/>
                    </a:lnTo>
                    <a:lnTo>
                      <a:pt x="29" y="863"/>
                    </a:lnTo>
                    <a:lnTo>
                      <a:pt x="30" y="862"/>
                    </a:lnTo>
                    <a:lnTo>
                      <a:pt x="33" y="861"/>
                    </a:lnTo>
                    <a:lnTo>
                      <a:pt x="38" y="856"/>
                    </a:lnTo>
                    <a:lnTo>
                      <a:pt x="45" y="850"/>
                    </a:lnTo>
                    <a:lnTo>
                      <a:pt x="52" y="843"/>
                    </a:lnTo>
                    <a:lnTo>
                      <a:pt x="59" y="833"/>
                    </a:lnTo>
                    <a:lnTo>
                      <a:pt x="67" y="821"/>
                    </a:lnTo>
                    <a:lnTo>
                      <a:pt x="74" y="806"/>
                    </a:lnTo>
                    <a:lnTo>
                      <a:pt x="82" y="788"/>
                    </a:lnTo>
                    <a:lnTo>
                      <a:pt x="93" y="761"/>
                    </a:lnTo>
                    <a:lnTo>
                      <a:pt x="107" y="730"/>
                    </a:lnTo>
                    <a:lnTo>
                      <a:pt x="121" y="696"/>
                    </a:lnTo>
                    <a:lnTo>
                      <a:pt x="136" y="660"/>
                    </a:lnTo>
                    <a:lnTo>
                      <a:pt x="151" y="627"/>
                    </a:lnTo>
                    <a:lnTo>
                      <a:pt x="162" y="597"/>
                    </a:lnTo>
                    <a:lnTo>
                      <a:pt x="172" y="575"/>
                    </a:lnTo>
                    <a:lnTo>
                      <a:pt x="181" y="578"/>
                    </a:lnTo>
                    <a:lnTo>
                      <a:pt x="190" y="582"/>
                    </a:lnTo>
                    <a:lnTo>
                      <a:pt x="200" y="584"/>
                    </a:lnTo>
                    <a:lnTo>
                      <a:pt x="210" y="588"/>
                    </a:lnTo>
                    <a:lnTo>
                      <a:pt x="219" y="589"/>
                    </a:lnTo>
                    <a:lnTo>
                      <a:pt x="227" y="591"/>
                    </a:lnTo>
                    <a:lnTo>
                      <a:pt x="236" y="592"/>
                    </a:lnTo>
                    <a:lnTo>
                      <a:pt x="244" y="593"/>
                    </a:lnTo>
                    <a:lnTo>
                      <a:pt x="273" y="600"/>
                    </a:lnTo>
                    <a:lnTo>
                      <a:pt x="301" y="603"/>
                    </a:lnTo>
                    <a:lnTo>
                      <a:pt x="326" y="603"/>
                    </a:lnTo>
                    <a:lnTo>
                      <a:pt x="349" y="599"/>
                    </a:lnTo>
                    <a:lnTo>
                      <a:pt x="369" y="593"/>
                    </a:lnTo>
                    <a:lnTo>
                      <a:pt x="386" y="583"/>
                    </a:lnTo>
                    <a:lnTo>
                      <a:pt x="400" y="569"/>
                    </a:lnTo>
                    <a:lnTo>
                      <a:pt x="410" y="553"/>
                    </a:lnTo>
                    <a:lnTo>
                      <a:pt x="415" y="536"/>
                    </a:lnTo>
                    <a:lnTo>
                      <a:pt x="416" y="516"/>
                    </a:lnTo>
                    <a:lnTo>
                      <a:pt x="413" y="497"/>
                    </a:lnTo>
                    <a:lnTo>
                      <a:pt x="408" y="476"/>
                    </a:lnTo>
                    <a:lnTo>
                      <a:pt x="399" y="454"/>
                    </a:lnTo>
                    <a:lnTo>
                      <a:pt x="386" y="433"/>
                    </a:lnTo>
                    <a:lnTo>
                      <a:pt x="371" y="411"/>
                    </a:lnTo>
                    <a:lnTo>
                      <a:pt x="352" y="391"/>
                    </a:lnTo>
                    <a:lnTo>
                      <a:pt x="352" y="389"/>
                    </a:lnTo>
                    <a:lnTo>
                      <a:pt x="360" y="368"/>
                    </a:lnTo>
                    <a:lnTo>
                      <a:pt x="417" y="229"/>
                    </a:lnTo>
                    <a:lnTo>
                      <a:pt x="422" y="229"/>
                    </a:lnTo>
                    <a:lnTo>
                      <a:pt x="425" y="228"/>
                    </a:lnTo>
                    <a:lnTo>
                      <a:pt x="428" y="228"/>
                    </a:lnTo>
                    <a:lnTo>
                      <a:pt x="432" y="227"/>
                    </a:lnTo>
                    <a:lnTo>
                      <a:pt x="442" y="227"/>
                    </a:lnTo>
                    <a:lnTo>
                      <a:pt x="452" y="225"/>
                    </a:lnTo>
                    <a:lnTo>
                      <a:pt x="461" y="222"/>
                    </a:lnTo>
                    <a:lnTo>
                      <a:pt x="469" y="219"/>
                    </a:lnTo>
                    <a:lnTo>
                      <a:pt x="476" y="216"/>
                    </a:lnTo>
                    <a:lnTo>
                      <a:pt x="481" y="210"/>
                    </a:lnTo>
                    <a:lnTo>
                      <a:pt x="486" y="204"/>
                    </a:lnTo>
                    <a:lnTo>
                      <a:pt x="490" y="197"/>
                    </a:lnTo>
                    <a:lnTo>
                      <a:pt x="493" y="180"/>
                    </a:lnTo>
                    <a:lnTo>
                      <a:pt x="491" y="161"/>
                    </a:lnTo>
                    <a:lnTo>
                      <a:pt x="483" y="141"/>
                    </a:lnTo>
                    <a:lnTo>
                      <a:pt x="470" y="119"/>
                    </a:lnTo>
                    <a:lnTo>
                      <a:pt x="453" y="98"/>
                    </a:lnTo>
                    <a:lnTo>
                      <a:pt x="431" y="76"/>
                    </a:lnTo>
                    <a:lnTo>
                      <a:pt x="405" y="55"/>
                    </a:lnTo>
                    <a:lnTo>
                      <a:pt x="377" y="37"/>
                    </a:lnTo>
                    <a:close/>
                  </a:path>
                </a:pathLst>
              </a:custGeom>
              <a:solidFill>
                <a:srgbClr val="DBD3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8200" name="Freeform 17"/>
              <p:cNvSpPr>
                <a:spLocks noChangeAspect="1"/>
              </p:cNvSpPr>
              <p:nvPr/>
            </p:nvSpPr>
            <p:spPr bwMode="auto">
              <a:xfrm>
                <a:off x="3038" y="1839"/>
                <a:ext cx="222" cy="302"/>
              </a:xfrm>
              <a:custGeom>
                <a:avLst/>
                <a:gdLst>
                  <a:gd name="T0" fmla="*/ 3 w 445"/>
                  <a:gd name="T1" fmla="*/ 4 h 603"/>
                  <a:gd name="T2" fmla="*/ 2 w 445"/>
                  <a:gd name="T3" fmla="*/ 3 h 603"/>
                  <a:gd name="T4" fmla="*/ 2 w 445"/>
                  <a:gd name="T5" fmla="*/ 2 h 603"/>
                  <a:gd name="T6" fmla="*/ 2 w 445"/>
                  <a:gd name="T7" fmla="*/ 2 h 603"/>
                  <a:gd name="T8" fmla="*/ 2 w 445"/>
                  <a:gd name="T9" fmla="*/ 1 h 603"/>
                  <a:gd name="T10" fmla="*/ 2 w 445"/>
                  <a:gd name="T11" fmla="*/ 1 h 603"/>
                  <a:gd name="T12" fmla="*/ 2 w 445"/>
                  <a:gd name="T13" fmla="*/ 1 h 603"/>
                  <a:gd name="T14" fmla="*/ 3 w 445"/>
                  <a:gd name="T15" fmla="*/ 1 h 603"/>
                  <a:gd name="T16" fmla="*/ 3 w 445"/>
                  <a:gd name="T17" fmla="*/ 1 h 603"/>
                  <a:gd name="T18" fmla="*/ 4 w 445"/>
                  <a:gd name="T19" fmla="*/ 1 h 603"/>
                  <a:gd name="T20" fmla="*/ 5 w 445"/>
                  <a:gd name="T21" fmla="*/ 1 h 603"/>
                  <a:gd name="T22" fmla="*/ 6 w 445"/>
                  <a:gd name="T23" fmla="*/ 2 h 603"/>
                  <a:gd name="T24" fmla="*/ 6 w 445"/>
                  <a:gd name="T25" fmla="*/ 3 h 603"/>
                  <a:gd name="T26" fmla="*/ 6 w 445"/>
                  <a:gd name="T27" fmla="*/ 3 h 603"/>
                  <a:gd name="T28" fmla="*/ 6 w 445"/>
                  <a:gd name="T29" fmla="*/ 4 h 603"/>
                  <a:gd name="T30" fmla="*/ 6 w 445"/>
                  <a:gd name="T31" fmla="*/ 4 h 603"/>
                  <a:gd name="T32" fmla="*/ 6 w 445"/>
                  <a:gd name="T33" fmla="*/ 4 h 603"/>
                  <a:gd name="T34" fmla="*/ 5 w 445"/>
                  <a:gd name="T35" fmla="*/ 4 h 603"/>
                  <a:gd name="T36" fmla="*/ 4 w 445"/>
                  <a:gd name="T37" fmla="*/ 7 h 603"/>
                  <a:gd name="T38" fmla="*/ 5 w 445"/>
                  <a:gd name="T39" fmla="*/ 7 h 603"/>
                  <a:gd name="T40" fmla="*/ 5 w 445"/>
                  <a:gd name="T41" fmla="*/ 8 h 603"/>
                  <a:gd name="T42" fmla="*/ 5 w 445"/>
                  <a:gd name="T43" fmla="*/ 9 h 603"/>
                  <a:gd name="T44" fmla="*/ 5 w 445"/>
                  <a:gd name="T45" fmla="*/ 9 h 603"/>
                  <a:gd name="T46" fmla="*/ 5 w 445"/>
                  <a:gd name="T47" fmla="*/ 9 h 603"/>
                  <a:gd name="T48" fmla="*/ 5 w 445"/>
                  <a:gd name="T49" fmla="*/ 10 h 603"/>
                  <a:gd name="T50" fmla="*/ 4 w 445"/>
                  <a:gd name="T51" fmla="*/ 10 h 603"/>
                  <a:gd name="T52" fmla="*/ 4 w 445"/>
                  <a:gd name="T53" fmla="*/ 10 h 603"/>
                  <a:gd name="T54" fmla="*/ 3 w 445"/>
                  <a:gd name="T55" fmla="*/ 10 h 603"/>
                  <a:gd name="T56" fmla="*/ 3 w 445"/>
                  <a:gd name="T57" fmla="*/ 10 h 603"/>
                  <a:gd name="T58" fmla="*/ 2 w 445"/>
                  <a:gd name="T59" fmla="*/ 10 h 603"/>
                  <a:gd name="T60" fmla="*/ 1 w 445"/>
                  <a:gd name="T61" fmla="*/ 9 h 603"/>
                  <a:gd name="T62" fmla="*/ 1 w 445"/>
                  <a:gd name="T63" fmla="*/ 9 h 603"/>
                  <a:gd name="T64" fmla="*/ 0 w 445"/>
                  <a:gd name="T65" fmla="*/ 8 h 603"/>
                  <a:gd name="T66" fmla="*/ 0 w 445"/>
                  <a:gd name="T67" fmla="*/ 8 h 603"/>
                  <a:gd name="T68" fmla="*/ 0 w 445"/>
                  <a:gd name="T69" fmla="*/ 8 h 603"/>
                  <a:gd name="T70" fmla="*/ 2 w 445"/>
                  <a:gd name="T71" fmla="*/ 7 h 60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45"/>
                  <a:gd name="T109" fmla="*/ 0 h 603"/>
                  <a:gd name="T110" fmla="*/ 445 w 445"/>
                  <a:gd name="T111" fmla="*/ 603 h 603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45" h="603">
                    <a:moveTo>
                      <a:pt x="139" y="398"/>
                    </a:moveTo>
                    <a:lnTo>
                      <a:pt x="225" y="195"/>
                    </a:lnTo>
                    <a:lnTo>
                      <a:pt x="187" y="155"/>
                    </a:lnTo>
                    <a:lnTo>
                      <a:pt x="178" y="135"/>
                    </a:lnTo>
                    <a:lnTo>
                      <a:pt x="182" y="127"/>
                    </a:lnTo>
                    <a:lnTo>
                      <a:pt x="172" y="113"/>
                    </a:lnTo>
                    <a:lnTo>
                      <a:pt x="163" y="100"/>
                    </a:lnTo>
                    <a:lnTo>
                      <a:pt x="156" y="87"/>
                    </a:lnTo>
                    <a:lnTo>
                      <a:pt x="151" y="75"/>
                    </a:lnTo>
                    <a:lnTo>
                      <a:pt x="148" y="62"/>
                    </a:lnTo>
                    <a:lnTo>
                      <a:pt x="147" y="51"/>
                    </a:lnTo>
                    <a:lnTo>
                      <a:pt x="147" y="40"/>
                    </a:lnTo>
                    <a:lnTo>
                      <a:pt x="150" y="30"/>
                    </a:lnTo>
                    <a:lnTo>
                      <a:pt x="159" y="16"/>
                    </a:lnTo>
                    <a:lnTo>
                      <a:pt x="174" y="7"/>
                    </a:lnTo>
                    <a:lnTo>
                      <a:pt x="193" y="1"/>
                    </a:lnTo>
                    <a:lnTo>
                      <a:pt x="216" y="0"/>
                    </a:lnTo>
                    <a:lnTo>
                      <a:pt x="241" y="3"/>
                    </a:lnTo>
                    <a:lnTo>
                      <a:pt x="269" y="10"/>
                    </a:lnTo>
                    <a:lnTo>
                      <a:pt x="299" y="22"/>
                    </a:lnTo>
                    <a:lnTo>
                      <a:pt x="329" y="37"/>
                    </a:lnTo>
                    <a:lnTo>
                      <a:pt x="357" y="55"/>
                    </a:lnTo>
                    <a:lnTo>
                      <a:pt x="383" y="76"/>
                    </a:lnTo>
                    <a:lnTo>
                      <a:pt x="405" y="98"/>
                    </a:lnTo>
                    <a:lnTo>
                      <a:pt x="422" y="119"/>
                    </a:lnTo>
                    <a:lnTo>
                      <a:pt x="435" y="140"/>
                    </a:lnTo>
                    <a:lnTo>
                      <a:pt x="443" y="161"/>
                    </a:lnTo>
                    <a:lnTo>
                      <a:pt x="445" y="181"/>
                    </a:lnTo>
                    <a:lnTo>
                      <a:pt x="442" y="198"/>
                    </a:lnTo>
                    <a:lnTo>
                      <a:pt x="437" y="206"/>
                    </a:lnTo>
                    <a:lnTo>
                      <a:pt x="431" y="212"/>
                    </a:lnTo>
                    <a:lnTo>
                      <a:pt x="424" y="218"/>
                    </a:lnTo>
                    <a:lnTo>
                      <a:pt x="416" y="221"/>
                    </a:lnTo>
                    <a:lnTo>
                      <a:pt x="406" y="224"/>
                    </a:lnTo>
                    <a:lnTo>
                      <a:pt x="395" y="227"/>
                    </a:lnTo>
                    <a:lnTo>
                      <a:pt x="383" y="227"/>
                    </a:lnTo>
                    <a:lnTo>
                      <a:pt x="370" y="227"/>
                    </a:lnTo>
                    <a:lnTo>
                      <a:pt x="303" y="389"/>
                    </a:lnTo>
                    <a:lnTo>
                      <a:pt x="322" y="410"/>
                    </a:lnTo>
                    <a:lnTo>
                      <a:pt x="338" y="432"/>
                    </a:lnTo>
                    <a:lnTo>
                      <a:pt x="351" y="454"/>
                    </a:lnTo>
                    <a:lnTo>
                      <a:pt x="360" y="474"/>
                    </a:lnTo>
                    <a:lnTo>
                      <a:pt x="365" y="496"/>
                    </a:lnTo>
                    <a:lnTo>
                      <a:pt x="369" y="516"/>
                    </a:lnTo>
                    <a:lnTo>
                      <a:pt x="368" y="535"/>
                    </a:lnTo>
                    <a:lnTo>
                      <a:pt x="362" y="553"/>
                    </a:lnTo>
                    <a:lnTo>
                      <a:pt x="356" y="564"/>
                    </a:lnTo>
                    <a:lnTo>
                      <a:pt x="348" y="575"/>
                    </a:lnTo>
                    <a:lnTo>
                      <a:pt x="338" y="583"/>
                    </a:lnTo>
                    <a:lnTo>
                      <a:pt x="326" y="590"/>
                    </a:lnTo>
                    <a:lnTo>
                      <a:pt x="314" y="595"/>
                    </a:lnTo>
                    <a:lnTo>
                      <a:pt x="300" y="600"/>
                    </a:lnTo>
                    <a:lnTo>
                      <a:pt x="285" y="602"/>
                    </a:lnTo>
                    <a:lnTo>
                      <a:pt x="268" y="603"/>
                    </a:lnTo>
                    <a:lnTo>
                      <a:pt x="250" y="603"/>
                    </a:lnTo>
                    <a:lnTo>
                      <a:pt x="232" y="601"/>
                    </a:lnTo>
                    <a:lnTo>
                      <a:pt x="213" y="598"/>
                    </a:lnTo>
                    <a:lnTo>
                      <a:pt x="194" y="593"/>
                    </a:lnTo>
                    <a:lnTo>
                      <a:pt x="174" y="586"/>
                    </a:lnTo>
                    <a:lnTo>
                      <a:pt x="153" y="578"/>
                    </a:lnTo>
                    <a:lnTo>
                      <a:pt x="134" y="569"/>
                    </a:lnTo>
                    <a:lnTo>
                      <a:pt x="113" y="557"/>
                    </a:lnTo>
                    <a:lnTo>
                      <a:pt x="96" y="547"/>
                    </a:lnTo>
                    <a:lnTo>
                      <a:pt x="80" y="535"/>
                    </a:lnTo>
                    <a:lnTo>
                      <a:pt x="64" y="524"/>
                    </a:lnTo>
                    <a:lnTo>
                      <a:pt x="50" y="511"/>
                    </a:lnTo>
                    <a:lnTo>
                      <a:pt x="36" y="499"/>
                    </a:lnTo>
                    <a:lnTo>
                      <a:pt x="23" y="486"/>
                    </a:lnTo>
                    <a:lnTo>
                      <a:pt x="11" y="473"/>
                    </a:lnTo>
                    <a:lnTo>
                      <a:pt x="0" y="459"/>
                    </a:lnTo>
                    <a:lnTo>
                      <a:pt x="37" y="435"/>
                    </a:lnTo>
                    <a:lnTo>
                      <a:pt x="139" y="398"/>
                    </a:lnTo>
                    <a:close/>
                  </a:path>
                </a:pathLst>
              </a:custGeom>
              <a:solidFill>
                <a:srgbClr val="33CC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8201" name="Freeform 18"/>
              <p:cNvSpPr>
                <a:spLocks noChangeAspect="1"/>
              </p:cNvSpPr>
              <p:nvPr/>
            </p:nvSpPr>
            <p:spPr bwMode="auto">
              <a:xfrm>
                <a:off x="3016" y="1906"/>
                <a:ext cx="134" cy="163"/>
              </a:xfrm>
              <a:custGeom>
                <a:avLst/>
                <a:gdLst>
                  <a:gd name="T0" fmla="*/ 1 w 267"/>
                  <a:gd name="T1" fmla="*/ 3 h 324"/>
                  <a:gd name="T2" fmla="*/ 1 w 267"/>
                  <a:gd name="T3" fmla="*/ 3 h 324"/>
                  <a:gd name="T4" fmla="*/ 1 w 267"/>
                  <a:gd name="T5" fmla="*/ 3 h 324"/>
                  <a:gd name="T6" fmla="*/ 1 w 267"/>
                  <a:gd name="T7" fmla="*/ 3 h 324"/>
                  <a:gd name="T8" fmla="*/ 1 w 267"/>
                  <a:gd name="T9" fmla="*/ 3 h 324"/>
                  <a:gd name="T10" fmla="*/ 2 w 267"/>
                  <a:gd name="T11" fmla="*/ 3 h 324"/>
                  <a:gd name="T12" fmla="*/ 2 w 267"/>
                  <a:gd name="T13" fmla="*/ 3 h 324"/>
                  <a:gd name="T14" fmla="*/ 2 w 267"/>
                  <a:gd name="T15" fmla="*/ 3 h 324"/>
                  <a:gd name="T16" fmla="*/ 3 w 267"/>
                  <a:gd name="T17" fmla="*/ 3 h 324"/>
                  <a:gd name="T18" fmla="*/ 4 w 267"/>
                  <a:gd name="T19" fmla="*/ 0 h 324"/>
                  <a:gd name="T20" fmla="*/ 4 w 267"/>
                  <a:gd name="T21" fmla="*/ 1 h 324"/>
                  <a:gd name="T22" fmla="*/ 5 w 267"/>
                  <a:gd name="T23" fmla="*/ 1 h 324"/>
                  <a:gd name="T24" fmla="*/ 3 w 267"/>
                  <a:gd name="T25" fmla="*/ 5 h 324"/>
                  <a:gd name="T26" fmla="*/ 2 w 267"/>
                  <a:gd name="T27" fmla="*/ 5 h 324"/>
                  <a:gd name="T28" fmla="*/ 1 w 267"/>
                  <a:gd name="T29" fmla="*/ 6 h 324"/>
                  <a:gd name="T30" fmla="*/ 1 w 267"/>
                  <a:gd name="T31" fmla="*/ 5 h 324"/>
                  <a:gd name="T32" fmla="*/ 1 w 267"/>
                  <a:gd name="T33" fmla="*/ 5 h 324"/>
                  <a:gd name="T34" fmla="*/ 1 w 267"/>
                  <a:gd name="T35" fmla="*/ 5 h 324"/>
                  <a:gd name="T36" fmla="*/ 1 w 267"/>
                  <a:gd name="T37" fmla="*/ 4 h 324"/>
                  <a:gd name="T38" fmla="*/ 1 w 267"/>
                  <a:gd name="T39" fmla="*/ 4 h 324"/>
                  <a:gd name="T40" fmla="*/ 0 w 267"/>
                  <a:gd name="T41" fmla="*/ 4 h 324"/>
                  <a:gd name="T42" fmla="*/ 1 w 267"/>
                  <a:gd name="T43" fmla="*/ 4 h 324"/>
                  <a:gd name="T44" fmla="*/ 1 w 267"/>
                  <a:gd name="T45" fmla="*/ 3 h 32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267"/>
                  <a:gd name="T70" fmla="*/ 0 h 324"/>
                  <a:gd name="T71" fmla="*/ 267 w 267"/>
                  <a:gd name="T72" fmla="*/ 324 h 324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267" h="324">
                    <a:moveTo>
                      <a:pt x="7" y="187"/>
                    </a:moveTo>
                    <a:lnTo>
                      <a:pt x="15" y="174"/>
                    </a:lnTo>
                    <a:lnTo>
                      <a:pt x="26" y="161"/>
                    </a:lnTo>
                    <a:lnTo>
                      <a:pt x="39" y="152"/>
                    </a:lnTo>
                    <a:lnTo>
                      <a:pt x="56" y="145"/>
                    </a:lnTo>
                    <a:lnTo>
                      <a:pt x="73" y="140"/>
                    </a:lnTo>
                    <a:lnTo>
                      <a:pt x="94" y="138"/>
                    </a:lnTo>
                    <a:lnTo>
                      <a:pt x="116" y="138"/>
                    </a:lnTo>
                    <a:lnTo>
                      <a:pt x="139" y="140"/>
                    </a:lnTo>
                    <a:lnTo>
                      <a:pt x="220" y="0"/>
                    </a:lnTo>
                    <a:lnTo>
                      <a:pt x="229" y="20"/>
                    </a:lnTo>
                    <a:lnTo>
                      <a:pt x="267" y="60"/>
                    </a:lnTo>
                    <a:lnTo>
                      <a:pt x="181" y="263"/>
                    </a:lnTo>
                    <a:lnTo>
                      <a:pt x="79" y="300"/>
                    </a:lnTo>
                    <a:lnTo>
                      <a:pt x="42" y="324"/>
                    </a:lnTo>
                    <a:lnTo>
                      <a:pt x="30" y="306"/>
                    </a:lnTo>
                    <a:lnTo>
                      <a:pt x="19" y="288"/>
                    </a:lnTo>
                    <a:lnTo>
                      <a:pt x="10" y="270"/>
                    </a:lnTo>
                    <a:lnTo>
                      <a:pt x="4" y="252"/>
                    </a:lnTo>
                    <a:lnTo>
                      <a:pt x="1" y="235"/>
                    </a:lnTo>
                    <a:lnTo>
                      <a:pt x="0" y="218"/>
                    </a:lnTo>
                    <a:lnTo>
                      <a:pt x="2" y="202"/>
                    </a:lnTo>
                    <a:lnTo>
                      <a:pt x="7" y="187"/>
                    </a:lnTo>
                    <a:close/>
                  </a:path>
                </a:pathLst>
              </a:custGeom>
              <a:solidFill>
                <a:srgbClr val="33CC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8202" name="Freeform 19"/>
              <p:cNvSpPr>
                <a:spLocks noChangeAspect="1"/>
              </p:cNvSpPr>
              <p:nvPr/>
            </p:nvSpPr>
            <p:spPr bwMode="auto">
              <a:xfrm>
                <a:off x="3013" y="1994"/>
                <a:ext cx="199" cy="143"/>
              </a:xfrm>
              <a:custGeom>
                <a:avLst/>
                <a:gdLst>
                  <a:gd name="T0" fmla="*/ 1 w 396"/>
                  <a:gd name="T1" fmla="*/ 1 h 285"/>
                  <a:gd name="T2" fmla="*/ 1 w 396"/>
                  <a:gd name="T3" fmla="*/ 1 h 285"/>
                  <a:gd name="T4" fmla="*/ 1 w 396"/>
                  <a:gd name="T5" fmla="*/ 1 h 285"/>
                  <a:gd name="T6" fmla="*/ 1 w 396"/>
                  <a:gd name="T7" fmla="*/ 2 h 285"/>
                  <a:gd name="T8" fmla="*/ 1 w 396"/>
                  <a:gd name="T9" fmla="*/ 3 h 285"/>
                  <a:gd name="T10" fmla="*/ 2 w 396"/>
                  <a:gd name="T11" fmla="*/ 4 h 285"/>
                  <a:gd name="T12" fmla="*/ 3 w 396"/>
                  <a:gd name="T13" fmla="*/ 4 h 285"/>
                  <a:gd name="T14" fmla="*/ 4 w 396"/>
                  <a:gd name="T15" fmla="*/ 4 h 285"/>
                  <a:gd name="T16" fmla="*/ 4 w 396"/>
                  <a:gd name="T17" fmla="*/ 4 h 285"/>
                  <a:gd name="T18" fmla="*/ 5 w 396"/>
                  <a:gd name="T19" fmla="*/ 4 h 285"/>
                  <a:gd name="T20" fmla="*/ 5 w 396"/>
                  <a:gd name="T21" fmla="*/ 4 h 285"/>
                  <a:gd name="T22" fmla="*/ 6 w 396"/>
                  <a:gd name="T23" fmla="*/ 4 h 285"/>
                  <a:gd name="T24" fmla="*/ 6 w 396"/>
                  <a:gd name="T25" fmla="*/ 4 h 285"/>
                  <a:gd name="T26" fmla="*/ 6 w 396"/>
                  <a:gd name="T27" fmla="*/ 4 h 285"/>
                  <a:gd name="T28" fmla="*/ 6 w 396"/>
                  <a:gd name="T29" fmla="*/ 3 h 285"/>
                  <a:gd name="T30" fmla="*/ 6 w 396"/>
                  <a:gd name="T31" fmla="*/ 3 h 285"/>
                  <a:gd name="T32" fmla="*/ 7 w 396"/>
                  <a:gd name="T33" fmla="*/ 3 h 285"/>
                  <a:gd name="T34" fmla="*/ 7 w 396"/>
                  <a:gd name="T35" fmla="*/ 4 h 285"/>
                  <a:gd name="T36" fmla="*/ 6 w 396"/>
                  <a:gd name="T37" fmla="*/ 4 h 285"/>
                  <a:gd name="T38" fmla="*/ 6 w 396"/>
                  <a:gd name="T39" fmla="*/ 5 h 285"/>
                  <a:gd name="T40" fmla="*/ 6 w 396"/>
                  <a:gd name="T41" fmla="*/ 5 h 285"/>
                  <a:gd name="T42" fmla="*/ 5 w 396"/>
                  <a:gd name="T43" fmla="*/ 5 h 285"/>
                  <a:gd name="T44" fmla="*/ 5 w 396"/>
                  <a:gd name="T45" fmla="*/ 5 h 285"/>
                  <a:gd name="T46" fmla="*/ 4 w 396"/>
                  <a:gd name="T47" fmla="*/ 5 h 285"/>
                  <a:gd name="T48" fmla="*/ 4 w 396"/>
                  <a:gd name="T49" fmla="*/ 5 h 285"/>
                  <a:gd name="T50" fmla="*/ 3 w 396"/>
                  <a:gd name="T51" fmla="*/ 5 h 285"/>
                  <a:gd name="T52" fmla="*/ 2 w 396"/>
                  <a:gd name="T53" fmla="*/ 4 h 285"/>
                  <a:gd name="T54" fmla="*/ 1 w 396"/>
                  <a:gd name="T55" fmla="*/ 3 h 285"/>
                  <a:gd name="T56" fmla="*/ 1 w 396"/>
                  <a:gd name="T57" fmla="*/ 2 h 285"/>
                  <a:gd name="T58" fmla="*/ 1 w 396"/>
                  <a:gd name="T59" fmla="*/ 2 h 285"/>
                  <a:gd name="T60" fmla="*/ 1 w 396"/>
                  <a:gd name="T61" fmla="*/ 1 h 285"/>
                  <a:gd name="T62" fmla="*/ 1 w 396"/>
                  <a:gd name="T63" fmla="*/ 1 h 285"/>
                  <a:gd name="T64" fmla="*/ 1 w 396"/>
                  <a:gd name="T65" fmla="*/ 1 h 285"/>
                  <a:gd name="T66" fmla="*/ 1 w 396"/>
                  <a:gd name="T67" fmla="*/ 1 h 28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96"/>
                  <a:gd name="T103" fmla="*/ 0 h 285"/>
                  <a:gd name="T104" fmla="*/ 396 w 396"/>
                  <a:gd name="T105" fmla="*/ 285 h 285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96" h="285">
                    <a:moveTo>
                      <a:pt x="52" y="0"/>
                    </a:moveTo>
                    <a:lnTo>
                      <a:pt x="45" y="5"/>
                    </a:lnTo>
                    <a:lnTo>
                      <a:pt x="39" y="11"/>
                    </a:lnTo>
                    <a:lnTo>
                      <a:pt x="34" y="18"/>
                    </a:lnTo>
                    <a:lnTo>
                      <a:pt x="30" y="25"/>
                    </a:lnTo>
                    <a:lnTo>
                      <a:pt x="22" y="48"/>
                    </a:lnTo>
                    <a:lnTo>
                      <a:pt x="22" y="73"/>
                    </a:lnTo>
                    <a:lnTo>
                      <a:pt x="29" y="99"/>
                    </a:lnTo>
                    <a:lnTo>
                      <a:pt x="41" y="125"/>
                    </a:lnTo>
                    <a:lnTo>
                      <a:pt x="61" y="152"/>
                    </a:lnTo>
                    <a:lnTo>
                      <a:pt x="85" y="176"/>
                    </a:lnTo>
                    <a:lnTo>
                      <a:pt x="115" y="199"/>
                    </a:lnTo>
                    <a:lnTo>
                      <a:pt x="148" y="219"/>
                    </a:lnTo>
                    <a:lnTo>
                      <a:pt x="166" y="227"/>
                    </a:lnTo>
                    <a:lnTo>
                      <a:pt x="184" y="234"/>
                    </a:lnTo>
                    <a:lnTo>
                      <a:pt x="201" y="239"/>
                    </a:lnTo>
                    <a:lnTo>
                      <a:pt x="220" y="244"/>
                    </a:lnTo>
                    <a:lnTo>
                      <a:pt x="237" y="247"/>
                    </a:lnTo>
                    <a:lnTo>
                      <a:pt x="254" y="250"/>
                    </a:lnTo>
                    <a:lnTo>
                      <a:pt x="271" y="250"/>
                    </a:lnTo>
                    <a:lnTo>
                      <a:pt x="287" y="248"/>
                    </a:lnTo>
                    <a:lnTo>
                      <a:pt x="302" y="247"/>
                    </a:lnTo>
                    <a:lnTo>
                      <a:pt x="316" y="244"/>
                    </a:lnTo>
                    <a:lnTo>
                      <a:pt x="328" y="239"/>
                    </a:lnTo>
                    <a:lnTo>
                      <a:pt x="341" y="234"/>
                    </a:lnTo>
                    <a:lnTo>
                      <a:pt x="351" y="227"/>
                    </a:lnTo>
                    <a:lnTo>
                      <a:pt x="360" y="219"/>
                    </a:lnTo>
                    <a:lnTo>
                      <a:pt x="369" y="209"/>
                    </a:lnTo>
                    <a:lnTo>
                      <a:pt x="375" y="199"/>
                    </a:lnTo>
                    <a:lnTo>
                      <a:pt x="382" y="181"/>
                    </a:lnTo>
                    <a:lnTo>
                      <a:pt x="385" y="160"/>
                    </a:lnTo>
                    <a:lnTo>
                      <a:pt x="381" y="139"/>
                    </a:lnTo>
                    <a:lnTo>
                      <a:pt x="373" y="117"/>
                    </a:lnTo>
                    <a:lnTo>
                      <a:pt x="388" y="147"/>
                    </a:lnTo>
                    <a:lnTo>
                      <a:pt x="396" y="176"/>
                    </a:lnTo>
                    <a:lnTo>
                      <a:pt x="396" y="204"/>
                    </a:lnTo>
                    <a:lnTo>
                      <a:pt x="388" y="230"/>
                    </a:lnTo>
                    <a:lnTo>
                      <a:pt x="381" y="242"/>
                    </a:lnTo>
                    <a:lnTo>
                      <a:pt x="372" y="251"/>
                    </a:lnTo>
                    <a:lnTo>
                      <a:pt x="362" y="260"/>
                    </a:lnTo>
                    <a:lnTo>
                      <a:pt x="350" y="267"/>
                    </a:lnTo>
                    <a:lnTo>
                      <a:pt x="336" y="274"/>
                    </a:lnTo>
                    <a:lnTo>
                      <a:pt x="322" y="278"/>
                    </a:lnTo>
                    <a:lnTo>
                      <a:pt x="306" y="282"/>
                    </a:lnTo>
                    <a:lnTo>
                      <a:pt x="290" y="284"/>
                    </a:lnTo>
                    <a:lnTo>
                      <a:pt x="273" y="285"/>
                    </a:lnTo>
                    <a:lnTo>
                      <a:pt x="254" y="284"/>
                    </a:lnTo>
                    <a:lnTo>
                      <a:pt x="236" y="282"/>
                    </a:lnTo>
                    <a:lnTo>
                      <a:pt x="218" y="278"/>
                    </a:lnTo>
                    <a:lnTo>
                      <a:pt x="198" y="274"/>
                    </a:lnTo>
                    <a:lnTo>
                      <a:pt x="178" y="268"/>
                    </a:lnTo>
                    <a:lnTo>
                      <a:pt x="159" y="260"/>
                    </a:lnTo>
                    <a:lnTo>
                      <a:pt x="139" y="251"/>
                    </a:lnTo>
                    <a:lnTo>
                      <a:pt x="102" y="229"/>
                    </a:lnTo>
                    <a:lnTo>
                      <a:pt x="69" y="205"/>
                    </a:lnTo>
                    <a:lnTo>
                      <a:pt x="43" y="178"/>
                    </a:lnTo>
                    <a:lnTo>
                      <a:pt x="22" y="149"/>
                    </a:lnTo>
                    <a:lnTo>
                      <a:pt x="8" y="121"/>
                    </a:lnTo>
                    <a:lnTo>
                      <a:pt x="0" y="92"/>
                    </a:lnTo>
                    <a:lnTo>
                      <a:pt x="1" y="65"/>
                    </a:lnTo>
                    <a:lnTo>
                      <a:pt x="9" y="40"/>
                    </a:lnTo>
                    <a:lnTo>
                      <a:pt x="13" y="33"/>
                    </a:lnTo>
                    <a:lnTo>
                      <a:pt x="16" y="27"/>
                    </a:lnTo>
                    <a:lnTo>
                      <a:pt x="21" y="22"/>
                    </a:lnTo>
                    <a:lnTo>
                      <a:pt x="26" y="16"/>
                    </a:lnTo>
                    <a:lnTo>
                      <a:pt x="32" y="11"/>
                    </a:lnTo>
                    <a:lnTo>
                      <a:pt x="38" y="8"/>
                    </a:lnTo>
                    <a:lnTo>
                      <a:pt x="45" y="3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8203" name="Freeform 20"/>
              <p:cNvSpPr>
                <a:spLocks noChangeAspect="1"/>
              </p:cNvSpPr>
              <p:nvPr/>
            </p:nvSpPr>
            <p:spPr bwMode="auto">
              <a:xfrm>
                <a:off x="3104" y="1861"/>
                <a:ext cx="148" cy="93"/>
              </a:xfrm>
              <a:custGeom>
                <a:avLst/>
                <a:gdLst>
                  <a:gd name="T0" fmla="*/ 1 w 296"/>
                  <a:gd name="T1" fmla="*/ 0 h 185"/>
                  <a:gd name="T2" fmla="*/ 1 w 296"/>
                  <a:gd name="T3" fmla="*/ 1 h 185"/>
                  <a:gd name="T4" fmla="*/ 1 w 296"/>
                  <a:gd name="T5" fmla="*/ 1 h 185"/>
                  <a:gd name="T6" fmla="*/ 1 w 296"/>
                  <a:gd name="T7" fmla="*/ 1 h 185"/>
                  <a:gd name="T8" fmla="*/ 1 w 296"/>
                  <a:gd name="T9" fmla="*/ 1 h 185"/>
                  <a:gd name="T10" fmla="*/ 1 w 296"/>
                  <a:gd name="T11" fmla="*/ 1 h 185"/>
                  <a:gd name="T12" fmla="*/ 1 w 296"/>
                  <a:gd name="T13" fmla="*/ 1 h 185"/>
                  <a:gd name="T14" fmla="*/ 1 w 296"/>
                  <a:gd name="T15" fmla="*/ 1 h 185"/>
                  <a:gd name="T16" fmla="*/ 1 w 296"/>
                  <a:gd name="T17" fmla="*/ 2 h 185"/>
                  <a:gd name="T18" fmla="*/ 1 w 296"/>
                  <a:gd name="T19" fmla="*/ 2 h 185"/>
                  <a:gd name="T20" fmla="*/ 1 w 296"/>
                  <a:gd name="T21" fmla="*/ 2 h 185"/>
                  <a:gd name="T22" fmla="*/ 1 w 296"/>
                  <a:gd name="T23" fmla="*/ 2 h 185"/>
                  <a:gd name="T24" fmla="*/ 1 w 296"/>
                  <a:gd name="T25" fmla="*/ 2 h 185"/>
                  <a:gd name="T26" fmla="*/ 2 w 296"/>
                  <a:gd name="T27" fmla="*/ 3 h 185"/>
                  <a:gd name="T28" fmla="*/ 2 w 296"/>
                  <a:gd name="T29" fmla="*/ 3 h 185"/>
                  <a:gd name="T30" fmla="*/ 3 w 296"/>
                  <a:gd name="T31" fmla="*/ 3 h 185"/>
                  <a:gd name="T32" fmla="*/ 3 w 296"/>
                  <a:gd name="T33" fmla="*/ 3 h 185"/>
                  <a:gd name="T34" fmla="*/ 3 w 296"/>
                  <a:gd name="T35" fmla="*/ 3 h 185"/>
                  <a:gd name="T36" fmla="*/ 3 w 296"/>
                  <a:gd name="T37" fmla="*/ 3 h 185"/>
                  <a:gd name="T38" fmla="*/ 5 w 296"/>
                  <a:gd name="T39" fmla="*/ 3 h 185"/>
                  <a:gd name="T40" fmla="*/ 5 w 296"/>
                  <a:gd name="T41" fmla="*/ 3 h 185"/>
                  <a:gd name="T42" fmla="*/ 5 w 296"/>
                  <a:gd name="T43" fmla="*/ 2 h 185"/>
                  <a:gd name="T44" fmla="*/ 5 w 296"/>
                  <a:gd name="T45" fmla="*/ 2 h 185"/>
                  <a:gd name="T46" fmla="*/ 5 w 296"/>
                  <a:gd name="T47" fmla="*/ 2 h 185"/>
                  <a:gd name="T48" fmla="*/ 5 w 296"/>
                  <a:gd name="T49" fmla="*/ 2 h 185"/>
                  <a:gd name="T50" fmla="*/ 5 w 296"/>
                  <a:gd name="T51" fmla="*/ 2 h 185"/>
                  <a:gd name="T52" fmla="*/ 5 w 296"/>
                  <a:gd name="T53" fmla="*/ 2 h 185"/>
                  <a:gd name="T54" fmla="*/ 5 w 296"/>
                  <a:gd name="T55" fmla="*/ 2 h 185"/>
                  <a:gd name="T56" fmla="*/ 5 w 296"/>
                  <a:gd name="T57" fmla="*/ 2 h 185"/>
                  <a:gd name="T58" fmla="*/ 5 w 296"/>
                  <a:gd name="T59" fmla="*/ 3 h 185"/>
                  <a:gd name="T60" fmla="*/ 5 w 296"/>
                  <a:gd name="T61" fmla="*/ 3 h 185"/>
                  <a:gd name="T62" fmla="*/ 5 w 296"/>
                  <a:gd name="T63" fmla="*/ 3 h 185"/>
                  <a:gd name="T64" fmla="*/ 5 w 296"/>
                  <a:gd name="T65" fmla="*/ 3 h 185"/>
                  <a:gd name="T66" fmla="*/ 5 w 296"/>
                  <a:gd name="T67" fmla="*/ 3 h 185"/>
                  <a:gd name="T68" fmla="*/ 5 w 296"/>
                  <a:gd name="T69" fmla="*/ 3 h 185"/>
                  <a:gd name="T70" fmla="*/ 3 w 296"/>
                  <a:gd name="T71" fmla="*/ 3 h 185"/>
                  <a:gd name="T72" fmla="*/ 3 w 296"/>
                  <a:gd name="T73" fmla="*/ 3 h 185"/>
                  <a:gd name="T74" fmla="*/ 3 w 296"/>
                  <a:gd name="T75" fmla="*/ 3 h 185"/>
                  <a:gd name="T76" fmla="*/ 2 w 296"/>
                  <a:gd name="T77" fmla="*/ 3 h 185"/>
                  <a:gd name="T78" fmla="*/ 2 w 296"/>
                  <a:gd name="T79" fmla="*/ 3 h 185"/>
                  <a:gd name="T80" fmla="*/ 1 w 296"/>
                  <a:gd name="T81" fmla="*/ 3 h 185"/>
                  <a:gd name="T82" fmla="*/ 1 w 296"/>
                  <a:gd name="T83" fmla="*/ 3 h 185"/>
                  <a:gd name="T84" fmla="*/ 1 w 296"/>
                  <a:gd name="T85" fmla="*/ 2 h 185"/>
                  <a:gd name="T86" fmla="*/ 1 w 296"/>
                  <a:gd name="T87" fmla="*/ 2 h 185"/>
                  <a:gd name="T88" fmla="*/ 1 w 296"/>
                  <a:gd name="T89" fmla="*/ 2 h 185"/>
                  <a:gd name="T90" fmla="*/ 1 w 296"/>
                  <a:gd name="T91" fmla="*/ 2 h 185"/>
                  <a:gd name="T92" fmla="*/ 1 w 296"/>
                  <a:gd name="T93" fmla="*/ 1 h 185"/>
                  <a:gd name="T94" fmla="*/ 0 w 296"/>
                  <a:gd name="T95" fmla="*/ 1 h 185"/>
                  <a:gd name="T96" fmla="*/ 1 w 296"/>
                  <a:gd name="T97" fmla="*/ 1 h 185"/>
                  <a:gd name="T98" fmla="*/ 1 w 296"/>
                  <a:gd name="T99" fmla="*/ 1 h 185"/>
                  <a:gd name="T100" fmla="*/ 1 w 296"/>
                  <a:gd name="T101" fmla="*/ 1 h 185"/>
                  <a:gd name="T102" fmla="*/ 1 w 296"/>
                  <a:gd name="T103" fmla="*/ 1 h 185"/>
                  <a:gd name="T104" fmla="*/ 1 w 296"/>
                  <a:gd name="T105" fmla="*/ 1 h 185"/>
                  <a:gd name="T106" fmla="*/ 1 w 296"/>
                  <a:gd name="T107" fmla="*/ 1 h 185"/>
                  <a:gd name="T108" fmla="*/ 1 w 296"/>
                  <a:gd name="T109" fmla="*/ 1 h 185"/>
                  <a:gd name="T110" fmla="*/ 1 w 296"/>
                  <a:gd name="T111" fmla="*/ 1 h 185"/>
                  <a:gd name="T112" fmla="*/ 1 w 296"/>
                  <a:gd name="T113" fmla="*/ 0 h 1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296"/>
                  <a:gd name="T172" fmla="*/ 0 h 185"/>
                  <a:gd name="T173" fmla="*/ 296 w 296"/>
                  <a:gd name="T174" fmla="*/ 185 h 185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296" h="185">
                    <a:moveTo>
                      <a:pt x="55" y="0"/>
                    </a:moveTo>
                    <a:lnTo>
                      <a:pt x="48" y="3"/>
                    </a:lnTo>
                    <a:lnTo>
                      <a:pt x="42" y="7"/>
                    </a:lnTo>
                    <a:lnTo>
                      <a:pt x="38" y="11"/>
                    </a:lnTo>
                    <a:lnTo>
                      <a:pt x="33" y="16"/>
                    </a:lnTo>
                    <a:lnTo>
                      <a:pt x="29" y="27"/>
                    </a:lnTo>
                    <a:lnTo>
                      <a:pt x="29" y="41"/>
                    </a:lnTo>
                    <a:lnTo>
                      <a:pt x="34" y="56"/>
                    </a:lnTo>
                    <a:lnTo>
                      <a:pt x="44" y="71"/>
                    </a:lnTo>
                    <a:lnTo>
                      <a:pt x="57" y="86"/>
                    </a:lnTo>
                    <a:lnTo>
                      <a:pt x="75" y="100"/>
                    </a:lnTo>
                    <a:lnTo>
                      <a:pt x="94" y="114"/>
                    </a:lnTo>
                    <a:lnTo>
                      <a:pt x="118" y="127"/>
                    </a:lnTo>
                    <a:lnTo>
                      <a:pt x="144" y="137"/>
                    </a:lnTo>
                    <a:lnTo>
                      <a:pt x="168" y="145"/>
                    </a:lnTo>
                    <a:lnTo>
                      <a:pt x="192" y="150"/>
                    </a:lnTo>
                    <a:lnTo>
                      <a:pt x="214" y="152"/>
                    </a:lnTo>
                    <a:lnTo>
                      <a:pt x="234" y="151"/>
                    </a:lnTo>
                    <a:lnTo>
                      <a:pt x="251" y="146"/>
                    </a:lnTo>
                    <a:lnTo>
                      <a:pt x="265" y="139"/>
                    </a:lnTo>
                    <a:lnTo>
                      <a:pt x="274" y="130"/>
                    </a:lnTo>
                    <a:lnTo>
                      <a:pt x="279" y="120"/>
                    </a:lnTo>
                    <a:lnTo>
                      <a:pt x="279" y="109"/>
                    </a:lnTo>
                    <a:lnTo>
                      <a:pt x="275" y="98"/>
                    </a:lnTo>
                    <a:lnTo>
                      <a:pt x="269" y="85"/>
                    </a:lnTo>
                    <a:lnTo>
                      <a:pt x="279" y="94"/>
                    </a:lnTo>
                    <a:lnTo>
                      <a:pt x="285" y="105"/>
                    </a:lnTo>
                    <a:lnTo>
                      <a:pt x="291" y="114"/>
                    </a:lnTo>
                    <a:lnTo>
                      <a:pt x="295" y="124"/>
                    </a:lnTo>
                    <a:lnTo>
                      <a:pt x="296" y="133"/>
                    </a:lnTo>
                    <a:lnTo>
                      <a:pt x="296" y="143"/>
                    </a:lnTo>
                    <a:lnTo>
                      <a:pt x="295" y="152"/>
                    </a:lnTo>
                    <a:lnTo>
                      <a:pt x="290" y="160"/>
                    </a:lnTo>
                    <a:lnTo>
                      <a:pt x="279" y="171"/>
                    </a:lnTo>
                    <a:lnTo>
                      <a:pt x="262" y="179"/>
                    </a:lnTo>
                    <a:lnTo>
                      <a:pt x="243" y="184"/>
                    </a:lnTo>
                    <a:lnTo>
                      <a:pt x="220" y="185"/>
                    </a:lnTo>
                    <a:lnTo>
                      <a:pt x="193" y="183"/>
                    </a:lnTo>
                    <a:lnTo>
                      <a:pt x="166" y="177"/>
                    </a:lnTo>
                    <a:lnTo>
                      <a:pt x="137" y="168"/>
                    </a:lnTo>
                    <a:lnTo>
                      <a:pt x="107" y="155"/>
                    </a:lnTo>
                    <a:lnTo>
                      <a:pt x="79" y="140"/>
                    </a:lnTo>
                    <a:lnTo>
                      <a:pt x="54" y="124"/>
                    </a:lnTo>
                    <a:lnTo>
                      <a:pt x="34" y="107"/>
                    </a:lnTo>
                    <a:lnTo>
                      <a:pt x="18" y="89"/>
                    </a:lnTo>
                    <a:lnTo>
                      <a:pt x="7" y="71"/>
                    </a:lnTo>
                    <a:lnTo>
                      <a:pt x="1" y="54"/>
                    </a:lnTo>
                    <a:lnTo>
                      <a:pt x="0" y="38"/>
                    </a:lnTo>
                    <a:lnTo>
                      <a:pt x="6" y="24"/>
                    </a:lnTo>
                    <a:lnTo>
                      <a:pt x="9" y="19"/>
                    </a:lnTo>
                    <a:lnTo>
                      <a:pt x="14" y="15"/>
                    </a:lnTo>
                    <a:lnTo>
                      <a:pt x="19" y="11"/>
                    </a:lnTo>
                    <a:lnTo>
                      <a:pt x="25" y="8"/>
                    </a:lnTo>
                    <a:lnTo>
                      <a:pt x="32" y="4"/>
                    </a:lnTo>
                    <a:lnTo>
                      <a:pt x="39" y="2"/>
                    </a:lnTo>
                    <a:lnTo>
                      <a:pt x="47" y="1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8204" name="Freeform 21"/>
              <p:cNvSpPr>
                <a:spLocks noChangeAspect="1"/>
              </p:cNvSpPr>
              <p:nvPr/>
            </p:nvSpPr>
            <p:spPr bwMode="auto">
              <a:xfrm>
                <a:off x="3073" y="1913"/>
                <a:ext cx="143" cy="148"/>
              </a:xfrm>
              <a:custGeom>
                <a:avLst/>
                <a:gdLst>
                  <a:gd name="T0" fmla="*/ 1 w 285"/>
                  <a:gd name="T1" fmla="*/ 2 h 296"/>
                  <a:gd name="T2" fmla="*/ 2 w 285"/>
                  <a:gd name="T3" fmla="*/ 0 h 296"/>
                  <a:gd name="T4" fmla="*/ 2 w 285"/>
                  <a:gd name="T5" fmla="*/ 1 h 296"/>
                  <a:gd name="T6" fmla="*/ 1 w 285"/>
                  <a:gd name="T7" fmla="*/ 2 h 296"/>
                  <a:gd name="T8" fmla="*/ 1 w 285"/>
                  <a:gd name="T9" fmla="*/ 2 h 296"/>
                  <a:gd name="T10" fmla="*/ 1 w 285"/>
                  <a:gd name="T11" fmla="*/ 3 h 296"/>
                  <a:gd name="T12" fmla="*/ 1 w 285"/>
                  <a:gd name="T13" fmla="*/ 3 h 296"/>
                  <a:gd name="T14" fmla="*/ 1 w 285"/>
                  <a:gd name="T15" fmla="*/ 3 h 296"/>
                  <a:gd name="T16" fmla="*/ 1 w 285"/>
                  <a:gd name="T17" fmla="*/ 3 h 296"/>
                  <a:gd name="T18" fmla="*/ 2 w 285"/>
                  <a:gd name="T19" fmla="*/ 3 h 296"/>
                  <a:gd name="T20" fmla="*/ 2 w 285"/>
                  <a:gd name="T21" fmla="*/ 3 h 296"/>
                  <a:gd name="T22" fmla="*/ 2 w 285"/>
                  <a:gd name="T23" fmla="*/ 3 h 296"/>
                  <a:gd name="T24" fmla="*/ 2 w 285"/>
                  <a:gd name="T25" fmla="*/ 5 h 296"/>
                  <a:gd name="T26" fmla="*/ 2 w 285"/>
                  <a:gd name="T27" fmla="*/ 5 h 296"/>
                  <a:gd name="T28" fmla="*/ 3 w 285"/>
                  <a:gd name="T29" fmla="*/ 5 h 296"/>
                  <a:gd name="T30" fmla="*/ 3 w 285"/>
                  <a:gd name="T31" fmla="*/ 5 h 296"/>
                  <a:gd name="T32" fmla="*/ 3 w 285"/>
                  <a:gd name="T33" fmla="*/ 5 h 296"/>
                  <a:gd name="T34" fmla="*/ 3 w 285"/>
                  <a:gd name="T35" fmla="*/ 5 h 296"/>
                  <a:gd name="T36" fmla="*/ 3 w 285"/>
                  <a:gd name="T37" fmla="*/ 5 h 296"/>
                  <a:gd name="T38" fmla="*/ 4 w 285"/>
                  <a:gd name="T39" fmla="*/ 5 h 296"/>
                  <a:gd name="T40" fmla="*/ 5 w 285"/>
                  <a:gd name="T41" fmla="*/ 1 h 296"/>
                  <a:gd name="T42" fmla="*/ 5 w 285"/>
                  <a:gd name="T43" fmla="*/ 1 h 296"/>
                  <a:gd name="T44" fmla="*/ 4 w 285"/>
                  <a:gd name="T45" fmla="*/ 3 h 296"/>
                  <a:gd name="T46" fmla="*/ 4 w 285"/>
                  <a:gd name="T47" fmla="*/ 3 h 296"/>
                  <a:gd name="T48" fmla="*/ 4 w 285"/>
                  <a:gd name="T49" fmla="*/ 3 h 296"/>
                  <a:gd name="T50" fmla="*/ 4 w 285"/>
                  <a:gd name="T51" fmla="*/ 4 h 296"/>
                  <a:gd name="T52" fmla="*/ 4 w 285"/>
                  <a:gd name="T53" fmla="*/ 5 h 296"/>
                  <a:gd name="T54" fmla="*/ 4 w 285"/>
                  <a:gd name="T55" fmla="*/ 5 h 296"/>
                  <a:gd name="T56" fmla="*/ 4 w 285"/>
                  <a:gd name="T57" fmla="*/ 5 h 296"/>
                  <a:gd name="T58" fmla="*/ 4 w 285"/>
                  <a:gd name="T59" fmla="*/ 5 h 296"/>
                  <a:gd name="T60" fmla="*/ 4 w 285"/>
                  <a:gd name="T61" fmla="*/ 5 h 296"/>
                  <a:gd name="T62" fmla="*/ 4 w 285"/>
                  <a:gd name="T63" fmla="*/ 5 h 296"/>
                  <a:gd name="T64" fmla="*/ 4 w 285"/>
                  <a:gd name="T65" fmla="*/ 5 h 296"/>
                  <a:gd name="T66" fmla="*/ 4 w 285"/>
                  <a:gd name="T67" fmla="*/ 5 h 296"/>
                  <a:gd name="T68" fmla="*/ 4 w 285"/>
                  <a:gd name="T69" fmla="*/ 5 h 296"/>
                  <a:gd name="T70" fmla="*/ 3 w 285"/>
                  <a:gd name="T71" fmla="*/ 5 h 296"/>
                  <a:gd name="T72" fmla="*/ 3 w 285"/>
                  <a:gd name="T73" fmla="*/ 5 h 296"/>
                  <a:gd name="T74" fmla="*/ 3 w 285"/>
                  <a:gd name="T75" fmla="*/ 5 h 296"/>
                  <a:gd name="T76" fmla="*/ 3 w 285"/>
                  <a:gd name="T77" fmla="*/ 5 h 296"/>
                  <a:gd name="T78" fmla="*/ 2 w 285"/>
                  <a:gd name="T79" fmla="*/ 5 h 296"/>
                  <a:gd name="T80" fmla="*/ 2 w 285"/>
                  <a:gd name="T81" fmla="*/ 5 h 296"/>
                  <a:gd name="T82" fmla="*/ 2 w 285"/>
                  <a:gd name="T83" fmla="*/ 5 h 296"/>
                  <a:gd name="T84" fmla="*/ 1 w 285"/>
                  <a:gd name="T85" fmla="*/ 4 h 296"/>
                  <a:gd name="T86" fmla="*/ 1 w 285"/>
                  <a:gd name="T87" fmla="*/ 3 h 296"/>
                  <a:gd name="T88" fmla="*/ 1 w 285"/>
                  <a:gd name="T89" fmla="*/ 3 h 296"/>
                  <a:gd name="T90" fmla="*/ 1 w 285"/>
                  <a:gd name="T91" fmla="*/ 3 h 296"/>
                  <a:gd name="T92" fmla="*/ 1 w 285"/>
                  <a:gd name="T93" fmla="*/ 3 h 296"/>
                  <a:gd name="T94" fmla="*/ 0 w 285"/>
                  <a:gd name="T95" fmla="*/ 2 h 296"/>
                  <a:gd name="T96" fmla="*/ 1 w 285"/>
                  <a:gd name="T97" fmla="*/ 2 h 296"/>
                  <a:gd name="T98" fmla="*/ 1 w 285"/>
                  <a:gd name="T99" fmla="*/ 2 h 296"/>
                  <a:gd name="T100" fmla="*/ 1 w 285"/>
                  <a:gd name="T101" fmla="*/ 2 h 296"/>
                  <a:gd name="T102" fmla="*/ 1 w 285"/>
                  <a:gd name="T103" fmla="*/ 2 h 296"/>
                  <a:gd name="T104" fmla="*/ 1 w 285"/>
                  <a:gd name="T105" fmla="*/ 2 h 29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85"/>
                  <a:gd name="T160" fmla="*/ 0 h 296"/>
                  <a:gd name="T161" fmla="*/ 285 w 285"/>
                  <a:gd name="T162" fmla="*/ 296 h 29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85" h="296">
                    <a:moveTo>
                      <a:pt x="20" y="142"/>
                    </a:moveTo>
                    <a:lnTo>
                      <a:pt x="95" y="0"/>
                    </a:lnTo>
                    <a:lnTo>
                      <a:pt x="114" y="12"/>
                    </a:lnTo>
                    <a:lnTo>
                      <a:pt x="21" y="179"/>
                    </a:lnTo>
                    <a:lnTo>
                      <a:pt x="25" y="189"/>
                    </a:lnTo>
                    <a:lnTo>
                      <a:pt x="31" y="200"/>
                    </a:lnTo>
                    <a:lnTo>
                      <a:pt x="39" y="210"/>
                    </a:lnTo>
                    <a:lnTo>
                      <a:pt x="48" y="219"/>
                    </a:lnTo>
                    <a:lnTo>
                      <a:pt x="58" y="229"/>
                    </a:lnTo>
                    <a:lnTo>
                      <a:pt x="70" y="237"/>
                    </a:lnTo>
                    <a:lnTo>
                      <a:pt x="82" y="245"/>
                    </a:lnTo>
                    <a:lnTo>
                      <a:pt x="97" y="252"/>
                    </a:lnTo>
                    <a:lnTo>
                      <a:pt x="112" y="257"/>
                    </a:lnTo>
                    <a:lnTo>
                      <a:pt x="126" y="262"/>
                    </a:lnTo>
                    <a:lnTo>
                      <a:pt x="141" y="264"/>
                    </a:lnTo>
                    <a:lnTo>
                      <a:pt x="155" y="265"/>
                    </a:lnTo>
                    <a:lnTo>
                      <a:pt x="169" y="265"/>
                    </a:lnTo>
                    <a:lnTo>
                      <a:pt x="180" y="264"/>
                    </a:lnTo>
                    <a:lnTo>
                      <a:pt x="192" y="262"/>
                    </a:lnTo>
                    <a:lnTo>
                      <a:pt x="202" y="258"/>
                    </a:lnTo>
                    <a:lnTo>
                      <a:pt x="274" y="85"/>
                    </a:lnTo>
                    <a:lnTo>
                      <a:pt x="285" y="85"/>
                    </a:lnTo>
                    <a:lnTo>
                      <a:pt x="235" y="242"/>
                    </a:lnTo>
                    <a:lnTo>
                      <a:pt x="235" y="247"/>
                    </a:lnTo>
                    <a:lnTo>
                      <a:pt x="233" y="252"/>
                    </a:lnTo>
                    <a:lnTo>
                      <a:pt x="232" y="256"/>
                    </a:lnTo>
                    <a:lnTo>
                      <a:pt x="231" y="261"/>
                    </a:lnTo>
                    <a:lnTo>
                      <a:pt x="230" y="263"/>
                    </a:lnTo>
                    <a:lnTo>
                      <a:pt x="229" y="265"/>
                    </a:lnTo>
                    <a:lnTo>
                      <a:pt x="227" y="268"/>
                    </a:lnTo>
                    <a:lnTo>
                      <a:pt x="225" y="270"/>
                    </a:lnTo>
                    <a:lnTo>
                      <a:pt x="215" y="280"/>
                    </a:lnTo>
                    <a:lnTo>
                      <a:pt x="202" y="287"/>
                    </a:lnTo>
                    <a:lnTo>
                      <a:pt x="186" y="293"/>
                    </a:lnTo>
                    <a:lnTo>
                      <a:pt x="169" y="295"/>
                    </a:lnTo>
                    <a:lnTo>
                      <a:pt x="150" y="296"/>
                    </a:lnTo>
                    <a:lnTo>
                      <a:pt x="130" y="294"/>
                    </a:lnTo>
                    <a:lnTo>
                      <a:pt x="109" y="288"/>
                    </a:lnTo>
                    <a:lnTo>
                      <a:pt x="87" y="280"/>
                    </a:lnTo>
                    <a:lnTo>
                      <a:pt x="65" y="269"/>
                    </a:lnTo>
                    <a:lnTo>
                      <a:pt x="46" y="256"/>
                    </a:lnTo>
                    <a:lnTo>
                      <a:pt x="28" y="241"/>
                    </a:lnTo>
                    <a:lnTo>
                      <a:pt x="16" y="226"/>
                    </a:lnTo>
                    <a:lnTo>
                      <a:pt x="6" y="210"/>
                    </a:lnTo>
                    <a:lnTo>
                      <a:pt x="1" y="194"/>
                    </a:lnTo>
                    <a:lnTo>
                      <a:pt x="0" y="178"/>
                    </a:lnTo>
                    <a:lnTo>
                      <a:pt x="3" y="163"/>
                    </a:lnTo>
                    <a:lnTo>
                      <a:pt x="6" y="157"/>
                    </a:lnTo>
                    <a:lnTo>
                      <a:pt x="10" y="151"/>
                    </a:lnTo>
                    <a:lnTo>
                      <a:pt x="16" y="147"/>
                    </a:lnTo>
                    <a:lnTo>
                      <a:pt x="20" y="14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8205" name="Freeform 22"/>
              <p:cNvSpPr>
                <a:spLocks noChangeAspect="1"/>
              </p:cNvSpPr>
              <p:nvPr/>
            </p:nvSpPr>
            <p:spPr bwMode="auto">
              <a:xfrm>
                <a:off x="3028" y="2112"/>
                <a:ext cx="74" cy="158"/>
              </a:xfrm>
              <a:custGeom>
                <a:avLst/>
                <a:gdLst>
                  <a:gd name="T0" fmla="*/ 2 w 148"/>
                  <a:gd name="T1" fmla="*/ 1 h 316"/>
                  <a:gd name="T2" fmla="*/ 2 w 148"/>
                  <a:gd name="T3" fmla="*/ 1 h 316"/>
                  <a:gd name="T4" fmla="*/ 2 w 148"/>
                  <a:gd name="T5" fmla="*/ 1 h 316"/>
                  <a:gd name="T6" fmla="*/ 1 w 148"/>
                  <a:gd name="T7" fmla="*/ 1 h 316"/>
                  <a:gd name="T8" fmla="*/ 1 w 148"/>
                  <a:gd name="T9" fmla="*/ 1 h 316"/>
                  <a:gd name="T10" fmla="*/ 1 w 148"/>
                  <a:gd name="T11" fmla="*/ 2 h 316"/>
                  <a:gd name="T12" fmla="*/ 1 w 148"/>
                  <a:gd name="T13" fmla="*/ 3 h 316"/>
                  <a:gd name="T14" fmla="*/ 1 w 148"/>
                  <a:gd name="T15" fmla="*/ 3 h 316"/>
                  <a:gd name="T16" fmla="*/ 1 w 148"/>
                  <a:gd name="T17" fmla="*/ 5 h 316"/>
                  <a:gd name="T18" fmla="*/ 1 w 148"/>
                  <a:gd name="T19" fmla="*/ 5 h 316"/>
                  <a:gd name="T20" fmla="*/ 1 w 148"/>
                  <a:gd name="T21" fmla="*/ 5 h 316"/>
                  <a:gd name="T22" fmla="*/ 1 w 148"/>
                  <a:gd name="T23" fmla="*/ 5 h 316"/>
                  <a:gd name="T24" fmla="*/ 1 w 148"/>
                  <a:gd name="T25" fmla="*/ 5 h 316"/>
                  <a:gd name="T26" fmla="*/ 1 w 148"/>
                  <a:gd name="T27" fmla="*/ 5 h 316"/>
                  <a:gd name="T28" fmla="*/ 1 w 148"/>
                  <a:gd name="T29" fmla="*/ 5 h 316"/>
                  <a:gd name="T30" fmla="*/ 1 w 148"/>
                  <a:gd name="T31" fmla="*/ 5 h 316"/>
                  <a:gd name="T32" fmla="*/ 0 w 148"/>
                  <a:gd name="T33" fmla="*/ 5 h 316"/>
                  <a:gd name="T34" fmla="*/ 0 w 148"/>
                  <a:gd name="T35" fmla="*/ 5 h 316"/>
                  <a:gd name="T36" fmla="*/ 1 w 148"/>
                  <a:gd name="T37" fmla="*/ 5 h 316"/>
                  <a:gd name="T38" fmla="*/ 1 w 148"/>
                  <a:gd name="T39" fmla="*/ 5 h 316"/>
                  <a:gd name="T40" fmla="*/ 1 w 148"/>
                  <a:gd name="T41" fmla="*/ 3 h 316"/>
                  <a:gd name="T42" fmla="*/ 1 w 148"/>
                  <a:gd name="T43" fmla="*/ 3 h 316"/>
                  <a:gd name="T44" fmla="*/ 1 w 148"/>
                  <a:gd name="T45" fmla="*/ 2 h 316"/>
                  <a:gd name="T46" fmla="*/ 1 w 148"/>
                  <a:gd name="T47" fmla="*/ 2 h 316"/>
                  <a:gd name="T48" fmla="*/ 1 w 148"/>
                  <a:gd name="T49" fmla="*/ 1 h 316"/>
                  <a:gd name="T50" fmla="*/ 1 w 148"/>
                  <a:gd name="T51" fmla="*/ 1 h 316"/>
                  <a:gd name="T52" fmla="*/ 1 w 148"/>
                  <a:gd name="T53" fmla="*/ 1 h 316"/>
                  <a:gd name="T54" fmla="*/ 1 w 148"/>
                  <a:gd name="T55" fmla="*/ 1 h 316"/>
                  <a:gd name="T56" fmla="*/ 1 w 148"/>
                  <a:gd name="T57" fmla="*/ 0 h 316"/>
                  <a:gd name="T58" fmla="*/ 2 w 148"/>
                  <a:gd name="T59" fmla="*/ 1 h 31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48"/>
                  <a:gd name="T91" fmla="*/ 0 h 316"/>
                  <a:gd name="T92" fmla="*/ 148 w 148"/>
                  <a:gd name="T93" fmla="*/ 316 h 31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48" h="316">
                    <a:moveTo>
                      <a:pt x="148" y="13"/>
                    </a:moveTo>
                    <a:lnTo>
                      <a:pt x="145" y="22"/>
                    </a:lnTo>
                    <a:lnTo>
                      <a:pt x="134" y="45"/>
                    </a:lnTo>
                    <a:lnTo>
                      <a:pt x="121" y="79"/>
                    </a:lnTo>
                    <a:lnTo>
                      <a:pt x="105" y="120"/>
                    </a:lnTo>
                    <a:lnTo>
                      <a:pt x="86" y="162"/>
                    </a:lnTo>
                    <a:lnTo>
                      <a:pt x="70" y="203"/>
                    </a:lnTo>
                    <a:lnTo>
                      <a:pt x="55" y="236"/>
                    </a:lnTo>
                    <a:lnTo>
                      <a:pt x="46" y="259"/>
                    </a:lnTo>
                    <a:lnTo>
                      <a:pt x="39" y="274"/>
                    </a:lnTo>
                    <a:lnTo>
                      <a:pt x="31" y="286"/>
                    </a:lnTo>
                    <a:lnTo>
                      <a:pt x="23" y="296"/>
                    </a:lnTo>
                    <a:lnTo>
                      <a:pt x="16" y="303"/>
                    </a:lnTo>
                    <a:lnTo>
                      <a:pt x="9" y="309"/>
                    </a:lnTo>
                    <a:lnTo>
                      <a:pt x="4" y="313"/>
                    </a:lnTo>
                    <a:lnTo>
                      <a:pt x="1" y="314"/>
                    </a:lnTo>
                    <a:lnTo>
                      <a:pt x="0" y="316"/>
                    </a:lnTo>
                    <a:lnTo>
                      <a:pt x="0" y="312"/>
                    </a:lnTo>
                    <a:lnTo>
                      <a:pt x="1" y="301"/>
                    </a:lnTo>
                    <a:lnTo>
                      <a:pt x="4" y="281"/>
                    </a:lnTo>
                    <a:lnTo>
                      <a:pt x="14" y="250"/>
                    </a:lnTo>
                    <a:lnTo>
                      <a:pt x="25" y="219"/>
                    </a:lnTo>
                    <a:lnTo>
                      <a:pt x="40" y="181"/>
                    </a:lnTo>
                    <a:lnTo>
                      <a:pt x="57" y="139"/>
                    </a:lnTo>
                    <a:lnTo>
                      <a:pt x="75" y="98"/>
                    </a:lnTo>
                    <a:lnTo>
                      <a:pt x="91" y="60"/>
                    </a:lnTo>
                    <a:lnTo>
                      <a:pt x="106" y="29"/>
                    </a:lnTo>
                    <a:lnTo>
                      <a:pt x="115" y="8"/>
                    </a:lnTo>
                    <a:lnTo>
                      <a:pt x="118" y="0"/>
                    </a:lnTo>
                    <a:lnTo>
                      <a:pt x="148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8206" name="Freeform 23"/>
              <p:cNvSpPr>
                <a:spLocks noChangeAspect="1"/>
              </p:cNvSpPr>
              <p:nvPr/>
            </p:nvSpPr>
            <p:spPr bwMode="auto">
              <a:xfrm>
                <a:off x="3139" y="1868"/>
                <a:ext cx="92" cy="54"/>
              </a:xfrm>
              <a:custGeom>
                <a:avLst/>
                <a:gdLst>
                  <a:gd name="T0" fmla="*/ 1 w 184"/>
                  <a:gd name="T1" fmla="*/ 0 h 110"/>
                  <a:gd name="T2" fmla="*/ 1 w 184"/>
                  <a:gd name="T3" fmla="*/ 0 h 110"/>
                  <a:gd name="T4" fmla="*/ 1 w 184"/>
                  <a:gd name="T5" fmla="*/ 0 h 110"/>
                  <a:gd name="T6" fmla="*/ 1 w 184"/>
                  <a:gd name="T7" fmla="*/ 0 h 110"/>
                  <a:gd name="T8" fmla="*/ 1 w 184"/>
                  <a:gd name="T9" fmla="*/ 0 h 110"/>
                  <a:gd name="T10" fmla="*/ 1 w 184"/>
                  <a:gd name="T11" fmla="*/ 0 h 110"/>
                  <a:gd name="T12" fmla="*/ 1 w 184"/>
                  <a:gd name="T13" fmla="*/ 0 h 110"/>
                  <a:gd name="T14" fmla="*/ 1 w 184"/>
                  <a:gd name="T15" fmla="*/ 0 h 110"/>
                  <a:gd name="T16" fmla="*/ 0 w 184"/>
                  <a:gd name="T17" fmla="*/ 0 h 110"/>
                  <a:gd name="T18" fmla="*/ 1 w 184"/>
                  <a:gd name="T19" fmla="*/ 0 h 110"/>
                  <a:gd name="T20" fmla="*/ 1 w 184"/>
                  <a:gd name="T21" fmla="*/ 0 h 110"/>
                  <a:gd name="T22" fmla="*/ 1 w 184"/>
                  <a:gd name="T23" fmla="*/ 0 h 110"/>
                  <a:gd name="T24" fmla="*/ 1 w 184"/>
                  <a:gd name="T25" fmla="*/ 0 h 110"/>
                  <a:gd name="T26" fmla="*/ 1 w 184"/>
                  <a:gd name="T27" fmla="*/ 0 h 110"/>
                  <a:gd name="T28" fmla="*/ 1 w 184"/>
                  <a:gd name="T29" fmla="*/ 0 h 110"/>
                  <a:gd name="T30" fmla="*/ 1 w 184"/>
                  <a:gd name="T31" fmla="*/ 0 h 110"/>
                  <a:gd name="T32" fmla="*/ 1 w 184"/>
                  <a:gd name="T33" fmla="*/ 0 h 110"/>
                  <a:gd name="T34" fmla="*/ 1 w 184"/>
                  <a:gd name="T35" fmla="*/ 0 h 110"/>
                  <a:gd name="T36" fmla="*/ 3 w 184"/>
                  <a:gd name="T37" fmla="*/ 0 h 110"/>
                  <a:gd name="T38" fmla="*/ 3 w 184"/>
                  <a:gd name="T39" fmla="*/ 0 h 110"/>
                  <a:gd name="T40" fmla="*/ 3 w 184"/>
                  <a:gd name="T41" fmla="*/ 0 h 110"/>
                  <a:gd name="T42" fmla="*/ 3 w 184"/>
                  <a:gd name="T43" fmla="*/ 1 h 110"/>
                  <a:gd name="T44" fmla="*/ 3 w 184"/>
                  <a:gd name="T45" fmla="*/ 1 h 110"/>
                  <a:gd name="T46" fmla="*/ 3 w 184"/>
                  <a:gd name="T47" fmla="*/ 1 h 110"/>
                  <a:gd name="T48" fmla="*/ 3 w 184"/>
                  <a:gd name="T49" fmla="*/ 1 h 110"/>
                  <a:gd name="T50" fmla="*/ 3 w 184"/>
                  <a:gd name="T51" fmla="*/ 1 h 110"/>
                  <a:gd name="T52" fmla="*/ 3 w 184"/>
                  <a:gd name="T53" fmla="*/ 1 h 110"/>
                  <a:gd name="T54" fmla="*/ 3 w 184"/>
                  <a:gd name="T55" fmla="*/ 1 h 110"/>
                  <a:gd name="T56" fmla="*/ 3 w 184"/>
                  <a:gd name="T57" fmla="*/ 1 h 110"/>
                  <a:gd name="T58" fmla="*/ 3 w 184"/>
                  <a:gd name="T59" fmla="*/ 1 h 110"/>
                  <a:gd name="T60" fmla="*/ 3 w 184"/>
                  <a:gd name="T61" fmla="*/ 1 h 110"/>
                  <a:gd name="T62" fmla="*/ 3 w 184"/>
                  <a:gd name="T63" fmla="*/ 1 h 110"/>
                  <a:gd name="T64" fmla="*/ 3 w 184"/>
                  <a:gd name="T65" fmla="*/ 1 h 110"/>
                  <a:gd name="T66" fmla="*/ 3 w 184"/>
                  <a:gd name="T67" fmla="*/ 1 h 110"/>
                  <a:gd name="T68" fmla="*/ 3 w 184"/>
                  <a:gd name="T69" fmla="*/ 1 h 110"/>
                  <a:gd name="T70" fmla="*/ 3 w 184"/>
                  <a:gd name="T71" fmla="*/ 1 h 110"/>
                  <a:gd name="T72" fmla="*/ 3 w 184"/>
                  <a:gd name="T73" fmla="*/ 0 h 110"/>
                  <a:gd name="T74" fmla="*/ 3 w 184"/>
                  <a:gd name="T75" fmla="*/ 0 h 110"/>
                  <a:gd name="T76" fmla="*/ 1 w 184"/>
                  <a:gd name="T77" fmla="*/ 0 h 110"/>
                  <a:gd name="T78" fmla="*/ 1 w 184"/>
                  <a:gd name="T79" fmla="*/ 0 h 110"/>
                  <a:gd name="T80" fmla="*/ 1 w 184"/>
                  <a:gd name="T81" fmla="*/ 0 h 11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84"/>
                  <a:gd name="T124" fmla="*/ 0 h 110"/>
                  <a:gd name="T125" fmla="*/ 184 w 184"/>
                  <a:gd name="T126" fmla="*/ 110 h 11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84" h="110">
                    <a:moveTo>
                      <a:pt x="88" y="25"/>
                    </a:moveTo>
                    <a:lnTo>
                      <a:pt x="75" y="20"/>
                    </a:lnTo>
                    <a:lnTo>
                      <a:pt x="63" y="15"/>
                    </a:lnTo>
                    <a:lnTo>
                      <a:pt x="51" y="13"/>
                    </a:lnTo>
                    <a:lnTo>
                      <a:pt x="39" y="10"/>
                    </a:lnTo>
                    <a:lnTo>
                      <a:pt x="29" y="9"/>
                    </a:lnTo>
                    <a:lnTo>
                      <a:pt x="18" y="7"/>
                    </a:lnTo>
                    <a:lnTo>
                      <a:pt x="9" y="7"/>
                    </a:lnTo>
                    <a:lnTo>
                      <a:pt x="0" y="9"/>
                    </a:lnTo>
                    <a:lnTo>
                      <a:pt x="8" y="4"/>
                    </a:lnTo>
                    <a:lnTo>
                      <a:pt x="17" y="2"/>
                    </a:lnTo>
                    <a:lnTo>
                      <a:pt x="29" y="0"/>
                    </a:lnTo>
                    <a:lnTo>
                      <a:pt x="43" y="0"/>
                    </a:lnTo>
                    <a:lnTo>
                      <a:pt x="56" y="3"/>
                    </a:lnTo>
                    <a:lnTo>
                      <a:pt x="71" y="6"/>
                    </a:lnTo>
                    <a:lnTo>
                      <a:pt x="89" y="11"/>
                    </a:lnTo>
                    <a:lnTo>
                      <a:pt x="105" y="18"/>
                    </a:lnTo>
                    <a:lnTo>
                      <a:pt x="123" y="27"/>
                    </a:lnTo>
                    <a:lnTo>
                      <a:pt x="141" y="36"/>
                    </a:lnTo>
                    <a:lnTo>
                      <a:pt x="154" y="47"/>
                    </a:lnTo>
                    <a:lnTo>
                      <a:pt x="167" y="57"/>
                    </a:lnTo>
                    <a:lnTo>
                      <a:pt x="176" y="67"/>
                    </a:lnTo>
                    <a:lnTo>
                      <a:pt x="182" y="78"/>
                    </a:lnTo>
                    <a:lnTo>
                      <a:pt x="184" y="87"/>
                    </a:lnTo>
                    <a:lnTo>
                      <a:pt x="183" y="95"/>
                    </a:lnTo>
                    <a:lnTo>
                      <a:pt x="180" y="101"/>
                    </a:lnTo>
                    <a:lnTo>
                      <a:pt x="175" y="104"/>
                    </a:lnTo>
                    <a:lnTo>
                      <a:pt x="168" y="108"/>
                    </a:lnTo>
                    <a:lnTo>
                      <a:pt x="160" y="110"/>
                    </a:lnTo>
                    <a:lnTo>
                      <a:pt x="161" y="108"/>
                    </a:lnTo>
                    <a:lnTo>
                      <a:pt x="164" y="106"/>
                    </a:lnTo>
                    <a:lnTo>
                      <a:pt x="165" y="104"/>
                    </a:lnTo>
                    <a:lnTo>
                      <a:pt x="166" y="102"/>
                    </a:lnTo>
                    <a:lnTo>
                      <a:pt x="167" y="94"/>
                    </a:lnTo>
                    <a:lnTo>
                      <a:pt x="165" y="85"/>
                    </a:lnTo>
                    <a:lnTo>
                      <a:pt x="159" y="74"/>
                    </a:lnTo>
                    <a:lnTo>
                      <a:pt x="150" y="64"/>
                    </a:lnTo>
                    <a:lnTo>
                      <a:pt x="137" y="53"/>
                    </a:lnTo>
                    <a:lnTo>
                      <a:pt x="123" y="43"/>
                    </a:lnTo>
                    <a:lnTo>
                      <a:pt x="106" y="34"/>
                    </a:lnTo>
                    <a:lnTo>
                      <a:pt x="88" y="2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8207" name="Freeform 18"/>
              <p:cNvSpPr>
                <a:spLocks noChangeAspect="1"/>
              </p:cNvSpPr>
              <p:nvPr/>
            </p:nvSpPr>
            <p:spPr bwMode="auto">
              <a:xfrm>
                <a:off x="3032" y="1918"/>
                <a:ext cx="134" cy="163"/>
              </a:xfrm>
              <a:custGeom>
                <a:avLst/>
                <a:gdLst>
                  <a:gd name="T0" fmla="*/ 1 w 267"/>
                  <a:gd name="T1" fmla="*/ 3 h 324"/>
                  <a:gd name="T2" fmla="*/ 1 w 267"/>
                  <a:gd name="T3" fmla="*/ 3 h 324"/>
                  <a:gd name="T4" fmla="*/ 1 w 267"/>
                  <a:gd name="T5" fmla="*/ 3 h 324"/>
                  <a:gd name="T6" fmla="*/ 1 w 267"/>
                  <a:gd name="T7" fmla="*/ 3 h 324"/>
                  <a:gd name="T8" fmla="*/ 1 w 267"/>
                  <a:gd name="T9" fmla="*/ 3 h 324"/>
                  <a:gd name="T10" fmla="*/ 2 w 267"/>
                  <a:gd name="T11" fmla="*/ 3 h 324"/>
                  <a:gd name="T12" fmla="*/ 2 w 267"/>
                  <a:gd name="T13" fmla="*/ 3 h 324"/>
                  <a:gd name="T14" fmla="*/ 2 w 267"/>
                  <a:gd name="T15" fmla="*/ 3 h 324"/>
                  <a:gd name="T16" fmla="*/ 3 w 267"/>
                  <a:gd name="T17" fmla="*/ 3 h 324"/>
                  <a:gd name="T18" fmla="*/ 4 w 267"/>
                  <a:gd name="T19" fmla="*/ 0 h 324"/>
                  <a:gd name="T20" fmla="*/ 4 w 267"/>
                  <a:gd name="T21" fmla="*/ 1 h 324"/>
                  <a:gd name="T22" fmla="*/ 5 w 267"/>
                  <a:gd name="T23" fmla="*/ 1 h 324"/>
                  <a:gd name="T24" fmla="*/ 3 w 267"/>
                  <a:gd name="T25" fmla="*/ 5 h 324"/>
                  <a:gd name="T26" fmla="*/ 2 w 267"/>
                  <a:gd name="T27" fmla="*/ 5 h 324"/>
                  <a:gd name="T28" fmla="*/ 1 w 267"/>
                  <a:gd name="T29" fmla="*/ 6 h 324"/>
                  <a:gd name="T30" fmla="*/ 1 w 267"/>
                  <a:gd name="T31" fmla="*/ 5 h 324"/>
                  <a:gd name="T32" fmla="*/ 1 w 267"/>
                  <a:gd name="T33" fmla="*/ 5 h 324"/>
                  <a:gd name="T34" fmla="*/ 1 w 267"/>
                  <a:gd name="T35" fmla="*/ 5 h 324"/>
                  <a:gd name="T36" fmla="*/ 1 w 267"/>
                  <a:gd name="T37" fmla="*/ 4 h 324"/>
                  <a:gd name="T38" fmla="*/ 1 w 267"/>
                  <a:gd name="T39" fmla="*/ 4 h 324"/>
                  <a:gd name="T40" fmla="*/ 0 w 267"/>
                  <a:gd name="T41" fmla="*/ 4 h 324"/>
                  <a:gd name="T42" fmla="*/ 1 w 267"/>
                  <a:gd name="T43" fmla="*/ 4 h 324"/>
                  <a:gd name="T44" fmla="*/ 1 w 267"/>
                  <a:gd name="T45" fmla="*/ 3 h 32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267"/>
                  <a:gd name="T70" fmla="*/ 0 h 324"/>
                  <a:gd name="T71" fmla="*/ 267 w 267"/>
                  <a:gd name="T72" fmla="*/ 324 h 324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267" h="324">
                    <a:moveTo>
                      <a:pt x="7" y="187"/>
                    </a:moveTo>
                    <a:lnTo>
                      <a:pt x="15" y="174"/>
                    </a:lnTo>
                    <a:lnTo>
                      <a:pt x="26" y="161"/>
                    </a:lnTo>
                    <a:lnTo>
                      <a:pt x="39" y="152"/>
                    </a:lnTo>
                    <a:lnTo>
                      <a:pt x="56" y="145"/>
                    </a:lnTo>
                    <a:lnTo>
                      <a:pt x="73" y="140"/>
                    </a:lnTo>
                    <a:lnTo>
                      <a:pt x="94" y="138"/>
                    </a:lnTo>
                    <a:lnTo>
                      <a:pt x="116" y="138"/>
                    </a:lnTo>
                    <a:lnTo>
                      <a:pt x="139" y="140"/>
                    </a:lnTo>
                    <a:lnTo>
                      <a:pt x="220" y="0"/>
                    </a:lnTo>
                    <a:lnTo>
                      <a:pt x="229" y="20"/>
                    </a:lnTo>
                    <a:lnTo>
                      <a:pt x="267" y="60"/>
                    </a:lnTo>
                    <a:lnTo>
                      <a:pt x="181" y="263"/>
                    </a:lnTo>
                    <a:lnTo>
                      <a:pt x="79" y="300"/>
                    </a:lnTo>
                    <a:lnTo>
                      <a:pt x="42" y="324"/>
                    </a:lnTo>
                    <a:lnTo>
                      <a:pt x="30" y="306"/>
                    </a:lnTo>
                    <a:lnTo>
                      <a:pt x="19" y="288"/>
                    </a:lnTo>
                    <a:lnTo>
                      <a:pt x="10" y="270"/>
                    </a:lnTo>
                    <a:lnTo>
                      <a:pt x="4" y="252"/>
                    </a:lnTo>
                    <a:lnTo>
                      <a:pt x="1" y="235"/>
                    </a:lnTo>
                    <a:lnTo>
                      <a:pt x="0" y="218"/>
                    </a:lnTo>
                    <a:lnTo>
                      <a:pt x="2" y="202"/>
                    </a:lnTo>
                    <a:lnTo>
                      <a:pt x="7" y="187"/>
                    </a:lnTo>
                    <a:close/>
                  </a:path>
                </a:pathLst>
              </a:custGeom>
              <a:solidFill>
                <a:srgbClr val="33CC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8196" name="Text Box 24"/>
            <p:cNvSpPr txBox="1">
              <a:spLocks noChangeArrowheads="1"/>
            </p:cNvSpPr>
            <p:nvPr/>
          </p:nvSpPr>
          <p:spPr bwMode="auto">
            <a:xfrm>
              <a:off x="549" y="1656"/>
              <a:ext cx="1287" cy="1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 anchor="b">
              <a:spAutoFit/>
            </a:bodyPr>
            <a:lstStyle/>
            <a:p>
              <a:pPr>
                <a:spcBef>
                  <a:spcPct val="0"/>
                </a:spcBef>
                <a:buClrTx/>
              </a:pPr>
              <a:r>
                <a:rPr lang="pt-BR" sz="2000">
                  <a:solidFill>
                    <a:srgbClr val="333399"/>
                  </a:solidFill>
                  <a:latin typeface="Comic Sans MS" pitchFamily="66" charset="0"/>
                </a:rPr>
                <a:t>Enviar nome completo, sem abreviação</a:t>
              </a:r>
            </a:p>
            <a:p>
              <a:pPr>
                <a:spcBef>
                  <a:spcPct val="0"/>
                </a:spcBef>
                <a:buClrTx/>
              </a:pPr>
              <a:r>
                <a:rPr lang="pt-BR" sz="2000">
                  <a:solidFill>
                    <a:srgbClr val="333399"/>
                  </a:solidFill>
                  <a:latin typeface="Comic Sans MS" pitchFamily="66" charset="0"/>
                </a:rPr>
                <a:t>CPF </a:t>
              </a:r>
            </a:p>
            <a:p>
              <a:pPr>
                <a:spcBef>
                  <a:spcPct val="0"/>
                </a:spcBef>
                <a:buClrTx/>
              </a:pPr>
              <a:r>
                <a:rPr lang="pt-BR" sz="2000">
                  <a:solidFill>
                    <a:srgbClr val="333399"/>
                  </a:solidFill>
                  <a:latin typeface="Comic Sans MS" pitchFamily="66" charset="0"/>
                </a:rPr>
                <a:t>Email</a:t>
              </a:r>
            </a:p>
            <a:p>
              <a:pPr>
                <a:spcBef>
                  <a:spcPct val="0"/>
                </a:spcBef>
                <a:buClrTx/>
                <a:buFont typeface="Wingdings" pitchFamily="2" charset="2"/>
                <a:buNone/>
              </a:pPr>
              <a:r>
                <a:rPr lang="pt-BR" sz="2000">
                  <a:solidFill>
                    <a:srgbClr val="333399"/>
                  </a:solidFill>
                  <a:latin typeface="Comic Sans MS" pitchFamily="66" charset="0"/>
                </a:rPr>
                <a:t>para a caixa postal da UCP</a:t>
              </a:r>
            </a:p>
            <a:p>
              <a:pPr>
                <a:spcBef>
                  <a:spcPct val="0"/>
                </a:spcBef>
                <a:buClrTx/>
                <a:buFont typeface="Wingdings" pitchFamily="2" charset="2"/>
                <a:buNone/>
              </a:pPr>
              <a:endParaRPr lang="pt-BR" sz="2000">
                <a:solidFill>
                  <a:srgbClr val="333399"/>
                </a:solidFill>
                <a:latin typeface="Comic Sans MS" pitchFamily="66" charset="0"/>
              </a:endParaRPr>
            </a:p>
            <a:p>
              <a:pPr>
                <a:spcBef>
                  <a:spcPct val="0"/>
                </a:spcBef>
                <a:buClrTx/>
                <a:buFont typeface="Wingdings" pitchFamily="2" charset="2"/>
                <a:buNone/>
              </a:pPr>
              <a:r>
                <a:rPr lang="pt-BR" sz="2000">
                  <a:solidFill>
                    <a:srgbClr val="333399"/>
                  </a:solidFill>
                  <a:latin typeface="Comic Sans MS" pitchFamily="66" charset="0"/>
                </a:rPr>
                <a:t>ucp.df@fazenda.gov.br</a:t>
              </a:r>
            </a:p>
            <a:p>
              <a:pPr>
                <a:spcBef>
                  <a:spcPct val="0"/>
                </a:spcBef>
                <a:buClrTx/>
                <a:buFont typeface="Wingdings" pitchFamily="2" charset="2"/>
                <a:buNone/>
              </a:pPr>
              <a:endParaRPr lang="pt-BR" sz="2000">
                <a:solidFill>
                  <a:srgbClr val="333399"/>
                </a:solidFill>
                <a:latin typeface="Comic Sans MS" pitchFamily="66" charset="0"/>
              </a:endParaRPr>
            </a:p>
          </p:txBody>
        </p:sp>
        <p:sp>
          <p:nvSpPr>
            <p:cNvPr id="8197" name="Text Box 34"/>
            <p:cNvSpPr txBox="1">
              <a:spLocks noChangeArrowheads="1"/>
            </p:cNvSpPr>
            <p:nvPr/>
          </p:nvSpPr>
          <p:spPr bwMode="auto">
            <a:xfrm>
              <a:off x="504" y="2852"/>
              <a:ext cx="1151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 anchor="b">
              <a:spAutoFit/>
            </a:bodyPr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2000">
                <a:solidFill>
                  <a:srgbClr val="333399"/>
                </a:solidFill>
                <a:latin typeface="Comic Sans MS" pitchFamily="66" charset="0"/>
              </a:endParaRPr>
            </a:p>
          </p:txBody>
        </p:sp>
        <p:sp>
          <p:nvSpPr>
            <p:cNvPr id="8198" name="Text Box 35"/>
            <p:cNvSpPr txBox="1">
              <a:spLocks noChangeArrowheads="1"/>
            </p:cNvSpPr>
            <p:nvPr/>
          </p:nvSpPr>
          <p:spPr bwMode="auto">
            <a:xfrm>
              <a:off x="113" y="1207"/>
              <a:ext cx="907" cy="25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 anchor="b">
              <a:spAutoFit/>
            </a:bodyPr>
            <a:lstStyle/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pt-BR" sz="2000">
                  <a:solidFill>
                    <a:srgbClr val="333399"/>
                  </a:solidFill>
                  <a:latin typeface="Comic Sans MS" pitchFamily="66" charset="0"/>
                </a:rPr>
                <a:t>INSCRIÇÃO: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ebcab">
  <a:themeElements>
    <a:clrScheme name="Quebcab 3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Quebcab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333399"/>
          </a:buClr>
          <a:buSzTx/>
          <a:buFont typeface="Wingdings" pitchFamily="2" charset="2"/>
          <a:buChar char="ü"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rgbClr val="003399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333399"/>
          </a:buClr>
          <a:buSzTx/>
          <a:buFont typeface="Wingdings" pitchFamily="2" charset="2"/>
          <a:buChar char="ü"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rgbClr val="003399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ebcab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ebcab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ebcab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Office\Modelos\Estruturas de apresentação\QUEBCAB.POT</Template>
  <TotalTime>9032</TotalTime>
  <Words>276</Words>
  <Application>Microsoft Office PowerPoint</Application>
  <PresentationFormat>Apresentação na tela (4:3)</PresentationFormat>
  <Paragraphs>45</Paragraphs>
  <Slides>6</Slides>
  <Notes>6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8" baseType="lpstr">
      <vt:lpstr>Quebcab</vt:lpstr>
      <vt:lpstr>Imagem de bitmap</vt:lpstr>
      <vt:lpstr>Slide 1</vt:lpstr>
      <vt:lpstr>Slide 2</vt:lpstr>
      <vt:lpstr>Slide 3</vt:lpstr>
      <vt:lpstr>Slide 4</vt:lpstr>
      <vt:lpstr>Slide 5</vt:lpstr>
      <vt:lpstr>Slide 6</vt:lpstr>
    </vt:vector>
  </TitlesOfParts>
  <Company>Ministério da Fazenda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Ministério da Fazenda</dc:title>
  <dc:creator>Gustavo Gil</dc:creator>
  <cp:lastModifiedBy>IrmaBC</cp:lastModifiedBy>
  <cp:revision>437</cp:revision>
  <cp:lastPrinted>2003-12-08T18:55:17Z</cp:lastPrinted>
  <dcterms:created xsi:type="dcterms:W3CDTF">1998-11-09T13:12:15Z</dcterms:created>
  <dcterms:modified xsi:type="dcterms:W3CDTF">2018-08-30T17:54:55Z</dcterms:modified>
</cp:coreProperties>
</file>