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Default Extension="emf" ContentType="image/x-emf"/>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92" r:id="rId30"/>
    <p:sldId id="293" r:id="rId31"/>
    <p:sldId id="295" r:id="rId32"/>
    <p:sldId id="297" r:id="rId33"/>
    <p:sldId id="299" r:id="rId34"/>
    <p:sldId id="300" r:id="rId35"/>
    <p:sldId id="301" r:id="rId36"/>
    <p:sldId id="326" r:id="rId37"/>
    <p:sldId id="327" r:id="rId38"/>
    <p:sldId id="328" r:id="rId39"/>
    <p:sldId id="329" r:id="rId40"/>
    <p:sldId id="331" r:id="rId41"/>
    <p:sldId id="332" r:id="rId42"/>
    <p:sldId id="333" r:id="rId43"/>
    <p:sldId id="334" r:id="rId44"/>
    <p:sldId id="310" r:id="rId45"/>
    <p:sldId id="311" r:id="rId46"/>
    <p:sldId id="312" r:id="rId47"/>
    <p:sldId id="313" r:id="rId48"/>
    <p:sldId id="315" r:id="rId49"/>
    <p:sldId id="316" r:id="rId50"/>
    <p:sldId id="317" r:id="rId51"/>
    <p:sldId id="318" r:id="rId52"/>
    <p:sldId id="319" r:id="rId53"/>
    <p:sldId id="320" r:id="rId54"/>
    <p:sldId id="321" r:id="rId55"/>
    <p:sldId id="322" r:id="rId56"/>
    <p:sldId id="323" r:id="rId57"/>
    <p:sldId id="324" r:id="rId5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4995" autoAdjust="0"/>
    <p:restoredTop sz="94660"/>
  </p:normalViewPr>
  <p:slideViewPr>
    <p:cSldViewPr snapToGrid="0">
      <p:cViewPr varScale="1">
        <p:scale>
          <a:sx n="113" d="100"/>
          <a:sy n="113" d="100"/>
        </p:scale>
        <p:origin x="510" y="102"/>
      </p:cViewPr>
      <p:guideLst/>
    </p:cSldViewPr>
  </p:slideViewPr>
  <p:notesTextViewPr>
    <p:cViewPr>
      <p:scale>
        <a:sx n="1" d="1"/>
        <a:sy n="1" d="1"/>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Raniere%20Fontenele\Documents\Apresenta&#231;&#227;o%20AC%20IPTU.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lang val="pt-BR"/>
  <c:clrMapOvr bg1="lt1" tx1="dk1" bg2="lt2" tx2="dk2" accent1="accent1" accent2="accent2" accent3="accent3" accent4="accent4" accent5="accent5" accent6="accent6" hlink="hlink" folHlink="folHlink"/>
  <c:chart>
    <c:title>
      <c:layout/>
      <c:txPr>
        <a:bodyPr/>
        <a:lstStyle/>
        <a:p>
          <a:pPr>
            <a:defRPr lang="en-US"/>
          </a:pPr>
          <a:endParaRPr lang="pt-BR"/>
        </a:p>
      </c:txPr>
    </c:title>
    <c:plotArea>
      <c:layout/>
      <c:scatterChart>
        <c:scatterStyle val="lineMarker"/>
        <c:ser>
          <c:idx val="2"/>
          <c:order val="0"/>
          <c:tx>
            <c:strRef>
              <c:f>'IPTU Cota IPVA'!$D$1</c:f>
              <c:strCache>
                <c:ptCount val="1"/>
                <c:pt idx="0">
                  <c:v>IPTU/Cota IPVA (%)</c:v>
                </c:pt>
              </c:strCache>
            </c:strRef>
          </c:tx>
          <c:spPr>
            <a:ln w="3175">
              <a:solidFill>
                <a:schemeClr val="tx2"/>
              </a:solidFill>
            </a:ln>
          </c:spPr>
          <c:marker>
            <c:symbol val="circle"/>
            <c:size val="2"/>
            <c:spPr>
              <a:solidFill>
                <a:schemeClr val="accent1"/>
              </a:solidFill>
              <a:ln>
                <a:solidFill>
                  <a:schemeClr val="accent1"/>
                </a:solidFill>
              </a:ln>
            </c:spPr>
          </c:marker>
          <c:xVal>
            <c:strRef>
              <c:f>'IPTU Cota IPVA'!$A$2:$A$173</c:f>
              <c:strCache>
                <c:ptCount val="172"/>
                <c:pt idx="0">
                  <c:v>Aquiraz</c:v>
                </c:pt>
                <c:pt idx="1">
                  <c:v>Beberibe</c:v>
                </c:pt>
                <c:pt idx="2">
                  <c:v>Amontada</c:v>
                </c:pt>
                <c:pt idx="3">
                  <c:v>Fortaleza</c:v>
                </c:pt>
                <c:pt idx="4">
                  <c:v>Eusébio</c:v>
                </c:pt>
                <c:pt idx="5">
                  <c:v>Maracanaú</c:v>
                </c:pt>
                <c:pt idx="6">
                  <c:v>Jijoca de Jericoacoara</c:v>
                </c:pt>
                <c:pt idx="7">
                  <c:v>Caucaia</c:v>
                </c:pt>
                <c:pt idx="8">
                  <c:v>Cascavel</c:v>
                </c:pt>
                <c:pt idx="9">
                  <c:v>Tauá</c:v>
                </c:pt>
                <c:pt idx="10">
                  <c:v>Catarina</c:v>
                </c:pt>
                <c:pt idx="11">
                  <c:v>Sobral</c:v>
                </c:pt>
                <c:pt idx="12">
                  <c:v>Cariré</c:v>
                </c:pt>
                <c:pt idx="13">
                  <c:v>Fortim</c:v>
                </c:pt>
                <c:pt idx="14">
                  <c:v>Aracati</c:v>
                </c:pt>
                <c:pt idx="15">
                  <c:v>Martinópole</c:v>
                </c:pt>
                <c:pt idx="16">
                  <c:v>Iguatu</c:v>
                </c:pt>
                <c:pt idx="17">
                  <c:v>Viçosa do Ceará</c:v>
                </c:pt>
                <c:pt idx="18">
                  <c:v>Jaguaribe</c:v>
                </c:pt>
                <c:pt idx="19">
                  <c:v>Milagres</c:v>
                </c:pt>
                <c:pt idx="20">
                  <c:v>Deputado Irapuan Pinheiro</c:v>
                </c:pt>
                <c:pt idx="21">
                  <c:v>Mombaça</c:v>
                </c:pt>
                <c:pt idx="22">
                  <c:v>Ubajara</c:v>
                </c:pt>
                <c:pt idx="23">
                  <c:v>Moraújo</c:v>
                </c:pt>
                <c:pt idx="24">
                  <c:v>Quixadá</c:v>
                </c:pt>
                <c:pt idx="25">
                  <c:v>São Gonçalo do Amarante</c:v>
                </c:pt>
                <c:pt idx="26">
                  <c:v>Crateús</c:v>
                </c:pt>
                <c:pt idx="27">
                  <c:v>Baturité</c:v>
                </c:pt>
                <c:pt idx="28">
                  <c:v>Canindé</c:v>
                </c:pt>
                <c:pt idx="29">
                  <c:v>Camocim</c:v>
                </c:pt>
                <c:pt idx="30">
                  <c:v>Quiterianópolis</c:v>
                </c:pt>
                <c:pt idx="31">
                  <c:v>Quixeramobim</c:v>
                </c:pt>
                <c:pt idx="32">
                  <c:v>Boa Viagem</c:v>
                </c:pt>
                <c:pt idx="33">
                  <c:v>Juazeiro do Norte</c:v>
                </c:pt>
                <c:pt idx="34">
                  <c:v>Crato</c:v>
                </c:pt>
                <c:pt idx="35">
                  <c:v>Paracuru</c:v>
                </c:pt>
                <c:pt idx="36">
                  <c:v>Várzea Alegre</c:v>
                </c:pt>
                <c:pt idx="37">
                  <c:v>Santa Quitéria</c:v>
                </c:pt>
                <c:pt idx="38">
                  <c:v>Acopiara</c:v>
                </c:pt>
                <c:pt idx="39">
                  <c:v>Pacoti</c:v>
                </c:pt>
                <c:pt idx="40">
                  <c:v>Varjota</c:v>
                </c:pt>
                <c:pt idx="41">
                  <c:v>Madalena</c:v>
                </c:pt>
                <c:pt idx="42">
                  <c:v>Araripe</c:v>
                </c:pt>
                <c:pt idx="43">
                  <c:v>Ibaretama</c:v>
                </c:pt>
                <c:pt idx="44">
                  <c:v>Cedro</c:v>
                </c:pt>
                <c:pt idx="45">
                  <c:v>Orós</c:v>
                </c:pt>
                <c:pt idx="46">
                  <c:v>Maranguape</c:v>
                </c:pt>
                <c:pt idx="47">
                  <c:v>Ocara</c:v>
                </c:pt>
                <c:pt idx="48">
                  <c:v>Aiuaba</c:v>
                </c:pt>
                <c:pt idx="49">
                  <c:v>Mucambo</c:v>
                </c:pt>
                <c:pt idx="50">
                  <c:v>Chorozinho</c:v>
                </c:pt>
                <c:pt idx="51">
                  <c:v>Farias Brito</c:v>
                </c:pt>
                <c:pt idx="52">
                  <c:v>Iracema</c:v>
                </c:pt>
                <c:pt idx="53">
                  <c:v>General Sampaio</c:v>
                </c:pt>
                <c:pt idx="54">
                  <c:v>Itaitinga</c:v>
                </c:pt>
                <c:pt idx="55">
                  <c:v>Nova Russas</c:v>
                </c:pt>
                <c:pt idx="56">
                  <c:v>Aracoiaba</c:v>
                </c:pt>
                <c:pt idx="57">
                  <c:v>Pedra Branca</c:v>
                </c:pt>
                <c:pt idx="58">
                  <c:v>Limoeiro do Norte</c:v>
                </c:pt>
                <c:pt idx="59">
                  <c:v>Senador Sá</c:v>
                </c:pt>
                <c:pt idx="60">
                  <c:v>Tamboril</c:v>
                </c:pt>
                <c:pt idx="61">
                  <c:v>Tianguá</c:v>
                </c:pt>
                <c:pt idx="62">
                  <c:v>Croatá</c:v>
                </c:pt>
                <c:pt idx="63">
                  <c:v>Russas</c:v>
                </c:pt>
                <c:pt idx="64">
                  <c:v>Ibicuitinga</c:v>
                </c:pt>
                <c:pt idx="65">
                  <c:v>Icapuí</c:v>
                </c:pt>
                <c:pt idx="66">
                  <c:v>Marco</c:v>
                </c:pt>
                <c:pt idx="67">
                  <c:v>Itapipoca</c:v>
                </c:pt>
                <c:pt idx="68">
                  <c:v>Horizonte</c:v>
                </c:pt>
                <c:pt idx="69">
                  <c:v>Paraipaba</c:v>
                </c:pt>
                <c:pt idx="70">
                  <c:v>Ipu</c:v>
                </c:pt>
                <c:pt idx="71">
                  <c:v>Pindoretama</c:v>
                </c:pt>
                <c:pt idx="72">
                  <c:v>Senador Pompeu</c:v>
                </c:pt>
                <c:pt idx="73">
                  <c:v>Acaraú</c:v>
                </c:pt>
                <c:pt idx="74">
                  <c:v>Irauçuba</c:v>
                </c:pt>
                <c:pt idx="75">
                  <c:v>Penaforte</c:v>
                </c:pt>
                <c:pt idx="76">
                  <c:v>Palhano</c:v>
                </c:pt>
                <c:pt idx="77">
                  <c:v>Graça</c:v>
                </c:pt>
                <c:pt idx="78">
                  <c:v>Alcântaras</c:v>
                </c:pt>
                <c:pt idx="79">
                  <c:v>Jardim</c:v>
                </c:pt>
                <c:pt idx="80">
                  <c:v>Quixeré</c:v>
                </c:pt>
                <c:pt idx="81">
                  <c:v>Forquilha</c:v>
                </c:pt>
                <c:pt idx="82">
                  <c:v>Independência</c:v>
                </c:pt>
                <c:pt idx="83">
                  <c:v>Santana do Acaraú</c:v>
                </c:pt>
                <c:pt idx="84">
                  <c:v>Arneiroz</c:v>
                </c:pt>
                <c:pt idx="85">
                  <c:v>Jucás</c:v>
                </c:pt>
                <c:pt idx="86">
                  <c:v>Frecheirinha</c:v>
                </c:pt>
                <c:pt idx="87">
                  <c:v>Milhã</c:v>
                </c:pt>
                <c:pt idx="88">
                  <c:v>Ipueiras</c:v>
                </c:pt>
                <c:pt idx="89">
                  <c:v>Brejo Santo</c:v>
                </c:pt>
                <c:pt idx="90">
                  <c:v>Jaguaribara</c:v>
                </c:pt>
                <c:pt idx="91">
                  <c:v>Barroquinha</c:v>
                </c:pt>
                <c:pt idx="92">
                  <c:v>Pacatuba</c:v>
                </c:pt>
                <c:pt idx="93">
                  <c:v>Pentecoste</c:v>
                </c:pt>
                <c:pt idx="94">
                  <c:v>Itapiúna</c:v>
                </c:pt>
                <c:pt idx="95">
                  <c:v>Miraíma</c:v>
                </c:pt>
                <c:pt idx="96">
                  <c:v>Nova Olinda</c:v>
                </c:pt>
                <c:pt idx="97">
                  <c:v>Saboeiro</c:v>
                </c:pt>
                <c:pt idx="98">
                  <c:v>Aurora</c:v>
                </c:pt>
                <c:pt idx="99">
                  <c:v>Granja</c:v>
                </c:pt>
                <c:pt idx="100">
                  <c:v>Itarema</c:v>
                </c:pt>
                <c:pt idx="101">
                  <c:v>Caririaçu</c:v>
                </c:pt>
                <c:pt idx="102">
                  <c:v>Guaiúba</c:v>
                </c:pt>
                <c:pt idx="103">
                  <c:v>Santana do Cariri</c:v>
                </c:pt>
                <c:pt idx="104">
                  <c:v>Assaré</c:v>
                </c:pt>
                <c:pt idx="105">
                  <c:v>Uruoca</c:v>
                </c:pt>
                <c:pt idx="106">
                  <c:v>Pacajus</c:v>
                </c:pt>
                <c:pt idx="107">
                  <c:v>São João do Jaguaribe</c:v>
                </c:pt>
                <c:pt idx="108">
                  <c:v>Abaiara</c:v>
                </c:pt>
                <c:pt idx="109">
                  <c:v>Ibiapina</c:v>
                </c:pt>
                <c:pt idx="110">
                  <c:v>Barbalha</c:v>
                </c:pt>
                <c:pt idx="111">
                  <c:v>Mauriti</c:v>
                </c:pt>
                <c:pt idx="112">
                  <c:v>Itapagé</c:v>
                </c:pt>
                <c:pt idx="113">
                  <c:v>Barreira</c:v>
                </c:pt>
                <c:pt idx="114">
                  <c:v>Porteiras</c:v>
                </c:pt>
                <c:pt idx="115">
                  <c:v>Potengi</c:v>
                </c:pt>
                <c:pt idx="116">
                  <c:v>Alto Santo</c:v>
                </c:pt>
                <c:pt idx="117">
                  <c:v>Bela Cruz</c:v>
                </c:pt>
                <c:pt idx="118">
                  <c:v>Cruz</c:v>
                </c:pt>
                <c:pt idx="119">
                  <c:v>Groaíras</c:v>
                </c:pt>
                <c:pt idx="120">
                  <c:v>Ererê</c:v>
                </c:pt>
                <c:pt idx="121">
                  <c:v>Quixelô</c:v>
                </c:pt>
                <c:pt idx="122">
                  <c:v>Redenção</c:v>
                </c:pt>
                <c:pt idx="123">
                  <c:v>Coreaú</c:v>
                </c:pt>
                <c:pt idx="124">
                  <c:v>Paramoti</c:v>
                </c:pt>
                <c:pt idx="125">
                  <c:v>Aratuba</c:v>
                </c:pt>
                <c:pt idx="126">
                  <c:v>Pacujá</c:v>
                </c:pt>
                <c:pt idx="127">
                  <c:v>Salitre</c:v>
                </c:pt>
                <c:pt idx="128">
                  <c:v>Baixio</c:v>
                </c:pt>
                <c:pt idx="129">
                  <c:v>Umirim</c:v>
                </c:pt>
                <c:pt idx="130">
                  <c:v>Guaraciaba do Norte</c:v>
                </c:pt>
                <c:pt idx="131">
                  <c:v>Capistrano</c:v>
                </c:pt>
                <c:pt idx="132">
                  <c:v>Choró</c:v>
                </c:pt>
                <c:pt idx="133">
                  <c:v>Antonina do Norte</c:v>
                </c:pt>
                <c:pt idx="134">
                  <c:v>Lavras da Mangabeira</c:v>
                </c:pt>
                <c:pt idx="135">
                  <c:v>Tabuleiro do Norte</c:v>
                </c:pt>
                <c:pt idx="136">
                  <c:v>Potiretama</c:v>
                </c:pt>
                <c:pt idx="137">
                  <c:v>Pires Ferreira</c:v>
                </c:pt>
                <c:pt idx="138">
                  <c:v>Tejuçuoca</c:v>
                </c:pt>
                <c:pt idx="139">
                  <c:v>Banabuiú</c:v>
                </c:pt>
                <c:pt idx="140">
                  <c:v>Barro</c:v>
                </c:pt>
                <c:pt idx="141">
                  <c:v>Altaneira</c:v>
                </c:pt>
                <c:pt idx="142">
                  <c:v>Cariús</c:v>
                </c:pt>
                <c:pt idx="143">
                  <c:v>Morada Nova</c:v>
                </c:pt>
                <c:pt idx="144">
                  <c:v>Ipaumirim</c:v>
                </c:pt>
                <c:pt idx="145">
                  <c:v>Tururu</c:v>
                </c:pt>
                <c:pt idx="146">
                  <c:v>Tarrafas</c:v>
                </c:pt>
                <c:pt idx="147">
                  <c:v>Novo Oriente</c:v>
                </c:pt>
                <c:pt idx="148">
                  <c:v>Parambu</c:v>
                </c:pt>
                <c:pt idx="149">
                  <c:v>Jaguaruana</c:v>
                </c:pt>
                <c:pt idx="150">
                  <c:v>Uruburetama</c:v>
                </c:pt>
                <c:pt idx="151">
                  <c:v>Solonópole</c:v>
                </c:pt>
                <c:pt idx="152">
                  <c:v>Chaval</c:v>
                </c:pt>
                <c:pt idx="153">
                  <c:v>Ararendá</c:v>
                </c:pt>
                <c:pt idx="154">
                  <c:v>Missão Velha</c:v>
                </c:pt>
                <c:pt idx="155">
                  <c:v>Apuiarés</c:v>
                </c:pt>
                <c:pt idx="156">
                  <c:v>Ipaporanga</c:v>
                </c:pt>
                <c:pt idx="157">
                  <c:v>Itatira</c:v>
                </c:pt>
                <c:pt idx="158">
                  <c:v>Carnaubal</c:v>
                </c:pt>
                <c:pt idx="159">
                  <c:v>Mulungu</c:v>
                </c:pt>
                <c:pt idx="160">
                  <c:v>Umari</c:v>
                </c:pt>
                <c:pt idx="161">
                  <c:v>Granjeiro</c:v>
                </c:pt>
                <c:pt idx="162">
                  <c:v>Massapê</c:v>
                </c:pt>
                <c:pt idx="163">
                  <c:v>Piquet Carneiro</c:v>
                </c:pt>
                <c:pt idx="164">
                  <c:v>Reriutaba</c:v>
                </c:pt>
                <c:pt idx="165">
                  <c:v>Trairi</c:v>
                </c:pt>
                <c:pt idx="166">
                  <c:v>São Benedito</c:v>
                </c:pt>
                <c:pt idx="167">
                  <c:v>Itaiçaba</c:v>
                </c:pt>
                <c:pt idx="168">
                  <c:v>São Luís do Curu</c:v>
                </c:pt>
                <c:pt idx="169">
                  <c:v>Meruoca</c:v>
                </c:pt>
                <c:pt idx="170">
                  <c:v>Palmácia</c:v>
                </c:pt>
                <c:pt idx="171">
                  <c:v>Hidrolândia</c:v>
                </c:pt>
              </c:strCache>
            </c:strRef>
          </c:xVal>
          <c:yVal>
            <c:numRef>
              <c:f>'IPTU Cota IPVA'!$D$2:$D$173</c:f>
              <c:numCache>
                <c:formatCode>0.00%</c:formatCode>
                <c:ptCount val="172"/>
                <c:pt idx="0">
                  <c:v>4.6720203754171452</c:v>
                </c:pt>
                <c:pt idx="1">
                  <c:v>2.3840478785910952</c:v>
                </c:pt>
                <c:pt idx="2">
                  <c:v>1.5989222186940466</c:v>
                </c:pt>
                <c:pt idx="3">
                  <c:v>1.3520707641341381</c:v>
                </c:pt>
                <c:pt idx="4">
                  <c:v>1.2354236484037786</c:v>
                </c:pt>
                <c:pt idx="5">
                  <c:v>0.87829266286017971</c:v>
                </c:pt>
                <c:pt idx="6">
                  <c:v>0.83818708496784977</c:v>
                </c:pt>
                <c:pt idx="7">
                  <c:v>0.70250231910009397</c:v>
                </c:pt>
                <c:pt idx="8">
                  <c:v>0.68610573782317763</c:v>
                </c:pt>
                <c:pt idx="9">
                  <c:v>0.6349207198534057</c:v>
                </c:pt>
                <c:pt idx="10">
                  <c:v>0.60227242960224459</c:v>
                </c:pt>
                <c:pt idx="11">
                  <c:v>0.59904877682350466</c:v>
                </c:pt>
                <c:pt idx="12">
                  <c:v>0.57724832109605351</c:v>
                </c:pt>
                <c:pt idx="13">
                  <c:v>0.560181068451717</c:v>
                </c:pt>
                <c:pt idx="14">
                  <c:v>0.54105207312852222</c:v>
                </c:pt>
                <c:pt idx="15">
                  <c:v>0.52525093137830403</c:v>
                </c:pt>
                <c:pt idx="16">
                  <c:v>0.40840843212623701</c:v>
                </c:pt>
                <c:pt idx="17">
                  <c:v>0.39638782227857022</c:v>
                </c:pt>
                <c:pt idx="18">
                  <c:v>0.38030578354056405</c:v>
                </c:pt>
                <c:pt idx="19">
                  <c:v>0.37966418474468916</c:v>
                </c:pt>
                <c:pt idx="20">
                  <c:v>0.35691949921714622</c:v>
                </c:pt>
                <c:pt idx="21">
                  <c:v>0.35481914199494441</c:v>
                </c:pt>
                <c:pt idx="22">
                  <c:v>0.3417195545629142</c:v>
                </c:pt>
                <c:pt idx="23">
                  <c:v>0.34079853212680222</c:v>
                </c:pt>
                <c:pt idx="24">
                  <c:v>0.33222872796643704</c:v>
                </c:pt>
                <c:pt idx="25">
                  <c:v>0.30336535724578961</c:v>
                </c:pt>
                <c:pt idx="26">
                  <c:v>0.29583971531654085</c:v>
                </c:pt>
                <c:pt idx="27">
                  <c:v>0.29404591952161002</c:v>
                </c:pt>
                <c:pt idx="28">
                  <c:v>0.29372495525681191</c:v>
                </c:pt>
                <c:pt idx="29">
                  <c:v>0.29121541406789808</c:v>
                </c:pt>
                <c:pt idx="30">
                  <c:v>0.28401760412536431</c:v>
                </c:pt>
                <c:pt idx="31">
                  <c:v>0.28314292825200932</c:v>
                </c:pt>
                <c:pt idx="32">
                  <c:v>0.28268074153309902</c:v>
                </c:pt>
                <c:pt idx="33">
                  <c:v>0.26581521264494268</c:v>
                </c:pt>
                <c:pt idx="34">
                  <c:v>0.26033175246243179</c:v>
                </c:pt>
                <c:pt idx="35">
                  <c:v>0.23626495654654137</c:v>
                </c:pt>
                <c:pt idx="36">
                  <c:v>0.22935295751067611</c:v>
                </c:pt>
                <c:pt idx="37">
                  <c:v>0.22629408234997048</c:v>
                </c:pt>
                <c:pt idx="38">
                  <c:v>0.21864440597152945</c:v>
                </c:pt>
                <c:pt idx="39">
                  <c:v>0.21342880009223264</c:v>
                </c:pt>
                <c:pt idx="40">
                  <c:v>0.21107953433206134</c:v>
                </c:pt>
                <c:pt idx="41">
                  <c:v>0.21105697065412021</c:v>
                </c:pt>
                <c:pt idx="42">
                  <c:v>0.20909895441995804</c:v>
                </c:pt>
                <c:pt idx="43">
                  <c:v>0.19230419275415511</c:v>
                </c:pt>
                <c:pt idx="44">
                  <c:v>0.19089064439943323</c:v>
                </c:pt>
                <c:pt idx="45">
                  <c:v>0.18456323461382146</c:v>
                </c:pt>
                <c:pt idx="46">
                  <c:v>0.18192669575663037</c:v>
                </c:pt>
                <c:pt idx="47">
                  <c:v>0.1812173659142183</c:v>
                </c:pt>
                <c:pt idx="48">
                  <c:v>0.180888252344543</c:v>
                </c:pt>
                <c:pt idx="49">
                  <c:v>0.178808119333874</c:v>
                </c:pt>
                <c:pt idx="50">
                  <c:v>0.17697401883023933</c:v>
                </c:pt>
                <c:pt idx="51">
                  <c:v>0.174886055246288</c:v>
                </c:pt>
                <c:pt idx="52">
                  <c:v>0.172374661341438</c:v>
                </c:pt>
                <c:pt idx="53">
                  <c:v>0.17095167598434888</c:v>
                </c:pt>
                <c:pt idx="54">
                  <c:v>0.16740516318132675</c:v>
                </c:pt>
                <c:pt idx="55">
                  <c:v>0.16660821797877587</c:v>
                </c:pt>
                <c:pt idx="56">
                  <c:v>0.16316928749318924</c:v>
                </c:pt>
                <c:pt idx="57">
                  <c:v>0.16300940965162741</c:v>
                </c:pt>
                <c:pt idx="58">
                  <c:v>0.1620105703228272</c:v>
                </c:pt>
                <c:pt idx="59">
                  <c:v>0.16200097691312387</c:v>
                </c:pt>
                <c:pt idx="60">
                  <c:v>0.15466302319911801</c:v>
                </c:pt>
                <c:pt idx="61">
                  <c:v>0.15419541195213946</c:v>
                </c:pt>
                <c:pt idx="62">
                  <c:v>0.1540526550560283</c:v>
                </c:pt>
                <c:pt idx="63">
                  <c:v>0.15229464027348721</c:v>
                </c:pt>
                <c:pt idx="64">
                  <c:v>0.14626413600104646</c:v>
                </c:pt>
                <c:pt idx="65">
                  <c:v>0.14086825772099937</c:v>
                </c:pt>
                <c:pt idx="66">
                  <c:v>0.14062340215949737</c:v>
                </c:pt>
                <c:pt idx="67">
                  <c:v>0.13747071781984788</c:v>
                </c:pt>
                <c:pt idx="68">
                  <c:v>0.13725953522453888</c:v>
                </c:pt>
                <c:pt idx="69">
                  <c:v>0.13725256274233821</c:v>
                </c:pt>
                <c:pt idx="70">
                  <c:v>0.136386264371639</c:v>
                </c:pt>
                <c:pt idx="71">
                  <c:v>0.13387727725559387</c:v>
                </c:pt>
                <c:pt idx="72">
                  <c:v>0.13242495149456501</c:v>
                </c:pt>
                <c:pt idx="73">
                  <c:v>0.12617022514127388</c:v>
                </c:pt>
                <c:pt idx="74">
                  <c:v>0.122418788574146</c:v>
                </c:pt>
                <c:pt idx="75">
                  <c:v>0.11792114430807521</c:v>
                </c:pt>
                <c:pt idx="76">
                  <c:v>0.11298700528500798</c:v>
                </c:pt>
                <c:pt idx="77">
                  <c:v>0.10847589729347798</c:v>
                </c:pt>
                <c:pt idx="78">
                  <c:v>0.101151620101862</c:v>
                </c:pt>
                <c:pt idx="79">
                  <c:v>9.7104379559353249E-2</c:v>
                </c:pt>
                <c:pt idx="80">
                  <c:v>9.6838926359290353E-2</c:v>
                </c:pt>
                <c:pt idx="81">
                  <c:v>9.5720245040174345E-2</c:v>
                </c:pt>
                <c:pt idx="82">
                  <c:v>9.4755603200248228E-2</c:v>
                </c:pt>
                <c:pt idx="83">
                  <c:v>9.2840721014004632E-2</c:v>
                </c:pt>
                <c:pt idx="84">
                  <c:v>9.2627181832101682E-2</c:v>
                </c:pt>
                <c:pt idx="85">
                  <c:v>9.1233507943337414E-2</c:v>
                </c:pt>
                <c:pt idx="86">
                  <c:v>8.9961657789689189E-2</c:v>
                </c:pt>
                <c:pt idx="87">
                  <c:v>8.8319751698901439E-2</c:v>
                </c:pt>
                <c:pt idx="88">
                  <c:v>8.6109274391629367E-2</c:v>
                </c:pt>
                <c:pt idx="89">
                  <c:v>8.283546865159816E-2</c:v>
                </c:pt>
                <c:pt idx="90">
                  <c:v>8.1824707289561663E-2</c:v>
                </c:pt>
                <c:pt idx="91">
                  <c:v>8.0546485563653777E-2</c:v>
                </c:pt>
                <c:pt idx="92">
                  <c:v>7.8387605848616315E-2</c:v>
                </c:pt>
                <c:pt idx="93">
                  <c:v>7.8227824904564119E-2</c:v>
                </c:pt>
                <c:pt idx="94">
                  <c:v>7.5350350764099086E-2</c:v>
                </c:pt>
                <c:pt idx="95">
                  <c:v>7.5015829580668311E-2</c:v>
                </c:pt>
                <c:pt idx="96">
                  <c:v>7.4397815762053593E-2</c:v>
                </c:pt>
                <c:pt idx="97">
                  <c:v>7.2412982695039513E-2</c:v>
                </c:pt>
                <c:pt idx="98">
                  <c:v>7.134257310622398E-2</c:v>
                </c:pt>
                <c:pt idx="99">
                  <c:v>7.0975650894955999E-2</c:v>
                </c:pt>
                <c:pt idx="100">
                  <c:v>7.0975650894955999E-2</c:v>
                </c:pt>
                <c:pt idx="101">
                  <c:v>7.0885668733222024E-2</c:v>
                </c:pt>
                <c:pt idx="102">
                  <c:v>6.9867631549831694E-2</c:v>
                </c:pt>
                <c:pt idx="103">
                  <c:v>6.9281374861009881E-2</c:v>
                </c:pt>
                <c:pt idx="104">
                  <c:v>6.8851857532147703E-2</c:v>
                </c:pt>
                <c:pt idx="105">
                  <c:v>6.6184071300467107E-2</c:v>
                </c:pt>
                <c:pt idx="106">
                  <c:v>6.5125971828762799E-2</c:v>
                </c:pt>
                <c:pt idx="107">
                  <c:v>6.3569362000536908E-2</c:v>
                </c:pt>
                <c:pt idx="108">
                  <c:v>6.2707069452549932E-2</c:v>
                </c:pt>
                <c:pt idx="109">
                  <c:v>6.2341769111538423E-2</c:v>
                </c:pt>
                <c:pt idx="110">
                  <c:v>6.2308255020736177E-2</c:v>
                </c:pt>
                <c:pt idx="111">
                  <c:v>6.2174707170848102E-2</c:v>
                </c:pt>
                <c:pt idx="112">
                  <c:v>6.1227249994240722E-2</c:v>
                </c:pt>
                <c:pt idx="113">
                  <c:v>6.0500588463677847E-2</c:v>
                </c:pt>
                <c:pt idx="114">
                  <c:v>6.0489213820776856E-2</c:v>
                </c:pt>
                <c:pt idx="115">
                  <c:v>5.7722106038770503E-2</c:v>
                </c:pt>
                <c:pt idx="116">
                  <c:v>5.6796948217344094E-2</c:v>
                </c:pt>
                <c:pt idx="117">
                  <c:v>5.6149516075518387E-2</c:v>
                </c:pt>
                <c:pt idx="118">
                  <c:v>5.5583599031108544E-2</c:v>
                </c:pt>
                <c:pt idx="119">
                  <c:v>5.4037119361890915E-2</c:v>
                </c:pt>
                <c:pt idx="120">
                  <c:v>5.2744999906497524E-2</c:v>
                </c:pt>
                <c:pt idx="121">
                  <c:v>5.2596251695784524E-2</c:v>
                </c:pt>
                <c:pt idx="122">
                  <c:v>5.0657703853399932E-2</c:v>
                </c:pt>
                <c:pt idx="123">
                  <c:v>4.7054043313914704E-2</c:v>
                </c:pt>
                <c:pt idx="124">
                  <c:v>4.5206226145131978E-2</c:v>
                </c:pt>
                <c:pt idx="125">
                  <c:v>4.4443539149249867E-2</c:v>
                </c:pt>
                <c:pt idx="126">
                  <c:v>4.3785691321204523E-2</c:v>
                </c:pt>
                <c:pt idx="127">
                  <c:v>4.2791408259343078E-2</c:v>
                </c:pt>
                <c:pt idx="128">
                  <c:v>4.1844218153876907E-2</c:v>
                </c:pt>
                <c:pt idx="129">
                  <c:v>3.9716121994324741E-2</c:v>
                </c:pt>
                <c:pt idx="130">
                  <c:v>3.57554948119451E-2</c:v>
                </c:pt>
                <c:pt idx="131">
                  <c:v>3.534290064197225E-2</c:v>
                </c:pt>
                <c:pt idx="132">
                  <c:v>3.5189403050058604E-2</c:v>
                </c:pt>
                <c:pt idx="133">
                  <c:v>3.4553987881605998E-2</c:v>
                </c:pt>
                <c:pt idx="134">
                  <c:v>3.309497922332439E-2</c:v>
                </c:pt>
                <c:pt idx="135">
                  <c:v>3.3017796307905009E-2</c:v>
                </c:pt>
                <c:pt idx="136">
                  <c:v>3.2814435210761779E-2</c:v>
                </c:pt>
                <c:pt idx="137">
                  <c:v>3.2463228152450452E-2</c:v>
                </c:pt>
                <c:pt idx="138">
                  <c:v>3.2337666427126439E-2</c:v>
                </c:pt>
                <c:pt idx="139">
                  <c:v>3.0742494987880103E-2</c:v>
                </c:pt>
                <c:pt idx="140">
                  <c:v>2.9893951268170651E-2</c:v>
                </c:pt>
                <c:pt idx="141">
                  <c:v>2.76613748827285E-2</c:v>
                </c:pt>
                <c:pt idx="142">
                  <c:v>2.7533598046196556E-2</c:v>
                </c:pt>
                <c:pt idx="143">
                  <c:v>2.2923846449495452E-2</c:v>
                </c:pt>
                <c:pt idx="144">
                  <c:v>2.2276547602474522E-2</c:v>
                </c:pt>
                <c:pt idx="145">
                  <c:v>1.9777649988431702E-2</c:v>
                </c:pt>
                <c:pt idx="146">
                  <c:v>1.9727878998676153E-2</c:v>
                </c:pt>
                <c:pt idx="147">
                  <c:v>1.9017734672160627E-2</c:v>
                </c:pt>
                <c:pt idx="148">
                  <c:v>1.852657747541225E-2</c:v>
                </c:pt>
                <c:pt idx="149">
                  <c:v>1.8292890962643898E-2</c:v>
                </c:pt>
                <c:pt idx="150">
                  <c:v>1.7858057472767721E-2</c:v>
                </c:pt>
                <c:pt idx="151">
                  <c:v>1.7118634328862029E-2</c:v>
                </c:pt>
                <c:pt idx="152">
                  <c:v>1.6751682212232149E-2</c:v>
                </c:pt>
                <c:pt idx="153">
                  <c:v>1.6222703712079525E-2</c:v>
                </c:pt>
                <c:pt idx="154">
                  <c:v>1.4822565177574409E-2</c:v>
                </c:pt>
                <c:pt idx="155">
                  <c:v>1.2725840679353511E-2</c:v>
                </c:pt>
                <c:pt idx="156">
                  <c:v>1.2670070134569222E-2</c:v>
                </c:pt>
                <c:pt idx="157">
                  <c:v>1.2585148650406101E-2</c:v>
                </c:pt>
                <c:pt idx="158">
                  <c:v>9.2326291412685689E-3</c:v>
                </c:pt>
                <c:pt idx="159">
                  <c:v>8.8459062432841261E-3</c:v>
                </c:pt>
                <c:pt idx="160">
                  <c:v>8.7186567888061731E-3</c:v>
                </c:pt>
                <c:pt idx="161">
                  <c:v>7.8624770743429412E-3</c:v>
                </c:pt>
                <c:pt idx="162">
                  <c:v>7.1723322132693241E-3</c:v>
                </c:pt>
                <c:pt idx="163">
                  <c:v>6.3948738322993429E-3</c:v>
                </c:pt>
                <c:pt idx="164">
                  <c:v>5.1849505054027325E-3</c:v>
                </c:pt>
                <c:pt idx="165">
                  <c:v>5.1009406781338815E-3</c:v>
                </c:pt>
                <c:pt idx="166">
                  <c:v>3.7514730614878295E-3</c:v>
                </c:pt>
                <c:pt idx="167">
                  <c:v>3.4253706348703642E-3</c:v>
                </c:pt>
                <c:pt idx="168">
                  <c:v>3.4048281408656841E-3</c:v>
                </c:pt>
                <c:pt idx="169">
                  <c:v>2.4439450588143478E-3</c:v>
                </c:pt>
                <c:pt idx="170">
                  <c:v>2.3878830549257395E-4</c:v>
                </c:pt>
                <c:pt idx="171">
                  <c:v>0</c:v>
                </c:pt>
              </c:numCache>
            </c:numRef>
          </c:yVal>
        </c:ser>
        <c:dLbls/>
        <c:axId val="139107712"/>
        <c:axId val="163113984"/>
      </c:scatterChart>
      <c:valAx>
        <c:axId val="139107712"/>
        <c:scaling>
          <c:orientation val="minMax"/>
        </c:scaling>
        <c:axPos val="b"/>
        <c:tickLblPos val="nextTo"/>
        <c:txPr>
          <a:bodyPr/>
          <a:lstStyle/>
          <a:p>
            <a:pPr>
              <a:defRPr lang="en-US"/>
            </a:pPr>
            <a:endParaRPr lang="pt-BR"/>
          </a:p>
        </c:txPr>
        <c:crossAx val="163113984"/>
        <c:crosses val="autoZero"/>
        <c:crossBetween val="midCat"/>
      </c:valAx>
      <c:valAx>
        <c:axId val="163113984"/>
        <c:scaling>
          <c:orientation val="minMax"/>
          <c:max val="1"/>
          <c:min val="0"/>
        </c:scaling>
        <c:axPos val="l"/>
        <c:majorGridlines/>
        <c:numFmt formatCode="0.00%" sourceLinked="1"/>
        <c:tickLblPos val="nextTo"/>
        <c:spPr>
          <a:ln w="22225">
            <a:noFill/>
          </a:ln>
        </c:spPr>
        <c:txPr>
          <a:bodyPr/>
          <a:lstStyle/>
          <a:p>
            <a:pPr>
              <a:defRPr lang="en-US"/>
            </a:pPr>
            <a:endParaRPr lang="pt-BR"/>
          </a:p>
        </c:txPr>
        <c:crossAx val="139107712"/>
        <c:crosses val="autoZero"/>
        <c:crossBetween val="midCat"/>
        <c:majorUnit val="0.1"/>
        <c:minorUnit val="0.1"/>
      </c:valAx>
    </c:plotArea>
    <c:plotVisOnly val="1"/>
    <c:dispBlanksAs val="gap"/>
  </c:chart>
  <c:externalData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1805088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785906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3069819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914400" y="2130426"/>
            <a:ext cx="103632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42343360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5035396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963084" y="4406901"/>
            <a:ext cx="103632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789627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814581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8" name="Espaço Reservado para Rodapé 7"/>
          <p:cNvSpPr>
            <a:spLocks noGrp="1"/>
          </p:cNvSpPr>
          <p:nvPr>
            <p:ph type="ftr" sz="quarter" idx="11"/>
          </p:nvPr>
        </p:nvSpPr>
        <p:spPr/>
        <p:txBody>
          <a:bodyPr/>
          <a:lstStyle/>
          <a:p>
            <a:endParaRPr lang="pt-BR">
              <a:solidFill>
                <a:prstClr val="black">
                  <a:tint val="75000"/>
                </a:prstClr>
              </a:solidFill>
            </a:endParaRPr>
          </a:p>
        </p:txBody>
      </p:sp>
      <p:sp>
        <p:nvSpPr>
          <p:cNvPr id="9" name="Espaço Reservado para Número de Slide 8"/>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89962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4" name="Espaço Reservado para Rodapé 3"/>
          <p:cNvSpPr>
            <a:spLocks noGrp="1"/>
          </p:cNvSpPr>
          <p:nvPr>
            <p:ph type="ftr" sz="quarter" idx="11"/>
          </p:nvPr>
        </p:nvSpPr>
        <p:spPr/>
        <p:txBody>
          <a:bodyPr/>
          <a:lstStyle/>
          <a:p>
            <a:endParaRPr lang="pt-BR">
              <a:solidFill>
                <a:prstClr val="black">
                  <a:tint val="75000"/>
                </a:prstClr>
              </a:solidFill>
            </a:endParaRPr>
          </a:p>
        </p:txBody>
      </p:sp>
      <p:sp>
        <p:nvSpPr>
          <p:cNvPr id="5" name="Espaço Reservado para Número de Slide 4"/>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4754780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3" name="Espaço Reservado para Rodapé 2"/>
          <p:cNvSpPr>
            <a:spLocks noGrp="1"/>
          </p:cNvSpPr>
          <p:nvPr>
            <p:ph type="ftr" sz="quarter" idx="11"/>
          </p:nvPr>
        </p:nvSpPr>
        <p:spPr/>
        <p:txBody>
          <a:bodyPr/>
          <a:lstStyle/>
          <a:p>
            <a:endParaRPr lang="pt-BR">
              <a:solidFill>
                <a:prstClr val="black">
                  <a:tint val="75000"/>
                </a:prstClr>
              </a:solidFill>
            </a:endParaRPr>
          </a:p>
        </p:txBody>
      </p:sp>
      <p:sp>
        <p:nvSpPr>
          <p:cNvPr id="4" name="Espaço Reservado para Número de Slide 3"/>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27917662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609601" y="273050"/>
            <a:ext cx="4011084"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912826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3980765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389717" y="4800600"/>
            <a:ext cx="73152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6" name="Espaço Reservado para Rodapé 5"/>
          <p:cNvSpPr>
            <a:spLocks noGrp="1"/>
          </p:cNvSpPr>
          <p:nvPr>
            <p:ph type="ftr" sz="quarter" idx="11"/>
          </p:nvPr>
        </p:nvSpPr>
        <p:spPr/>
        <p:txBody>
          <a:bodyPr/>
          <a:lstStyle/>
          <a:p>
            <a:endParaRPr lang="pt-BR">
              <a:solidFill>
                <a:prstClr val="black">
                  <a:tint val="75000"/>
                </a:prstClr>
              </a:solidFill>
            </a:endParaRPr>
          </a:p>
        </p:txBody>
      </p:sp>
      <p:sp>
        <p:nvSpPr>
          <p:cNvPr id="7" name="Espaço Reservado para Número de Slide 6"/>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361972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1903367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839200" y="274639"/>
            <a:ext cx="27432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09600" y="274639"/>
            <a:ext cx="80264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11"/>
          </p:nvPr>
        </p:nvSpPr>
        <p:spPr/>
        <p:txBody>
          <a:bodyPr/>
          <a:lstStyle/>
          <a:p>
            <a:endParaRPr lang="pt-BR">
              <a:solidFill>
                <a:prstClr val="black">
                  <a:tint val="75000"/>
                </a:prstClr>
              </a:solidFill>
            </a:endParaRPr>
          </a:p>
        </p:txBody>
      </p:sp>
      <p:sp>
        <p:nvSpPr>
          <p:cNvPr id="6" name="Espaço Reservado para Número de Slide 5"/>
          <p:cNvSpPr>
            <a:spLocks noGrp="1"/>
          </p:cNvSpPr>
          <p:nvPr>
            <p:ph type="sldNum" sz="quarter" idx="12"/>
          </p:nvPr>
        </p:nvSpPr>
        <p:spPr/>
        <p:txBody>
          <a:body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495923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37910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79987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323833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36223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4218197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247238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3B23F35A-2DB6-4F3C-835E-5B8D3C2FDEC9}" type="datetimeFigureOut">
              <a:rPr lang="pt-BR" smtClean="0"/>
              <a:pPr/>
              <a:t>12/12/2014</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3825876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3F35A-2DB6-4F3C-835E-5B8D3C2FDEC9}" type="datetimeFigureOut">
              <a:rPr lang="pt-BR" smtClean="0"/>
              <a:pPr/>
              <a:t>12/12/2014</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A7D3A0-2D77-444B-9953-A782AABC5ED4}" type="slidenum">
              <a:rPr lang="pt-BR" smtClean="0"/>
              <a:pPr/>
              <a:t>‹nº›</a:t>
            </a:fld>
            <a:endParaRPr lang="pt-BR"/>
          </a:p>
        </p:txBody>
      </p:sp>
    </p:spTree>
    <p:extLst>
      <p:ext uri="{BB962C8B-B14F-4D97-AF65-F5344CB8AC3E}">
        <p14:creationId xmlns:p14="http://schemas.microsoft.com/office/powerpoint/2010/main" xmlns="" val="2917881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54E6B6-4BC7-44CE-9FE2-4D82C9779A91}" type="datetimeFigureOut">
              <a:rPr lang="pt-BR" smtClean="0">
                <a:solidFill>
                  <a:prstClr val="black">
                    <a:tint val="75000"/>
                  </a:prstClr>
                </a:solidFill>
              </a:rPr>
              <a:pPr/>
              <a:t>12/12/2014</a:t>
            </a:fld>
            <a:endParaRPr lang="pt-BR">
              <a:solidFill>
                <a:prstClr val="black">
                  <a:tint val="75000"/>
                </a:prstClr>
              </a:solidFill>
            </a:endParaRPr>
          </a:p>
        </p:txBody>
      </p:sp>
      <p:sp>
        <p:nvSpPr>
          <p:cNvPr id="5" name="Espaço Reservado para Rodapé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solidFill>
                <a:prstClr val="black">
                  <a:tint val="75000"/>
                </a:prstClr>
              </a:solidFill>
            </a:endParaRPr>
          </a:p>
        </p:txBody>
      </p:sp>
      <p:sp>
        <p:nvSpPr>
          <p:cNvPr id="6" name="Espaço Reservado para Número de Slid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C65F71-368C-4593-ACA5-040A367A7C2D}" type="slidenum">
              <a:rPr lang="pt-BR" smtClean="0">
                <a:solidFill>
                  <a:prstClr val="black">
                    <a:tint val="75000"/>
                  </a:prstClr>
                </a:solidFill>
              </a:rPr>
              <a:pPr/>
              <a:t>‹nº›</a:t>
            </a:fld>
            <a:endParaRPr lang="pt-BR">
              <a:solidFill>
                <a:prstClr val="black">
                  <a:tint val="75000"/>
                </a:prstClr>
              </a:solidFill>
            </a:endParaRPr>
          </a:p>
        </p:txBody>
      </p:sp>
    </p:spTree>
    <p:extLst>
      <p:ext uri="{BB962C8B-B14F-4D97-AF65-F5344CB8AC3E}">
        <p14:creationId xmlns:p14="http://schemas.microsoft.com/office/powerpoint/2010/main" xmlns="" val="343300673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package" Target="../embeddings/Documento_do_Microsoft_Office_Word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package" Target="../embeddings/Documento_do_Microsoft_Office_Word2.docx"/><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emf"/><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5.png"/><Relationship Id="rId7" Type="http://schemas.openxmlformats.org/officeDocument/2006/relationships/image" Target="../media/image20.jpe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emf"/><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21.emf"/><Relationship Id="rId4" Type="http://schemas.microsoft.com/office/2007/relationships/hdphoto" Target="../media/hdphoto1.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hyperlink" Target="mailto:alexandre.cialdini@saobernardo.sp.gov.br" TargetMode="External"/><Relationship Id="rId2" Type="http://schemas.openxmlformats.org/officeDocument/2006/relationships/hyperlink" Target="mailto:ac.economista@uol.com.br" TargetMode="Externa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46313" y="5479255"/>
            <a:ext cx="7772400" cy="720080"/>
          </a:xfrm>
        </p:spPr>
        <p:txBody>
          <a:bodyPr>
            <a:normAutofit/>
          </a:bodyPr>
          <a:lstStyle/>
          <a:p>
            <a:r>
              <a:rPr lang="pt-BR" sz="2400" b="1" i="1" dirty="0"/>
              <a:t>Alexandre </a:t>
            </a:r>
            <a:r>
              <a:rPr lang="pt-BR" sz="2400" b="1" i="1" dirty="0" smtClean="0"/>
              <a:t>Sobreira Cialdini</a:t>
            </a:r>
            <a:endParaRPr lang="pt-BR" sz="2400" b="1" i="1" dirty="0"/>
          </a:p>
        </p:txBody>
      </p:sp>
      <p:sp>
        <p:nvSpPr>
          <p:cNvPr id="3" name="Espaço Reservado para Texto 2"/>
          <p:cNvSpPr>
            <a:spLocks noGrp="1"/>
          </p:cNvSpPr>
          <p:nvPr>
            <p:ph type="body" idx="1"/>
          </p:nvPr>
        </p:nvSpPr>
        <p:spPr>
          <a:xfrm>
            <a:off x="1847528" y="3780410"/>
            <a:ext cx="8132440" cy="1512169"/>
          </a:xfrm>
        </p:spPr>
        <p:txBody>
          <a:bodyPr>
            <a:normAutofit fontScale="92500"/>
          </a:bodyPr>
          <a:lstStyle/>
          <a:p>
            <a:r>
              <a:rPr lang="pt-BR" sz="4000" b="1" dirty="0">
                <a:solidFill>
                  <a:schemeClr val="tx1"/>
                </a:solidFill>
              </a:rPr>
              <a:t>IPTU: como a política tributária interfere no desenvolvimento das cidades</a:t>
            </a:r>
            <a:endParaRPr lang="pt-BR" dirty="0">
              <a:solidFill>
                <a:schemeClr val="tx1"/>
              </a:solidFill>
            </a:endParaRPr>
          </a:p>
        </p:txBody>
      </p:sp>
      <p:sp>
        <p:nvSpPr>
          <p:cNvPr id="4" name="Retângulo 3"/>
          <p:cNvSpPr/>
          <p:nvPr/>
        </p:nvSpPr>
        <p:spPr>
          <a:xfrm>
            <a:off x="3810000" y="188640"/>
            <a:ext cx="4572000" cy="369332"/>
          </a:xfrm>
          <a:prstGeom prst="rect">
            <a:avLst/>
          </a:prstGeom>
        </p:spPr>
        <p:txBody>
          <a:bodyPr>
            <a:spAutoFit/>
          </a:bodyPr>
          <a:lstStyle/>
          <a:p>
            <a:endParaRPr lang="pt-BR" dirty="0"/>
          </a:p>
        </p:txBody>
      </p:sp>
      <p:pic>
        <p:nvPicPr>
          <p:cNvPr id="7" name="Imagem 6"/>
          <p:cNvPicPr>
            <a:picLocks noChangeAspect="1"/>
          </p:cNvPicPr>
          <p:nvPr/>
        </p:nvPicPr>
        <p:blipFill>
          <a:blip r:embed="rId2" cstate="print"/>
          <a:stretch>
            <a:fillRect/>
          </a:stretch>
        </p:blipFill>
        <p:spPr>
          <a:xfrm>
            <a:off x="9372600" y="10580"/>
            <a:ext cx="2810952" cy="2422897"/>
          </a:xfrm>
          <a:prstGeom prst="rect">
            <a:avLst/>
          </a:prstGeom>
        </p:spPr>
      </p:pic>
      <p:grpSp>
        <p:nvGrpSpPr>
          <p:cNvPr id="8" name="Grupo 7"/>
          <p:cNvGrpSpPr/>
          <p:nvPr/>
        </p:nvGrpSpPr>
        <p:grpSpPr>
          <a:xfrm>
            <a:off x="1250504" y="107106"/>
            <a:ext cx="2559496" cy="1750269"/>
            <a:chOff x="2771800" y="1124744"/>
            <a:chExt cx="3240356" cy="1944216"/>
          </a:xfrm>
        </p:grpSpPr>
        <p:pic>
          <p:nvPicPr>
            <p:cNvPr id="9" name="Picture 4" descr="http://www.saobernardo.sp.gov.br/nav/Brasao_2013_160px.jpg"/>
            <p:cNvPicPr>
              <a:picLocks noChangeAspect="1" noChangeArrowheads="1"/>
            </p:cNvPicPr>
            <p:nvPr/>
          </p:nvPicPr>
          <p:blipFill>
            <a:blip r:embed="rId3" cstate="print"/>
            <a:srcRect/>
            <a:stretch>
              <a:fillRect/>
            </a:stretch>
          </p:blipFill>
          <p:spPr bwMode="auto">
            <a:xfrm>
              <a:off x="2771800" y="1124744"/>
              <a:ext cx="3240356" cy="1944216"/>
            </a:xfrm>
            <a:prstGeom prst="rect">
              <a:avLst/>
            </a:prstGeom>
            <a:noFill/>
          </p:spPr>
        </p:pic>
        <p:pic>
          <p:nvPicPr>
            <p:cNvPr id="10" name="Imagem 9" descr="Logo"/>
            <p:cNvPicPr/>
            <p:nvPr/>
          </p:nvPicPr>
          <p:blipFill>
            <a:blip r:embed="rId4" cstate="print"/>
            <a:srcRect/>
            <a:stretch>
              <a:fillRect/>
            </a:stretch>
          </p:blipFill>
          <p:spPr bwMode="auto">
            <a:xfrm>
              <a:off x="3851920" y="1124744"/>
              <a:ext cx="1124186" cy="1294753"/>
            </a:xfrm>
            <a:prstGeom prst="rect">
              <a:avLst/>
            </a:prstGeom>
            <a:noFill/>
            <a:ln w="9525">
              <a:noFill/>
              <a:miter lim="800000"/>
              <a:headEnd/>
              <a:tailEnd/>
            </a:ln>
          </p:spPr>
        </p:pic>
      </p:grpSp>
      <p:sp>
        <p:nvSpPr>
          <p:cNvPr id="5" name="Retângulo 4"/>
          <p:cNvSpPr/>
          <p:nvPr/>
        </p:nvSpPr>
        <p:spPr>
          <a:xfrm>
            <a:off x="0" y="456815"/>
            <a:ext cx="333375" cy="574252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1" name="Retângulo 10"/>
          <p:cNvSpPr/>
          <p:nvPr/>
        </p:nvSpPr>
        <p:spPr>
          <a:xfrm>
            <a:off x="337742" y="1114425"/>
            <a:ext cx="205184" cy="4646760"/>
          </a:xfrm>
          <a:prstGeom prst="rect">
            <a:avLst/>
          </a:prstGeom>
          <a:solidFill>
            <a:schemeClr val="accent2">
              <a:lumMod val="7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28399385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980728"/>
            <a:ext cx="11491384" cy="5877272"/>
          </a:xfrm>
        </p:spPr>
        <p:txBody>
          <a:bodyPr>
            <a:normAutofit/>
          </a:bodyPr>
          <a:lstStyle/>
          <a:p>
            <a:r>
              <a:rPr lang="pt-BR" sz="2600" dirty="0"/>
              <a:t>Defender a necessidade de uma </a:t>
            </a:r>
            <a:r>
              <a:rPr lang="pt-BR" sz="2600" b="1" dirty="0"/>
              <a:t>reforma</a:t>
            </a:r>
            <a:r>
              <a:rPr lang="pt-BR" sz="2600" dirty="0"/>
              <a:t> que reveja em profundidade nosso </a:t>
            </a:r>
            <a:r>
              <a:rPr lang="pt-BR" sz="2600" b="1" dirty="0"/>
              <a:t>federalismo fiscal</a:t>
            </a:r>
            <a:r>
              <a:rPr lang="pt-BR" sz="2600" dirty="0"/>
              <a:t>.</a:t>
            </a:r>
          </a:p>
          <a:p>
            <a:r>
              <a:rPr lang="pt-BR" sz="2600" dirty="0"/>
              <a:t>Esforços de modernização da administração tributária são importantes, mas insuficientes – é preciso </a:t>
            </a:r>
            <a:r>
              <a:rPr lang="pt-BR" sz="2600" b="1" dirty="0"/>
              <a:t>eliminar os desincentivos e diluir o impacto político </a:t>
            </a:r>
            <a:r>
              <a:rPr lang="pt-BR" sz="2600" dirty="0"/>
              <a:t>de medidas para ampliar o uso e a importância do IPTU no sistema tributário brasileiro. </a:t>
            </a:r>
          </a:p>
          <a:p>
            <a:r>
              <a:rPr lang="pt-BR" sz="2600" b="1" dirty="0"/>
              <a:t>Frear</a:t>
            </a:r>
            <a:r>
              <a:rPr lang="pt-BR" sz="2600" dirty="0"/>
              <a:t> a propagação de práticas que usam </a:t>
            </a:r>
            <a:r>
              <a:rPr lang="pt-BR" sz="2600" b="1" dirty="0"/>
              <a:t>o IPTU para aumentar a arrecadação de outros tributos</a:t>
            </a:r>
            <a:r>
              <a:rPr lang="pt-BR" sz="2600" dirty="0"/>
              <a:t>.</a:t>
            </a:r>
          </a:p>
          <a:p>
            <a:r>
              <a:rPr lang="pt-BR" sz="2600" dirty="0"/>
              <a:t>Adotar iniciativas para reduzir a rejeição da população a esse tributo – apontar benefícios para o desenvolvimento urbano sustentável das cidades </a:t>
            </a:r>
            <a:r>
              <a:rPr lang="pt-BR" sz="2600" dirty="0" smtClean="0"/>
              <a:t>brasileiras – investir nos programas de </a:t>
            </a:r>
            <a:r>
              <a:rPr lang="pt-BR" sz="2600" b="1" dirty="0" smtClean="0"/>
              <a:t>CIDADANIA FISCAL</a:t>
            </a:r>
            <a:r>
              <a:rPr lang="pt-BR" sz="2600" dirty="0" smtClean="0"/>
              <a:t>.</a:t>
            </a:r>
          </a:p>
          <a:p>
            <a:r>
              <a:rPr lang="pt-BR" sz="2600" dirty="0" smtClean="0"/>
              <a:t>Independente das reformas estruturais e até de reformas conjunturais específicas, como a necessária </a:t>
            </a:r>
            <a:r>
              <a:rPr lang="pt-BR" sz="2600" b="1" dirty="0" smtClean="0"/>
              <a:t>revisão</a:t>
            </a:r>
            <a:r>
              <a:rPr lang="pt-BR" sz="2600" dirty="0" smtClean="0"/>
              <a:t> </a:t>
            </a:r>
            <a:r>
              <a:rPr lang="pt-BR" sz="2600" b="1" dirty="0" smtClean="0"/>
              <a:t>contínua das PGVI</a:t>
            </a:r>
            <a:r>
              <a:rPr lang="pt-BR" sz="2600" dirty="0" smtClean="0"/>
              <a:t>, muitas ações poderão ser realizadas, como demonstremos nos casos exitosos.</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O que pode ser feito?</a:t>
            </a:r>
            <a:endParaRPr lang="pt-BR" sz="3000" b="1" dirty="0">
              <a:solidFill>
                <a:srgbClr val="C00000"/>
              </a:solidFill>
            </a:endParaRP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721644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980728"/>
            <a:ext cx="11430000" cy="5877272"/>
          </a:xfrm>
        </p:spPr>
        <p:txBody>
          <a:bodyPr>
            <a:normAutofit/>
          </a:bodyPr>
          <a:lstStyle/>
          <a:p>
            <a:r>
              <a:rPr lang="pt-BR" sz="2400" dirty="0"/>
              <a:t>Contribuição do IPTU para a </a:t>
            </a:r>
            <a:r>
              <a:rPr lang="pt-BR" sz="2400" b="1" dirty="0"/>
              <a:t>organização do espaço metropolitano </a:t>
            </a:r>
            <a:r>
              <a:rPr lang="pt-BR" sz="2400" dirty="0"/>
              <a:t>– regulação e  tributação. </a:t>
            </a:r>
          </a:p>
          <a:p>
            <a:r>
              <a:rPr lang="pt-BR" sz="2400" dirty="0"/>
              <a:t>Reforço do </a:t>
            </a:r>
            <a:r>
              <a:rPr lang="pt-BR" sz="2400" b="1" dirty="0"/>
              <a:t>vínculo cidadão-eleitor-contribuinte </a:t>
            </a:r>
            <a:r>
              <a:rPr lang="pt-BR" sz="2400" dirty="0"/>
              <a:t>contribui para a cidadania </a:t>
            </a:r>
            <a:r>
              <a:rPr lang="pt-BR" sz="2400" dirty="0" smtClean="0"/>
              <a:t>fiscal.</a:t>
            </a:r>
            <a:endParaRPr lang="pt-BR" sz="2400" dirty="0"/>
          </a:p>
          <a:p>
            <a:r>
              <a:rPr lang="pt-BR" sz="2400" dirty="0"/>
              <a:t>Cidadania </a:t>
            </a:r>
            <a:r>
              <a:rPr lang="pt-BR" sz="2400" dirty="0" smtClean="0"/>
              <a:t>fiscal </a:t>
            </a:r>
            <a:r>
              <a:rPr lang="pt-BR" sz="2400" dirty="0"/>
              <a:t>estimula a </a:t>
            </a:r>
            <a:r>
              <a:rPr lang="pt-BR" sz="2400" b="1" dirty="0"/>
              <a:t>participação social </a:t>
            </a:r>
            <a:r>
              <a:rPr lang="pt-BR" sz="2400" dirty="0"/>
              <a:t>no processo de formulação e gestão do planejamento urbano.</a:t>
            </a:r>
          </a:p>
          <a:p>
            <a:r>
              <a:rPr lang="pt-BR" sz="2400" dirty="0"/>
              <a:t> Transparência no financiamento das políticas urbanas contribui para o </a:t>
            </a:r>
            <a:r>
              <a:rPr lang="pt-BR" sz="2400" b="1" dirty="0"/>
              <a:t>controle social e a </a:t>
            </a:r>
            <a:r>
              <a:rPr lang="pt-BR" sz="2400" b="1" i="1" dirty="0" err="1"/>
              <a:t>accountability</a:t>
            </a:r>
            <a:r>
              <a:rPr lang="pt-BR" sz="2400" b="1" dirty="0"/>
              <a:t> dos governantes</a:t>
            </a:r>
            <a:r>
              <a:rPr lang="pt-BR" sz="2400" dirty="0"/>
              <a:t>. </a:t>
            </a:r>
            <a:endParaRPr lang="pt-BR" sz="2400" dirty="0" smtClean="0"/>
          </a:p>
          <a:p>
            <a:r>
              <a:rPr lang="pt-BR" sz="2400" dirty="0" smtClean="0"/>
              <a:t>As estruturas e modelos de orçamento participativo passam a ter a incorporação da </a:t>
            </a:r>
            <a:r>
              <a:rPr lang="pt-BR" sz="2400" b="1" dirty="0" smtClean="0"/>
              <a:t>responsabilidade fiscal</a:t>
            </a:r>
            <a:r>
              <a:rPr lang="pt-BR" sz="2400" dirty="0" smtClean="0"/>
              <a:t>.</a:t>
            </a:r>
          </a:p>
          <a:p>
            <a:r>
              <a:rPr lang="pt-BR" sz="2400" dirty="0" smtClean="0"/>
              <a:t>As cidades reduzem o grau de dependência de transferência constitucional e voluntárias, bem como ampliam sua capacidade de investimento , pela </a:t>
            </a:r>
            <a:r>
              <a:rPr lang="pt-BR" sz="2400" b="1" dirty="0" smtClean="0"/>
              <a:t>elevação da receita Corrente Líquida</a:t>
            </a:r>
            <a:r>
              <a:rPr lang="pt-BR" sz="2400" dirty="0" smtClean="0"/>
              <a:t>.</a:t>
            </a:r>
            <a:endParaRPr lang="pt-BR" sz="2400" dirty="0"/>
          </a:p>
        </p:txBody>
      </p:sp>
      <p:sp>
        <p:nvSpPr>
          <p:cNvPr id="5"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Quais são esses benefícios?</a:t>
            </a:r>
            <a:endParaRPr lang="pt-BR" sz="3000" b="1" dirty="0">
              <a:solidFill>
                <a:srgbClr val="C00000"/>
              </a:solidFill>
            </a:endParaRPr>
          </a:p>
        </p:txBody>
      </p:sp>
      <p:cxnSp>
        <p:nvCxnSpPr>
          <p:cNvPr id="6" name="Conector reto 5"/>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005130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1196752"/>
            <a:ext cx="11557000" cy="5661248"/>
          </a:xfrm>
        </p:spPr>
        <p:txBody>
          <a:bodyPr>
            <a:normAutofit/>
          </a:bodyPr>
          <a:lstStyle/>
          <a:p>
            <a:r>
              <a:rPr lang="pt-BR" dirty="0" smtClean="0"/>
              <a:t>Reduzindo os desincentivos à aplicação desse imposto (p. ex. revisão dos critérios de repartição do FPM- equalização e potencial de arrecadação)</a:t>
            </a:r>
          </a:p>
          <a:p>
            <a:r>
              <a:rPr lang="pt-BR" dirty="0" smtClean="0"/>
              <a:t>Substituindo, parcialmente, a participação dos municípios nesse fundo pela possibilidade dos contribuintes deduzirem do IR parte do IPTU recolhido aos cofres municipais.</a:t>
            </a:r>
          </a:p>
          <a:p>
            <a:r>
              <a:rPr lang="pt-BR" dirty="0" smtClean="0"/>
              <a:t>Inserir a harmonização da política tributária aplicada à propriedade imobiliária no marco do planejamento metropolitano e nos debates da reforma. </a:t>
            </a:r>
          </a:p>
          <a:p>
            <a:r>
              <a:rPr lang="pt-BR" dirty="0" smtClean="0"/>
              <a:t>Rever legislações locais, ultrapassadas e obsoletas, que desestimulam a arrecadação e geram distorções estimulando a </a:t>
            </a:r>
            <a:r>
              <a:rPr lang="pt-BR" dirty="0" err="1" smtClean="0"/>
              <a:t>regressividade</a:t>
            </a:r>
            <a:r>
              <a:rPr lang="pt-BR" dirty="0" smtClean="0"/>
              <a:t> do tributo.  </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Como </a:t>
            </a:r>
            <a:r>
              <a:rPr lang="pt-BR" sz="3000" b="1" dirty="0">
                <a:solidFill>
                  <a:srgbClr val="C00000"/>
                </a:solidFill>
              </a:rPr>
              <a:t>começar o processo de recuperação do IPTU?</a:t>
            </a: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0113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p:cNvSpPr txBox="1">
            <a:spLocks/>
          </p:cNvSpPr>
          <p:nvPr/>
        </p:nvSpPr>
        <p:spPr>
          <a:xfrm>
            <a:off x="793750" y="2503488"/>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pt-BR" sz="4000" b="1" dirty="0" smtClean="0">
                <a:solidFill>
                  <a:schemeClr val="accent5">
                    <a:lumMod val="50000"/>
                  </a:schemeClr>
                </a:solidFill>
              </a:rPr>
              <a:t>EVIDÊNCIAS </a:t>
            </a:r>
            <a:r>
              <a:rPr lang="pt-BR" sz="4000" b="1" dirty="0">
                <a:solidFill>
                  <a:schemeClr val="accent5">
                    <a:lumMod val="50000"/>
                  </a:schemeClr>
                </a:solidFill>
              </a:rPr>
              <a:t>: CAPITAIS BRASILEIRAS E ESTADO DO CEARÁ</a:t>
            </a:r>
          </a:p>
          <a:p>
            <a:endParaRPr lang="pt-BR" sz="4000" b="1" dirty="0">
              <a:solidFill>
                <a:schemeClr val="accent5">
                  <a:lumMod val="50000"/>
                </a:schemeClr>
              </a:solidFill>
            </a:endParaRPr>
          </a:p>
        </p:txBody>
      </p:sp>
    </p:spTree>
    <p:extLst>
      <p:ext uri="{BB962C8B-B14F-4D97-AF65-F5344CB8AC3E}">
        <p14:creationId xmlns:p14="http://schemas.microsoft.com/office/powerpoint/2010/main" xmlns="" val="1237108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5" y="1152524"/>
            <a:ext cx="11616267" cy="5705475"/>
          </a:xfrm>
        </p:spPr>
        <p:txBody>
          <a:bodyPr>
            <a:normAutofit/>
          </a:bodyPr>
          <a:lstStyle/>
          <a:p>
            <a:pPr eaLnBrk="1" hangingPunct="1">
              <a:lnSpc>
                <a:spcPct val="100000"/>
              </a:lnSpc>
            </a:pPr>
            <a:r>
              <a:rPr lang="pt-BR" dirty="0"/>
              <a:t>A relação entre IPTU/Receita Corrente é muito </a:t>
            </a:r>
            <a:r>
              <a:rPr lang="pt-BR" b="1" dirty="0"/>
              <a:t>baixa</a:t>
            </a:r>
            <a:r>
              <a:rPr lang="pt-BR" dirty="0"/>
              <a:t> ,o que ratifica o grau de dependência de outras fontes  recursos.</a:t>
            </a:r>
          </a:p>
          <a:p>
            <a:pPr marL="0" indent="0" eaLnBrk="1" hangingPunct="1">
              <a:lnSpc>
                <a:spcPct val="100000"/>
              </a:lnSpc>
              <a:buNone/>
            </a:pPr>
            <a:endParaRPr lang="pt-BR" dirty="0" smtClean="0"/>
          </a:p>
          <a:p>
            <a:pPr eaLnBrk="1" hangingPunct="1">
              <a:lnSpc>
                <a:spcPct val="100000"/>
              </a:lnSpc>
            </a:pPr>
            <a:endParaRPr lang="pt-BR" dirty="0" smtClean="0"/>
          </a:p>
          <a:p>
            <a:pPr eaLnBrk="1" hangingPunct="1">
              <a:lnSpc>
                <a:spcPct val="100000"/>
              </a:lnSpc>
            </a:pPr>
            <a:endParaRPr lang="pt-BR" dirty="0"/>
          </a:p>
          <a:p>
            <a:pPr marL="0" indent="0" eaLnBrk="1" hangingPunct="1">
              <a:lnSpc>
                <a:spcPct val="100000"/>
              </a:lnSpc>
              <a:buNone/>
            </a:pPr>
            <a:endParaRPr lang="pt-BR" dirty="0"/>
          </a:p>
          <a:p>
            <a:pPr eaLnBrk="1" hangingPunct="1">
              <a:lnSpc>
                <a:spcPct val="100000"/>
              </a:lnSpc>
            </a:pPr>
            <a:endParaRPr lang="pt-BR" dirty="0" smtClean="0"/>
          </a:p>
          <a:p>
            <a:pPr eaLnBrk="1" hangingPunct="1">
              <a:lnSpc>
                <a:spcPct val="100000"/>
              </a:lnSpc>
            </a:pPr>
            <a:r>
              <a:rPr lang="pt-BR" dirty="0" smtClean="0"/>
              <a:t>A </a:t>
            </a:r>
            <a:r>
              <a:rPr lang="pt-BR" dirty="0"/>
              <a:t>peculiaridade é o fato de </a:t>
            </a:r>
            <a:r>
              <a:rPr lang="pt-BR" b="1" dirty="0">
                <a:solidFill>
                  <a:schemeClr val="accent5">
                    <a:lumMod val="50000"/>
                  </a:schemeClr>
                </a:solidFill>
              </a:rPr>
              <a:t>Vitória</a:t>
            </a:r>
            <a:r>
              <a:rPr lang="pt-BR" dirty="0"/>
              <a:t> registrar a maior cota-parte do ICMS  </a:t>
            </a:r>
            <a:r>
              <a:rPr lang="pt-BR" i="1" dirty="0" smtClean="0"/>
              <a:t>per capto</a:t>
            </a:r>
            <a:r>
              <a:rPr lang="pt-BR" dirty="0" smtClean="0"/>
              <a:t> </a:t>
            </a:r>
            <a:r>
              <a:rPr lang="pt-BR" dirty="0"/>
              <a:t>e nessa relação registrar um percentual de 3,22%, inferior a Boa Vista, Natal e Maceió.</a:t>
            </a:r>
          </a:p>
          <a:p>
            <a:pPr eaLnBrk="1" hangingPunct="1">
              <a:lnSpc>
                <a:spcPct val="100000"/>
              </a:lnSpc>
              <a:buFont typeface="Arial" pitchFamily="34" charset="0"/>
              <a:buNone/>
            </a:pPr>
            <a:endParaRPr lang="pt-BR" b="1" dirty="0"/>
          </a:p>
          <a:p>
            <a:pPr eaLnBrk="1" hangingPunct="1">
              <a:lnSpc>
                <a:spcPct val="100000"/>
              </a:lnSpc>
            </a:pPr>
            <a:endParaRPr lang="pt-BR" b="1" dirty="0"/>
          </a:p>
          <a:p>
            <a:pPr eaLnBrk="1" hangingPunct="1">
              <a:lnSpc>
                <a:spcPct val="100000"/>
              </a:lnSpc>
            </a:pPr>
            <a:endParaRPr lang="en-US" dirty="0"/>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5">
                    <a:lumMod val="50000"/>
                  </a:schemeClr>
                </a:solidFill>
              </a:rPr>
              <a:t>Participação do IPTU/Receita Corrente nas capitais</a:t>
            </a:r>
            <a:endParaRPr lang="pt-BR" sz="3000" b="1" dirty="0">
              <a:solidFill>
                <a:schemeClr val="accent5">
                  <a:lumMod val="50000"/>
                </a:schemeClr>
              </a:solidFill>
            </a:endParaRPr>
          </a:p>
        </p:txBody>
      </p:sp>
      <p:cxnSp>
        <p:nvCxnSpPr>
          <p:cNvPr id="5" name="Conector reto 4"/>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6" name="Seta para cima 5"/>
          <p:cNvSpPr/>
          <p:nvPr/>
        </p:nvSpPr>
        <p:spPr>
          <a:xfrm>
            <a:off x="3084291" y="2676525"/>
            <a:ext cx="365535" cy="16764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CaixaDeTexto 6"/>
          <p:cNvSpPr txBox="1"/>
          <p:nvPr/>
        </p:nvSpPr>
        <p:spPr>
          <a:xfrm>
            <a:off x="830673" y="2676525"/>
            <a:ext cx="2232791" cy="646331"/>
          </a:xfrm>
          <a:prstGeom prst="rect">
            <a:avLst/>
          </a:prstGeom>
          <a:noFill/>
        </p:spPr>
        <p:txBody>
          <a:bodyPr wrap="none" rtlCol="0">
            <a:spAutoFit/>
          </a:bodyPr>
          <a:lstStyle/>
          <a:p>
            <a:r>
              <a:rPr lang="pt-BR" dirty="0" smtClean="0"/>
              <a:t>14,43% São Paulo</a:t>
            </a:r>
          </a:p>
          <a:p>
            <a:r>
              <a:rPr lang="pt-BR" dirty="0" smtClean="0"/>
              <a:t>9,56 %  Rio de Janeiro</a:t>
            </a:r>
            <a:endParaRPr lang="pt-BR" dirty="0"/>
          </a:p>
        </p:txBody>
      </p:sp>
      <p:sp>
        <p:nvSpPr>
          <p:cNvPr id="8" name="CaixaDeTexto 7"/>
          <p:cNvSpPr txBox="1"/>
          <p:nvPr/>
        </p:nvSpPr>
        <p:spPr>
          <a:xfrm>
            <a:off x="4764855" y="3706594"/>
            <a:ext cx="2014590" cy="646331"/>
          </a:xfrm>
          <a:prstGeom prst="rect">
            <a:avLst/>
          </a:prstGeom>
          <a:noFill/>
        </p:spPr>
        <p:txBody>
          <a:bodyPr wrap="none" rtlCol="0">
            <a:spAutoFit/>
          </a:bodyPr>
          <a:lstStyle/>
          <a:p>
            <a:r>
              <a:rPr lang="pt-BR" dirty="0" smtClean="0"/>
              <a:t>1,92 % São Luis</a:t>
            </a:r>
          </a:p>
          <a:p>
            <a:r>
              <a:rPr lang="pt-BR" dirty="0" smtClean="0"/>
              <a:t>1,11 %  Porto Velho</a:t>
            </a:r>
            <a:endParaRPr lang="pt-BR" dirty="0"/>
          </a:p>
        </p:txBody>
      </p:sp>
      <p:sp>
        <p:nvSpPr>
          <p:cNvPr id="9" name="Chave dupla 8"/>
          <p:cNvSpPr/>
          <p:nvPr/>
        </p:nvSpPr>
        <p:spPr>
          <a:xfrm>
            <a:off x="763127" y="2676525"/>
            <a:ext cx="2300338" cy="7239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0" name="Chave dupla 9"/>
          <p:cNvSpPr/>
          <p:nvPr/>
        </p:nvSpPr>
        <p:spPr>
          <a:xfrm>
            <a:off x="4736280" y="3629025"/>
            <a:ext cx="2094628" cy="723900"/>
          </a:xfrm>
          <a:prstGeom prst="brace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sp>
        <p:nvSpPr>
          <p:cNvPr id="11" name="Elipse 10"/>
          <p:cNvSpPr/>
          <p:nvPr/>
        </p:nvSpPr>
        <p:spPr>
          <a:xfrm>
            <a:off x="7387709" y="3474868"/>
            <a:ext cx="762000" cy="763369"/>
          </a:xfrm>
          <a:prstGeom prst="ellipse">
            <a:avLst/>
          </a:prstGeom>
          <a:solidFill>
            <a:schemeClr val="accent1">
              <a:lumMod val="20000"/>
              <a:lumOff val="8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smtClean="0">
                <a:solidFill>
                  <a:schemeClr val="tx1"/>
                </a:solidFill>
              </a:rPr>
              <a:t>9</a:t>
            </a:r>
            <a:endParaRPr lang="pt-BR" dirty="0">
              <a:solidFill>
                <a:schemeClr val="tx1"/>
              </a:solidFill>
            </a:endParaRPr>
          </a:p>
        </p:txBody>
      </p:sp>
      <p:sp>
        <p:nvSpPr>
          <p:cNvPr id="12" name="CaixaDeTexto 11"/>
          <p:cNvSpPr txBox="1"/>
          <p:nvPr/>
        </p:nvSpPr>
        <p:spPr>
          <a:xfrm>
            <a:off x="8172597" y="3429595"/>
            <a:ext cx="2615934" cy="923330"/>
          </a:xfrm>
          <a:prstGeom prst="rect">
            <a:avLst/>
          </a:prstGeom>
          <a:noFill/>
        </p:spPr>
        <p:txBody>
          <a:bodyPr wrap="square" rtlCol="0">
            <a:spAutoFit/>
          </a:bodyPr>
          <a:lstStyle/>
          <a:p>
            <a:r>
              <a:rPr lang="pt-BR" dirty="0" smtClean="0"/>
              <a:t>09 capitais de menor relação estão no Norte ou Nordeste</a:t>
            </a:r>
            <a:endParaRPr lang="pt-BR" dirty="0"/>
          </a:p>
        </p:txBody>
      </p:sp>
      <p:sp>
        <p:nvSpPr>
          <p:cNvPr id="13" name="Seta para cima 12"/>
          <p:cNvSpPr/>
          <p:nvPr/>
        </p:nvSpPr>
        <p:spPr>
          <a:xfrm rot="10800000">
            <a:off x="4311533" y="2676525"/>
            <a:ext cx="365535" cy="1676400"/>
          </a:xfrm>
          <a:prstGeom prst="up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480800874"/>
      </p:ext>
    </p:extLst>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Content Placeholder 2"/>
          <p:cNvSpPr>
            <a:spLocks noGrp="1"/>
          </p:cNvSpPr>
          <p:nvPr>
            <p:ph idx="1"/>
          </p:nvPr>
        </p:nvSpPr>
        <p:spPr>
          <a:xfrm>
            <a:off x="491065" y="1152525"/>
            <a:ext cx="11074401" cy="5372101"/>
          </a:xfrm>
        </p:spPr>
        <p:txBody>
          <a:bodyPr/>
          <a:lstStyle/>
          <a:p>
            <a:r>
              <a:rPr lang="pt-BR" dirty="0" smtClean="0"/>
              <a:t>Apenas </a:t>
            </a:r>
            <a:r>
              <a:rPr lang="pt-BR" b="1" dirty="0" smtClean="0"/>
              <a:t>Campo Grande </a:t>
            </a:r>
            <a:r>
              <a:rPr lang="pt-BR" dirty="0" smtClean="0"/>
              <a:t>registra o IPTU maior que o ISS, entre todas as capitais.</a:t>
            </a:r>
          </a:p>
          <a:p>
            <a:r>
              <a:rPr lang="pt-BR" dirty="0" smtClean="0"/>
              <a:t>Belo Horizonte, São Paulo e Maceió, mantém a dianteira nessa relação, mas nenhuma supera  os 85% dessa comparação.</a:t>
            </a:r>
          </a:p>
          <a:p>
            <a:r>
              <a:rPr lang="pt-BR" dirty="0" smtClean="0"/>
              <a:t>As 5 capitais que registraram menores percentuais  da relação são, em ordem decrescente:  Macapá, Manaus, </a:t>
            </a:r>
            <a:r>
              <a:rPr lang="pt-BR" b="1" dirty="0">
                <a:solidFill>
                  <a:schemeClr val="accent5">
                    <a:lumMod val="50000"/>
                  </a:schemeClr>
                </a:solidFill>
              </a:rPr>
              <a:t>Vitória , </a:t>
            </a:r>
            <a:r>
              <a:rPr lang="pt-BR" dirty="0"/>
              <a:t>São Luís e Porto Velho.</a:t>
            </a:r>
          </a:p>
          <a:p>
            <a:endParaRPr lang="pt-BR" dirty="0" smtClean="0"/>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5">
                    <a:lumMod val="50000"/>
                  </a:schemeClr>
                </a:solidFill>
              </a:rPr>
              <a:t>IPTU x ISS : quebrou o  </a:t>
            </a:r>
            <a:r>
              <a:rPr lang="pt-BR" sz="3000" b="1" dirty="0" err="1" smtClean="0">
                <a:solidFill>
                  <a:schemeClr val="accent5">
                    <a:lumMod val="50000"/>
                  </a:schemeClr>
                </a:solidFill>
              </a:rPr>
              <a:t>pseudo</a:t>
            </a:r>
            <a:r>
              <a:rPr lang="pt-BR" sz="3000" b="1" dirty="0" smtClean="0">
                <a:solidFill>
                  <a:schemeClr val="accent5">
                    <a:lumMod val="50000"/>
                  </a:schemeClr>
                </a:solidFill>
              </a:rPr>
              <a:t> paradigma</a:t>
            </a:r>
            <a:endParaRPr lang="pt-BR" sz="3000" b="1" dirty="0">
              <a:solidFill>
                <a:schemeClr val="accent5">
                  <a:lumMod val="50000"/>
                </a:schemeClr>
              </a:solidFill>
            </a:endParaRPr>
          </a:p>
        </p:txBody>
      </p:sp>
      <p:cxnSp>
        <p:nvCxnSpPr>
          <p:cNvPr id="5" name="Conector reto 4"/>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63622994"/>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sz="half" idx="1"/>
          </p:nvPr>
        </p:nvSpPr>
        <p:spPr>
          <a:xfrm>
            <a:off x="491066" y="1414992"/>
            <a:ext cx="4536951" cy="4623858"/>
          </a:xfrm>
        </p:spPr>
        <p:txBody>
          <a:bodyPr/>
          <a:lstStyle/>
          <a:p>
            <a:r>
              <a:rPr lang="pt-BR" dirty="0" smtClean="0"/>
              <a:t>Apenas 5 municípios, dos 184 existentes no Ceará, arrecadam mais IPTU que a cota-parte do IPVA.</a:t>
            </a:r>
          </a:p>
          <a:p>
            <a:pPr>
              <a:buFont typeface="Arial" pitchFamily="34" charset="0"/>
              <a:buNone/>
            </a:pPr>
            <a:endParaRPr lang="pt-BR" dirty="0" smtClean="0"/>
          </a:p>
          <a:p>
            <a:r>
              <a:rPr lang="pt-BR" dirty="0" smtClean="0"/>
              <a:t>Não se distingue Municípios pequenos de grandes </a:t>
            </a:r>
            <a:r>
              <a:rPr lang="en-US" dirty="0" smtClean="0"/>
              <a:t>–</a:t>
            </a:r>
            <a:r>
              <a:rPr lang="pt-BR" dirty="0" smtClean="0"/>
              <a:t> 27% dos Municípios arrecadam valor inferior  5% do IPVA</a:t>
            </a:r>
          </a:p>
        </p:txBody>
      </p:sp>
      <p:sp>
        <p:nvSpPr>
          <p:cNvPr id="33795" name="Content Placeholder 3"/>
          <p:cNvSpPr>
            <a:spLocks noGrp="1"/>
          </p:cNvSpPr>
          <p:nvPr>
            <p:ph sz="half" idx="2"/>
          </p:nvPr>
        </p:nvSpPr>
        <p:spPr>
          <a:xfrm>
            <a:off x="6527800" y="1414992"/>
            <a:ext cx="4864100" cy="5218113"/>
          </a:xfrm>
        </p:spPr>
        <p:txBody>
          <a:bodyPr/>
          <a:lstStyle/>
          <a:p>
            <a:r>
              <a:rPr lang="pt-BR" dirty="0" smtClean="0"/>
              <a:t>É muito baixa  a arrecadação de Sobral, Caucaia e Maracanaú, municípios  com </a:t>
            </a:r>
            <a:r>
              <a:rPr lang="en-US" dirty="0" err="1" smtClean="0"/>
              <a:t>potencial</a:t>
            </a:r>
            <a:r>
              <a:rPr lang="en-US" dirty="0" smtClean="0"/>
              <a:t> de </a:t>
            </a:r>
            <a:r>
              <a:rPr lang="en-US" dirty="0" err="1" smtClean="0"/>
              <a:t>incremento</a:t>
            </a:r>
            <a:r>
              <a:rPr lang="en-US" dirty="0" smtClean="0"/>
              <a:t> de </a:t>
            </a:r>
            <a:r>
              <a:rPr lang="en-US" dirty="0" err="1" smtClean="0"/>
              <a:t>arrecadação</a:t>
            </a:r>
            <a:r>
              <a:rPr lang="en-US" dirty="0" smtClean="0"/>
              <a:t>.</a:t>
            </a:r>
          </a:p>
          <a:p>
            <a:endParaRPr lang="en-US" dirty="0" smtClean="0"/>
          </a:p>
          <a:p>
            <a:r>
              <a:rPr lang="en-US" dirty="0" smtClean="0"/>
              <a:t>14 </a:t>
            </a:r>
            <a:r>
              <a:rPr lang="en-US" dirty="0" err="1" smtClean="0"/>
              <a:t>Municípios</a:t>
            </a:r>
            <a:r>
              <a:rPr lang="en-US" dirty="0" smtClean="0"/>
              <a:t> tem </a:t>
            </a:r>
            <a:r>
              <a:rPr lang="en-US" dirty="0" err="1" smtClean="0"/>
              <a:t>arrecadação</a:t>
            </a:r>
            <a:r>
              <a:rPr lang="en-US" dirty="0" smtClean="0"/>
              <a:t> inferior a 1% do IPVA</a:t>
            </a:r>
          </a:p>
        </p:txBody>
      </p:sp>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smtClean="0">
                <a:solidFill>
                  <a:schemeClr val="accent5">
                    <a:lumMod val="50000"/>
                  </a:schemeClr>
                </a:solidFill>
              </a:rPr>
              <a:t>IPTU </a:t>
            </a:r>
            <a:r>
              <a:rPr lang="en-US" sz="3000" b="1" dirty="0">
                <a:solidFill>
                  <a:schemeClr val="accent5">
                    <a:lumMod val="50000"/>
                  </a:schemeClr>
                </a:solidFill>
              </a:rPr>
              <a:t>x Cota-parte do IPVA - </a:t>
            </a:r>
            <a:r>
              <a:rPr lang="en-US" sz="3000" b="1" dirty="0" err="1">
                <a:solidFill>
                  <a:schemeClr val="accent5">
                    <a:lumMod val="50000"/>
                  </a:schemeClr>
                </a:solidFill>
              </a:rPr>
              <a:t>Ceará</a:t>
            </a:r>
            <a:endParaRPr lang="pt-BR" sz="3000" b="1" dirty="0">
              <a:solidFill>
                <a:schemeClr val="accent5">
                  <a:lumMod val="50000"/>
                </a:schemeClr>
              </a:solidFill>
            </a:endParaRPr>
          </a:p>
        </p:txBody>
      </p:sp>
      <p:cxnSp>
        <p:nvCxnSpPr>
          <p:cNvPr id="6" name="Conector reto 5"/>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292224627"/>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9" name="Object 1"/>
          <p:cNvGraphicFramePr>
            <a:graphicFrameLocks noChangeAspect="1"/>
          </p:cNvGraphicFramePr>
          <p:nvPr>
            <p:extLst>
              <p:ext uri="{D42A27DB-BD31-4B8C-83A1-F6EECF244321}">
                <p14:modId xmlns:p14="http://schemas.microsoft.com/office/powerpoint/2010/main" xmlns="" val="2817525031"/>
              </p:ext>
            </p:extLst>
          </p:nvPr>
        </p:nvGraphicFramePr>
        <p:xfrm>
          <a:off x="456141" y="1570019"/>
          <a:ext cx="11259609" cy="4669914"/>
        </p:xfrm>
        <a:graphic>
          <a:graphicData uri="http://schemas.openxmlformats.org/presentationml/2006/ole">
            <p:oleObj spid="_x0000_s1079" name="Document" r:id="rId3" imgW="6984743" imgH="1612841" progId="Word.Document.12">
              <p:embed/>
            </p:oleObj>
          </a:graphicData>
        </a:graphic>
      </p:graphicFrame>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err="1" smtClean="0">
                <a:solidFill>
                  <a:schemeClr val="accent5">
                    <a:lumMod val="50000"/>
                  </a:schemeClr>
                </a:solidFill>
              </a:rPr>
              <a:t>Ceará</a:t>
            </a:r>
            <a:r>
              <a:rPr lang="en-US" sz="3000" b="1" dirty="0" smtClean="0">
                <a:solidFill>
                  <a:schemeClr val="accent5">
                    <a:lumMod val="50000"/>
                  </a:schemeClr>
                </a:solidFill>
              </a:rPr>
              <a:t>: </a:t>
            </a:r>
            <a:r>
              <a:rPr lang="en-US" sz="3000" b="1" dirty="0" err="1" smtClean="0">
                <a:solidFill>
                  <a:schemeClr val="accent5">
                    <a:lumMod val="50000"/>
                  </a:schemeClr>
                </a:solidFill>
              </a:rPr>
              <a:t>Municípios</a:t>
            </a:r>
            <a:r>
              <a:rPr lang="en-US" sz="3000" b="1" dirty="0" smtClean="0">
                <a:solidFill>
                  <a:schemeClr val="accent5">
                    <a:lumMod val="50000"/>
                  </a:schemeClr>
                </a:solidFill>
              </a:rPr>
              <a:t> </a:t>
            </a:r>
            <a:r>
              <a:rPr lang="en-US" sz="3000" b="1" dirty="0" err="1">
                <a:solidFill>
                  <a:schemeClr val="accent5">
                    <a:lumMod val="50000"/>
                  </a:schemeClr>
                </a:solidFill>
              </a:rPr>
              <a:t>onde</a:t>
            </a:r>
            <a:r>
              <a:rPr lang="en-US" sz="3000" b="1" dirty="0">
                <a:solidFill>
                  <a:schemeClr val="accent5">
                    <a:lumMod val="50000"/>
                  </a:schemeClr>
                </a:solidFill>
              </a:rPr>
              <a:t> </a:t>
            </a:r>
            <a:r>
              <a:rPr lang="en-US" sz="3000" b="1" dirty="0" err="1">
                <a:solidFill>
                  <a:schemeClr val="accent5">
                    <a:lumMod val="50000"/>
                  </a:schemeClr>
                </a:solidFill>
              </a:rPr>
              <a:t>arrecadação</a:t>
            </a:r>
            <a:r>
              <a:rPr lang="en-US" sz="3000" b="1" dirty="0">
                <a:solidFill>
                  <a:schemeClr val="accent5">
                    <a:lumMod val="50000"/>
                  </a:schemeClr>
                </a:solidFill>
              </a:rPr>
              <a:t> IPTU </a:t>
            </a:r>
            <a:r>
              <a:rPr lang="en-US" sz="3000" b="1" dirty="0" err="1">
                <a:solidFill>
                  <a:schemeClr val="accent5">
                    <a:lumMod val="50000"/>
                  </a:schemeClr>
                </a:solidFill>
              </a:rPr>
              <a:t>supera</a:t>
            </a:r>
            <a:r>
              <a:rPr lang="en-US" sz="3000" b="1" dirty="0">
                <a:solidFill>
                  <a:schemeClr val="accent5">
                    <a:lumMod val="50000"/>
                  </a:schemeClr>
                </a:solidFill>
              </a:rPr>
              <a:t> </a:t>
            </a:r>
            <a:r>
              <a:rPr lang="en-US" sz="3000" b="1" dirty="0" err="1">
                <a:solidFill>
                  <a:schemeClr val="accent5">
                    <a:lumMod val="50000"/>
                  </a:schemeClr>
                </a:solidFill>
              </a:rPr>
              <a:t>cota</a:t>
            </a:r>
            <a:r>
              <a:rPr lang="en-US" sz="3000" b="1" dirty="0">
                <a:solidFill>
                  <a:schemeClr val="accent5">
                    <a:lumMod val="50000"/>
                  </a:schemeClr>
                </a:solidFill>
              </a:rPr>
              <a:t>-parte do IPVA</a:t>
            </a:r>
            <a:endParaRPr lang="pt-BR" sz="3000" b="1" dirty="0">
              <a:solidFill>
                <a:schemeClr val="accent5">
                  <a:lumMod val="50000"/>
                </a:schemeClr>
              </a:solidFill>
            </a:endParaRPr>
          </a:p>
        </p:txBody>
      </p:sp>
      <p:cxnSp>
        <p:nvCxnSpPr>
          <p:cNvPr id="6" name="Conector reto 5"/>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28402397"/>
      </p:ext>
    </p:extLst>
  </p:cSld>
  <p:clrMapOvr>
    <a:masterClrMapping/>
  </p:clrMapOvr>
  <p:transition spd="med">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3" name="Object 4"/>
          <p:cNvGraphicFramePr>
            <a:graphicFrameLocks noChangeAspect="1"/>
          </p:cNvGraphicFramePr>
          <p:nvPr>
            <p:extLst>
              <p:ext uri="{D42A27DB-BD31-4B8C-83A1-F6EECF244321}">
                <p14:modId xmlns:p14="http://schemas.microsoft.com/office/powerpoint/2010/main" xmlns="" val="2291347451"/>
              </p:ext>
            </p:extLst>
          </p:nvPr>
        </p:nvGraphicFramePr>
        <p:xfrm>
          <a:off x="659871" y="1111269"/>
          <a:ext cx="10887074" cy="5746731"/>
        </p:xfrm>
        <a:graphic>
          <a:graphicData uri="http://schemas.openxmlformats.org/presentationml/2006/ole">
            <p:oleObj spid="_x0000_s2103" name="Document" r:id="rId3" imgW="6984743" imgH="6629156" progId="Word.Document.12">
              <p:embed/>
            </p:oleObj>
          </a:graphicData>
        </a:graphic>
      </p:graphicFrame>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5">
                    <a:lumMod val="50000"/>
                  </a:schemeClr>
                </a:solidFill>
              </a:rPr>
              <a:t>Ceará: Municípios que arrecadam menos de 2% da cota-parte do IPVA</a:t>
            </a:r>
            <a:endParaRPr lang="pt-BR" sz="3000" b="1" dirty="0">
              <a:solidFill>
                <a:schemeClr val="accent5">
                  <a:lumMod val="50000"/>
                </a:schemeClr>
              </a:solidFill>
            </a:endParaRPr>
          </a:p>
        </p:txBody>
      </p:sp>
      <p:cxnSp>
        <p:nvCxnSpPr>
          <p:cNvPr id="6" name="Conector reto 5"/>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2" name="CaixaDeTexto 1"/>
          <p:cNvSpPr txBox="1"/>
          <p:nvPr/>
        </p:nvSpPr>
        <p:spPr>
          <a:xfrm>
            <a:off x="5200650" y="805456"/>
            <a:ext cx="619657" cy="369332"/>
          </a:xfrm>
          <a:prstGeom prst="rect">
            <a:avLst/>
          </a:prstGeom>
          <a:noFill/>
        </p:spPr>
        <p:txBody>
          <a:bodyPr wrap="none" rtlCol="0">
            <a:spAutoFit/>
          </a:bodyPr>
          <a:lstStyle/>
          <a:p>
            <a:r>
              <a:rPr lang="pt-BR" dirty="0" smtClean="0"/>
              <a:t>IPTU</a:t>
            </a:r>
            <a:endParaRPr lang="pt-BR" dirty="0"/>
          </a:p>
        </p:txBody>
      </p:sp>
      <p:sp>
        <p:nvSpPr>
          <p:cNvPr id="8" name="CaixaDeTexto 7"/>
          <p:cNvSpPr txBox="1"/>
          <p:nvPr/>
        </p:nvSpPr>
        <p:spPr>
          <a:xfrm>
            <a:off x="7353562" y="817563"/>
            <a:ext cx="613501" cy="369332"/>
          </a:xfrm>
          <a:prstGeom prst="rect">
            <a:avLst/>
          </a:prstGeom>
          <a:noFill/>
        </p:spPr>
        <p:txBody>
          <a:bodyPr wrap="none" rtlCol="0">
            <a:spAutoFit/>
          </a:bodyPr>
          <a:lstStyle/>
          <a:p>
            <a:r>
              <a:rPr lang="pt-BR" dirty="0" smtClean="0"/>
              <a:t>IPVA</a:t>
            </a:r>
            <a:endParaRPr lang="pt-BR" dirty="0"/>
          </a:p>
        </p:txBody>
      </p:sp>
      <p:sp>
        <p:nvSpPr>
          <p:cNvPr id="9" name="CaixaDeTexto 8"/>
          <p:cNvSpPr txBox="1"/>
          <p:nvPr/>
        </p:nvSpPr>
        <p:spPr>
          <a:xfrm>
            <a:off x="9741429" y="812456"/>
            <a:ext cx="1244059" cy="369332"/>
          </a:xfrm>
          <a:prstGeom prst="rect">
            <a:avLst/>
          </a:prstGeom>
          <a:noFill/>
        </p:spPr>
        <p:txBody>
          <a:bodyPr wrap="none" rtlCol="0">
            <a:spAutoFit/>
          </a:bodyPr>
          <a:lstStyle/>
          <a:p>
            <a:r>
              <a:rPr lang="pt-BR" dirty="0" smtClean="0"/>
              <a:t>IPTU / IPVA</a:t>
            </a:r>
            <a:endParaRPr lang="pt-BR" dirty="0"/>
          </a:p>
        </p:txBody>
      </p:sp>
    </p:spTree>
    <p:extLst>
      <p:ext uri="{BB962C8B-B14F-4D97-AF65-F5344CB8AC3E}">
        <p14:creationId xmlns:p14="http://schemas.microsoft.com/office/powerpoint/2010/main" xmlns="" val="1970551577"/>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nvGraphicFramePr>
        <p:xfrm>
          <a:off x="1524000" y="1196752"/>
          <a:ext cx="9144000" cy="5661248"/>
        </p:xfrm>
        <a:graphic>
          <a:graphicData uri="http://schemas.openxmlformats.org/drawingml/2006/chart">
            <c:chart xmlns:c="http://schemas.openxmlformats.org/drawingml/2006/chart" xmlns:r="http://schemas.openxmlformats.org/officeDocument/2006/relationships" r:id="rId2"/>
          </a:graphicData>
        </a:graphic>
      </p:graphicFrame>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5">
                    <a:lumMod val="50000"/>
                  </a:schemeClr>
                </a:solidFill>
              </a:rPr>
              <a:t>As </a:t>
            </a:r>
            <a:r>
              <a:rPr lang="pt-BR" sz="3000" b="1" dirty="0">
                <a:solidFill>
                  <a:schemeClr val="accent5">
                    <a:lumMod val="50000"/>
                  </a:schemeClr>
                </a:solidFill>
              </a:rPr>
              <a:t>estatísticas – IPTU x Cota parte do IPVA (%): o caso dos municípios cearenses</a:t>
            </a:r>
          </a:p>
        </p:txBody>
      </p:sp>
      <p:cxnSp>
        <p:nvCxnSpPr>
          <p:cNvPr id="6" name="Conector reto 5"/>
          <p:cNvCxnSpPr/>
          <p:nvPr/>
        </p:nvCxnSpPr>
        <p:spPr>
          <a:xfrm flipV="1">
            <a:off x="491066" y="819150"/>
            <a:ext cx="7172325" cy="952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4670655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1066" y="250261"/>
            <a:ext cx="8229600" cy="418058"/>
          </a:xfrm>
        </p:spPr>
        <p:txBody>
          <a:bodyPr>
            <a:normAutofit fontScale="90000"/>
          </a:bodyPr>
          <a:lstStyle/>
          <a:p>
            <a:pPr algn="l"/>
            <a:r>
              <a:rPr lang="pt-BR" dirty="0" smtClean="0"/>
              <a:t>SUMÁRIO</a:t>
            </a:r>
            <a:endParaRPr lang="pt-BR" dirty="0"/>
          </a:p>
        </p:txBody>
      </p:sp>
      <p:sp>
        <p:nvSpPr>
          <p:cNvPr id="3" name="Espaço Reservado para Conteúdo 2"/>
          <p:cNvSpPr>
            <a:spLocks noGrp="1"/>
          </p:cNvSpPr>
          <p:nvPr>
            <p:ph idx="1"/>
          </p:nvPr>
        </p:nvSpPr>
        <p:spPr>
          <a:xfrm>
            <a:off x="491066" y="1483810"/>
            <a:ext cx="9821333" cy="4497363"/>
          </a:xfrm>
        </p:spPr>
        <p:txBody>
          <a:bodyPr/>
          <a:lstStyle/>
          <a:p>
            <a:pPr>
              <a:lnSpc>
                <a:spcPct val="150000"/>
              </a:lnSpc>
            </a:pPr>
            <a:r>
              <a:rPr lang="pt-BR" b="1" dirty="0" smtClean="0"/>
              <a:t>REFLEXÕES E PROVOCAÇÕES</a:t>
            </a:r>
          </a:p>
          <a:p>
            <a:pPr>
              <a:lnSpc>
                <a:spcPct val="150000"/>
              </a:lnSpc>
            </a:pPr>
            <a:r>
              <a:rPr lang="pt-BR" b="1" dirty="0" smtClean="0"/>
              <a:t>EVIDÊNCIAS : CAPITAIS BRASILEIRAS E ESTADO DO CEARÁ</a:t>
            </a:r>
          </a:p>
          <a:p>
            <a:pPr>
              <a:lnSpc>
                <a:spcPct val="150000"/>
              </a:lnSpc>
            </a:pPr>
            <a:r>
              <a:rPr lang="pt-BR" b="1" dirty="0" smtClean="0"/>
              <a:t>AS CIDADES COMO REFERÊNCIA LOCAL</a:t>
            </a:r>
          </a:p>
          <a:p>
            <a:pPr>
              <a:lnSpc>
                <a:spcPct val="150000"/>
              </a:lnSpc>
            </a:pPr>
            <a:r>
              <a:rPr lang="pt-BR" b="1" dirty="0" smtClean="0"/>
              <a:t>O PROJETO  DE LEI</a:t>
            </a:r>
          </a:p>
          <a:p>
            <a:pPr>
              <a:lnSpc>
                <a:spcPct val="150000"/>
              </a:lnSpc>
            </a:pPr>
            <a:r>
              <a:rPr lang="pt-BR" b="1" dirty="0" smtClean="0"/>
              <a:t>AS MEDIDAS ADOTADAS EM SÃO BERNARDO DO CAMPO PARA INCREMENTO DO IPTU</a:t>
            </a:r>
          </a:p>
          <a:p>
            <a:pPr>
              <a:lnSpc>
                <a:spcPct val="150000"/>
              </a:lnSpc>
              <a:buNone/>
            </a:pPr>
            <a:endParaRPr lang="pt-BR" dirty="0"/>
          </a:p>
        </p:txBody>
      </p:sp>
      <p:cxnSp>
        <p:nvCxnSpPr>
          <p:cNvPr id="5" name="Conector reto 4"/>
          <p:cNvCxnSpPr/>
          <p:nvPr/>
        </p:nvCxnSpPr>
        <p:spPr>
          <a:xfrm flipV="1">
            <a:off x="491066" y="819150"/>
            <a:ext cx="7172325" cy="95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908810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p:cNvSpPr txBox="1">
            <a:spLocks/>
          </p:cNvSpPr>
          <p:nvPr/>
        </p:nvSpPr>
        <p:spPr>
          <a:xfrm>
            <a:off x="793750" y="2503488"/>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pt-BR" sz="4000" b="1" dirty="0" smtClean="0">
                <a:solidFill>
                  <a:schemeClr val="accent2">
                    <a:lumMod val="50000"/>
                  </a:schemeClr>
                </a:solidFill>
              </a:rPr>
              <a:t>AS CIDADES COMO REFERÊNCIA LOCAL</a:t>
            </a:r>
            <a:endParaRPr lang="pt-BR" sz="4000" b="1" dirty="0">
              <a:solidFill>
                <a:schemeClr val="accent2">
                  <a:lumMod val="50000"/>
                </a:schemeClr>
              </a:solidFill>
            </a:endParaRPr>
          </a:p>
        </p:txBody>
      </p:sp>
    </p:spTree>
    <p:extLst>
      <p:ext uri="{BB962C8B-B14F-4D97-AF65-F5344CB8AC3E}">
        <p14:creationId xmlns:p14="http://schemas.microsoft.com/office/powerpoint/2010/main" xmlns="" val="1984646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7725" y="1219200"/>
            <a:ext cx="10658475" cy="5638800"/>
          </a:xfrm>
        </p:spPr>
        <p:txBody>
          <a:bodyPr>
            <a:normAutofit/>
          </a:bodyPr>
          <a:lstStyle/>
          <a:p>
            <a:pPr marL="0" indent="0" algn="ctr" eaLnBrk="1" hangingPunct="1">
              <a:buNone/>
            </a:pPr>
            <a:r>
              <a:rPr lang="pt-BR" sz="3600" dirty="0"/>
              <a:t>As cidades representam hoje a </a:t>
            </a:r>
            <a:r>
              <a:rPr lang="pt-BR" sz="3600" b="1" dirty="0">
                <a:solidFill>
                  <a:schemeClr val="accent2">
                    <a:lumMod val="50000"/>
                  </a:schemeClr>
                </a:solidFill>
              </a:rPr>
              <a:t>maior referência territorial para definição das políticas públicas  </a:t>
            </a:r>
            <a:r>
              <a:rPr lang="pt-BR" sz="3600" dirty="0"/>
              <a:t>e comportam o nível administrativo mais próximo dos cidadãos, tendo  um papel importante na resolutividade dos problemas locais, além de serem geradoras de  externalidades </a:t>
            </a:r>
            <a:r>
              <a:rPr lang="pt-BR" sz="3600" dirty="0" smtClean="0"/>
              <a:t>positivas (ou </a:t>
            </a:r>
            <a:r>
              <a:rPr lang="pt-BR" sz="3600" dirty="0"/>
              <a:t>negativas) para outros locais e regiões. </a:t>
            </a:r>
            <a:endParaRPr lang="en-US" sz="3600" dirty="0"/>
          </a:p>
        </p:txBody>
      </p:sp>
    </p:spTree>
    <p:extLst>
      <p:ext uri="{BB962C8B-B14F-4D97-AF65-F5344CB8AC3E}">
        <p14:creationId xmlns:p14="http://schemas.microsoft.com/office/powerpoint/2010/main" xmlns="" val="42656753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266824"/>
            <a:ext cx="11481859" cy="5591175"/>
          </a:xfrm>
        </p:spPr>
        <p:txBody>
          <a:bodyPr>
            <a:noAutofit/>
          </a:bodyPr>
          <a:lstStyle/>
          <a:p>
            <a:pPr marL="0" indent="0">
              <a:buNone/>
            </a:pPr>
            <a:r>
              <a:rPr lang="pt-BR" sz="2600" dirty="0"/>
              <a:t>Dentre as competências específicas dos </a:t>
            </a:r>
            <a:r>
              <a:rPr lang="pt-BR" sz="2600" dirty="0" smtClean="0"/>
              <a:t>Municípios, </a:t>
            </a:r>
            <a:r>
              <a:rPr lang="pt-BR" sz="2600" dirty="0"/>
              <a:t>temos :</a:t>
            </a:r>
          </a:p>
          <a:p>
            <a:pPr marL="0" indent="0">
              <a:buNone/>
            </a:pPr>
            <a:r>
              <a:rPr lang="pt-BR" sz="2600" b="1" dirty="0" smtClean="0"/>
              <a:t>a</a:t>
            </a:r>
            <a:r>
              <a:rPr lang="pt-BR" sz="2600" b="1" dirty="0"/>
              <a:t>) ordenamento urbano; </a:t>
            </a:r>
          </a:p>
          <a:p>
            <a:pPr marL="0" indent="0">
              <a:buNone/>
            </a:pPr>
            <a:r>
              <a:rPr lang="pt-BR" sz="2600" b="1" dirty="0"/>
              <a:t>b) limpeza pública;</a:t>
            </a:r>
          </a:p>
          <a:p>
            <a:pPr marL="0" indent="0">
              <a:buNone/>
            </a:pPr>
            <a:r>
              <a:rPr lang="pt-BR" sz="2600" b="1" dirty="0"/>
              <a:t>c) manutenção de logradouros, parques, praças e equipamentos públicos.</a:t>
            </a:r>
          </a:p>
          <a:p>
            <a:pPr marL="0" indent="0">
              <a:buNone/>
            </a:pPr>
            <a:endParaRPr lang="pt-BR" sz="2600" dirty="0"/>
          </a:p>
          <a:p>
            <a:pPr marL="0" indent="0">
              <a:buNone/>
            </a:pPr>
            <a:r>
              <a:rPr lang="pt-BR" sz="2600" dirty="0">
                <a:solidFill>
                  <a:schemeClr val="accent2">
                    <a:lumMod val="50000"/>
                  </a:schemeClr>
                </a:solidFill>
              </a:rPr>
              <a:t>TODAS tem correlação com as possibilidades e virtudes de ter o IPTU como ferramenta de estímulo </a:t>
            </a:r>
            <a:r>
              <a:rPr lang="pt-BR" sz="2600" dirty="0"/>
              <a:t>- ou seja, atividades e políticas públicas, que precisam ser financiadas por receita tributária própria, pois tem características e natureza da gestão local.</a:t>
            </a:r>
          </a:p>
          <a:p>
            <a:pPr marL="0" indent="0">
              <a:buNone/>
            </a:pPr>
            <a:endParaRPr lang="en-US" sz="2600" dirty="0"/>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IPTU como fonte de Receita</a:t>
            </a:r>
            <a:endParaRPr lang="pt-BR" sz="3000" b="1" dirty="0">
              <a:solidFill>
                <a:schemeClr val="accent2">
                  <a:lumMod val="50000"/>
                </a:schemeClr>
              </a:solidFill>
            </a:endParaRPr>
          </a:p>
        </p:txBody>
      </p:sp>
      <p:cxnSp>
        <p:nvCxnSpPr>
          <p:cNvPr id="5" name="Conector reto 4"/>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07561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491066" y="1190625"/>
            <a:ext cx="11377084" cy="4973638"/>
          </a:xfrm>
        </p:spPr>
        <p:txBody>
          <a:bodyPr>
            <a:normAutofit/>
          </a:bodyPr>
          <a:lstStyle/>
          <a:p>
            <a:pPr algn="just" eaLnBrk="1" hangingPunct="1">
              <a:buFont typeface="Wingdings" pitchFamily="2" charset="2"/>
              <a:buChar char="ü"/>
            </a:pPr>
            <a:r>
              <a:rPr lang="pt-BR" sz="2600" dirty="0">
                <a:solidFill>
                  <a:schemeClr val="accent2">
                    <a:lumMod val="50000"/>
                  </a:schemeClr>
                </a:solidFill>
              </a:rPr>
              <a:t>Ampla base tributária para ser explorada pelos Municípios, apenas </a:t>
            </a:r>
            <a:r>
              <a:rPr lang="pt-BR" sz="2600" b="1" u="sng" dirty="0">
                <a:solidFill>
                  <a:schemeClr val="accent2">
                    <a:lumMod val="50000"/>
                  </a:schemeClr>
                </a:solidFill>
              </a:rPr>
              <a:t>32% dos imóveis residenciais no Brasil arrecadam IPTU</a:t>
            </a:r>
            <a:r>
              <a:rPr lang="pt-BR" sz="2600" dirty="0">
                <a:solidFill>
                  <a:schemeClr val="accent2">
                    <a:lumMod val="50000"/>
                  </a:schemeClr>
                </a:solidFill>
              </a:rPr>
              <a:t>.</a:t>
            </a:r>
          </a:p>
          <a:p>
            <a:pPr algn="just" eaLnBrk="1" hangingPunct="1">
              <a:buFont typeface="Wingdings" pitchFamily="2" charset="2"/>
              <a:buChar char="ü"/>
            </a:pPr>
            <a:r>
              <a:rPr lang="pt-BR" sz="2600" dirty="0">
                <a:solidFill>
                  <a:schemeClr val="accent2">
                    <a:lumMod val="50000"/>
                  </a:schemeClr>
                </a:solidFill>
              </a:rPr>
              <a:t>IPTU tem se tornado regressivo</a:t>
            </a:r>
            <a:r>
              <a:rPr lang="pt-BR" sz="2600" dirty="0"/>
              <a:t>, considerando a desproporção entre o valor de mercado e valor venal, definido para cálculo pelos Municípios. </a:t>
            </a:r>
          </a:p>
          <a:p>
            <a:pPr algn="just" eaLnBrk="1" hangingPunct="1">
              <a:buFont typeface="Wingdings" pitchFamily="2" charset="2"/>
              <a:buChar char="ü"/>
            </a:pPr>
            <a:r>
              <a:rPr lang="pt-BR" sz="2600" dirty="0">
                <a:solidFill>
                  <a:schemeClr val="accent2">
                    <a:lumMod val="50000"/>
                  </a:schemeClr>
                </a:solidFill>
              </a:rPr>
              <a:t>O Brasil tem elevado valor de estoque imobiliário residencial, o que equivale ao valor de um PIB Brasileiro e, se computar imóveis comerciais e industriais, esse valor supera o PIB.</a:t>
            </a:r>
          </a:p>
          <a:p>
            <a:pPr algn="just" eaLnBrk="1" hangingPunct="1">
              <a:buFont typeface="Wingdings" pitchFamily="2" charset="2"/>
              <a:buChar char="ü"/>
            </a:pPr>
            <a:r>
              <a:rPr lang="pt-BR" sz="2600" dirty="0">
                <a:solidFill>
                  <a:schemeClr val="accent2">
                    <a:lumMod val="50000"/>
                  </a:schemeClr>
                </a:solidFill>
              </a:rPr>
              <a:t>O IPTU</a:t>
            </a:r>
            <a:r>
              <a:rPr lang="pt-BR" sz="2600" dirty="0"/>
              <a:t>, como fonte própria de receita, </a:t>
            </a:r>
            <a:r>
              <a:rPr lang="pt-BR" sz="2600" dirty="0">
                <a:solidFill>
                  <a:schemeClr val="accent2">
                    <a:lumMod val="50000"/>
                  </a:schemeClr>
                </a:solidFill>
              </a:rPr>
              <a:t>incorpora-se à Receita Corrente Líquida</a:t>
            </a:r>
            <a:r>
              <a:rPr lang="pt-BR" sz="2600" dirty="0"/>
              <a:t>, gerando incremento absoluto de investimento para áreas de educação e saúde, bem como abrindo capacidade de convênios e operações de crédito. </a:t>
            </a:r>
          </a:p>
        </p:txBody>
      </p:sp>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IPTU como fonte de Receita</a:t>
            </a:r>
            <a:endParaRPr lang="pt-BR" sz="3000" b="1" dirty="0">
              <a:solidFill>
                <a:schemeClr val="accent2">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56207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7" y="1268761"/>
            <a:ext cx="11453284" cy="4857403"/>
          </a:xfrm>
        </p:spPr>
        <p:txBody>
          <a:bodyPr>
            <a:normAutofit/>
          </a:bodyPr>
          <a:lstStyle/>
          <a:p>
            <a:pPr eaLnBrk="1" hangingPunct="1"/>
            <a:r>
              <a:rPr lang="pt-BR" sz="2600" dirty="0"/>
              <a:t>O direito urbanístico e a geografia urbana precisam estar  associados às finanças públicas,  para solidificarem a importância, na medida que  refletem a ligação entre a intervenção estatal na economia por ações bem planejadas. </a:t>
            </a:r>
          </a:p>
          <a:p>
            <a:pPr eaLnBrk="1" hangingPunct="1"/>
            <a:r>
              <a:rPr lang="pt-BR" b="1" dirty="0">
                <a:solidFill>
                  <a:schemeClr val="accent2">
                    <a:lumMod val="50000"/>
                  </a:schemeClr>
                </a:solidFill>
              </a:rPr>
              <a:t>40% a 70% da população dos grandes centros urbanos dos países emergentes, inclusive o Brasil, vivem ilegalmente nas cidades. </a:t>
            </a:r>
            <a:endParaRPr lang="pt-BR" sz="2600" b="1" dirty="0">
              <a:solidFill>
                <a:schemeClr val="accent2">
                  <a:lumMod val="50000"/>
                </a:schemeClr>
              </a:solidFill>
            </a:endParaRPr>
          </a:p>
          <a:p>
            <a:pPr eaLnBrk="1" hangingPunct="1"/>
            <a:r>
              <a:rPr lang="pt-BR" sz="2600" dirty="0"/>
              <a:t>Tanto é que a Constituição reservou um capítulo especial à política urbana (</a:t>
            </a:r>
            <a:r>
              <a:rPr lang="pt-BR" sz="2600" dirty="0" err="1"/>
              <a:t>arts</a:t>
            </a:r>
            <a:r>
              <a:rPr lang="pt-BR" sz="2600" dirty="0"/>
              <a:t>. 182 e 183), de modo que, são os Planos Diretores, os responsáveis a darem conformação ao direito de propriedade urbana</a:t>
            </a:r>
            <a:r>
              <a:rPr lang="pt-BR" dirty="0" smtClean="0"/>
              <a:t>. </a:t>
            </a:r>
          </a:p>
          <a:p>
            <a:pPr eaLnBrk="1" hangingPunct="1"/>
            <a:endParaRPr lang="en-US" dirty="0" smtClean="0"/>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IPTU como apoio ao Planejamento das  Cidades</a:t>
            </a:r>
            <a:endParaRPr lang="pt-BR" sz="3000" b="1" dirty="0">
              <a:solidFill>
                <a:schemeClr val="accent2">
                  <a:lumMod val="50000"/>
                </a:schemeClr>
              </a:solidFill>
            </a:endParaRPr>
          </a:p>
        </p:txBody>
      </p:sp>
      <p:cxnSp>
        <p:nvCxnSpPr>
          <p:cNvPr id="5" name="Conector reto 4"/>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2857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1200" y="1484786"/>
            <a:ext cx="8229600" cy="4968551"/>
          </a:xfrm>
        </p:spPr>
        <p:txBody>
          <a:bodyPr/>
          <a:lstStyle/>
          <a:p>
            <a:pPr>
              <a:buNone/>
              <a:defRPr/>
            </a:pPr>
            <a:r>
              <a:rPr lang="en-US" dirty="0" smtClean="0"/>
              <a:t>                  </a:t>
            </a:r>
            <a:r>
              <a:rPr lang="en-US" dirty="0" smtClean="0">
                <a:ea typeface="+mn-ea"/>
              </a:rPr>
              <a:t> </a:t>
            </a:r>
            <a:r>
              <a:rPr lang="en-US" sz="1800" dirty="0" err="1"/>
              <a:t>Preço</a:t>
            </a:r>
            <a:r>
              <a:rPr lang="en-US" sz="2000" dirty="0"/>
              <a:t>                                             </a:t>
            </a:r>
            <a:r>
              <a:rPr lang="en-US" sz="2000" dirty="0" err="1"/>
              <a:t>O</a:t>
            </a:r>
            <a:r>
              <a:rPr lang="en-US" sz="1800" dirty="0" err="1"/>
              <a:t>ferta</a:t>
            </a:r>
            <a:r>
              <a:rPr lang="en-US" sz="1800" dirty="0"/>
              <a:t> (antes e </a:t>
            </a:r>
            <a:r>
              <a:rPr lang="en-US" sz="1800" dirty="0" err="1"/>
              <a:t>após</a:t>
            </a:r>
            <a:r>
              <a:rPr lang="en-US" sz="1800" dirty="0"/>
              <a:t> o </a:t>
            </a:r>
            <a:r>
              <a:rPr lang="en-US" sz="1800" dirty="0" err="1"/>
              <a:t>imposto</a:t>
            </a:r>
            <a:r>
              <a:rPr lang="en-US" sz="1800" dirty="0"/>
              <a:t>)                                                                                                          </a:t>
            </a:r>
          </a:p>
        </p:txBody>
      </p:sp>
      <p:cxnSp>
        <p:nvCxnSpPr>
          <p:cNvPr id="6" name="Conector de seta reta 5"/>
          <p:cNvCxnSpPr/>
          <p:nvPr/>
        </p:nvCxnSpPr>
        <p:spPr>
          <a:xfrm>
            <a:off x="3791744" y="5445224"/>
            <a:ext cx="4392488"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ector de seta reta 7"/>
          <p:cNvCxnSpPr/>
          <p:nvPr/>
        </p:nvCxnSpPr>
        <p:spPr>
          <a:xfrm flipV="1">
            <a:off x="3791744" y="2060848"/>
            <a:ext cx="0" cy="338437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a:xfrm flipV="1">
            <a:off x="6816080" y="1916832"/>
            <a:ext cx="0" cy="35283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3791744" y="3356992"/>
            <a:ext cx="302433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ector reto 16"/>
          <p:cNvCxnSpPr/>
          <p:nvPr/>
        </p:nvCxnSpPr>
        <p:spPr>
          <a:xfrm>
            <a:off x="5447928" y="2060848"/>
            <a:ext cx="2952328" cy="27363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CaixaDeTexto 22"/>
          <p:cNvSpPr txBox="1"/>
          <p:nvPr/>
        </p:nvSpPr>
        <p:spPr>
          <a:xfrm>
            <a:off x="6456040" y="5445224"/>
            <a:ext cx="1080120" cy="369332"/>
          </a:xfrm>
          <a:prstGeom prst="rect">
            <a:avLst/>
          </a:prstGeom>
          <a:noFill/>
        </p:spPr>
        <p:txBody>
          <a:bodyPr wrap="square" rtlCol="0">
            <a:spAutoFit/>
          </a:bodyPr>
          <a:lstStyle/>
          <a:p>
            <a:r>
              <a:rPr lang="pt-BR" dirty="0"/>
              <a:t>Q0=Q1</a:t>
            </a:r>
          </a:p>
        </p:txBody>
      </p:sp>
      <p:sp>
        <p:nvSpPr>
          <p:cNvPr id="24" name="CaixaDeTexto 23"/>
          <p:cNvSpPr txBox="1"/>
          <p:nvPr/>
        </p:nvSpPr>
        <p:spPr>
          <a:xfrm>
            <a:off x="8112224" y="5661248"/>
            <a:ext cx="1440160" cy="369332"/>
          </a:xfrm>
          <a:prstGeom prst="rect">
            <a:avLst/>
          </a:prstGeom>
          <a:noFill/>
        </p:spPr>
        <p:txBody>
          <a:bodyPr wrap="square" rtlCol="0">
            <a:spAutoFit/>
          </a:bodyPr>
          <a:lstStyle/>
          <a:p>
            <a:r>
              <a:rPr lang="pt-BR" dirty="0"/>
              <a:t>Quantidade</a:t>
            </a:r>
          </a:p>
        </p:txBody>
      </p:sp>
      <p:sp>
        <p:nvSpPr>
          <p:cNvPr id="25" name="CaixaDeTexto 24"/>
          <p:cNvSpPr txBox="1"/>
          <p:nvPr/>
        </p:nvSpPr>
        <p:spPr>
          <a:xfrm>
            <a:off x="2999656" y="3140968"/>
            <a:ext cx="936104" cy="369332"/>
          </a:xfrm>
          <a:prstGeom prst="rect">
            <a:avLst/>
          </a:prstGeom>
          <a:noFill/>
        </p:spPr>
        <p:txBody>
          <a:bodyPr wrap="square" rtlCol="0">
            <a:spAutoFit/>
          </a:bodyPr>
          <a:lstStyle/>
          <a:p>
            <a:r>
              <a:rPr lang="pt-BR" dirty="0"/>
              <a:t>P0=P1</a:t>
            </a:r>
          </a:p>
        </p:txBody>
      </p:sp>
      <p:sp>
        <p:nvSpPr>
          <p:cNvPr id="13"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A Microeconomia justifica a Oferta de imóveis inelástica</a:t>
            </a:r>
            <a:endParaRPr lang="pt-BR" sz="3000" b="1" dirty="0">
              <a:solidFill>
                <a:schemeClr val="accent2">
                  <a:lumMod val="50000"/>
                </a:schemeClr>
              </a:solidFill>
            </a:endParaRPr>
          </a:p>
        </p:txBody>
      </p:sp>
      <p:cxnSp>
        <p:nvCxnSpPr>
          <p:cNvPr id="14" name="Conector reto 13"/>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58558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6096000" y="1399629"/>
            <a:ext cx="5400304" cy="3452961"/>
          </a:xfrm>
        </p:spPr>
        <p:txBody>
          <a:bodyPr>
            <a:normAutofit/>
          </a:bodyPr>
          <a:lstStyle/>
          <a:p>
            <a:pPr marL="0" indent="0" eaLnBrk="1" hangingPunct="1">
              <a:buNone/>
            </a:pPr>
            <a:r>
              <a:rPr lang="pt-BR" dirty="0" smtClean="0"/>
              <a:t>Essa mudança decorreu de vários fatores, como: </a:t>
            </a:r>
          </a:p>
          <a:p>
            <a:pPr eaLnBrk="1" hangingPunct="1"/>
            <a:r>
              <a:rPr lang="pt-BR" dirty="0" smtClean="0"/>
              <a:t> a estabilidade dos preços;</a:t>
            </a:r>
          </a:p>
          <a:p>
            <a:pPr eaLnBrk="1" hangingPunct="1"/>
            <a:r>
              <a:rPr lang="pt-BR" dirty="0" smtClean="0"/>
              <a:t> a queda na taxa de juros;</a:t>
            </a:r>
          </a:p>
          <a:p>
            <a:pPr eaLnBrk="1" hangingPunct="1"/>
            <a:r>
              <a:rPr lang="pt-BR" dirty="0" smtClean="0"/>
              <a:t> o crescimento da economia e, consequentemente, o aumento da renda dos brasileiros.</a:t>
            </a:r>
          </a:p>
          <a:p>
            <a:pPr eaLnBrk="1" hangingPunct="1"/>
            <a:endParaRPr lang="pt-BR" dirty="0" smtClean="0"/>
          </a:p>
        </p:txBody>
      </p:sp>
      <p:cxnSp>
        <p:nvCxnSpPr>
          <p:cNvPr id="7" name="Conector de seta reta 6"/>
          <p:cNvCxnSpPr/>
          <p:nvPr/>
        </p:nvCxnSpPr>
        <p:spPr>
          <a:xfrm>
            <a:off x="1460798" y="5214342"/>
            <a:ext cx="36004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Conector de seta reta 9"/>
          <p:cNvCxnSpPr/>
          <p:nvPr/>
        </p:nvCxnSpPr>
        <p:spPr>
          <a:xfrm flipV="1">
            <a:off x="1460798" y="1613942"/>
            <a:ext cx="0" cy="36004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1316782" y="2334022"/>
            <a:ext cx="360040" cy="369332"/>
          </a:xfrm>
          <a:prstGeom prst="rect">
            <a:avLst/>
          </a:prstGeom>
        </p:spPr>
        <p:txBody>
          <a:bodyPr wrap="square">
            <a:spAutoFit/>
          </a:bodyPr>
          <a:lstStyle/>
          <a:p>
            <a:r>
              <a:rPr lang="pt-BR" dirty="0"/>
              <a:t>●</a:t>
            </a:r>
          </a:p>
        </p:txBody>
      </p:sp>
      <p:sp>
        <p:nvSpPr>
          <p:cNvPr id="17" name="Retângulo 16"/>
          <p:cNvSpPr/>
          <p:nvPr/>
        </p:nvSpPr>
        <p:spPr>
          <a:xfrm>
            <a:off x="1316782" y="3414142"/>
            <a:ext cx="324128" cy="369332"/>
          </a:xfrm>
          <a:prstGeom prst="rect">
            <a:avLst/>
          </a:prstGeom>
        </p:spPr>
        <p:txBody>
          <a:bodyPr wrap="none">
            <a:spAutoFit/>
          </a:bodyPr>
          <a:lstStyle/>
          <a:p>
            <a:pPr>
              <a:buNone/>
            </a:pPr>
            <a:r>
              <a:rPr lang="pt-BR" dirty="0"/>
              <a:t>●</a:t>
            </a:r>
          </a:p>
        </p:txBody>
      </p:sp>
      <p:sp>
        <p:nvSpPr>
          <p:cNvPr id="18" name="Retângulo 17"/>
          <p:cNvSpPr/>
          <p:nvPr/>
        </p:nvSpPr>
        <p:spPr>
          <a:xfrm>
            <a:off x="2540918" y="4998318"/>
            <a:ext cx="324128" cy="369332"/>
          </a:xfrm>
          <a:prstGeom prst="rect">
            <a:avLst/>
          </a:prstGeom>
        </p:spPr>
        <p:txBody>
          <a:bodyPr wrap="none">
            <a:spAutoFit/>
          </a:bodyPr>
          <a:lstStyle/>
          <a:p>
            <a:pPr>
              <a:buNone/>
            </a:pPr>
            <a:r>
              <a:rPr lang="pt-BR" dirty="0"/>
              <a:t>●</a:t>
            </a:r>
          </a:p>
        </p:txBody>
      </p:sp>
      <p:sp>
        <p:nvSpPr>
          <p:cNvPr id="19" name="Retângulo 18"/>
          <p:cNvSpPr/>
          <p:nvPr/>
        </p:nvSpPr>
        <p:spPr>
          <a:xfrm>
            <a:off x="2756942" y="4998318"/>
            <a:ext cx="324128" cy="369332"/>
          </a:xfrm>
          <a:prstGeom prst="rect">
            <a:avLst/>
          </a:prstGeom>
        </p:spPr>
        <p:txBody>
          <a:bodyPr wrap="none">
            <a:spAutoFit/>
          </a:bodyPr>
          <a:lstStyle/>
          <a:p>
            <a:pPr>
              <a:buNone/>
            </a:pPr>
            <a:r>
              <a:rPr lang="pt-BR" dirty="0"/>
              <a:t>●</a:t>
            </a:r>
          </a:p>
        </p:txBody>
      </p:sp>
      <p:sp>
        <p:nvSpPr>
          <p:cNvPr id="20" name="Retângulo 19"/>
          <p:cNvSpPr/>
          <p:nvPr/>
        </p:nvSpPr>
        <p:spPr>
          <a:xfrm>
            <a:off x="2540918" y="3414142"/>
            <a:ext cx="324128" cy="369332"/>
          </a:xfrm>
          <a:prstGeom prst="rect">
            <a:avLst/>
          </a:prstGeom>
        </p:spPr>
        <p:txBody>
          <a:bodyPr wrap="none">
            <a:spAutoFit/>
          </a:bodyPr>
          <a:lstStyle/>
          <a:p>
            <a:pPr>
              <a:buNone/>
            </a:pPr>
            <a:r>
              <a:rPr lang="pt-BR" dirty="0"/>
              <a:t>●</a:t>
            </a:r>
          </a:p>
        </p:txBody>
      </p:sp>
      <p:sp>
        <p:nvSpPr>
          <p:cNvPr id="21" name="Retângulo 20"/>
          <p:cNvSpPr/>
          <p:nvPr/>
        </p:nvSpPr>
        <p:spPr>
          <a:xfrm>
            <a:off x="2756942" y="2334022"/>
            <a:ext cx="324128" cy="369332"/>
          </a:xfrm>
          <a:prstGeom prst="rect">
            <a:avLst/>
          </a:prstGeom>
        </p:spPr>
        <p:txBody>
          <a:bodyPr wrap="none">
            <a:spAutoFit/>
          </a:bodyPr>
          <a:lstStyle/>
          <a:p>
            <a:pPr>
              <a:buNone/>
            </a:pPr>
            <a:r>
              <a:rPr lang="pt-BR" dirty="0"/>
              <a:t>●</a:t>
            </a:r>
          </a:p>
        </p:txBody>
      </p:sp>
      <p:cxnSp>
        <p:nvCxnSpPr>
          <p:cNvPr id="23" name="Conector reto 22"/>
          <p:cNvCxnSpPr/>
          <p:nvPr/>
        </p:nvCxnSpPr>
        <p:spPr>
          <a:xfrm>
            <a:off x="1460798" y="2550046"/>
            <a:ext cx="147625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5" name="Conector reto 24"/>
          <p:cNvCxnSpPr/>
          <p:nvPr/>
        </p:nvCxnSpPr>
        <p:spPr>
          <a:xfrm>
            <a:off x="2900958" y="2550046"/>
            <a:ext cx="0" cy="266429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7" name="Conector reto 26"/>
          <p:cNvCxnSpPr/>
          <p:nvPr/>
        </p:nvCxnSpPr>
        <p:spPr>
          <a:xfrm>
            <a:off x="1460798" y="3630166"/>
            <a:ext cx="1224136" cy="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5" name="Conector reto 34"/>
          <p:cNvCxnSpPr/>
          <p:nvPr/>
        </p:nvCxnSpPr>
        <p:spPr>
          <a:xfrm>
            <a:off x="2684934" y="3630166"/>
            <a:ext cx="0" cy="1584176"/>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7" name="Conector reto 36"/>
          <p:cNvCxnSpPr/>
          <p:nvPr/>
        </p:nvCxnSpPr>
        <p:spPr>
          <a:xfrm flipH="1">
            <a:off x="2252886" y="1613942"/>
            <a:ext cx="864096" cy="396044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Conector reto 41"/>
          <p:cNvCxnSpPr/>
          <p:nvPr/>
        </p:nvCxnSpPr>
        <p:spPr>
          <a:xfrm>
            <a:off x="1892846" y="2766070"/>
            <a:ext cx="1944216" cy="201622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ector reto 43"/>
          <p:cNvCxnSpPr/>
          <p:nvPr/>
        </p:nvCxnSpPr>
        <p:spPr>
          <a:xfrm>
            <a:off x="2036862" y="1685950"/>
            <a:ext cx="2232248" cy="208823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5" name="CaixaDeTexto 44"/>
          <p:cNvSpPr txBox="1"/>
          <p:nvPr/>
        </p:nvSpPr>
        <p:spPr>
          <a:xfrm>
            <a:off x="1244774" y="893862"/>
            <a:ext cx="1944216" cy="369332"/>
          </a:xfrm>
          <a:prstGeom prst="rect">
            <a:avLst/>
          </a:prstGeom>
          <a:noFill/>
        </p:spPr>
        <p:txBody>
          <a:bodyPr wrap="square" rtlCol="0">
            <a:spAutoFit/>
          </a:bodyPr>
          <a:lstStyle/>
          <a:p>
            <a:r>
              <a:rPr lang="pt-BR" dirty="0"/>
              <a:t>Preço dos Imóveis</a:t>
            </a:r>
          </a:p>
        </p:txBody>
      </p:sp>
      <p:sp>
        <p:nvSpPr>
          <p:cNvPr id="46" name="CaixaDeTexto 45"/>
          <p:cNvSpPr txBox="1"/>
          <p:nvPr/>
        </p:nvSpPr>
        <p:spPr>
          <a:xfrm>
            <a:off x="2612926" y="5565090"/>
            <a:ext cx="2520280" cy="369332"/>
          </a:xfrm>
          <a:prstGeom prst="rect">
            <a:avLst/>
          </a:prstGeom>
          <a:noFill/>
        </p:spPr>
        <p:txBody>
          <a:bodyPr wrap="square" rtlCol="0">
            <a:spAutoFit/>
          </a:bodyPr>
          <a:lstStyle/>
          <a:p>
            <a:r>
              <a:rPr lang="pt-BR" dirty="0"/>
              <a:t>Quantidade dos Imóveis</a:t>
            </a:r>
          </a:p>
        </p:txBody>
      </p:sp>
      <p:sp>
        <p:nvSpPr>
          <p:cNvPr id="47" name="CaixaDeTexto 46"/>
          <p:cNvSpPr txBox="1"/>
          <p:nvPr/>
        </p:nvSpPr>
        <p:spPr>
          <a:xfrm>
            <a:off x="2396902" y="5286350"/>
            <a:ext cx="864096" cy="369332"/>
          </a:xfrm>
          <a:prstGeom prst="rect">
            <a:avLst/>
          </a:prstGeom>
          <a:noFill/>
        </p:spPr>
        <p:txBody>
          <a:bodyPr wrap="square" rtlCol="0">
            <a:spAutoFit/>
          </a:bodyPr>
          <a:lstStyle/>
          <a:p>
            <a:r>
              <a:rPr lang="pt-BR" dirty="0"/>
              <a:t>Q1  Q2</a:t>
            </a:r>
          </a:p>
        </p:txBody>
      </p:sp>
      <p:sp>
        <p:nvSpPr>
          <p:cNvPr id="48" name="CaixaDeTexto 47"/>
          <p:cNvSpPr txBox="1"/>
          <p:nvPr/>
        </p:nvSpPr>
        <p:spPr>
          <a:xfrm>
            <a:off x="4269110" y="3126110"/>
            <a:ext cx="648072" cy="369332"/>
          </a:xfrm>
          <a:prstGeom prst="rect">
            <a:avLst/>
          </a:prstGeom>
          <a:noFill/>
        </p:spPr>
        <p:txBody>
          <a:bodyPr wrap="square" rtlCol="0">
            <a:spAutoFit/>
          </a:bodyPr>
          <a:lstStyle/>
          <a:p>
            <a:r>
              <a:rPr lang="pt-BR" dirty="0"/>
              <a:t>D2</a:t>
            </a:r>
          </a:p>
        </p:txBody>
      </p:sp>
      <p:sp>
        <p:nvSpPr>
          <p:cNvPr id="49" name="CaixaDeTexto 48"/>
          <p:cNvSpPr txBox="1"/>
          <p:nvPr/>
        </p:nvSpPr>
        <p:spPr>
          <a:xfrm>
            <a:off x="3981078" y="4206230"/>
            <a:ext cx="504056" cy="369332"/>
          </a:xfrm>
          <a:prstGeom prst="rect">
            <a:avLst/>
          </a:prstGeom>
          <a:noFill/>
        </p:spPr>
        <p:txBody>
          <a:bodyPr wrap="square" rtlCol="0">
            <a:spAutoFit/>
          </a:bodyPr>
          <a:lstStyle/>
          <a:p>
            <a:r>
              <a:rPr lang="pt-BR" dirty="0"/>
              <a:t>D1</a:t>
            </a:r>
          </a:p>
        </p:txBody>
      </p:sp>
    </p:spTree>
    <p:extLst>
      <p:ext uri="{BB962C8B-B14F-4D97-AF65-F5344CB8AC3E}">
        <p14:creationId xmlns:p14="http://schemas.microsoft.com/office/powerpoint/2010/main" xmlns="" val="18499101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1066" y="1210732"/>
            <a:ext cx="11383434" cy="5647267"/>
          </a:xfrm>
        </p:spPr>
        <p:txBody>
          <a:bodyPr>
            <a:noAutofit/>
          </a:bodyPr>
          <a:lstStyle/>
          <a:p>
            <a:pPr algn="just"/>
            <a:r>
              <a:rPr lang="pt-BR" sz="2400" dirty="0" smtClean="0"/>
              <a:t>Apenas no período janeiro de 2010 a dezembro de 2013, houve uma </a:t>
            </a:r>
            <a:r>
              <a:rPr lang="pt-BR" sz="2400" dirty="0" smtClean="0">
                <a:solidFill>
                  <a:schemeClr val="accent2">
                    <a:lumMod val="50000"/>
                  </a:schemeClr>
                </a:solidFill>
              </a:rPr>
              <a:t>variação de 43% no preço médio de venda dos imóveis em todo o Brasil.</a:t>
            </a:r>
          </a:p>
          <a:p>
            <a:pPr algn="just"/>
            <a:r>
              <a:rPr lang="pt-BR" sz="2400" dirty="0" smtClean="0"/>
              <a:t>O setor da Construção civil  tem peso relevante nos investimentos no Brasil. Em 2012, a taxa de investimentos do País, que  chega  nos 17,5%, teve participação de 45% do setor de construção. </a:t>
            </a:r>
          </a:p>
          <a:p>
            <a:pPr algn="just"/>
            <a:r>
              <a:rPr lang="pt-BR" sz="2400" dirty="0" smtClean="0"/>
              <a:t>Em 12 meses, o PIB teve alta de 1,9%, em comparação ao mesmo período anterior. </a:t>
            </a:r>
            <a:r>
              <a:rPr lang="pt-BR" sz="2400" dirty="0" smtClean="0">
                <a:solidFill>
                  <a:schemeClr val="accent2">
                    <a:lumMod val="50000"/>
                  </a:schemeClr>
                </a:solidFill>
              </a:rPr>
              <a:t>Segundo projeção do IBGE, este crescimento aconteceu pelos aumentos de 1,7% do valor adicionado a preços básicos e de 2,6% nos impostos sobre produtos. </a:t>
            </a:r>
          </a:p>
          <a:p>
            <a:pPr algn="just"/>
            <a:r>
              <a:rPr lang="pt-BR" sz="2400" dirty="0" smtClean="0">
                <a:solidFill>
                  <a:schemeClr val="accent2">
                    <a:lumMod val="50000"/>
                  </a:schemeClr>
                </a:solidFill>
              </a:rPr>
              <a:t>Nesse sentido, como a base imponível é fixa e real, a construção civil é uma grande geradora de valor adicionado do ICMS, onde os Municípios se beneficiam com os valores circulados de mercadoria. </a:t>
            </a:r>
            <a:endParaRPr lang="pt-BR" sz="2400" dirty="0">
              <a:solidFill>
                <a:schemeClr val="accent2">
                  <a:lumMod val="50000"/>
                </a:schemeClr>
              </a:solidFill>
            </a:endParaRPr>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IPTU e a potencialidade da atividade econômica: a construção civil e oferta de crédito</a:t>
            </a:r>
            <a:endParaRPr lang="pt-BR" sz="3000" b="1" dirty="0">
              <a:solidFill>
                <a:schemeClr val="accent2">
                  <a:lumMod val="50000"/>
                </a:schemeClr>
              </a:solidFill>
            </a:endParaRPr>
          </a:p>
        </p:txBody>
      </p:sp>
      <p:cxnSp>
        <p:nvCxnSpPr>
          <p:cNvPr id="5" name="Conector reto 4"/>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049831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ela 7"/>
          <p:cNvGraphicFramePr>
            <a:graphicFrameLocks noGrp="1"/>
          </p:cNvGraphicFramePr>
          <p:nvPr>
            <p:extLst>
              <p:ext uri="{D42A27DB-BD31-4B8C-83A1-F6EECF244321}">
                <p14:modId xmlns:p14="http://schemas.microsoft.com/office/powerpoint/2010/main" xmlns="" val="3373390914"/>
              </p:ext>
            </p:extLst>
          </p:nvPr>
        </p:nvGraphicFramePr>
        <p:xfrm>
          <a:off x="602928" y="1099457"/>
          <a:ext cx="10433371" cy="1920240"/>
        </p:xfrm>
        <a:graphic>
          <a:graphicData uri="http://schemas.openxmlformats.org/drawingml/2006/table">
            <a:tbl>
              <a:tblPr/>
              <a:tblGrid>
                <a:gridCol w="2869177"/>
                <a:gridCol w="2869177"/>
                <a:gridCol w="4695017"/>
              </a:tblGrid>
              <a:tr h="203335">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491745">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Inexistência do Fator</a:t>
                      </a:r>
                      <a:r>
                        <a:rPr lang="pt-BR" sz="1800" b="0" i="0" u="none" strike="noStrike" kern="1200" baseline="0" dirty="0" smtClean="0">
                          <a:solidFill>
                            <a:srgbClr val="000000"/>
                          </a:solidFill>
                          <a:latin typeface="Calibri" pitchFamily="34" charset="0"/>
                          <a:ea typeface="+mn-ea"/>
                          <a:cs typeface="+mn-cs"/>
                        </a:rPr>
                        <a:t> de Condomínio</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Aplicação do </a:t>
                      </a:r>
                      <a:r>
                        <a:rPr lang="pt-BR" sz="1800" b="1" i="0" u="none" strike="noStrike" kern="1200" dirty="0" smtClean="0">
                          <a:solidFill>
                            <a:schemeClr val="accent2">
                              <a:lumMod val="50000"/>
                            </a:schemeClr>
                          </a:solidFill>
                          <a:latin typeface="Calibri" pitchFamily="34" charset="0"/>
                          <a:ea typeface="+mn-ea"/>
                          <a:cs typeface="+mn-cs"/>
                        </a:rPr>
                        <a:t>Fator de Condomínio</a:t>
                      </a:r>
                      <a:r>
                        <a:rPr lang="pt-BR" sz="1800" b="1" i="0" u="none" strike="noStrike" kern="1200" baseline="0" dirty="0" smtClean="0">
                          <a:solidFill>
                            <a:schemeClr val="accent2">
                              <a:lumMod val="50000"/>
                            </a:schemeClr>
                          </a:solidFill>
                          <a:latin typeface="Calibri" pitchFamily="34" charset="0"/>
                          <a:ea typeface="+mn-ea"/>
                          <a:cs typeface="+mn-cs"/>
                        </a:rPr>
                        <a:t> </a:t>
                      </a:r>
                      <a:r>
                        <a:rPr lang="pt-BR" sz="1800" b="0" i="0" u="none" strike="noStrike" kern="1200" baseline="0" dirty="0" smtClean="0">
                          <a:solidFill>
                            <a:srgbClr val="000000"/>
                          </a:solidFill>
                          <a:latin typeface="Calibri" pitchFamily="34" charset="0"/>
                          <a:ea typeface="+mn-ea"/>
                          <a:cs typeface="+mn-cs"/>
                        </a:rPr>
                        <a:t>na ordem de 20% do valor venal da construção</a:t>
                      </a:r>
                      <a:endParaRPr lang="pt-BR" sz="1800" b="0" i="0" u="none" strike="noStrike" kern="1200" dirty="0" smtClean="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indent="-163513" algn="l" defTabSz="914400" rtl="0" eaLnBrk="1" fontAlgn="ctr" latinLnBrk="0" hangingPunct="1">
                        <a:lnSpc>
                          <a:spcPct val="100000"/>
                        </a:lnSpc>
                        <a:buFont typeface="Wingdings" pitchFamily="2" charset="2"/>
                        <a:buChar char="§"/>
                      </a:pPr>
                      <a:r>
                        <a:rPr lang="pt-BR" sz="1800" kern="1200" baseline="0" dirty="0" smtClean="0">
                          <a:solidFill>
                            <a:schemeClr val="tx1"/>
                          </a:solidFill>
                          <a:latin typeface="Calibri" pitchFamily="34" charset="0"/>
                          <a:ea typeface="+mn-ea"/>
                          <a:cs typeface="+mn-cs"/>
                        </a:rPr>
                        <a:t>Equalizar o valor venal de terrenos com construções condominiais</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tx1"/>
                          </a:solidFill>
                          <a:latin typeface="Calibri" pitchFamily="34" charset="0"/>
                          <a:ea typeface="+mn-ea"/>
                          <a:cs typeface="+mn-cs"/>
                        </a:rPr>
                        <a:t>Imóveis</a:t>
                      </a:r>
                      <a:r>
                        <a:rPr lang="pt-BR" sz="1800" kern="1200" baseline="0" dirty="0" smtClean="0">
                          <a:solidFill>
                            <a:schemeClr val="tx1"/>
                          </a:solidFill>
                          <a:latin typeface="Calibri" pitchFamily="34" charset="0"/>
                          <a:ea typeface="+mn-ea"/>
                          <a:cs typeface="+mn-cs"/>
                        </a:rPr>
                        <a:t> abrangidos: 51.720</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Aumento médio no valor do imposto: R$ 75,40.</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tx1"/>
                          </a:solidFill>
                          <a:latin typeface="Calibri" pitchFamily="34" charset="0"/>
                          <a:ea typeface="+mn-ea"/>
                          <a:cs typeface="+mn-cs"/>
                        </a:rPr>
                        <a:t>Incremento de receita: R$</a:t>
                      </a:r>
                      <a:r>
                        <a:rPr lang="pt-BR" sz="1800" kern="1200" baseline="0" dirty="0" smtClean="0">
                          <a:solidFill>
                            <a:schemeClr val="tx1"/>
                          </a:solidFill>
                          <a:latin typeface="Calibri" pitchFamily="34" charset="0"/>
                          <a:ea typeface="+mn-ea"/>
                          <a:cs typeface="+mn-cs"/>
                        </a:rPr>
                        <a:t> 3,9MM/ano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Retângulo 5"/>
          <p:cNvSpPr/>
          <p:nvPr/>
        </p:nvSpPr>
        <p:spPr>
          <a:xfrm>
            <a:off x="1098228" y="3213101"/>
            <a:ext cx="8640960" cy="646331"/>
          </a:xfrm>
          <a:prstGeom prst="rect">
            <a:avLst/>
          </a:prstGeom>
        </p:spPr>
        <p:txBody>
          <a:bodyPr wrap="square">
            <a:spAutoFit/>
          </a:bodyPr>
          <a:lstStyle/>
          <a:p>
            <a:pPr marL="90488" fontAlgn="ctr">
              <a:defRPr/>
            </a:pPr>
            <a:r>
              <a:rPr lang="pt-BR" b="1" dirty="0">
                <a:solidFill>
                  <a:srgbClr val="000000"/>
                </a:solidFill>
                <a:latin typeface="Calibri" pitchFamily="34" charset="0"/>
              </a:rPr>
              <a:t>Se  valor venal do terreno ˂ 20% do valor venal da construção → Aplicar-se á o valor venal do terreno como sendo 20% do valor venal da construção.</a:t>
            </a:r>
          </a:p>
        </p:txBody>
      </p:sp>
      <p:graphicFrame>
        <p:nvGraphicFramePr>
          <p:cNvPr id="7" name="Tabela 6"/>
          <p:cNvGraphicFramePr>
            <a:graphicFrameLocks noGrp="1"/>
          </p:cNvGraphicFramePr>
          <p:nvPr>
            <p:extLst>
              <p:ext uri="{D42A27DB-BD31-4B8C-83A1-F6EECF244321}">
                <p14:modId xmlns:p14="http://schemas.microsoft.com/office/powerpoint/2010/main" xmlns="" val="3519817318"/>
              </p:ext>
            </p:extLst>
          </p:nvPr>
        </p:nvGraphicFramePr>
        <p:xfrm>
          <a:off x="1170236" y="4106792"/>
          <a:ext cx="9802564" cy="2304256"/>
        </p:xfrm>
        <a:graphic>
          <a:graphicData uri="http://schemas.openxmlformats.org/drawingml/2006/table">
            <a:tbl>
              <a:tblPr/>
              <a:tblGrid>
                <a:gridCol w="9802564"/>
              </a:tblGrid>
              <a:tr h="2304256">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pt-BR" sz="1800" b="1" i="0" u="none" strike="noStrike" kern="1200" baseline="0" dirty="0" smtClean="0">
                          <a:solidFill>
                            <a:srgbClr val="000000"/>
                          </a:solidFill>
                          <a:latin typeface="Calibri" pitchFamily="34" charset="0"/>
                          <a:ea typeface="+mn-ea"/>
                          <a:cs typeface="+mn-cs"/>
                        </a:rPr>
                        <a:t>ATUALMENTE</a:t>
                      </a:r>
                      <a:r>
                        <a:rPr lang="pt-BR" sz="1800" b="0" i="0" u="none" strike="noStrike" kern="1200" baseline="0" dirty="0" smtClean="0">
                          <a:solidFill>
                            <a:srgbClr val="000000"/>
                          </a:solidFill>
                          <a:latin typeface="Calibri" pitchFamily="34" charset="0"/>
                          <a:ea typeface="+mn-ea"/>
                          <a:cs typeface="+mn-cs"/>
                        </a:rPr>
                        <a:t> </a:t>
                      </a:r>
                    </a:p>
                    <a:p>
                      <a:pPr marL="90488" marR="0" indent="0" algn="l" defTabSz="914400" rtl="0" eaLnBrk="1" fontAlgn="ctr" latinLnBrk="0" hangingPunct="1">
                        <a:lnSpc>
                          <a:spcPct val="100000"/>
                        </a:lnSpc>
                        <a:spcBef>
                          <a:spcPts val="0"/>
                        </a:spcBef>
                        <a:spcAft>
                          <a:spcPts val="0"/>
                        </a:spcAft>
                        <a:buClrTx/>
                        <a:buSzTx/>
                        <a:buFontTx/>
                        <a:buNone/>
                        <a:tabLst/>
                        <a:defRPr/>
                      </a:pPr>
                      <a:r>
                        <a:rPr lang="pt-BR" sz="1800" b="0" i="0" u="none" strike="noStrike" kern="1200" baseline="0" dirty="0" smtClean="0">
                          <a:solidFill>
                            <a:srgbClr val="000000"/>
                          </a:solidFill>
                          <a:latin typeface="Calibri" pitchFamily="34" charset="0"/>
                          <a:ea typeface="+mn-ea"/>
                          <a:cs typeface="+mn-cs"/>
                        </a:rPr>
                        <a:t>Valor venal de construção = $ 100</a:t>
                      </a:r>
                    </a:p>
                    <a:p>
                      <a:pPr marL="90488" marR="0" indent="0" algn="l" defTabSz="914400" rtl="0" eaLnBrk="1" fontAlgn="ctr" latinLnBrk="0" hangingPunct="1">
                        <a:lnSpc>
                          <a:spcPct val="100000"/>
                        </a:lnSpc>
                        <a:spcBef>
                          <a:spcPts val="0"/>
                        </a:spcBef>
                        <a:spcAft>
                          <a:spcPts val="0"/>
                        </a:spcAft>
                        <a:buClrTx/>
                        <a:buSzTx/>
                        <a:buFontTx/>
                        <a:buNone/>
                        <a:tabLst/>
                        <a:defRPr/>
                      </a:pPr>
                      <a:r>
                        <a:rPr lang="pt-BR" sz="1800" b="0" i="0" u="none" strike="noStrike" kern="1200" dirty="0" smtClean="0">
                          <a:solidFill>
                            <a:srgbClr val="000000"/>
                          </a:solidFill>
                          <a:latin typeface="Calibri" pitchFamily="34" charset="0"/>
                          <a:ea typeface="+mn-ea"/>
                          <a:cs typeface="+mn-cs"/>
                        </a:rPr>
                        <a:t>Valor venal do terreno =</a:t>
                      </a:r>
                      <a:r>
                        <a:rPr lang="pt-BR" sz="1800" b="0" i="0" u="none" strike="noStrike" kern="1200" baseline="0" dirty="0" smtClean="0">
                          <a:solidFill>
                            <a:srgbClr val="000000"/>
                          </a:solidFill>
                          <a:latin typeface="Calibri" pitchFamily="34" charset="0"/>
                          <a:ea typeface="+mn-ea"/>
                          <a:cs typeface="+mn-cs"/>
                        </a:rPr>
                        <a:t> $ 8</a:t>
                      </a:r>
                    </a:p>
                    <a:p>
                      <a:pPr marL="90488" marR="0" indent="0" algn="l" defTabSz="914400" rtl="0" eaLnBrk="1" fontAlgn="ctr" latinLnBrk="0" hangingPunct="1">
                        <a:lnSpc>
                          <a:spcPct val="100000"/>
                        </a:lnSpc>
                        <a:spcBef>
                          <a:spcPts val="0"/>
                        </a:spcBef>
                        <a:spcAft>
                          <a:spcPts val="0"/>
                        </a:spcAft>
                        <a:buClrTx/>
                        <a:buSzTx/>
                        <a:buFontTx/>
                        <a:buNone/>
                        <a:tabLst/>
                        <a:defRPr/>
                      </a:pPr>
                      <a:r>
                        <a:rPr lang="pt-BR" sz="1800" b="0" i="0" u="none" strike="noStrike" kern="1200" baseline="0" dirty="0" smtClean="0">
                          <a:solidFill>
                            <a:srgbClr val="C00000"/>
                          </a:solidFill>
                          <a:latin typeface="Calibri" pitchFamily="34" charset="0"/>
                          <a:ea typeface="+mn-ea"/>
                          <a:cs typeface="+mn-cs"/>
                        </a:rPr>
                        <a:t>Valor venal total = $ 108</a:t>
                      </a:r>
                    </a:p>
                    <a:p>
                      <a:pPr marL="90488" marR="0" indent="0" algn="l" defTabSz="914400" rtl="0" eaLnBrk="1" fontAlgn="ctr" latinLnBrk="0" hangingPunct="1">
                        <a:lnSpc>
                          <a:spcPct val="100000"/>
                        </a:lnSpc>
                        <a:spcBef>
                          <a:spcPts val="0"/>
                        </a:spcBef>
                        <a:spcAft>
                          <a:spcPts val="0"/>
                        </a:spcAft>
                        <a:buClrTx/>
                        <a:buSzTx/>
                        <a:buFontTx/>
                        <a:buNone/>
                        <a:tabLst/>
                        <a:defRPr/>
                      </a:pPr>
                      <a:endParaRPr lang="pt-BR" sz="1800" b="0" i="0" u="none" strike="noStrike" kern="1200" baseline="0" dirty="0" smtClean="0">
                        <a:solidFill>
                          <a:srgbClr val="000000"/>
                        </a:solidFill>
                        <a:latin typeface="Calibri" pitchFamily="34" charset="0"/>
                        <a:ea typeface="+mn-ea"/>
                        <a:cs typeface="+mn-cs"/>
                      </a:endParaRPr>
                    </a:p>
                    <a:p>
                      <a:pPr marL="90488" marR="0" indent="0" algn="l" defTabSz="914400" rtl="0" eaLnBrk="1" fontAlgn="ctr" latinLnBrk="0" hangingPunct="1">
                        <a:lnSpc>
                          <a:spcPct val="100000"/>
                        </a:lnSpc>
                        <a:spcBef>
                          <a:spcPts val="0"/>
                        </a:spcBef>
                        <a:spcAft>
                          <a:spcPts val="0"/>
                        </a:spcAft>
                        <a:buClrTx/>
                        <a:buSzTx/>
                        <a:buFontTx/>
                        <a:buNone/>
                        <a:tabLst/>
                        <a:defRPr/>
                      </a:pPr>
                      <a:r>
                        <a:rPr lang="pt-BR" sz="1800" b="0" i="0" u="none" strike="noStrike" kern="1200" dirty="0" smtClean="0">
                          <a:solidFill>
                            <a:srgbClr val="000000"/>
                          </a:solidFill>
                          <a:latin typeface="Calibri" pitchFamily="34" charset="0"/>
                          <a:ea typeface="+mn-ea"/>
                          <a:cs typeface="+mn-cs"/>
                        </a:rPr>
                        <a:t>Como o valor venal do terreno (</a:t>
                      </a:r>
                      <a:r>
                        <a:rPr lang="pt-BR" sz="1800" b="0" i="0" u="none" strike="noStrike" kern="1200" baseline="0" dirty="0" smtClean="0">
                          <a:solidFill>
                            <a:srgbClr val="000000"/>
                          </a:solidFill>
                          <a:latin typeface="Calibri" pitchFamily="34" charset="0"/>
                          <a:ea typeface="+mn-ea"/>
                          <a:cs typeface="+mn-cs"/>
                        </a:rPr>
                        <a:t>$ 8) corresponde a menos que 20% do valor venal da construção, aplicar-se-á o Fator de Condomínio (20% de $ 100 = $ 20), portanto o valor venal do terreno será $ 20.</a:t>
                      </a:r>
                      <a:endParaRPr lang="pt-BR" sz="1800" b="0" i="0" u="none" strike="noStrike" kern="1200" dirty="0">
                        <a:solidFill>
                          <a:srgbClr val="000000"/>
                        </a:solidFill>
                        <a:latin typeface="Calibri" pitchFamily="34" charset="0"/>
                        <a:ea typeface="+mn-ea"/>
                        <a:cs typeface="+mn-cs"/>
                      </a:endParaRPr>
                    </a:p>
                  </a:txBody>
                  <a:tcPr marL="0" marR="0" marT="0" marB="0" anchor="ctr">
                    <a:lnL w="12700" cap="flat" cmpd="sng" algn="ctr">
                      <a:solidFill>
                        <a:srgbClr val="FFC000"/>
                      </a:solidFill>
                      <a:prstDash val="sysDash"/>
                      <a:round/>
                      <a:headEnd type="none" w="med" len="med"/>
                      <a:tailEnd type="none" w="med" len="med"/>
                    </a:lnL>
                    <a:lnR w="12700" cap="flat" cmpd="sng" algn="ctr">
                      <a:solidFill>
                        <a:srgbClr val="FFC000"/>
                      </a:solidFill>
                      <a:prstDash val="sysDash"/>
                      <a:round/>
                      <a:headEnd type="none" w="med" len="med"/>
                      <a:tailEnd type="none" w="med" len="med"/>
                    </a:lnR>
                    <a:lnT w="12700" cap="flat" cmpd="sng" algn="ctr">
                      <a:solidFill>
                        <a:srgbClr val="FFC000"/>
                      </a:solidFill>
                      <a:prstDash val="sysDash"/>
                      <a:round/>
                      <a:headEnd type="none" w="med" len="med"/>
                      <a:tailEnd type="none" w="med" len="med"/>
                    </a:lnT>
                    <a:lnB w="12700" cap="flat" cmpd="sng" algn="ctr">
                      <a:solidFill>
                        <a:srgbClr val="FFC000"/>
                      </a:solidFill>
                      <a:prstDash val="sysDash"/>
                      <a:round/>
                      <a:headEnd type="none" w="med" len="med"/>
                      <a:tailEnd type="none" w="med" len="med"/>
                    </a:lnB>
                  </a:tcPr>
                </a:tc>
              </a:tr>
            </a:tbl>
          </a:graphicData>
        </a:graphic>
      </p:graphicFrame>
      <p:sp>
        <p:nvSpPr>
          <p:cNvPr id="9" name="Retângulo 8"/>
          <p:cNvSpPr/>
          <p:nvPr/>
        </p:nvSpPr>
        <p:spPr>
          <a:xfrm>
            <a:off x="5095180" y="4062206"/>
            <a:ext cx="4572000" cy="1200329"/>
          </a:xfrm>
          <a:prstGeom prst="rect">
            <a:avLst/>
          </a:prstGeom>
        </p:spPr>
        <p:txBody>
          <a:bodyPr>
            <a:spAutoFit/>
          </a:bodyPr>
          <a:lstStyle/>
          <a:p>
            <a:pPr marL="90488" fontAlgn="ctr">
              <a:defRPr/>
            </a:pPr>
            <a:r>
              <a:rPr lang="pt-BR" b="1" dirty="0">
                <a:solidFill>
                  <a:srgbClr val="000000"/>
                </a:solidFill>
                <a:latin typeface="Calibri" pitchFamily="34" charset="0"/>
              </a:rPr>
              <a:t>PROPOSTA</a:t>
            </a:r>
          </a:p>
          <a:p>
            <a:pPr marL="90488" fontAlgn="ctr">
              <a:defRPr/>
            </a:pPr>
            <a:r>
              <a:rPr lang="pt-BR" dirty="0">
                <a:solidFill>
                  <a:srgbClr val="000000"/>
                </a:solidFill>
                <a:latin typeface="Calibri" pitchFamily="34" charset="0"/>
              </a:rPr>
              <a:t>Valor venal de construção = $ 100</a:t>
            </a:r>
          </a:p>
          <a:p>
            <a:pPr marL="90488" fontAlgn="ctr">
              <a:defRPr/>
            </a:pPr>
            <a:r>
              <a:rPr lang="pt-BR" dirty="0">
                <a:solidFill>
                  <a:srgbClr val="000000"/>
                </a:solidFill>
                <a:latin typeface="Calibri" pitchFamily="34" charset="0"/>
              </a:rPr>
              <a:t>Valor venal do terreno = $ 20</a:t>
            </a:r>
          </a:p>
          <a:p>
            <a:pPr marL="90488" fontAlgn="ctr">
              <a:defRPr/>
            </a:pPr>
            <a:r>
              <a:rPr lang="pt-BR" dirty="0">
                <a:solidFill>
                  <a:srgbClr val="C00000"/>
                </a:solidFill>
                <a:latin typeface="Calibri" pitchFamily="34" charset="0"/>
              </a:rPr>
              <a:t>Valor venal total = $ 120</a:t>
            </a:r>
          </a:p>
        </p:txBody>
      </p:sp>
      <p:pic>
        <p:nvPicPr>
          <p:cNvPr id="13314" name="Picture 2" descr="building, office icon"/>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8587060" y="4077196"/>
            <a:ext cx="1008110" cy="1152128"/>
          </a:xfrm>
          <a:prstGeom prst="rect">
            <a:avLst/>
          </a:prstGeom>
          <a:noFill/>
        </p:spPr>
      </p:pic>
      <p:sp>
        <p:nvSpPr>
          <p:cNvPr id="10"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11" name="Conector reto 10"/>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809546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285225114"/>
              </p:ext>
            </p:extLst>
          </p:nvPr>
        </p:nvGraphicFramePr>
        <p:xfrm>
          <a:off x="946788" y="1595422"/>
          <a:ext cx="10026011" cy="1920240"/>
        </p:xfrm>
        <a:graphic>
          <a:graphicData uri="http://schemas.openxmlformats.org/drawingml/2006/table">
            <a:tbl>
              <a:tblPr/>
              <a:tblGrid>
                <a:gridCol w="2757153"/>
                <a:gridCol w="2757153"/>
                <a:gridCol w="4511705"/>
              </a:tblGrid>
              <a:tr h="265341">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592047">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Possui Fator de Localização</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0" i="0" u="sng" strike="noStrike" kern="1200" dirty="0" smtClean="0">
                          <a:solidFill>
                            <a:srgbClr val="000000"/>
                          </a:solidFill>
                          <a:latin typeface="Calibri" pitchFamily="34" charset="0"/>
                          <a:ea typeface="+mn-ea"/>
                          <a:cs typeface="+mn-cs"/>
                        </a:rPr>
                        <a:t>Excluir</a:t>
                      </a:r>
                      <a:r>
                        <a:rPr lang="pt-BR" sz="1800" b="0" i="0" u="none" strike="noStrike" kern="1200" dirty="0" smtClean="0">
                          <a:solidFill>
                            <a:srgbClr val="000000"/>
                          </a:solidFill>
                          <a:latin typeface="Calibri" pitchFamily="34" charset="0"/>
                          <a:ea typeface="+mn-ea"/>
                          <a:cs typeface="+mn-cs"/>
                        </a:rPr>
                        <a:t> </a:t>
                      </a:r>
                      <a:r>
                        <a:rPr lang="pt-BR" sz="1800" b="1" i="0" u="none" strike="noStrike" kern="1200" dirty="0" smtClean="0">
                          <a:solidFill>
                            <a:schemeClr val="accent2">
                              <a:lumMod val="50000"/>
                            </a:schemeClr>
                          </a:solidFill>
                          <a:latin typeface="Calibri" pitchFamily="34" charset="0"/>
                          <a:ea typeface="+mn-ea"/>
                          <a:cs typeface="+mn-cs"/>
                        </a:rPr>
                        <a:t>Fator de Localização</a:t>
                      </a:r>
                      <a:endParaRPr lang="pt-BR" sz="1800" b="1" i="0" u="none" strike="noStrike" kern="1200" dirty="0">
                        <a:solidFill>
                          <a:schemeClr val="accent2">
                            <a:lumMod val="50000"/>
                          </a:schemeClr>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a:t>
                      </a:r>
                      <a:r>
                        <a:rPr lang="pt-BR" sz="1800" kern="1200" baseline="0" dirty="0" smtClean="0">
                          <a:solidFill>
                            <a:schemeClr val="tx1"/>
                          </a:solidFill>
                          <a:latin typeface="Calibri" pitchFamily="34" charset="0"/>
                          <a:ea typeface="+mn-ea"/>
                          <a:cs typeface="+mn-cs"/>
                        </a:rPr>
                        <a:t>Equalizar o valor venal de terrenos em todo o município</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Imóveis abrangidos: 13.319</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Aumento médio no valor do imposto: R$150,16.</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Incremento de receita: R$ 2MM/ano</a:t>
                      </a:r>
                      <a:endParaRPr lang="pt-BR" sz="1800" kern="1200" baseline="0" dirty="0">
                        <a:solidFill>
                          <a:schemeClr val="tx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908020" y="3665984"/>
            <a:ext cx="9950480" cy="923330"/>
          </a:xfrm>
          <a:prstGeom prst="rect">
            <a:avLst/>
          </a:prstGeom>
        </p:spPr>
        <p:txBody>
          <a:bodyPr wrap="square">
            <a:spAutoFit/>
          </a:bodyPr>
          <a:lstStyle/>
          <a:p>
            <a:pPr marL="90488" fontAlgn="ctr">
              <a:defRPr/>
            </a:pPr>
            <a:r>
              <a:rPr lang="pt-BR" dirty="0">
                <a:solidFill>
                  <a:srgbClr val="000000"/>
                </a:solidFill>
                <a:latin typeface="Calibri" pitchFamily="34" charset="0"/>
              </a:rPr>
              <a:t>O Fator de localização foi criado na década de 1980 e institui redutor de 35% do valor venal do terreno a imóveis localizados em áreas com infraestrutura básica precária. </a:t>
            </a:r>
          </a:p>
          <a:p>
            <a:pPr marL="90488" fontAlgn="ctr">
              <a:defRPr/>
            </a:pPr>
            <a:r>
              <a:rPr lang="pt-BR" dirty="0">
                <a:solidFill>
                  <a:srgbClr val="000000"/>
                </a:solidFill>
                <a:latin typeface="Calibri" pitchFamily="34" charset="0"/>
              </a:rPr>
              <a:t>Atualmente essas áreas já possuem infraestrutura básica.</a:t>
            </a:r>
          </a:p>
        </p:txBody>
      </p:sp>
      <p:pic>
        <p:nvPicPr>
          <p:cNvPr id="12290" name="Picture 2" descr="infrastructure, settings icon"/>
          <p:cNvPicPr>
            <a:picLocks noChangeAspect="1" noChangeArrowheads="1"/>
          </p:cNvPicPr>
          <p:nvPr/>
        </p:nvPicPr>
        <p:blipFill>
          <a:blip r:embed="rId2" cstate="print">
            <a:duotone>
              <a:schemeClr val="accent1">
                <a:shade val="45000"/>
                <a:satMod val="135000"/>
              </a:schemeClr>
              <a:prstClr val="white"/>
            </a:duotone>
          </a:blip>
          <a:stretch>
            <a:fillRect/>
          </a:stretch>
        </p:blipFill>
        <p:spPr bwMode="auto">
          <a:xfrm>
            <a:off x="6706468" y="4242048"/>
            <a:ext cx="1219200" cy="1219200"/>
          </a:xfrm>
          <a:prstGeom prst="rect">
            <a:avLst/>
          </a:prstGeom>
          <a:noFill/>
          <a:ln>
            <a:noFill/>
          </a:ln>
        </p:spPr>
      </p:pic>
      <p:pic>
        <p:nvPicPr>
          <p:cNvPr id="12292" name="Picture 4" descr="accept, accepted, agree, approved, checkbox, checkmark, choice, comleted, correct, done, good, mark, marketing, ok, optimization, ready, right, seo, sign, success, successful, tasks, tick, valid, verify, vote, web, yes icon"/>
          <p:cNvPicPr>
            <a:picLocks noChangeAspect="1" noChangeArrowheads="1"/>
          </p:cNvPicPr>
          <p:nvPr/>
        </p:nvPicPr>
        <p:blipFill>
          <a:blip r:embed="rId3" cstate="print">
            <a:duotone>
              <a:schemeClr val="accent2">
                <a:shade val="45000"/>
                <a:satMod val="135000"/>
              </a:schemeClr>
              <a:prstClr val="white"/>
            </a:duotone>
          </a:blip>
          <a:srcRect/>
          <a:stretch>
            <a:fillRect/>
          </a:stretch>
        </p:blipFill>
        <p:spPr bwMode="auto">
          <a:xfrm>
            <a:off x="8074620" y="4602089"/>
            <a:ext cx="1219200" cy="1219201"/>
          </a:xfrm>
          <a:prstGeom prst="rect">
            <a:avLst/>
          </a:prstGeom>
          <a:noFill/>
        </p:spPr>
      </p:pic>
      <p:sp>
        <p:nvSpPr>
          <p:cNvPr id="8"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9" name="Conector reto 8"/>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271058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p:cNvSpPr>
            <a:spLocks noGrp="1"/>
          </p:cNvSpPr>
          <p:nvPr>
            <p:ph type="body" idx="1"/>
          </p:nvPr>
        </p:nvSpPr>
        <p:spPr>
          <a:xfrm>
            <a:off x="793750" y="2503488"/>
            <a:ext cx="10515600" cy="1500187"/>
          </a:xfrm>
        </p:spPr>
        <p:txBody>
          <a:bodyPr>
            <a:normAutofit/>
          </a:bodyPr>
          <a:lstStyle/>
          <a:p>
            <a:r>
              <a:rPr lang="pt-BR" sz="4000" b="1" dirty="0">
                <a:solidFill>
                  <a:srgbClr val="C00000"/>
                </a:solidFill>
              </a:rPr>
              <a:t>REFLEXÕES E PROVOCAÇÕES</a:t>
            </a:r>
          </a:p>
        </p:txBody>
      </p:sp>
    </p:spTree>
    <p:extLst>
      <p:ext uri="{BB962C8B-B14F-4D97-AF65-F5344CB8AC3E}">
        <p14:creationId xmlns:p14="http://schemas.microsoft.com/office/powerpoint/2010/main" xmlns="" val="33364174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941645097"/>
              </p:ext>
            </p:extLst>
          </p:nvPr>
        </p:nvGraphicFramePr>
        <p:xfrm>
          <a:off x="873912" y="1234091"/>
          <a:ext cx="10225888" cy="1920240"/>
        </p:xfrm>
        <a:graphic>
          <a:graphicData uri="http://schemas.openxmlformats.org/drawingml/2006/table">
            <a:tbl>
              <a:tblPr/>
              <a:tblGrid>
                <a:gridCol w="2812119"/>
                <a:gridCol w="2812119"/>
                <a:gridCol w="4601650"/>
              </a:tblGrid>
              <a:tr h="238064">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058080">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Coeficiente de Esquina é utilizado</a:t>
                      </a:r>
                      <a:r>
                        <a:rPr lang="pt-BR" sz="1800" b="0" i="0" u="none" strike="noStrike" kern="1200" baseline="0" dirty="0" smtClean="0">
                          <a:solidFill>
                            <a:srgbClr val="000000"/>
                          </a:solidFill>
                          <a:latin typeface="Calibri" pitchFamily="34" charset="0"/>
                          <a:ea typeface="+mn-ea"/>
                          <a:cs typeface="+mn-cs"/>
                        </a:rPr>
                        <a:t> somente nas </a:t>
                      </a:r>
                      <a:r>
                        <a:rPr lang="pt-BR" sz="1800" b="0" i="0" u="sng" strike="noStrike" kern="1200" baseline="0" dirty="0" smtClean="0">
                          <a:solidFill>
                            <a:srgbClr val="000000"/>
                          </a:solidFill>
                          <a:latin typeface="Calibri" pitchFamily="34" charset="0"/>
                          <a:ea typeface="+mn-ea"/>
                          <a:cs typeface="+mn-cs"/>
                        </a:rPr>
                        <a:t>zonas comerciais e Mistas</a:t>
                      </a:r>
                      <a:endParaRPr lang="pt-BR" sz="1800" b="0" i="0" u="sng"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1" i="0" u="none" strike="noStrike" kern="1200" baseline="0" dirty="0" smtClean="0">
                          <a:solidFill>
                            <a:schemeClr val="accent2">
                              <a:lumMod val="50000"/>
                            </a:schemeClr>
                          </a:solidFill>
                          <a:latin typeface="Calibri" pitchFamily="34" charset="0"/>
                          <a:ea typeface="+mn-ea"/>
                          <a:cs typeface="+mn-cs"/>
                        </a:rPr>
                        <a:t>Coeficiente de Esquina</a:t>
                      </a:r>
                      <a:r>
                        <a:rPr lang="pt-BR" sz="1800" b="0" i="0" u="none" strike="noStrike" kern="1200" baseline="0" dirty="0" smtClean="0">
                          <a:solidFill>
                            <a:srgbClr val="000000"/>
                          </a:solidFill>
                          <a:latin typeface="Calibri" pitchFamily="34" charset="0"/>
                          <a:ea typeface="+mn-ea"/>
                          <a:cs typeface="+mn-cs"/>
                        </a:rPr>
                        <a:t> será utilizado </a:t>
                      </a:r>
                      <a:r>
                        <a:rPr lang="pt-BR" sz="1800" b="0" i="0" u="sng" strike="noStrike" kern="1200" baseline="0" dirty="0" smtClean="0">
                          <a:solidFill>
                            <a:srgbClr val="000000"/>
                          </a:solidFill>
                          <a:latin typeface="Calibri" pitchFamily="34" charset="0"/>
                          <a:ea typeface="+mn-ea"/>
                          <a:cs typeface="+mn-cs"/>
                        </a:rPr>
                        <a:t>em todo o município</a:t>
                      </a:r>
                      <a:endParaRPr lang="pt-BR" sz="1800" b="0" i="0" u="sng"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a:t>
                      </a:r>
                      <a:r>
                        <a:rPr lang="pt-BR" sz="1800" kern="1200" baseline="0" dirty="0" smtClean="0">
                          <a:solidFill>
                            <a:schemeClr val="tx1"/>
                          </a:solidFill>
                          <a:latin typeface="Calibri" pitchFamily="34" charset="0"/>
                          <a:ea typeface="+mn-ea"/>
                          <a:cs typeface="+mn-cs"/>
                        </a:rPr>
                        <a:t>Equalizar o valor venal de terrenos em face de sua localização </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N. imóveis abrangidos: 30.281</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Aumento médio no valor do imposto: R$ 115,58.</a:t>
                      </a:r>
                    </a:p>
                    <a:p>
                      <a:pPr marL="269875" marR="0" indent="-163513"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Incremento: R$ 3,5MM/ano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876300" y="3429000"/>
            <a:ext cx="9612188" cy="646331"/>
          </a:xfrm>
          <a:prstGeom prst="rect">
            <a:avLst/>
          </a:prstGeom>
        </p:spPr>
        <p:txBody>
          <a:bodyPr wrap="square">
            <a:spAutoFit/>
          </a:bodyPr>
          <a:lstStyle/>
          <a:p>
            <a:pPr marL="90488" fontAlgn="ctr">
              <a:defRPr/>
            </a:pPr>
            <a:r>
              <a:rPr lang="pt-BR" b="1" dirty="0">
                <a:solidFill>
                  <a:srgbClr val="000000"/>
                </a:solidFill>
                <a:latin typeface="Calibri" pitchFamily="34" charset="0"/>
              </a:rPr>
              <a:t>Hoje</a:t>
            </a:r>
            <a:r>
              <a:rPr lang="pt-BR" dirty="0">
                <a:solidFill>
                  <a:srgbClr val="000000"/>
                </a:solidFill>
                <a:latin typeface="Calibri" pitchFamily="34" charset="0"/>
              </a:rPr>
              <a:t>: acréscimo no valor venal dos terrenos de 1,25% nas áreas  de até 1.600m² localizados nas Zonas e Corredores comerciais e 1,10% nas áreas  de até 1.000m² localizados nas Zonas Mistas. </a:t>
            </a:r>
            <a:endParaRPr lang="pt-BR" dirty="0">
              <a:solidFill>
                <a:srgbClr val="FF0000"/>
              </a:solidFill>
              <a:latin typeface="Calibri" pitchFamily="34" charset="0"/>
            </a:endParaRPr>
          </a:p>
        </p:txBody>
      </p:sp>
      <p:pic>
        <p:nvPicPr>
          <p:cNvPr id="11266" name="Picture 2" descr="gps, location, map, marker, pin icon"/>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9269288" y="4365104"/>
            <a:ext cx="1219200" cy="1219201"/>
          </a:xfrm>
          <a:prstGeom prst="rect">
            <a:avLst/>
          </a:prstGeom>
          <a:noFill/>
        </p:spPr>
      </p:pic>
      <p:sp>
        <p:nvSpPr>
          <p:cNvPr id="8" name="Retângulo 7"/>
          <p:cNvSpPr/>
          <p:nvPr/>
        </p:nvSpPr>
        <p:spPr>
          <a:xfrm>
            <a:off x="876300" y="4365104"/>
            <a:ext cx="7883996" cy="1477328"/>
          </a:xfrm>
          <a:prstGeom prst="rect">
            <a:avLst/>
          </a:prstGeom>
        </p:spPr>
        <p:txBody>
          <a:bodyPr wrap="square">
            <a:spAutoFit/>
          </a:bodyPr>
          <a:lstStyle/>
          <a:p>
            <a:pPr marL="90488" fontAlgn="ctr">
              <a:defRPr/>
            </a:pPr>
            <a:r>
              <a:rPr lang="pt-BR" b="1" dirty="0">
                <a:latin typeface="Calibri" pitchFamily="34" charset="0"/>
              </a:rPr>
              <a:t>Proposta</a:t>
            </a:r>
            <a:r>
              <a:rPr lang="pt-BR" dirty="0">
                <a:latin typeface="Calibri" pitchFamily="34" charset="0"/>
              </a:rPr>
              <a:t>: Incluir o acréscimo de 1,25% no valor venal dos terrenos com mais de uma frente em áreas de até 1.600m² em todo o município. </a:t>
            </a:r>
          </a:p>
          <a:p>
            <a:pPr marL="90488" fontAlgn="ctr">
              <a:defRPr/>
            </a:pPr>
            <a:r>
              <a:rPr lang="pt-BR" dirty="0">
                <a:latin typeface="Calibri" pitchFamily="34" charset="0"/>
              </a:rPr>
              <a:t>Para áreas superiores a 1.600m</a:t>
            </a:r>
            <a:r>
              <a:rPr lang="pt-BR" baseline="30000" dirty="0">
                <a:latin typeface="Calibri" pitchFamily="34" charset="0"/>
              </a:rPr>
              <a:t>2</a:t>
            </a:r>
            <a:r>
              <a:rPr lang="pt-BR" dirty="0">
                <a:latin typeface="Calibri" pitchFamily="34" charset="0"/>
              </a:rPr>
              <a:t>, o percentual de acréscimo terá variação inversamente proporcional ao crescimento da área, limitado a 1%. Ou seja, quanto maior a área, menor será o Coeficiente de Esquina.</a:t>
            </a:r>
          </a:p>
        </p:txBody>
      </p:sp>
      <p:sp>
        <p:nvSpPr>
          <p:cNvPr id="9"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10" name="Conector reto 9"/>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4594912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1959967023"/>
              </p:ext>
            </p:extLst>
          </p:nvPr>
        </p:nvGraphicFramePr>
        <p:xfrm>
          <a:off x="870588" y="1251868"/>
          <a:ext cx="10216512" cy="2016246"/>
        </p:xfrm>
        <a:graphic>
          <a:graphicData uri="http://schemas.openxmlformats.org/drawingml/2006/table">
            <a:tbl>
              <a:tblPr/>
              <a:tblGrid>
                <a:gridCol w="2809541"/>
                <a:gridCol w="2809541"/>
                <a:gridCol w="4597430"/>
              </a:tblGrid>
              <a:tr h="370326">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997826">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Existência do Coeficiente de Uso do solo</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0" i="0" u="sng" strike="noStrike" kern="1200" dirty="0" smtClean="0">
                          <a:solidFill>
                            <a:srgbClr val="000000"/>
                          </a:solidFill>
                          <a:latin typeface="Calibri" pitchFamily="34" charset="0"/>
                          <a:ea typeface="+mn-ea"/>
                          <a:cs typeface="+mn-cs"/>
                        </a:rPr>
                        <a:t>Exclusão</a:t>
                      </a:r>
                      <a:r>
                        <a:rPr lang="pt-BR" sz="1800" b="0" i="0" u="none" strike="noStrike" kern="1200" baseline="0" dirty="0" smtClean="0">
                          <a:solidFill>
                            <a:srgbClr val="000000"/>
                          </a:solidFill>
                          <a:latin typeface="Calibri" pitchFamily="34" charset="0"/>
                          <a:ea typeface="+mn-ea"/>
                          <a:cs typeface="+mn-cs"/>
                        </a:rPr>
                        <a:t> do </a:t>
                      </a:r>
                      <a:r>
                        <a:rPr lang="pt-BR" sz="1800" b="1" i="0" u="none" strike="noStrike" kern="1200" baseline="0" dirty="0" smtClean="0">
                          <a:solidFill>
                            <a:schemeClr val="accent2">
                              <a:lumMod val="50000"/>
                            </a:schemeClr>
                          </a:solidFill>
                          <a:latin typeface="Calibri" pitchFamily="34" charset="0"/>
                          <a:ea typeface="+mn-ea"/>
                          <a:cs typeface="+mn-cs"/>
                        </a:rPr>
                        <a:t>Coeficiente de Uso do Solo</a:t>
                      </a:r>
                      <a:endParaRPr lang="pt-BR" sz="1800" b="1" i="0" u="none" strike="noStrike" kern="1200" dirty="0">
                        <a:solidFill>
                          <a:schemeClr val="accent2">
                            <a:lumMod val="50000"/>
                          </a:schemeClr>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Equalizar o valor venal de terrenos</a:t>
                      </a:r>
                      <a:r>
                        <a:rPr lang="pt-BR" sz="1800" kern="1200" baseline="0" dirty="0" smtClean="0">
                          <a:solidFill>
                            <a:schemeClr val="dk1"/>
                          </a:solidFill>
                          <a:latin typeface="Calibri" pitchFamily="34" charset="0"/>
                          <a:ea typeface="+mn-ea"/>
                          <a:cs typeface="+mn-cs"/>
                        </a:rPr>
                        <a:t> em </a:t>
                      </a:r>
                      <a:r>
                        <a:rPr lang="pt-BR" sz="1800" kern="1200" baseline="0" dirty="0" smtClean="0">
                          <a:solidFill>
                            <a:schemeClr val="tx1"/>
                          </a:solidFill>
                          <a:latin typeface="Calibri" pitchFamily="34" charset="0"/>
                          <a:ea typeface="+mn-ea"/>
                          <a:cs typeface="+mn-cs"/>
                        </a:rPr>
                        <a:t>todo o município independente de seu uso;</a:t>
                      </a:r>
                      <a:endParaRPr lang="pt-BR" sz="1800" kern="1200" dirty="0" smtClean="0">
                        <a:solidFill>
                          <a:schemeClr val="tx1"/>
                        </a:solidFill>
                        <a:latin typeface="Calibri" pitchFamily="34" charset="0"/>
                        <a:ea typeface="+mn-ea"/>
                        <a:cs typeface="+mn-cs"/>
                      </a:endParaRP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tx1"/>
                          </a:solidFill>
                          <a:latin typeface="Calibri" pitchFamily="34" charset="0"/>
                          <a:ea typeface="+mn-ea"/>
                          <a:cs typeface="+mn-cs"/>
                        </a:rPr>
                        <a:t> N. imóveis</a:t>
                      </a:r>
                      <a:r>
                        <a:rPr lang="pt-BR" sz="1800" kern="1200" baseline="0" dirty="0" smtClean="0">
                          <a:solidFill>
                            <a:schemeClr val="tx1"/>
                          </a:solidFill>
                          <a:latin typeface="Calibri" pitchFamily="34" charset="0"/>
                          <a:ea typeface="+mn-ea"/>
                          <a:cs typeface="+mn-cs"/>
                        </a:rPr>
                        <a:t> abrangidos: 233</a:t>
                      </a: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Aumento médio no valor do imposto: R$ 8.154,60.</a:t>
                      </a:r>
                      <a:endParaRPr lang="pt-BR" sz="1800" kern="1200" dirty="0" smtClean="0">
                        <a:solidFill>
                          <a:schemeClr val="tx1"/>
                        </a:solidFill>
                        <a:latin typeface="Calibri" pitchFamily="34" charset="0"/>
                        <a:ea typeface="+mn-ea"/>
                        <a:cs typeface="+mn-cs"/>
                      </a:endParaRP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tx1"/>
                          </a:solidFill>
                          <a:latin typeface="Calibri" pitchFamily="34" charset="0"/>
                          <a:ea typeface="+mn-ea"/>
                          <a:cs typeface="+mn-cs"/>
                        </a:rPr>
                        <a:t> Incremento: R$</a:t>
                      </a:r>
                      <a:r>
                        <a:rPr lang="pt-BR" sz="1800" kern="1200" baseline="0" dirty="0" smtClean="0">
                          <a:solidFill>
                            <a:schemeClr val="tx1"/>
                          </a:solidFill>
                          <a:latin typeface="Calibri" pitchFamily="34" charset="0"/>
                          <a:ea typeface="+mn-ea"/>
                          <a:cs typeface="+mn-cs"/>
                        </a:rPr>
                        <a:t> 1,9MM/ano</a:t>
                      </a:r>
                      <a:endParaRPr lang="pt-BR" sz="1800" kern="1200" dirty="0" smtClean="0">
                        <a:solidFill>
                          <a:schemeClr val="tx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838200" y="3740840"/>
            <a:ext cx="10210800" cy="923330"/>
          </a:xfrm>
          <a:prstGeom prst="rect">
            <a:avLst/>
          </a:prstGeom>
        </p:spPr>
        <p:txBody>
          <a:bodyPr wrap="square">
            <a:spAutoFit/>
          </a:bodyPr>
          <a:lstStyle/>
          <a:p>
            <a:pPr marL="90488" fontAlgn="ctr">
              <a:defRPr/>
            </a:pPr>
            <a:r>
              <a:rPr lang="pt-BR" b="1" dirty="0">
                <a:solidFill>
                  <a:srgbClr val="000000"/>
                </a:solidFill>
                <a:latin typeface="Calibri" pitchFamily="34" charset="0"/>
              </a:rPr>
              <a:t>Hoje</a:t>
            </a:r>
            <a:r>
              <a:rPr lang="pt-BR" dirty="0">
                <a:solidFill>
                  <a:srgbClr val="000000"/>
                </a:solidFill>
                <a:latin typeface="Calibri" pitchFamily="34" charset="0"/>
              </a:rPr>
              <a:t>: concedido benefício para imóveis com restrição de uso (Limitação para construção do imóvel). </a:t>
            </a:r>
          </a:p>
          <a:p>
            <a:pPr marL="90488" fontAlgn="ctr">
              <a:defRPr/>
            </a:pPr>
            <a:endParaRPr lang="pt-BR" dirty="0">
              <a:solidFill>
                <a:srgbClr val="000000"/>
              </a:solidFill>
              <a:latin typeface="Calibri" pitchFamily="34" charset="0"/>
            </a:endParaRPr>
          </a:p>
          <a:p>
            <a:pPr marL="90488" fontAlgn="ctr">
              <a:defRPr/>
            </a:pPr>
            <a:r>
              <a:rPr lang="pt-BR" b="1" dirty="0">
                <a:solidFill>
                  <a:srgbClr val="000000"/>
                </a:solidFill>
                <a:latin typeface="Calibri" pitchFamily="34" charset="0"/>
              </a:rPr>
              <a:t>Proposta</a:t>
            </a:r>
            <a:r>
              <a:rPr lang="pt-BR" dirty="0">
                <a:solidFill>
                  <a:srgbClr val="000000"/>
                </a:solidFill>
                <a:latin typeface="Calibri" pitchFamily="34" charset="0"/>
              </a:rPr>
              <a:t>: Retirada deste benefício</a:t>
            </a:r>
            <a:endParaRPr lang="pt-BR" dirty="0">
              <a:solidFill>
                <a:srgbClr val="FF0000"/>
              </a:solidFill>
              <a:latin typeface="Calibri" pitchFamily="34" charset="0"/>
            </a:endParaRPr>
          </a:p>
        </p:txBody>
      </p:sp>
      <p:pic>
        <p:nvPicPr>
          <p:cNvPr id="10248" name="Picture 8" descr="estate, home, house, money, price, real, rent, tax ic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6312024" y="4437113"/>
            <a:ext cx="1219200" cy="1219201"/>
          </a:xfrm>
          <a:prstGeom prst="rect">
            <a:avLst/>
          </a:prstGeom>
          <a:noFill/>
        </p:spPr>
      </p:pic>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8" name="Conector reto 7"/>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59526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1742865278"/>
              </p:ext>
            </p:extLst>
          </p:nvPr>
        </p:nvGraphicFramePr>
        <p:xfrm>
          <a:off x="680088" y="1289968"/>
          <a:ext cx="10508611" cy="1741926"/>
        </p:xfrm>
        <a:graphic>
          <a:graphicData uri="http://schemas.openxmlformats.org/drawingml/2006/table">
            <a:tbl>
              <a:tblPr/>
              <a:tblGrid>
                <a:gridCol w="2889868"/>
                <a:gridCol w="2889868"/>
                <a:gridCol w="4728875"/>
              </a:tblGrid>
              <a:tr h="370326">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997826">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Depreciação do imóvel é</a:t>
                      </a:r>
                      <a:r>
                        <a:rPr lang="pt-BR" sz="1800" b="0" i="0" u="none" strike="noStrike" kern="1200" baseline="0" dirty="0" smtClean="0">
                          <a:solidFill>
                            <a:srgbClr val="000000"/>
                          </a:solidFill>
                          <a:latin typeface="Calibri" pitchFamily="34" charset="0"/>
                          <a:ea typeface="+mn-ea"/>
                          <a:cs typeface="+mn-cs"/>
                        </a:rPr>
                        <a:t> de</a:t>
                      </a:r>
                      <a:r>
                        <a:rPr lang="pt-BR" sz="1800" b="0" i="0" u="none" strike="noStrike" kern="1200" dirty="0" smtClean="0">
                          <a:solidFill>
                            <a:srgbClr val="000000"/>
                          </a:solidFill>
                          <a:latin typeface="Calibri" pitchFamily="34" charset="0"/>
                          <a:ea typeface="+mn-ea"/>
                          <a:cs typeface="+mn-cs"/>
                        </a:rPr>
                        <a:t> </a:t>
                      </a:r>
                      <a:r>
                        <a:rPr lang="pt-BR" sz="1800" b="0" i="0" u="sng" strike="noStrike" kern="1200" dirty="0" smtClean="0">
                          <a:solidFill>
                            <a:srgbClr val="000000"/>
                          </a:solidFill>
                          <a:latin typeface="Calibri" pitchFamily="34" charset="0"/>
                          <a:ea typeface="+mn-ea"/>
                          <a:cs typeface="+mn-cs"/>
                        </a:rPr>
                        <a:t>80%</a:t>
                      </a:r>
                      <a:r>
                        <a:rPr lang="pt-BR" sz="1800" b="0" i="0" u="none" strike="noStrike" kern="1200" dirty="0" smtClean="0">
                          <a:solidFill>
                            <a:srgbClr val="000000"/>
                          </a:solidFill>
                          <a:latin typeface="Calibri" pitchFamily="34" charset="0"/>
                          <a:ea typeface="+mn-ea"/>
                          <a:cs typeface="+mn-cs"/>
                        </a:rPr>
                        <a:t> após 50 anos</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pt-BR" sz="1800" b="1" i="0" u="none" strike="noStrike" kern="1200" dirty="0" smtClean="0">
                          <a:solidFill>
                            <a:schemeClr val="accent2">
                              <a:lumMod val="50000"/>
                            </a:schemeClr>
                          </a:solidFill>
                          <a:latin typeface="Calibri" pitchFamily="34" charset="0"/>
                          <a:ea typeface="+mn-ea"/>
                          <a:cs typeface="+mn-cs"/>
                        </a:rPr>
                        <a:t>Depreciação</a:t>
                      </a:r>
                      <a:r>
                        <a:rPr lang="pt-BR" sz="1800" b="0" i="0" u="none" strike="noStrike" kern="1200" dirty="0" smtClean="0">
                          <a:solidFill>
                            <a:srgbClr val="000000"/>
                          </a:solidFill>
                          <a:latin typeface="Calibri" pitchFamily="34" charset="0"/>
                          <a:ea typeface="+mn-ea"/>
                          <a:cs typeface="+mn-cs"/>
                        </a:rPr>
                        <a:t> do imóvel será de </a:t>
                      </a:r>
                      <a:r>
                        <a:rPr lang="pt-BR" sz="1800" b="0" i="0" u="sng" strike="noStrike" kern="1200" dirty="0" smtClean="0">
                          <a:solidFill>
                            <a:srgbClr val="000000"/>
                          </a:solidFill>
                          <a:effectLst/>
                          <a:latin typeface="Calibri" pitchFamily="34" charset="0"/>
                          <a:ea typeface="+mn-ea"/>
                          <a:cs typeface="+mn-cs"/>
                        </a:rPr>
                        <a:t>60% </a:t>
                      </a:r>
                      <a:r>
                        <a:rPr lang="pt-BR" sz="1800" b="0" i="0" u="none" strike="noStrike" kern="1200" dirty="0" smtClean="0">
                          <a:solidFill>
                            <a:srgbClr val="000000"/>
                          </a:solidFill>
                          <a:latin typeface="Calibri" pitchFamily="34" charset="0"/>
                          <a:ea typeface="+mn-ea"/>
                          <a:cs typeface="+mn-cs"/>
                        </a:rPr>
                        <a:t>após 50 anos</a:t>
                      </a:r>
                    </a:p>
                    <a:p>
                      <a:pPr marL="90488" indent="0" algn="l" defTabSz="914400" rtl="0" eaLnBrk="1" fontAlgn="ctr" latinLnBrk="0" hangingPunct="1">
                        <a:lnSpc>
                          <a:spcPct val="100000"/>
                        </a:lnSpc>
                      </a:pP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Manter o valor venal dos imóveis mais </a:t>
                      </a:r>
                      <a:r>
                        <a:rPr lang="pt-BR" sz="1800" kern="1200" dirty="0" smtClean="0">
                          <a:solidFill>
                            <a:schemeClr val="tx1"/>
                          </a:solidFill>
                          <a:latin typeface="Calibri" pitchFamily="34" charset="0"/>
                          <a:ea typeface="+mn-ea"/>
                          <a:cs typeface="+mn-cs"/>
                        </a:rPr>
                        <a:t>próximo de seu valor de mercado</a:t>
                      </a:r>
                      <a:r>
                        <a:rPr lang="pt-BR" sz="1800" kern="1200" baseline="0" dirty="0" smtClean="0">
                          <a:solidFill>
                            <a:schemeClr val="tx1"/>
                          </a:solidFill>
                          <a:latin typeface="Calibri" pitchFamily="34" charset="0"/>
                          <a:ea typeface="+mn-ea"/>
                          <a:cs typeface="+mn-cs"/>
                        </a:rPr>
                        <a:t>;</a:t>
                      </a:r>
                      <a:endParaRPr lang="pt-BR" sz="1800" kern="1200" dirty="0" smtClean="0">
                        <a:solidFill>
                          <a:schemeClr val="tx1"/>
                        </a:solidFill>
                        <a:latin typeface="Calibri" pitchFamily="34" charset="0"/>
                        <a:ea typeface="+mn-ea"/>
                        <a:cs typeface="+mn-cs"/>
                      </a:endParaRP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tx1"/>
                          </a:solidFill>
                          <a:latin typeface="Calibri" pitchFamily="34" charset="0"/>
                          <a:ea typeface="+mn-ea"/>
                          <a:cs typeface="+mn-cs"/>
                        </a:rPr>
                        <a:t> N. imóveis</a:t>
                      </a:r>
                      <a:r>
                        <a:rPr lang="pt-BR" sz="1800" kern="1200" baseline="0" dirty="0" smtClean="0">
                          <a:solidFill>
                            <a:schemeClr val="tx1"/>
                          </a:solidFill>
                          <a:latin typeface="Calibri" pitchFamily="34" charset="0"/>
                          <a:ea typeface="+mn-ea"/>
                          <a:cs typeface="+mn-cs"/>
                        </a:rPr>
                        <a:t> abrangidos: 213.893</a:t>
                      </a: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baseline="0" dirty="0" smtClean="0">
                          <a:solidFill>
                            <a:schemeClr val="tx1"/>
                          </a:solidFill>
                          <a:latin typeface="Calibri" pitchFamily="34" charset="0"/>
                          <a:ea typeface="+mn-ea"/>
                          <a:cs typeface="+mn-cs"/>
                        </a:rPr>
                        <a:t> Aumento médio no valor do imposto: R$ 4,44</a:t>
                      </a:r>
                      <a:endParaRPr lang="pt-BR" sz="1800" kern="1200" dirty="0" smtClean="0">
                        <a:solidFill>
                          <a:schemeClr val="tx1"/>
                        </a:solidFill>
                        <a:latin typeface="Calibri" pitchFamily="34" charset="0"/>
                        <a:ea typeface="+mn-ea"/>
                        <a:cs typeface="+mn-cs"/>
                      </a:endParaRPr>
                    </a:p>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Incremento: R$</a:t>
                      </a:r>
                      <a:r>
                        <a:rPr lang="pt-BR" sz="1800" kern="1200" baseline="0" dirty="0" smtClean="0">
                          <a:solidFill>
                            <a:schemeClr val="dk1"/>
                          </a:solidFill>
                          <a:latin typeface="Calibri" pitchFamily="34" charset="0"/>
                          <a:ea typeface="+mn-ea"/>
                          <a:cs typeface="+mn-cs"/>
                        </a:rPr>
                        <a:t> 950 mil/ano</a:t>
                      </a:r>
                      <a:endParaRPr lang="pt-BR" sz="1800" kern="1200" dirty="0" smtClean="0">
                        <a:solidFill>
                          <a:schemeClr val="dk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596900" y="3501008"/>
            <a:ext cx="9891588" cy="923330"/>
          </a:xfrm>
          <a:prstGeom prst="rect">
            <a:avLst/>
          </a:prstGeom>
        </p:spPr>
        <p:txBody>
          <a:bodyPr wrap="square">
            <a:spAutoFit/>
          </a:bodyPr>
          <a:lstStyle/>
          <a:p>
            <a:pPr marL="90488" fontAlgn="ctr">
              <a:defRPr/>
            </a:pPr>
            <a:r>
              <a:rPr lang="pt-BR" b="1" dirty="0">
                <a:solidFill>
                  <a:srgbClr val="000000"/>
                </a:solidFill>
                <a:latin typeface="Calibri" pitchFamily="34" charset="0"/>
              </a:rPr>
              <a:t>Hoje</a:t>
            </a:r>
            <a:r>
              <a:rPr lang="pt-BR" dirty="0">
                <a:solidFill>
                  <a:srgbClr val="000000"/>
                </a:solidFill>
                <a:latin typeface="Calibri" pitchFamily="34" charset="0"/>
              </a:rPr>
              <a:t>:  imóveis sofrem depreciação de 80% do valor original ao completarem 50 anos.</a:t>
            </a:r>
          </a:p>
          <a:p>
            <a:pPr marL="90488" fontAlgn="ctr">
              <a:defRPr/>
            </a:pPr>
            <a:endParaRPr lang="pt-BR" dirty="0">
              <a:solidFill>
                <a:srgbClr val="000000"/>
              </a:solidFill>
              <a:latin typeface="Calibri" pitchFamily="34" charset="0"/>
            </a:endParaRPr>
          </a:p>
          <a:p>
            <a:pPr marL="90488" fontAlgn="ctr">
              <a:defRPr/>
            </a:pPr>
            <a:r>
              <a:rPr lang="pt-BR" b="1" dirty="0">
                <a:solidFill>
                  <a:srgbClr val="000000"/>
                </a:solidFill>
                <a:latin typeface="Calibri" pitchFamily="34" charset="0"/>
              </a:rPr>
              <a:t>Proposta</a:t>
            </a:r>
            <a:r>
              <a:rPr lang="pt-BR" dirty="0">
                <a:solidFill>
                  <a:srgbClr val="000000"/>
                </a:solidFill>
                <a:latin typeface="Calibri" pitchFamily="34" charset="0"/>
              </a:rPr>
              <a:t>: imóveis sofrem depreciação de 60% do valor original ao completarem 50 anos.</a:t>
            </a:r>
          </a:p>
        </p:txBody>
      </p:sp>
      <p:pic>
        <p:nvPicPr>
          <p:cNvPr id="9218" name="Picture 2" descr="arrow, depression, down, fall, recession ic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7464152" y="4437113"/>
            <a:ext cx="1219200" cy="1219201"/>
          </a:xfrm>
          <a:prstGeom prst="rect">
            <a:avLst/>
          </a:prstGeom>
          <a:noFill/>
        </p:spPr>
      </p:pic>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8" name="Conector reto 7"/>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1335533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3648004410"/>
              </p:ext>
            </p:extLst>
          </p:nvPr>
        </p:nvGraphicFramePr>
        <p:xfrm>
          <a:off x="857888" y="1378868"/>
          <a:ext cx="10419712" cy="1467606"/>
        </p:xfrm>
        <a:graphic>
          <a:graphicData uri="http://schemas.openxmlformats.org/drawingml/2006/table">
            <a:tbl>
              <a:tblPr/>
              <a:tblGrid>
                <a:gridCol w="2865421"/>
                <a:gridCol w="2865421"/>
                <a:gridCol w="4688870"/>
              </a:tblGrid>
              <a:tr h="370326">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997826">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Permissão de avaliação</a:t>
                      </a:r>
                      <a:r>
                        <a:rPr lang="pt-BR" sz="1800" b="0" i="0" u="none" strike="noStrike" kern="1200" baseline="0" dirty="0" smtClean="0">
                          <a:solidFill>
                            <a:srgbClr val="000000"/>
                          </a:solidFill>
                          <a:latin typeface="Calibri" pitchFamily="34" charset="0"/>
                          <a:ea typeface="+mn-ea"/>
                          <a:cs typeface="+mn-cs"/>
                        </a:rPr>
                        <a:t> especial através de laudo e a SF deve contratar </a:t>
                      </a:r>
                      <a:r>
                        <a:rPr lang="pt-BR" sz="1800" b="0" i="0" u="none" strike="noStrike" kern="1200" baseline="0" dirty="0" err="1" smtClean="0">
                          <a:solidFill>
                            <a:srgbClr val="000000"/>
                          </a:solidFill>
                          <a:latin typeface="Calibri" pitchFamily="34" charset="0"/>
                          <a:ea typeface="+mn-ea"/>
                          <a:cs typeface="+mn-cs"/>
                        </a:rPr>
                        <a:t>contra-laudo</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marR="0" indent="0" algn="l" defTabSz="914400" rtl="0" eaLnBrk="1" fontAlgn="ctr" latinLnBrk="0" hangingPunct="1">
                        <a:lnSpc>
                          <a:spcPct val="100000"/>
                        </a:lnSpc>
                        <a:spcBef>
                          <a:spcPts val="0"/>
                        </a:spcBef>
                        <a:spcAft>
                          <a:spcPts val="0"/>
                        </a:spcAft>
                        <a:buClrTx/>
                        <a:buSzTx/>
                        <a:buFontTx/>
                        <a:buNone/>
                        <a:tabLst/>
                        <a:defRPr/>
                      </a:pPr>
                      <a:r>
                        <a:rPr lang="pt-BR" sz="1800" b="0" i="0" u="none" strike="noStrike" kern="1200" dirty="0" smtClean="0">
                          <a:solidFill>
                            <a:srgbClr val="000000"/>
                          </a:solidFill>
                          <a:latin typeface="Calibri" pitchFamily="34" charset="0"/>
                          <a:ea typeface="+mn-ea"/>
                          <a:cs typeface="+mn-cs"/>
                        </a:rPr>
                        <a:t>Quando solicitada avaliação</a:t>
                      </a:r>
                      <a:r>
                        <a:rPr lang="pt-BR" sz="1800" b="0" i="0" u="none" strike="noStrike" kern="1200" baseline="0" dirty="0" smtClean="0">
                          <a:solidFill>
                            <a:srgbClr val="000000"/>
                          </a:solidFill>
                          <a:latin typeface="Calibri" pitchFamily="34" charset="0"/>
                          <a:ea typeface="+mn-ea"/>
                          <a:cs typeface="+mn-cs"/>
                        </a:rPr>
                        <a:t> especial, o </a:t>
                      </a:r>
                      <a:r>
                        <a:rPr lang="pt-BR" sz="1800" b="1" i="0" u="none" strike="noStrike" kern="1200" baseline="0" dirty="0" smtClean="0">
                          <a:solidFill>
                            <a:schemeClr val="accent2">
                              <a:lumMod val="50000"/>
                            </a:schemeClr>
                          </a:solidFill>
                          <a:latin typeface="Calibri" pitchFamily="34" charset="0"/>
                          <a:ea typeface="+mn-ea"/>
                          <a:cs typeface="+mn-cs"/>
                        </a:rPr>
                        <a:t>auditor fiscal analisará o caso</a:t>
                      </a:r>
                      <a:endParaRPr lang="pt-BR" sz="1800" b="1" i="0" u="none" strike="noStrike" kern="1200" dirty="0">
                        <a:solidFill>
                          <a:schemeClr val="accent2">
                            <a:lumMod val="50000"/>
                          </a:schemeClr>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marR="0" indent="0" algn="l" defTabSz="914400" rtl="0" eaLnBrk="1" fontAlgn="ctr" latinLnBrk="0" hangingPunct="1">
                        <a:lnSpc>
                          <a:spcPct val="100000"/>
                        </a:lnSpc>
                        <a:spcBef>
                          <a:spcPts val="0"/>
                        </a:spcBef>
                        <a:spcAft>
                          <a:spcPts val="0"/>
                        </a:spcAft>
                        <a:buClrTx/>
                        <a:buSzTx/>
                        <a:buFont typeface="Wingdings" pitchFamily="2" charset="2"/>
                        <a:buChar char="§"/>
                        <a:tabLst/>
                        <a:defRPr/>
                      </a:pPr>
                      <a:r>
                        <a:rPr lang="pt-BR" sz="1800" kern="1200" dirty="0" smtClean="0">
                          <a:solidFill>
                            <a:schemeClr val="dk1"/>
                          </a:solidFill>
                          <a:latin typeface="Calibri" pitchFamily="34" charset="0"/>
                          <a:ea typeface="+mn-ea"/>
                          <a:cs typeface="+mn-cs"/>
                        </a:rPr>
                        <a:t> Manter o valor venal dos imóveis constantes na Planta Genérica de Valores; agilizar os procedimentos de revisão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901700" y="2996952"/>
            <a:ext cx="9586788" cy="1477328"/>
          </a:xfrm>
          <a:prstGeom prst="rect">
            <a:avLst/>
          </a:prstGeom>
        </p:spPr>
        <p:txBody>
          <a:bodyPr wrap="square">
            <a:spAutoFit/>
          </a:bodyPr>
          <a:lstStyle/>
          <a:p>
            <a:pPr marL="90488" fontAlgn="ctr">
              <a:defRPr/>
            </a:pPr>
            <a:r>
              <a:rPr lang="pt-BR" b="1" dirty="0">
                <a:solidFill>
                  <a:srgbClr val="000000"/>
                </a:solidFill>
                <a:latin typeface="Calibri" pitchFamily="34" charset="0"/>
              </a:rPr>
              <a:t>Hoje</a:t>
            </a:r>
            <a:r>
              <a:rPr lang="pt-BR" dirty="0">
                <a:solidFill>
                  <a:srgbClr val="000000"/>
                </a:solidFill>
                <a:latin typeface="Calibri" pitchFamily="34" charset="0"/>
              </a:rPr>
              <a:t>: concedida avaliação especial dos imóveis mediante apresentação de laudo, que deve ser analisado através de </a:t>
            </a:r>
            <a:r>
              <a:rPr lang="pt-BR" dirty="0" err="1">
                <a:solidFill>
                  <a:srgbClr val="000000"/>
                </a:solidFill>
                <a:latin typeface="Calibri" pitchFamily="34" charset="0"/>
              </a:rPr>
              <a:t>contra-laudo</a:t>
            </a:r>
            <a:r>
              <a:rPr lang="pt-BR" dirty="0">
                <a:solidFill>
                  <a:srgbClr val="000000"/>
                </a:solidFill>
                <a:latin typeface="Calibri" pitchFamily="34" charset="0"/>
              </a:rPr>
              <a:t>;</a:t>
            </a:r>
          </a:p>
          <a:p>
            <a:pPr marL="90488" fontAlgn="ctr">
              <a:defRPr/>
            </a:pPr>
            <a:endParaRPr lang="pt-BR" dirty="0">
              <a:solidFill>
                <a:srgbClr val="000000"/>
              </a:solidFill>
              <a:latin typeface="Calibri" pitchFamily="34" charset="0"/>
            </a:endParaRPr>
          </a:p>
          <a:p>
            <a:pPr marL="90488" fontAlgn="ctr">
              <a:defRPr/>
            </a:pPr>
            <a:r>
              <a:rPr lang="pt-BR" b="1" dirty="0">
                <a:solidFill>
                  <a:srgbClr val="000000"/>
                </a:solidFill>
                <a:latin typeface="Calibri" pitchFamily="34" charset="0"/>
              </a:rPr>
              <a:t>Proposta</a:t>
            </a:r>
            <a:r>
              <a:rPr lang="pt-BR" dirty="0">
                <a:solidFill>
                  <a:srgbClr val="000000"/>
                </a:solidFill>
                <a:latin typeface="Calibri" pitchFamily="34" charset="0"/>
              </a:rPr>
              <a:t>: Não será concedida avaliação especial mediante laudo. Quando houver solicitação de revisão de valor venal será analisado pela própria seção da SF.</a:t>
            </a:r>
          </a:p>
        </p:txBody>
      </p:sp>
      <p:pic>
        <p:nvPicPr>
          <p:cNvPr id="8194" name="Picture 2" descr="audit, explore, explore profile, find, find user, locate, locate user, lookup, search, search profile, search user, user, view profile, view user, zoom user icon"/>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256240" y="4581128"/>
            <a:ext cx="1656183" cy="1656184"/>
          </a:xfrm>
          <a:prstGeom prst="rect">
            <a:avLst/>
          </a:prstGeom>
          <a:noFill/>
        </p:spPr>
      </p:pic>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8" name="Conector reto 7"/>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272903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ext uri="{D42A27DB-BD31-4B8C-83A1-F6EECF244321}">
                <p14:modId xmlns:p14="http://schemas.microsoft.com/office/powerpoint/2010/main" xmlns="" val="252921766"/>
              </p:ext>
            </p:extLst>
          </p:nvPr>
        </p:nvGraphicFramePr>
        <p:xfrm>
          <a:off x="662112" y="1328068"/>
          <a:ext cx="10183688" cy="822960"/>
        </p:xfrm>
        <a:graphic>
          <a:graphicData uri="http://schemas.openxmlformats.org/drawingml/2006/table">
            <a:tbl>
              <a:tblPr/>
              <a:tblGrid>
                <a:gridCol w="2800514"/>
                <a:gridCol w="2800514"/>
                <a:gridCol w="4582660"/>
              </a:tblGrid>
              <a:tr h="183874">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495440">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Possibilidade do lançamento</a:t>
                      </a:r>
                      <a:r>
                        <a:rPr lang="pt-BR" sz="1800" b="0" i="0" u="none" strike="noStrike" kern="1200" baseline="0" dirty="0" smtClean="0">
                          <a:solidFill>
                            <a:srgbClr val="000000"/>
                          </a:solidFill>
                          <a:latin typeface="Calibri" pitchFamily="34" charset="0"/>
                          <a:ea typeface="+mn-ea"/>
                          <a:cs typeface="+mn-cs"/>
                        </a:rPr>
                        <a:t> proporcional</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Extinguir lançamento</a:t>
                      </a:r>
                      <a:r>
                        <a:rPr lang="pt-BR" sz="1800" b="0" i="0" u="none" strike="noStrike" kern="1200" baseline="0" dirty="0" smtClean="0">
                          <a:solidFill>
                            <a:srgbClr val="000000"/>
                          </a:solidFill>
                          <a:latin typeface="Calibri" pitchFamily="34" charset="0"/>
                          <a:ea typeface="+mn-ea"/>
                          <a:cs typeface="+mn-cs"/>
                        </a:rPr>
                        <a:t> proporcional</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kern="1200" dirty="0" smtClean="0">
                          <a:solidFill>
                            <a:schemeClr val="dk1"/>
                          </a:solidFill>
                          <a:latin typeface="Calibri" pitchFamily="34" charset="0"/>
                          <a:ea typeface="+mn-ea"/>
                          <a:cs typeface="+mn-cs"/>
                        </a:rPr>
                        <a:t>Adequar</a:t>
                      </a:r>
                      <a:r>
                        <a:rPr lang="pt-BR" sz="1800" kern="1200" baseline="0" dirty="0" smtClean="0">
                          <a:solidFill>
                            <a:schemeClr val="dk1"/>
                          </a:solidFill>
                          <a:latin typeface="Calibri" pitchFamily="34" charset="0"/>
                          <a:ea typeface="+mn-ea"/>
                          <a:cs typeface="+mn-cs"/>
                        </a:rPr>
                        <a:t> legislação municipal ao Código Tributário Nacional – CTN</a:t>
                      </a:r>
                      <a:endParaRPr lang="pt-BR" sz="1800" kern="1200" dirty="0">
                        <a:solidFill>
                          <a:schemeClr val="dk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Retângulo 6"/>
          <p:cNvSpPr/>
          <p:nvPr/>
        </p:nvSpPr>
        <p:spPr>
          <a:xfrm>
            <a:off x="708720" y="2488337"/>
            <a:ext cx="10175180" cy="923330"/>
          </a:xfrm>
          <a:prstGeom prst="rect">
            <a:avLst/>
          </a:prstGeom>
        </p:spPr>
        <p:txBody>
          <a:bodyPr wrap="square">
            <a:spAutoFit/>
          </a:bodyPr>
          <a:lstStyle/>
          <a:p>
            <a:pPr marL="90488" fontAlgn="ctr">
              <a:defRPr/>
            </a:pPr>
            <a:r>
              <a:rPr lang="pt-BR" dirty="0">
                <a:latin typeface="Calibri" pitchFamily="34" charset="0"/>
              </a:rPr>
              <a:t>Ao se constatar aumento ou redução de área construída no decorrer do ano, referente a emissão de habite-se ou fiscalização, a SF prossegue com o lançamento complementar proporcional referente a diferença do valor.  Nota-se que tal prática é vedada pelo CTN.</a:t>
            </a:r>
            <a:endParaRPr lang="pt-BR" sz="2000" dirty="0">
              <a:solidFill>
                <a:srgbClr val="000000"/>
              </a:solidFill>
              <a:latin typeface="Calibri" pitchFamily="34" charset="0"/>
            </a:endParaRPr>
          </a:p>
        </p:txBody>
      </p:sp>
      <p:pic>
        <p:nvPicPr>
          <p:cNvPr id="14338" name="Picture 2" descr="banking, buy, cash, dollar, ecommerce, finance, financial, gining, hand, invest, investment, loan, money, palm, payment, save, shopping icon"/>
          <p:cNvPicPr>
            <a:picLocks noChangeAspect="1" noChangeArrowheads="1"/>
          </p:cNvPicPr>
          <p:nvPr/>
        </p:nvPicPr>
        <p:blipFill>
          <a:blip r:embed="rId2" cstate="print">
            <a:duotone>
              <a:schemeClr val="accent1">
                <a:shade val="45000"/>
                <a:satMod val="135000"/>
              </a:schemeClr>
              <a:prstClr val="white"/>
            </a:duotone>
          </a:blip>
          <a:srcRect/>
          <a:stretch>
            <a:fillRect/>
          </a:stretch>
        </p:blipFill>
        <p:spPr bwMode="auto">
          <a:xfrm>
            <a:off x="9048328" y="3573017"/>
            <a:ext cx="1219200" cy="1219201"/>
          </a:xfrm>
          <a:prstGeom prst="rect">
            <a:avLst/>
          </a:prstGeom>
          <a:noFill/>
        </p:spPr>
      </p:pic>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IPTU</a:t>
            </a:r>
            <a:endParaRPr lang="pt-BR" sz="3000" b="1" dirty="0">
              <a:solidFill>
                <a:schemeClr val="accent2">
                  <a:lumMod val="50000"/>
                </a:schemeClr>
              </a:solidFill>
            </a:endParaRPr>
          </a:p>
        </p:txBody>
      </p:sp>
      <p:cxnSp>
        <p:nvCxnSpPr>
          <p:cNvPr id="8" name="Conector reto 7"/>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336369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771525" y="1412776"/>
            <a:ext cx="9820275" cy="4401205"/>
          </a:xfrm>
          <a:prstGeom prst="rect">
            <a:avLst/>
          </a:prstGeom>
        </p:spPr>
        <p:txBody>
          <a:bodyPr wrap="square">
            <a:spAutoFit/>
          </a:bodyPr>
          <a:lstStyle/>
          <a:p>
            <a:pPr marL="90488" fontAlgn="ctr">
              <a:defRPr/>
            </a:pPr>
            <a:r>
              <a:rPr lang="pt-BR" sz="2000" dirty="0">
                <a:solidFill>
                  <a:srgbClr val="000000"/>
                </a:solidFill>
                <a:latin typeface="Calibri" pitchFamily="34" charset="0"/>
              </a:rPr>
              <a:t> </a:t>
            </a:r>
          </a:p>
          <a:p>
            <a:pPr marL="555625" indent="-285750" fontAlgn="ctr">
              <a:buFont typeface="Wingdings" panose="05000000000000000000" pitchFamily="2" charset="2"/>
              <a:buChar char="v"/>
              <a:defRPr/>
            </a:pPr>
            <a:r>
              <a:rPr lang="pt-BR" sz="2000" dirty="0">
                <a:latin typeface="Calibri" pitchFamily="34" charset="0"/>
              </a:rPr>
              <a:t>Fase atual: fotos de fachadas nas zonas fiscais priorizadas e cruzamento das </a:t>
            </a:r>
            <a:r>
              <a:rPr lang="pt-BR" sz="2000" dirty="0" err="1">
                <a:latin typeface="Calibri" pitchFamily="34" charset="0"/>
              </a:rPr>
              <a:t>ortofotos</a:t>
            </a:r>
            <a:r>
              <a:rPr lang="pt-BR" sz="2000" dirty="0">
                <a:latin typeface="Calibri" pitchFamily="34" charset="0"/>
              </a:rPr>
              <a:t> com a base cadastral da SF. Em seguida, o recadastramento dos imóveis que apresentaram alterações cadastrais – padrão construtivo e acréscimo ou decréscimo de área.</a:t>
            </a:r>
          </a:p>
          <a:p>
            <a:pPr marL="269875" fontAlgn="ctr">
              <a:defRPr/>
            </a:pPr>
            <a:endParaRPr lang="pt-BR" sz="2000" dirty="0">
              <a:latin typeface="Calibri" pitchFamily="34" charset="0"/>
            </a:endParaRPr>
          </a:p>
          <a:p>
            <a:pPr marL="555625" indent="-285750" fontAlgn="ctr">
              <a:buFont typeface="Wingdings" panose="05000000000000000000" pitchFamily="2" charset="2"/>
              <a:buChar char="v"/>
              <a:defRPr/>
            </a:pPr>
            <a:r>
              <a:rPr lang="pt-BR" sz="2000" dirty="0">
                <a:latin typeface="Calibri" pitchFamily="34" charset="0"/>
              </a:rPr>
              <a:t>Até o momento, </a:t>
            </a:r>
            <a:r>
              <a:rPr lang="pt-BR" sz="2000" dirty="0" smtClean="0">
                <a:latin typeface="Calibri" pitchFamily="34" charset="0"/>
              </a:rPr>
              <a:t>35 </a:t>
            </a:r>
            <a:r>
              <a:rPr lang="pt-BR" sz="2000" dirty="0">
                <a:latin typeface="Calibri" pitchFamily="34" charset="0"/>
              </a:rPr>
              <a:t>mil inscrições imobiliárias foram analisadas e fotografadas. A estimativa de impacto para o IPTU/2015, referentes a estas inscrições é de </a:t>
            </a:r>
            <a:r>
              <a:rPr lang="pt-BR" sz="2000" b="1" dirty="0">
                <a:effectLst>
                  <a:outerShdw blurRad="38100" dist="38100" dir="2700000" algn="tl">
                    <a:srgbClr val="000000">
                      <a:alpha val="43137"/>
                    </a:srgbClr>
                  </a:outerShdw>
                </a:effectLst>
                <a:latin typeface="Calibri" pitchFamily="34" charset="0"/>
              </a:rPr>
              <a:t>R$ </a:t>
            </a:r>
            <a:r>
              <a:rPr lang="pt-BR" sz="2000" b="1" dirty="0" smtClean="0">
                <a:effectLst>
                  <a:outerShdw blurRad="38100" dist="38100" dir="2700000" algn="tl">
                    <a:srgbClr val="000000">
                      <a:alpha val="43137"/>
                    </a:srgbClr>
                  </a:outerShdw>
                </a:effectLst>
                <a:latin typeface="Calibri" pitchFamily="34" charset="0"/>
              </a:rPr>
              <a:t>2,5 </a:t>
            </a:r>
            <a:r>
              <a:rPr lang="pt-BR" sz="2000" b="1" dirty="0">
                <a:effectLst>
                  <a:outerShdw blurRad="38100" dist="38100" dir="2700000" algn="tl">
                    <a:srgbClr val="000000">
                      <a:alpha val="43137"/>
                    </a:srgbClr>
                  </a:outerShdw>
                </a:effectLst>
                <a:latin typeface="Calibri" pitchFamily="34" charset="0"/>
              </a:rPr>
              <a:t>MM</a:t>
            </a:r>
          </a:p>
          <a:p>
            <a:pPr marL="555625" indent="-285750" fontAlgn="ctr">
              <a:buFont typeface="Wingdings" panose="05000000000000000000" pitchFamily="2" charset="2"/>
              <a:buChar char="v"/>
              <a:defRPr/>
            </a:pPr>
            <a:endParaRPr lang="pt-BR" sz="2000" dirty="0">
              <a:latin typeface="Calibri" pitchFamily="34" charset="0"/>
            </a:endParaRPr>
          </a:p>
          <a:p>
            <a:pPr marL="269875" fontAlgn="ctr">
              <a:defRPr/>
            </a:pPr>
            <a:endParaRPr lang="pt-BR" sz="2000" dirty="0">
              <a:latin typeface="Calibri" pitchFamily="34" charset="0"/>
            </a:endParaRPr>
          </a:p>
          <a:p>
            <a:pPr marL="269875" fontAlgn="ctr">
              <a:defRPr/>
            </a:pPr>
            <a:r>
              <a:rPr lang="pt-BR" sz="2000" dirty="0">
                <a:latin typeface="Calibri" pitchFamily="34" charset="0"/>
              </a:rPr>
              <a:t>ENCAMINHAMENTOS IMEDIATOS: notificar os proprietários dos imóveis em lide, por meio de acesso à WEB e/ou envio de mala direta via correio.</a:t>
            </a:r>
          </a:p>
          <a:p>
            <a:pPr marL="269875" indent="-285750" fontAlgn="ctr">
              <a:lnSpc>
                <a:spcPct val="200000"/>
              </a:lnSpc>
              <a:buFont typeface="Wingdings" panose="05000000000000000000" pitchFamily="2" charset="2"/>
              <a:buChar char="v"/>
              <a:defRPr/>
            </a:pPr>
            <a:endParaRPr lang="pt-BR" sz="2000" dirty="0">
              <a:latin typeface="Calibri" pitchFamily="34" charset="0"/>
            </a:endParaRPr>
          </a:p>
        </p:txBody>
      </p:sp>
      <p:pic>
        <p:nvPicPr>
          <p:cNvPr id="3" name="Picture 2" descr="aero, aeronautics, aeroplan, air, airplane, airport, airways, flight, life, plane, traffic, transport, transportation, travel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82920" y="430001"/>
            <a:ext cx="427113" cy="4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picture, streamline ico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10685723" y="460301"/>
            <a:ext cx="823664" cy="82366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Aerofotogrametria</a:t>
            </a:r>
            <a:endParaRPr lang="pt-BR" sz="3000" b="1" dirty="0">
              <a:solidFill>
                <a:schemeClr val="accent2">
                  <a:lumMod val="50000"/>
                </a:schemeClr>
              </a:solidFill>
            </a:endParaRPr>
          </a:p>
        </p:txBody>
      </p:sp>
      <p:cxnSp>
        <p:nvCxnSpPr>
          <p:cNvPr id="8" name="Conector reto 7"/>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25026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ro, aeronautics, aeroplan, air, airplane, airport, airways, flight, life, plane, traffic, transport, transportation, travel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2345" y="409600"/>
            <a:ext cx="427113" cy="4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picture, streamline ico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9590348" y="836713"/>
            <a:ext cx="823664" cy="82366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CaixaDeTexto 1"/>
          <p:cNvSpPr txBox="1"/>
          <p:nvPr/>
        </p:nvSpPr>
        <p:spPr>
          <a:xfrm>
            <a:off x="1812851" y="487757"/>
            <a:ext cx="3070008" cy="461665"/>
          </a:xfrm>
          <a:prstGeom prst="rect">
            <a:avLst/>
          </a:prstGeom>
          <a:noFill/>
        </p:spPr>
        <p:txBody>
          <a:bodyPr wrap="none" rtlCol="0">
            <a:spAutoFit/>
          </a:bodyPr>
          <a:lstStyle/>
          <a:p>
            <a:r>
              <a:rPr lang="pt-BR" sz="2400" b="1" i="1" dirty="0">
                <a:solidFill>
                  <a:schemeClr val="accent2">
                    <a:lumMod val="50000"/>
                  </a:schemeClr>
                </a:solidFill>
              </a:rPr>
              <a:t>Modelo de Notificação</a:t>
            </a:r>
          </a:p>
        </p:txBody>
      </p:sp>
      <p:sp>
        <p:nvSpPr>
          <p:cNvPr id="5" name="CaixaDeTexto 4"/>
          <p:cNvSpPr txBox="1"/>
          <p:nvPr/>
        </p:nvSpPr>
        <p:spPr>
          <a:xfrm>
            <a:off x="1884859" y="1571031"/>
            <a:ext cx="6114494" cy="646331"/>
          </a:xfrm>
          <a:prstGeom prst="rect">
            <a:avLst/>
          </a:prstGeom>
          <a:noFill/>
        </p:spPr>
        <p:txBody>
          <a:bodyPr wrap="none" rtlCol="0">
            <a:spAutoFit/>
          </a:bodyPr>
          <a:lstStyle/>
          <a:p>
            <a:pPr marL="285750" indent="-285750">
              <a:buFont typeface="Arial" panose="020B0604020202020204" pitchFamily="34" charset="0"/>
              <a:buChar char="•"/>
            </a:pPr>
            <a:r>
              <a:rPr lang="pt-BR" dirty="0"/>
              <a:t>Apresentação de dados básicos do imóvel e do contribuinte:</a:t>
            </a:r>
          </a:p>
          <a:p>
            <a:pPr marL="285750" indent="-285750">
              <a:buFont typeface="Arial" panose="020B0604020202020204" pitchFamily="34" charset="0"/>
              <a:buChar char="•"/>
            </a:pPr>
            <a:endParaRPr lang="pt-BR" dirty="0"/>
          </a:p>
        </p:txBody>
      </p:sp>
      <p:pic>
        <p:nvPicPr>
          <p:cNvPr id="11" name="Imagem 10"/>
          <p:cNvPicPr>
            <a:picLocks noChangeAspect="1"/>
          </p:cNvPicPr>
          <p:nvPr/>
        </p:nvPicPr>
        <p:blipFill>
          <a:blip r:embed="rId5" cstate="print"/>
          <a:stretch>
            <a:fillRect/>
          </a:stretch>
        </p:blipFill>
        <p:spPr>
          <a:xfrm>
            <a:off x="1822073" y="2079930"/>
            <a:ext cx="7479610" cy="1925134"/>
          </a:xfrm>
          <a:prstGeom prst="rect">
            <a:avLst/>
          </a:prstGeom>
        </p:spPr>
      </p:pic>
      <p:sp>
        <p:nvSpPr>
          <p:cNvPr id="12" name="CaixaDeTexto 11"/>
          <p:cNvSpPr txBox="1"/>
          <p:nvPr/>
        </p:nvSpPr>
        <p:spPr>
          <a:xfrm>
            <a:off x="1950932" y="4221089"/>
            <a:ext cx="4337021" cy="646331"/>
          </a:xfrm>
          <a:prstGeom prst="rect">
            <a:avLst/>
          </a:prstGeom>
          <a:noFill/>
        </p:spPr>
        <p:txBody>
          <a:bodyPr wrap="none" rtlCol="0">
            <a:spAutoFit/>
          </a:bodyPr>
          <a:lstStyle/>
          <a:p>
            <a:pPr marL="285750" indent="-285750">
              <a:buFont typeface="Arial" panose="020B0604020202020204" pitchFamily="34" charset="0"/>
              <a:buChar char="•"/>
            </a:pPr>
            <a:r>
              <a:rPr lang="pt-BR" dirty="0"/>
              <a:t>Texto explicativo – motivo da notificação:</a:t>
            </a:r>
          </a:p>
          <a:p>
            <a:pPr marL="285750" indent="-285750">
              <a:buFont typeface="Arial" panose="020B0604020202020204" pitchFamily="34" charset="0"/>
              <a:buChar char="•"/>
            </a:pPr>
            <a:endParaRPr lang="pt-BR" dirty="0"/>
          </a:p>
        </p:txBody>
      </p:sp>
      <p:sp>
        <p:nvSpPr>
          <p:cNvPr id="13" name="CaixaDeTexto 12"/>
          <p:cNvSpPr txBox="1"/>
          <p:nvPr/>
        </p:nvSpPr>
        <p:spPr>
          <a:xfrm>
            <a:off x="1812851" y="4811669"/>
            <a:ext cx="7704856" cy="1384995"/>
          </a:xfrm>
          <a:prstGeom prst="rect">
            <a:avLst/>
          </a:prstGeom>
          <a:noFill/>
          <a:ln>
            <a:solidFill>
              <a:schemeClr val="accent5">
                <a:lumMod val="75000"/>
              </a:schemeClr>
            </a:solidFill>
          </a:ln>
        </p:spPr>
        <p:txBody>
          <a:bodyPr wrap="square" rtlCol="0">
            <a:spAutoFit/>
          </a:bodyPr>
          <a:lstStyle/>
          <a:p>
            <a:pPr algn="just"/>
            <a:r>
              <a:rPr lang="pt-BR" sz="1200" i="1" dirty="0"/>
              <a:t>“A Prefeitura de São Bernardo do Campo, por meio de levantamento aerofotogramétrico, está realizando recadastramento imobiliário, que dentre outras funções, conta com a revisão da base do cadastro fiscal do Município.</a:t>
            </a:r>
          </a:p>
          <a:p>
            <a:pPr algn="just"/>
            <a:endParaRPr lang="pt-BR" sz="1200" i="1" dirty="0"/>
          </a:p>
          <a:p>
            <a:pPr algn="just"/>
            <a:r>
              <a:rPr lang="pt-BR" sz="1200" i="1" dirty="0"/>
              <a:t>Portanto, vem por meio deste, NOTIFICAR </a:t>
            </a:r>
            <a:r>
              <a:rPr lang="pt-BR" sz="1200" i="1" dirty="0" err="1"/>
              <a:t>V.Sª</a:t>
            </a:r>
            <a:r>
              <a:rPr lang="pt-BR" sz="1200" i="1" dirty="0"/>
              <a:t>, que em referido levantamento efetuado, foram apurados dados no imóvel acima identificado, diferentes das constantes no cadastro imobiliário municipal, conforme demonstrado a seguir a imagem do local:”</a:t>
            </a:r>
          </a:p>
          <a:p>
            <a:pPr algn="just"/>
            <a:endParaRPr lang="pt-BR" sz="1200" i="1" dirty="0"/>
          </a:p>
        </p:txBody>
      </p:sp>
      <p:pic>
        <p:nvPicPr>
          <p:cNvPr id="10" name="Imagem 9"/>
          <p:cNvPicPr/>
          <p:nvPr/>
        </p:nvPicPr>
        <p:blipFill rotWithShape="1">
          <a:blip r:embed="rId6" cstate="print"/>
          <a:srcRect l="35892" t="19768" r="36311" b="9244"/>
          <a:stretch/>
        </p:blipFill>
        <p:spPr bwMode="auto">
          <a:xfrm>
            <a:off x="9886024" y="2013246"/>
            <a:ext cx="2061072" cy="3195628"/>
          </a:xfrm>
          <a:prstGeom prst="rect">
            <a:avLst/>
          </a:prstGeom>
          <a:ln>
            <a:noFill/>
          </a:ln>
          <a:extLst>
            <a:ext uri="{53640926-AAD7-44D8-BBD7-CCE9431645EC}">
              <a14:shadowObscured xmlns:a14="http://schemas.microsoft.com/office/drawing/2010/main" xmlns=""/>
            </a:ext>
          </a:extLst>
        </p:spPr>
      </p:pic>
      <p:sp>
        <p:nvSpPr>
          <p:cNvPr id="6" name="Retângulo 5"/>
          <p:cNvSpPr/>
          <p:nvPr/>
        </p:nvSpPr>
        <p:spPr>
          <a:xfrm>
            <a:off x="9886024" y="2543175"/>
            <a:ext cx="2144052" cy="85725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xmlns="" val="32093715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ro, aeronautics, aeroplan, air, airplane, airport, airways, flight, life, plane, traffic, transport, transportation, travel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2345" y="409600"/>
            <a:ext cx="427113" cy="4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picture, streamline ico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9590348" y="836713"/>
            <a:ext cx="823664" cy="82366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2351584" y="1571030"/>
            <a:ext cx="4553298" cy="923330"/>
          </a:xfrm>
          <a:prstGeom prst="rect">
            <a:avLst/>
          </a:prstGeom>
          <a:noFill/>
        </p:spPr>
        <p:txBody>
          <a:bodyPr wrap="none" rtlCol="0">
            <a:spAutoFit/>
          </a:bodyPr>
          <a:lstStyle/>
          <a:p>
            <a:pPr marL="285750" indent="-285750">
              <a:buFont typeface="Arial" panose="020B0604020202020204" pitchFamily="34" charset="0"/>
              <a:buChar char="•"/>
            </a:pPr>
            <a:r>
              <a:rPr lang="pt-BR" dirty="0"/>
              <a:t>Apresentação das características do imóvel:</a:t>
            </a:r>
          </a:p>
          <a:p>
            <a:endParaRPr lang="pt-BR" dirty="0"/>
          </a:p>
          <a:p>
            <a:pPr marL="285750" indent="-285750">
              <a:buFont typeface="Arial" panose="020B0604020202020204" pitchFamily="34" charset="0"/>
              <a:buChar char="•"/>
            </a:pPr>
            <a:endParaRPr lang="pt-BR" dirty="0"/>
          </a:p>
        </p:txBody>
      </p:sp>
      <p:sp>
        <p:nvSpPr>
          <p:cNvPr id="12" name="CaixaDeTexto 11"/>
          <p:cNvSpPr txBox="1"/>
          <p:nvPr/>
        </p:nvSpPr>
        <p:spPr>
          <a:xfrm>
            <a:off x="2423592" y="3491716"/>
            <a:ext cx="3735190" cy="369332"/>
          </a:xfrm>
          <a:prstGeom prst="rect">
            <a:avLst/>
          </a:prstGeom>
          <a:noFill/>
        </p:spPr>
        <p:txBody>
          <a:bodyPr wrap="none" rtlCol="0">
            <a:spAutoFit/>
          </a:bodyPr>
          <a:lstStyle/>
          <a:p>
            <a:pPr marL="285750" indent="-285750">
              <a:buFont typeface="Arial" panose="020B0604020202020204" pitchFamily="34" charset="0"/>
              <a:buChar char="•"/>
            </a:pPr>
            <a:r>
              <a:rPr lang="pt-BR" dirty="0"/>
              <a:t>Fotos do imóvel – fachada e aérea:</a:t>
            </a:r>
          </a:p>
        </p:txBody>
      </p:sp>
      <p:pic>
        <p:nvPicPr>
          <p:cNvPr id="10" name="Imagem 9"/>
          <p:cNvPicPr>
            <a:picLocks noChangeAspect="1"/>
          </p:cNvPicPr>
          <p:nvPr/>
        </p:nvPicPr>
        <p:blipFill>
          <a:blip r:embed="rId5" cstate="print"/>
          <a:stretch>
            <a:fillRect/>
          </a:stretch>
        </p:blipFill>
        <p:spPr>
          <a:xfrm>
            <a:off x="2567609" y="2132856"/>
            <a:ext cx="7283073" cy="1008112"/>
          </a:xfrm>
          <a:prstGeom prst="rect">
            <a:avLst/>
          </a:prstGeom>
        </p:spPr>
      </p:pic>
      <p:pic>
        <p:nvPicPr>
          <p:cNvPr id="14" name="image4.jpeg"/>
          <p:cNvPicPr/>
          <p:nvPr/>
        </p:nvPicPr>
        <p:blipFill>
          <a:blip r:embed="rId6" cstate="print"/>
          <a:stretch>
            <a:fillRect/>
          </a:stretch>
        </p:blipFill>
        <p:spPr>
          <a:xfrm>
            <a:off x="5988927" y="4077073"/>
            <a:ext cx="2995892" cy="2134899"/>
          </a:xfrm>
          <a:prstGeom prst="rect">
            <a:avLst/>
          </a:prstGeom>
        </p:spPr>
      </p:pic>
      <p:pic>
        <p:nvPicPr>
          <p:cNvPr id="15" name="image3.jpeg"/>
          <p:cNvPicPr/>
          <p:nvPr/>
        </p:nvPicPr>
        <p:blipFill>
          <a:blip r:embed="rId7" cstate="print"/>
          <a:stretch>
            <a:fillRect/>
          </a:stretch>
        </p:blipFill>
        <p:spPr>
          <a:xfrm>
            <a:off x="2999657" y="4077073"/>
            <a:ext cx="2901005" cy="2134899"/>
          </a:xfrm>
          <a:prstGeom prst="rect">
            <a:avLst/>
          </a:prstGeom>
        </p:spPr>
      </p:pic>
      <p:pic>
        <p:nvPicPr>
          <p:cNvPr id="13" name="Imagem 12"/>
          <p:cNvPicPr/>
          <p:nvPr/>
        </p:nvPicPr>
        <p:blipFill rotWithShape="1">
          <a:blip r:embed="rId8" cstate="print"/>
          <a:srcRect l="35892" t="19768" r="36311" b="9244"/>
          <a:stretch/>
        </p:blipFill>
        <p:spPr bwMode="auto">
          <a:xfrm>
            <a:off x="9886024" y="2032695"/>
            <a:ext cx="2061072" cy="3195628"/>
          </a:xfrm>
          <a:prstGeom prst="rect">
            <a:avLst/>
          </a:prstGeom>
          <a:ln>
            <a:noFill/>
          </a:ln>
          <a:extLst>
            <a:ext uri="{53640926-AAD7-44D8-BBD7-CCE9431645EC}">
              <a14:shadowObscured xmlns:a14="http://schemas.microsoft.com/office/drawing/2010/main" xmlns=""/>
            </a:ext>
          </a:extLst>
        </p:spPr>
      </p:pic>
      <p:sp>
        <p:nvSpPr>
          <p:cNvPr id="16" name="Retângulo 15"/>
          <p:cNvSpPr/>
          <p:nvPr/>
        </p:nvSpPr>
        <p:spPr>
          <a:xfrm>
            <a:off x="9886024" y="3403847"/>
            <a:ext cx="2144052" cy="1101477"/>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7" name="CaixaDeTexto 16"/>
          <p:cNvSpPr txBox="1"/>
          <p:nvPr/>
        </p:nvSpPr>
        <p:spPr>
          <a:xfrm>
            <a:off x="1812851" y="487757"/>
            <a:ext cx="3070008" cy="461665"/>
          </a:xfrm>
          <a:prstGeom prst="rect">
            <a:avLst/>
          </a:prstGeom>
          <a:noFill/>
        </p:spPr>
        <p:txBody>
          <a:bodyPr wrap="none" rtlCol="0">
            <a:spAutoFit/>
          </a:bodyPr>
          <a:lstStyle/>
          <a:p>
            <a:r>
              <a:rPr lang="pt-BR" sz="2400" b="1" i="1" dirty="0">
                <a:solidFill>
                  <a:schemeClr val="accent2">
                    <a:lumMod val="50000"/>
                  </a:schemeClr>
                </a:solidFill>
              </a:rPr>
              <a:t>Modelo de Notificação</a:t>
            </a:r>
          </a:p>
        </p:txBody>
      </p:sp>
    </p:spTree>
    <p:extLst>
      <p:ext uri="{BB962C8B-B14F-4D97-AF65-F5344CB8AC3E}">
        <p14:creationId xmlns:p14="http://schemas.microsoft.com/office/powerpoint/2010/main" xmlns="" val="10425564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ero, aeronautics, aeroplan, air, airplane, airport, airways, flight, life, plane, traffic, transport, transportation, travel ico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92345" y="409600"/>
            <a:ext cx="427113" cy="42711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4" descr="picture, streamline icon"/>
          <p:cNvPicPr>
            <a:picLocks noChangeAspect="1" noChangeArrowheads="1"/>
          </p:cNvPicPr>
          <p:nvPr/>
        </p:nvPicPr>
        <p:blipFill>
          <a:blip r:embed="rId3" cstate="print">
            <a:extLst>
              <a:ext uri="{BEBA8EAE-BF5A-486C-A8C5-ECC9F3942E4B}">
                <a14:imgProps xmlns:a14="http://schemas.microsoft.com/office/drawing/2010/main" xmlns="">
                  <a14:imgLayer r:embed="rId4">
                    <a14:imgEffect>
                      <a14:artisticPhotocopy/>
                    </a14:imgEffect>
                  </a14:imgLayer>
                </a14:imgProps>
              </a:ext>
              <a:ext uri="{28A0092B-C50C-407E-A947-70E740481C1C}">
                <a14:useLocalDpi xmlns:a14="http://schemas.microsoft.com/office/drawing/2010/main" xmlns="" val="0"/>
              </a:ext>
            </a:extLst>
          </a:blip>
          <a:srcRect/>
          <a:stretch>
            <a:fillRect/>
          </a:stretch>
        </p:blipFill>
        <p:spPr bwMode="auto">
          <a:xfrm>
            <a:off x="9590348" y="836713"/>
            <a:ext cx="823664" cy="82366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aixaDeTexto 4"/>
          <p:cNvSpPr txBox="1"/>
          <p:nvPr/>
        </p:nvSpPr>
        <p:spPr>
          <a:xfrm>
            <a:off x="2351585" y="1898493"/>
            <a:ext cx="3553409" cy="923330"/>
          </a:xfrm>
          <a:prstGeom prst="rect">
            <a:avLst/>
          </a:prstGeom>
          <a:noFill/>
        </p:spPr>
        <p:txBody>
          <a:bodyPr wrap="none" rtlCol="0">
            <a:spAutoFit/>
          </a:bodyPr>
          <a:lstStyle/>
          <a:p>
            <a:pPr marL="285750" indent="-285750">
              <a:buFont typeface="Arial" panose="020B0604020202020204" pitchFamily="34" charset="0"/>
              <a:buChar char="•"/>
            </a:pPr>
            <a:r>
              <a:rPr lang="pt-BR" dirty="0"/>
              <a:t>Orientações em caso de dúvidas:</a:t>
            </a:r>
          </a:p>
          <a:p>
            <a:endParaRPr lang="pt-BR" dirty="0"/>
          </a:p>
          <a:p>
            <a:pPr marL="285750" indent="-285750">
              <a:buFont typeface="Arial" panose="020B0604020202020204" pitchFamily="34" charset="0"/>
              <a:buChar char="•"/>
            </a:pPr>
            <a:endParaRPr lang="pt-BR" dirty="0"/>
          </a:p>
        </p:txBody>
      </p:sp>
      <p:sp>
        <p:nvSpPr>
          <p:cNvPr id="11" name="CaixaDeTexto 10"/>
          <p:cNvSpPr txBox="1"/>
          <p:nvPr/>
        </p:nvSpPr>
        <p:spPr>
          <a:xfrm>
            <a:off x="1694359" y="2748352"/>
            <a:ext cx="7560840" cy="954107"/>
          </a:xfrm>
          <a:prstGeom prst="rect">
            <a:avLst/>
          </a:prstGeom>
          <a:noFill/>
          <a:ln>
            <a:solidFill>
              <a:schemeClr val="accent5">
                <a:lumMod val="75000"/>
              </a:schemeClr>
            </a:solidFill>
          </a:ln>
        </p:spPr>
        <p:txBody>
          <a:bodyPr wrap="square" rtlCol="0">
            <a:spAutoFit/>
          </a:bodyPr>
          <a:lstStyle/>
          <a:p>
            <a:r>
              <a:rPr lang="pt-BR" sz="1400" i="1" dirty="0"/>
              <a:t>“Em caso de dúvidas, o contribuinte poderá solicitar esclarecimentos, no prazo de até 30 (trinta) dias, a contar do recebimento desta, em qualquer das Unidades de Atendimento da Rede Fácil, nos locais abaixo:”</a:t>
            </a:r>
          </a:p>
          <a:p>
            <a:endParaRPr lang="pt-BR" sz="1400" i="1" dirty="0"/>
          </a:p>
        </p:txBody>
      </p:sp>
      <p:pic>
        <p:nvPicPr>
          <p:cNvPr id="13" name="Imagem 12"/>
          <p:cNvPicPr>
            <a:picLocks noChangeAspect="1"/>
          </p:cNvPicPr>
          <p:nvPr/>
        </p:nvPicPr>
        <p:blipFill>
          <a:blip r:embed="rId5" cstate="print"/>
          <a:stretch>
            <a:fillRect/>
          </a:stretch>
        </p:blipFill>
        <p:spPr>
          <a:xfrm>
            <a:off x="1190303" y="4005064"/>
            <a:ext cx="8546566" cy="1080120"/>
          </a:xfrm>
          <a:prstGeom prst="rect">
            <a:avLst/>
          </a:prstGeom>
        </p:spPr>
      </p:pic>
      <p:pic>
        <p:nvPicPr>
          <p:cNvPr id="9" name="Imagem 8"/>
          <p:cNvPicPr/>
          <p:nvPr/>
        </p:nvPicPr>
        <p:blipFill rotWithShape="1">
          <a:blip r:embed="rId6" cstate="print"/>
          <a:srcRect l="35892" t="19768" r="36311" b="9244"/>
          <a:stretch/>
        </p:blipFill>
        <p:spPr bwMode="auto">
          <a:xfrm>
            <a:off x="9886024" y="2032695"/>
            <a:ext cx="2061072" cy="3195628"/>
          </a:xfrm>
          <a:prstGeom prst="rect">
            <a:avLst/>
          </a:prstGeom>
          <a:ln>
            <a:noFill/>
          </a:ln>
          <a:extLst>
            <a:ext uri="{53640926-AAD7-44D8-BBD7-CCE9431645EC}">
              <a14:shadowObscured xmlns:a14="http://schemas.microsoft.com/office/drawing/2010/main" xmlns=""/>
            </a:ext>
          </a:extLst>
        </p:spPr>
      </p:pic>
      <p:sp>
        <p:nvSpPr>
          <p:cNvPr id="10" name="Retângulo 9"/>
          <p:cNvSpPr/>
          <p:nvPr/>
        </p:nvSpPr>
        <p:spPr>
          <a:xfrm>
            <a:off x="9886024" y="4489698"/>
            <a:ext cx="2144052" cy="4918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2" name="CaixaDeTexto 11"/>
          <p:cNvSpPr txBox="1"/>
          <p:nvPr/>
        </p:nvSpPr>
        <p:spPr>
          <a:xfrm>
            <a:off x="1812851" y="487757"/>
            <a:ext cx="3070008" cy="461665"/>
          </a:xfrm>
          <a:prstGeom prst="rect">
            <a:avLst/>
          </a:prstGeom>
          <a:noFill/>
        </p:spPr>
        <p:txBody>
          <a:bodyPr wrap="none" rtlCol="0">
            <a:spAutoFit/>
          </a:bodyPr>
          <a:lstStyle/>
          <a:p>
            <a:r>
              <a:rPr lang="pt-BR" sz="2400" b="1" i="1" dirty="0">
                <a:solidFill>
                  <a:schemeClr val="accent2">
                    <a:lumMod val="50000"/>
                  </a:schemeClr>
                </a:solidFill>
              </a:rPr>
              <a:t>Modelo de Notificação</a:t>
            </a:r>
          </a:p>
        </p:txBody>
      </p:sp>
    </p:spTree>
    <p:extLst>
      <p:ext uri="{BB962C8B-B14F-4D97-AF65-F5344CB8AC3E}">
        <p14:creationId xmlns:p14="http://schemas.microsoft.com/office/powerpoint/2010/main" xmlns="" val="29173479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771525" y="1412776"/>
            <a:ext cx="10633075" cy="4093428"/>
          </a:xfrm>
          <a:prstGeom prst="rect">
            <a:avLst/>
          </a:prstGeom>
        </p:spPr>
        <p:txBody>
          <a:bodyPr wrap="square">
            <a:spAutoFit/>
          </a:bodyPr>
          <a:lstStyle/>
          <a:p>
            <a:pPr marL="90488" fontAlgn="ctr">
              <a:defRPr/>
            </a:pPr>
            <a:r>
              <a:rPr lang="pt-BR" sz="2000" dirty="0">
                <a:solidFill>
                  <a:srgbClr val="000000"/>
                </a:solidFill>
                <a:latin typeface="Calibri" pitchFamily="34" charset="0"/>
              </a:rPr>
              <a:t> </a:t>
            </a:r>
          </a:p>
          <a:p>
            <a:pPr marL="555625" indent="-285750" fontAlgn="ctr">
              <a:buFont typeface="Wingdings" panose="05000000000000000000" pitchFamily="2" charset="2"/>
              <a:buChar char="v"/>
              <a:defRPr/>
            </a:pPr>
            <a:r>
              <a:rPr lang="pt-BR" sz="2000" dirty="0"/>
              <a:t>A </a:t>
            </a:r>
            <a:r>
              <a:rPr lang="pt-BR" sz="2000" dirty="0" smtClean="0"/>
              <a:t>Secretaria de Planejamento Urbano informará </a:t>
            </a:r>
            <a:r>
              <a:rPr lang="pt-BR" sz="2000" dirty="0"/>
              <a:t>a </a:t>
            </a:r>
            <a:r>
              <a:rPr lang="pt-BR" sz="2000" dirty="0" smtClean="0"/>
              <a:t>Secretaria de Finanças sobre </a:t>
            </a:r>
            <a:r>
              <a:rPr lang="pt-BR" sz="2000" dirty="0"/>
              <a:t>o descumprimento das condições e prazos estabelecidos para o parcelamento, a edificação ou a utilização compulsórios pelos proprietários, titulares do domínio útil ou possuidores a qualquer título, para fins de aplicação do Imposto sobre a Propriedade Predial e Territorial Urbano Progressivo no Tempo, mediante a majoração anual e consecutiva da alíquota pelo prazo de 5 (cinco) anos, até o limite máximo de 15% (quinze por cento).</a:t>
            </a:r>
            <a:endParaRPr lang="pt-BR" sz="2000" dirty="0" smtClean="0">
              <a:latin typeface="Calibri" pitchFamily="34" charset="0"/>
            </a:endParaRPr>
          </a:p>
          <a:p>
            <a:pPr marL="555625" indent="-285750" fontAlgn="ctr">
              <a:buFont typeface="Wingdings" panose="05000000000000000000" pitchFamily="2" charset="2"/>
              <a:buChar char="v"/>
              <a:defRPr/>
            </a:pPr>
            <a:endParaRPr lang="pt-BR" sz="2000" dirty="0" smtClean="0">
              <a:latin typeface="Calibri" pitchFamily="34" charset="0"/>
            </a:endParaRPr>
          </a:p>
          <a:p>
            <a:pPr marL="555625" indent="-285750" fontAlgn="ctr">
              <a:buFont typeface="Wingdings" panose="05000000000000000000" pitchFamily="2" charset="2"/>
              <a:buChar char="v"/>
              <a:defRPr/>
            </a:pPr>
            <a:r>
              <a:rPr lang="pt-BR" sz="2000" dirty="0" smtClean="0">
                <a:latin typeface="Calibri" pitchFamily="34" charset="0"/>
              </a:rPr>
              <a:t>27 imóveis notificados.</a:t>
            </a:r>
          </a:p>
          <a:p>
            <a:pPr marL="555625" indent="-285750" fontAlgn="ctr">
              <a:buFont typeface="Wingdings" panose="05000000000000000000" pitchFamily="2" charset="2"/>
              <a:buChar char="v"/>
              <a:defRPr/>
            </a:pPr>
            <a:endParaRPr lang="pt-BR" sz="2000" dirty="0" smtClean="0">
              <a:latin typeface="Calibri" pitchFamily="34" charset="0"/>
            </a:endParaRPr>
          </a:p>
          <a:p>
            <a:pPr marL="555625" indent="-285750" fontAlgn="ctr">
              <a:buFont typeface="Wingdings" panose="05000000000000000000" pitchFamily="2" charset="2"/>
              <a:buChar char="v"/>
              <a:defRPr/>
            </a:pPr>
            <a:r>
              <a:rPr lang="pt-BR" sz="2000" dirty="0" smtClean="0">
                <a:latin typeface="Calibri" pitchFamily="34" charset="0"/>
              </a:rPr>
              <a:t>Receita de IPTU estimada: </a:t>
            </a:r>
            <a:r>
              <a:rPr lang="pt-BR" sz="2000" b="1" dirty="0" smtClean="0">
                <a:latin typeface="Calibri" pitchFamily="34" charset="0"/>
              </a:rPr>
              <a:t>R$ 2,6 MM </a:t>
            </a:r>
            <a:r>
              <a:rPr lang="pt-BR" sz="2000" dirty="0" smtClean="0">
                <a:latin typeface="Calibri" pitchFamily="34" charset="0"/>
              </a:rPr>
              <a:t>(IPTU + IPTU progressivo)</a:t>
            </a:r>
          </a:p>
          <a:p>
            <a:pPr marL="269875" fontAlgn="ctr">
              <a:defRPr/>
            </a:pPr>
            <a:endParaRPr lang="pt-BR" sz="2000" dirty="0">
              <a:latin typeface="Calibri" pitchFamily="34" charset="0"/>
            </a:endParaRPr>
          </a:p>
          <a:p>
            <a:pPr marL="269875" fontAlgn="ctr">
              <a:defRPr/>
            </a:pPr>
            <a:endParaRPr lang="pt-BR" sz="2000" dirty="0">
              <a:latin typeface="Calibri" pitchFamily="34" charset="0"/>
            </a:endParaRPr>
          </a:p>
        </p:txBody>
      </p:sp>
      <p:sp>
        <p:nvSpPr>
          <p:cNvPr id="4"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IPTU Progressivo</a:t>
            </a:r>
            <a:endParaRPr lang="pt-BR" sz="3000" b="1" dirty="0">
              <a:solidFill>
                <a:schemeClr val="accent2">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22210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1169368"/>
            <a:ext cx="11717867" cy="5688632"/>
          </a:xfrm>
        </p:spPr>
        <p:txBody>
          <a:bodyPr>
            <a:normAutofit/>
          </a:bodyPr>
          <a:lstStyle/>
          <a:p>
            <a:r>
              <a:rPr lang="pt-BR" b="1" dirty="0" smtClean="0"/>
              <a:t>Cultura</a:t>
            </a:r>
            <a:r>
              <a:rPr lang="pt-BR" dirty="0" smtClean="0"/>
              <a:t>: o patrimônio imobiliário na sociedade brasileira.</a:t>
            </a:r>
          </a:p>
          <a:p>
            <a:r>
              <a:rPr lang="pt-BR" b="1" dirty="0" smtClean="0"/>
              <a:t>História</a:t>
            </a:r>
            <a:r>
              <a:rPr lang="pt-BR" dirty="0" smtClean="0"/>
              <a:t>: longa convivência com taxas elevadas de inflação aumentou a resistência dos administradores.</a:t>
            </a:r>
          </a:p>
          <a:p>
            <a:r>
              <a:rPr lang="pt-BR" b="1" dirty="0" smtClean="0"/>
              <a:t>Política</a:t>
            </a:r>
            <a:r>
              <a:rPr lang="pt-BR" dirty="0" smtClean="0"/>
              <a:t>: visibilidade e proximidade contribuintes-dirigentes geram alto custo político. </a:t>
            </a:r>
            <a:r>
              <a:rPr lang="pt-BR" dirty="0" err="1" smtClean="0">
                <a:solidFill>
                  <a:schemeClr val="accent2">
                    <a:lumMod val="75000"/>
                  </a:schemeClr>
                </a:solidFill>
              </a:rPr>
              <a:t>Judicialização</a:t>
            </a:r>
            <a:r>
              <a:rPr lang="pt-BR" dirty="0" smtClean="0">
                <a:solidFill>
                  <a:schemeClr val="accent2">
                    <a:lumMod val="75000"/>
                  </a:schemeClr>
                </a:solidFill>
              </a:rPr>
              <a:t> afastou gestores da necessidade de revisão da planta genérica de valores imobiliários</a:t>
            </a:r>
          </a:p>
          <a:p>
            <a:r>
              <a:rPr lang="pt-BR" b="1" dirty="0" smtClean="0"/>
              <a:t>Administrativa</a:t>
            </a:r>
            <a:r>
              <a:rPr lang="pt-BR" dirty="0" smtClean="0"/>
              <a:t>: administração eficiente desse tributo implica em elevados custos administrativos.</a:t>
            </a:r>
          </a:p>
          <a:p>
            <a:r>
              <a:rPr lang="pt-BR" b="1" dirty="0" smtClean="0"/>
              <a:t>Financeira</a:t>
            </a:r>
            <a:r>
              <a:rPr lang="pt-BR" dirty="0" smtClean="0"/>
              <a:t>: federalismo fiscal brasileiro não incentiva a aplicação do tributo – ou seja, as discussões de reforma tributária no Brasil ficam muito concentradas nos impostos indiretos e, em especial, no ICMS.</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Quais as razões para o relativo descaso na aplicação do IPTU?</a:t>
            </a:r>
            <a:endParaRPr lang="pt-BR" sz="3000" b="1" dirty="0">
              <a:solidFill>
                <a:srgbClr val="C00000"/>
              </a:solidFill>
            </a:endParaRP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9933566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tângulo 6"/>
          <p:cNvSpPr/>
          <p:nvPr/>
        </p:nvSpPr>
        <p:spPr>
          <a:xfrm>
            <a:off x="491066" y="1299150"/>
            <a:ext cx="10354902" cy="4339650"/>
          </a:xfrm>
          <a:prstGeom prst="rect">
            <a:avLst/>
          </a:prstGeom>
        </p:spPr>
        <p:txBody>
          <a:bodyPr wrap="square">
            <a:spAutoFit/>
          </a:bodyPr>
          <a:lstStyle/>
          <a:p>
            <a:pPr marL="90488" fontAlgn="ctr">
              <a:defRPr/>
            </a:pPr>
            <a:r>
              <a:rPr lang="pt-BR" b="1" dirty="0">
                <a:latin typeface="Calibri" pitchFamily="34" charset="0"/>
              </a:rPr>
              <a:t>OBJETIVO </a:t>
            </a:r>
            <a:r>
              <a:rPr lang="pt-BR" dirty="0">
                <a:latin typeface="Calibri" pitchFamily="34" charset="0"/>
              </a:rPr>
              <a:t>é</a:t>
            </a:r>
            <a:r>
              <a:rPr lang="pt-BR" b="1" dirty="0">
                <a:latin typeface="Calibri" pitchFamily="34" charset="0"/>
              </a:rPr>
              <a:t> </a:t>
            </a:r>
            <a:r>
              <a:rPr lang="pt-BR" dirty="0">
                <a:latin typeface="Calibri" pitchFamily="34" charset="0"/>
              </a:rPr>
              <a:t>estimular o pleno exercício da cidadania através de:</a:t>
            </a:r>
          </a:p>
          <a:p>
            <a:pPr marL="90488" fontAlgn="ctr">
              <a:defRPr/>
            </a:pPr>
            <a:r>
              <a:rPr lang="pt-BR" dirty="0">
                <a:latin typeface="Calibri" pitchFamily="34" charset="0"/>
              </a:rPr>
              <a:t> </a:t>
            </a:r>
          </a:p>
          <a:p>
            <a:pPr marL="269875" fontAlgn="ctr">
              <a:lnSpc>
                <a:spcPct val="200000"/>
              </a:lnSpc>
              <a:defRPr/>
            </a:pPr>
            <a:r>
              <a:rPr lang="pt-BR" dirty="0">
                <a:latin typeface="Calibri" pitchFamily="34" charset="0"/>
              </a:rPr>
              <a:t> </a:t>
            </a:r>
            <a:r>
              <a:rPr lang="pt-BR" sz="2400" dirty="0">
                <a:latin typeface="Calibri" pitchFamily="34" charset="0"/>
              </a:rPr>
              <a:t>Campanhas de premiação aos contribuintes adimplentes com o fisco municipal,</a:t>
            </a:r>
          </a:p>
          <a:p>
            <a:pPr marL="269875" fontAlgn="ctr">
              <a:lnSpc>
                <a:spcPct val="200000"/>
              </a:lnSpc>
              <a:defRPr/>
            </a:pPr>
            <a:r>
              <a:rPr lang="pt-BR" sz="2400" dirty="0">
                <a:latin typeface="Calibri" pitchFamily="34" charset="0"/>
              </a:rPr>
              <a:t> Discussão das finanças públicas e finanças pessoais; </a:t>
            </a:r>
          </a:p>
          <a:p>
            <a:pPr marL="269875" fontAlgn="ctr">
              <a:lnSpc>
                <a:spcPct val="200000"/>
              </a:lnSpc>
              <a:defRPr/>
            </a:pPr>
            <a:r>
              <a:rPr lang="pt-BR" sz="2400" dirty="0">
                <a:latin typeface="Calibri" pitchFamily="34" charset="0"/>
              </a:rPr>
              <a:t> Ações participativas entre o cidadão e o Governo Municipal, conscientizando para a função socioeconômica dos tributos e importância do orçamento participativo</a:t>
            </a:r>
          </a:p>
        </p:txBody>
      </p:sp>
      <p:pic>
        <p:nvPicPr>
          <p:cNvPr id="1026" name="Picture 2" descr="academic degree, education, graduation, high school, mortar board, school, university icon"/>
          <p:cNvPicPr>
            <a:picLocks noChangeAspect="1" noChangeArrowheads="1"/>
          </p:cNvPicPr>
          <p:nvPr/>
        </p:nvPicPr>
        <p:blipFill>
          <a:blip r:embed="rId2" cstate="print">
            <a:duotone>
              <a:schemeClr val="bg2">
                <a:shade val="45000"/>
                <a:satMod val="135000"/>
              </a:schemeClr>
              <a:prstClr val="white"/>
            </a:duotone>
          </a:blip>
          <a:srcRect/>
          <a:stretch>
            <a:fillRect/>
          </a:stretch>
        </p:blipFill>
        <p:spPr bwMode="auto">
          <a:xfrm>
            <a:off x="8400256" y="4558680"/>
            <a:ext cx="1219200" cy="1219201"/>
          </a:xfrm>
          <a:prstGeom prst="rect">
            <a:avLst/>
          </a:prstGeom>
          <a:noFill/>
        </p:spPr>
      </p:pic>
      <p:pic>
        <p:nvPicPr>
          <p:cNvPr id="1028" name="Picture 4" descr="public, red icon"/>
          <p:cNvPicPr>
            <a:picLocks noChangeAspect="1" noChangeArrowheads="1"/>
          </p:cNvPicPr>
          <p:nvPr/>
        </p:nvPicPr>
        <p:blipFill>
          <a:blip r:embed="rId3" cstate="print">
            <a:duotone>
              <a:schemeClr val="bg2">
                <a:shade val="45000"/>
                <a:satMod val="135000"/>
              </a:schemeClr>
              <a:prstClr val="white"/>
            </a:duotone>
          </a:blip>
          <a:srcRect/>
          <a:stretch>
            <a:fillRect/>
          </a:stretch>
        </p:blipFill>
        <p:spPr bwMode="auto">
          <a:xfrm>
            <a:off x="8544272" y="5638800"/>
            <a:ext cx="1219200" cy="1219201"/>
          </a:xfrm>
          <a:prstGeom prst="rect">
            <a:avLst/>
          </a:prstGeom>
          <a:noFill/>
        </p:spPr>
      </p:pic>
      <p:pic>
        <p:nvPicPr>
          <p:cNvPr id="1030" name="Picture 6" descr="group, human, metting, network, people, public, social icon"/>
          <p:cNvPicPr>
            <a:picLocks noChangeAspect="1" noChangeArrowheads="1"/>
          </p:cNvPicPr>
          <p:nvPr/>
        </p:nvPicPr>
        <p:blipFill>
          <a:blip r:embed="rId4" cstate="print">
            <a:duotone>
              <a:schemeClr val="bg2">
                <a:shade val="45000"/>
                <a:satMod val="135000"/>
              </a:schemeClr>
              <a:prstClr val="white"/>
            </a:duotone>
          </a:blip>
          <a:srcRect/>
          <a:stretch>
            <a:fillRect/>
          </a:stretch>
        </p:blipFill>
        <p:spPr bwMode="auto">
          <a:xfrm>
            <a:off x="9624392" y="5301209"/>
            <a:ext cx="899592" cy="899593"/>
          </a:xfrm>
          <a:prstGeom prst="rect">
            <a:avLst/>
          </a:prstGeom>
          <a:noFill/>
        </p:spPr>
      </p:pic>
      <p:pic>
        <p:nvPicPr>
          <p:cNvPr id="1032" name="Picture 8" descr="achievment, aim, ambition, archery, arrow, aspiration, bullseye, business goal, center, circle, dart, dartboard, darts, donuts, efficiency, game, goal, kill, market, marketing, object, objective, office, purpose, right, segment, shoot, shooting, sport, strategy, success, target, win, winning icon"/>
          <p:cNvPicPr>
            <a:picLocks noChangeAspect="1" noChangeArrowheads="1"/>
          </p:cNvPicPr>
          <p:nvPr/>
        </p:nvPicPr>
        <p:blipFill>
          <a:blip r:embed="rId5" cstate="print"/>
          <a:srcRect/>
          <a:stretch>
            <a:fillRect/>
          </a:stretch>
        </p:blipFill>
        <p:spPr bwMode="auto">
          <a:xfrm>
            <a:off x="491066" y="2361234"/>
            <a:ext cx="251520" cy="251520"/>
          </a:xfrm>
          <a:prstGeom prst="rect">
            <a:avLst/>
          </a:prstGeom>
          <a:noFill/>
        </p:spPr>
      </p:pic>
      <p:pic>
        <p:nvPicPr>
          <p:cNvPr id="10" name="Picture 8" descr="achievment, aim, ambition, archery, arrow, aspiration, bullseye, business goal, center, circle, dart, dartboard, darts, donuts, efficiency, game, goal, kill, market, marketing, object, objective, office, purpose, right, segment, shoot, shooting, sport, strategy, success, target, win, winning icon"/>
          <p:cNvPicPr>
            <a:picLocks noChangeAspect="1" noChangeArrowheads="1"/>
          </p:cNvPicPr>
          <p:nvPr/>
        </p:nvPicPr>
        <p:blipFill>
          <a:blip r:embed="rId5" cstate="print"/>
          <a:srcRect/>
          <a:stretch>
            <a:fillRect/>
          </a:stretch>
        </p:blipFill>
        <p:spPr bwMode="auto">
          <a:xfrm>
            <a:off x="491066" y="3084188"/>
            <a:ext cx="251520" cy="251520"/>
          </a:xfrm>
          <a:prstGeom prst="rect">
            <a:avLst/>
          </a:prstGeom>
          <a:noFill/>
        </p:spPr>
      </p:pic>
      <p:pic>
        <p:nvPicPr>
          <p:cNvPr id="11" name="Picture 8" descr="achievment, aim, ambition, archery, arrow, aspiration, bullseye, business goal, center, circle, dart, dartboard, darts, donuts, efficiency, game, goal, kill, market, marketing, object, objective, office, purpose, right, segment, shoot, shooting, sport, strategy, success, target, win, winning icon"/>
          <p:cNvPicPr>
            <a:picLocks noChangeAspect="1" noChangeArrowheads="1"/>
          </p:cNvPicPr>
          <p:nvPr/>
        </p:nvPicPr>
        <p:blipFill>
          <a:blip r:embed="rId5" cstate="print"/>
          <a:srcRect/>
          <a:stretch>
            <a:fillRect/>
          </a:stretch>
        </p:blipFill>
        <p:spPr bwMode="auto">
          <a:xfrm>
            <a:off x="491066" y="3801530"/>
            <a:ext cx="251520" cy="251520"/>
          </a:xfrm>
          <a:prstGeom prst="rect">
            <a:avLst/>
          </a:prstGeom>
          <a:noFill/>
        </p:spPr>
      </p:pic>
      <p:sp>
        <p:nvSpPr>
          <p:cNvPr id="12"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Programa de Educação Fiscal e Financeira (</a:t>
            </a:r>
            <a:r>
              <a:rPr lang="pt-BR" sz="3000" b="1" dirty="0" err="1" smtClean="0">
                <a:solidFill>
                  <a:schemeClr val="accent2">
                    <a:lumMod val="50000"/>
                  </a:schemeClr>
                </a:solidFill>
              </a:rPr>
              <a:t>Procidadania</a:t>
            </a:r>
            <a:r>
              <a:rPr lang="pt-BR" sz="3000" b="1" dirty="0" smtClean="0">
                <a:solidFill>
                  <a:schemeClr val="accent2">
                    <a:lumMod val="50000"/>
                  </a:schemeClr>
                </a:solidFill>
              </a:rPr>
              <a:t>)</a:t>
            </a:r>
            <a:endParaRPr lang="pt-BR" sz="3000" b="1" dirty="0">
              <a:solidFill>
                <a:schemeClr val="accent2">
                  <a:lumMod val="50000"/>
                </a:schemeClr>
              </a:solidFill>
            </a:endParaRPr>
          </a:p>
        </p:txBody>
      </p:sp>
      <p:cxnSp>
        <p:nvCxnSpPr>
          <p:cNvPr id="13" name="Conector reto 12"/>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526250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
          <p:cNvSpPr>
            <a:spLocks noChangeArrowheads="1"/>
          </p:cNvSpPr>
          <p:nvPr/>
        </p:nvSpPr>
        <p:spPr bwMode="auto">
          <a:xfrm>
            <a:off x="-243252" y="1685116"/>
            <a:ext cx="12320952" cy="5062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257300" lvl="2" indent="-342900" fontAlgn="base">
              <a:lnSpc>
                <a:spcPct val="150000"/>
              </a:lnSpc>
              <a:spcBef>
                <a:spcPct val="0"/>
              </a:spcBef>
              <a:spcAft>
                <a:spcPct val="0"/>
              </a:spcAft>
              <a:buFont typeface="Wingdings" pitchFamily="2" charset="2"/>
              <a:buChar char="§"/>
            </a:pPr>
            <a:r>
              <a:rPr lang="pt-BR" sz="2000" dirty="0" smtClean="0">
                <a:ea typeface="Times New Roman" pitchFamily="18" charset="0"/>
                <a:cs typeface="Times New Roman" pitchFamily="18" charset="0"/>
              </a:rPr>
              <a:t>Base </a:t>
            </a:r>
            <a:r>
              <a:rPr lang="pt-BR" sz="2000" dirty="0">
                <a:ea typeface="Times New Roman" pitchFamily="18" charset="0"/>
                <a:cs typeface="Times New Roman" pitchFamily="18" charset="0"/>
              </a:rPr>
              <a:t>de Cálculo não poderá ser inferior ao valor mensalmente apurado pela SF</a:t>
            </a:r>
          </a:p>
        </p:txBody>
      </p:sp>
      <p:graphicFrame>
        <p:nvGraphicFramePr>
          <p:cNvPr id="22" name="Tabela 21"/>
          <p:cNvGraphicFramePr>
            <a:graphicFrameLocks noGrp="1"/>
          </p:cNvGraphicFramePr>
          <p:nvPr>
            <p:extLst/>
          </p:nvPr>
        </p:nvGraphicFramePr>
        <p:xfrm>
          <a:off x="679128" y="2866110"/>
          <a:ext cx="10433372" cy="1467606"/>
        </p:xfrm>
        <a:graphic>
          <a:graphicData uri="http://schemas.openxmlformats.org/drawingml/2006/table">
            <a:tbl>
              <a:tblPr/>
              <a:tblGrid>
                <a:gridCol w="2782233"/>
                <a:gridCol w="4695017"/>
                <a:gridCol w="2956122"/>
              </a:tblGrid>
              <a:tr h="370326">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997826">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ITBI</a:t>
                      </a:r>
                      <a:r>
                        <a:rPr lang="pt-BR" sz="1800" b="0" i="0" u="none" strike="noStrike" kern="1200" baseline="0" dirty="0" smtClean="0">
                          <a:solidFill>
                            <a:srgbClr val="000000"/>
                          </a:solidFill>
                          <a:latin typeface="Calibri" pitchFamily="34" charset="0"/>
                          <a:ea typeface="+mn-ea"/>
                          <a:cs typeface="+mn-cs"/>
                        </a:rPr>
                        <a:t> tem como base o  valor venal ou valor de transação (o que for maior)</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1" i="0" u="none" strike="noStrike" kern="1200" dirty="0" smtClean="0">
                          <a:solidFill>
                            <a:schemeClr val="accent2">
                              <a:lumMod val="50000"/>
                            </a:schemeClr>
                          </a:solidFill>
                          <a:latin typeface="Calibri" pitchFamily="34" charset="0"/>
                          <a:ea typeface="+mn-ea"/>
                          <a:cs typeface="+mn-cs"/>
                        </a:rPr>
                        <a:t>O valor de transação ou o valor de estimativa apurada pela SF (o que for maior)</a:t>
                      </a:r>
                      <a:endParaRPr lang="pt-BR" sz="1800" b="1" i="0" u="none" strike="noStrike" kern="1200" dirty="0">
                        <a:solidFill>
                          <a:schemeClr val="accent2">
                            <a:lumMod val="50000"/>
                          </a:schemeClr>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kern="1200" dirty="0" smtClean="0">
                          <a:solidFill>
                            <a:schemeClr val="dk1"/>
                          </a:solidFill>
                          <a:latin typeface="Calibri" pitchFamily="34" charset="0"/>
                          <a:ea typeface="+mn-ea"/>
                          <a:cs typeface="+mn-cs"/>
                        </a:rPr>
                        <a:t>Homologação do Valor de Mercado pelo auditor</a:t>
                      </a:r>
                      <a:r>
                        <a:rPr lang="pt-BR" sz="1800" kern="1200" baseline="0" dirty="0" smtClean="0">
                          <a:solidFill>
                            <a:schemeClr val="dk1"/>
                          </a:solidFill>
                          <a:latin typeface="Calibri" pitchFamily="34" charset="0"/>
                          <a:ea typeface="+mn-ea"/>
                          <a:cs typeface="+mn-cs"/>
                        </a:rPr>
                        <a:t> com o consequente </a:t>
                      </a:r>
                      <a:r>
                        <a:rPr lang="pt-BR" sz="1800" kern="1200" dirty="0" smtClean="0">
                          <a:solidFill>
                            <a:schemeClr val="dk1"/>
                          </a:solidFill>
                          <a:latin typeface="Calibri" pitchFamily="34" charset="0"/>
                          <a:ea typeface="+mn-ea"/>
                          <a:cs typeface="+mn-cs"/>
                        </a:rPr>
                        <a:t>aumento na arrecadação</a:t>
                      </a:r>
                      <a:endParaRPr lang="pt-BR" sz="1800" kern="1200" dirty="0">
                        <a:solidFill>
                          <a:schemeClr val="dk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8" name="Picture 2" descr="banking, buy, cash, credit, currency, dollar, donate, ecommerce, emolument, finance, financial, gain, give, giving, hand, income, invest, investment, investor, loan, money, pay, payment, rich, salary, shop, shopping, spend, store, tax, wealth, webshop icon"/>
          <p:cNvPicPr>
            <a:picLocks noChangeAspect="1" noChangeArrowheads="1"/>
          </p:cNvPicPr>
          <p:nvPr/>
        </p:nvPicPr>
        <p:blipFill>
          <a:blip r:embed="rId2" cstate="print">
            <a:grayscl/>
          </a:blip>
          <a:srcRect/>
          <a:stretch>
            <a:fillRect/>
          </a:stretch>
        </p:blipFill>
        <p:spPr bwMode="auto">
          <a:xfrm>
            <a:off x="8616280" y="4509121"/>
            <a:ext cx="1219200" cy="1219201"/>
          </a:xfrm>
          <a:prstGeom prst="rect">
            <a:avLst/>
          </a:prstGeom>
          <a:noFill/>
        </p:spPr>
      </p:pic>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revisão na legislação do ITBI</a:t>
            </a:r>
            <a:endParaRPr lang="pt-BR" sz="3000" b="1" dirty="0">
              <a:solidFill>
                <a:schemeClr val="accent2">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05183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Tabela 21"/>
          <p:cNvGraphicFramePr>
            <a:graphicFrameLocks noGrp="1"/>
          </p:cNvGraphicFramePr>
          <p:nvPr>
            <p:extLst/>
          </p:nvPr>
        </p:nvGraphicFramePr>
        <p:xfrm>
          <a:off x="1847528" y="2345410"/>
          <a:ext cx="8640960" cy="2235718"/>
        </p:xfrm>
        <a:graphic>
          <a:graphicData uri="http://schemas.openxmlformats.org/drawingml/2006/table">
            <a:tbl>
              <a:tblPr/>
              <a:tblGrid>
                <a:gridCol w="2304256"/>
                <a:gridCol w="3888432"/>
                <a:gridCol w="2448272"/>
              </a:tblGrid>
              <a:tr h="564146">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É</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COMO SERÁ</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c>
                  <a:txBody>
                    <a:bodyPr/>
                    <a:lstStyle/>
                    <a:p>
                      <a:pPr marL="0" algn="ctr" defTabSz="914400" rtl="0" eaLnBrk="1" fontAlgn="ctr" latinLnBrk="0" hangingPunct="1">
                        <a:lnSpc>
                          <a:spcPct val="100000"/>
                        </a:lnSpc>
                      </a:pPr>
                      <a:r>
                        <a:rPr lang="pt-BR" sz="1800" b="1" i="0" u="none" strike="noStrike" kern="1200" dirty="0" smtClean="0">
                          <a:solidFill>
                            <a:srgbClr val="000000"/>
                          </a:solidFill>
                          <a:latin typeface="Calibri" pitchFamily="34" charset="0"/>
                          <a:ea typeface="+mn-ea"/>
                          <a:cs typeface="+mn-cs"/>
                        </a:rPr>
                        <a:t>IMPACTO</a:t>
                      </a:r>
                      <a:endParaRPr lang="pt-BR" sz="1800" b="1"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75000"/>
                      </a:schemeClr>
                    </a:solidFill>
                  </a:tcPr>
                </a:tc>
              </a:tr>
              <a:tr h="1671572">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Não existe</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b="0" i="0" u="none" strike="noStrike" kern="1200" dirty="0" smtClean="0">
                          <a:solidFill>
                            <a:srgbClr val="000000"/>
                          </a:solidFill>
                          <a:latin typeface="Calibri" pitchFamily="34" charset="0"/>
                          <a:ea typeface="+mn-ea"/>
                          <a:cs typeface="+mn-cs"/>
                        </a:rPr>
                        <a:t>A GPF</a:t>
                      </a:r>
                      <a:r>
                        <a:rPr lang="pt-BR" sz="1800" b="0" i="0" u="none" strike="noStrike" kern="1200" baseline="0" dirty="0" smtClean="0">
                          <a:solidFill>
                            <a:srgbClr val="000000"/>
                          </a:solidFill>
                          <a:latin typeface="Calibri" pitchFamily="34" charset="0"/>
                          <a:ea typeface="+mn-ea"/>
                          <a:cs typeface="+mn-cs"/>
                        </a:rPr>
                        <a:t> é variável e será paga, mensalmente, desde que haja efetivo incremento de arrecadação</a:t>
                      </a:r>
                      <a:endParaRPr lang="pt-BR" sz="1800" b="0" i="0" u="none" strike="noStrike" kern="1200" dirty="0">
                        <a:solidFill>
                          <a:srgbClr val="000000"/>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0488" indent="0" algn="l" defTabSz="914400" rtl="0" eaLnBrk="1" fontAlgn="ctr" latinLnBrk="0" hangingPunct="1">
                        <a:lnSpc>
                          <a:spcPct val="100000"/>
                        </a:lnSpc>
                      </a:pPr>
                      <a:r>
                        <a:rPr lang="pt-BR" sz="1800" kern="1200" dirty="0" smtClean="0">
                          <a:solidFill>
                            <a:schemeClr val="dk1"/>
                          </a:solidFill>
                          <a:latin typeface="Calibri" pitchFamily="34" charset="0"/>
                          <a:ea typeface="+mn-ea"/>
                          <a:cs typeface="+mn-cs"/>
                        </a:rPr>
                        <a:t>Maior produtividade do servidor da SF visando incremento de arrecadação</a:t>
                      </a:r>
                      <a:endParaRPr lang="pt-BR" sz="1800" kern="1200" dirty="0">
                        <a:solidFill>
                          <a:schemeClr val="dk1"/>
                        </a:solidFill>
                        <a:latin typeface="Calibri"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4098" name="Picture 2" descr="banking, buy, cash, credit, currency, dollar, donate, ecommerce, emolument, finance, financial, gain, give, giving, hand, income, invest, investment, investor, loan, money, pay, payment, rich, salary, shop, shopping, spend, store, tax, wealth, webshop icon"/>
          <p:cNvPicPr>
            <a:picLocks noChangeAspect="1" noChangeArrowheads="1"/>
          </p:cNvPicPr>
          <p:nvPr/>
        </p:nvPicPr>
        <p:blipFill>
          <a:blip r:embed="rId2" cstate="print">
            <a:grayscl/>
          </a:blip>
          <a:srcRect/>
          <a:stretch>
            <a:fillRect/>
          </a:stretch>
        </p:blipFill>
        <p:spPr bwMode="auto">
          <a:xfrm>
            <a:off x="9120336" y="1484785"/>
            <a:ext cx="1219200" cy="1219201"/>
          </a:xfrm>
          <a:prstGeom prst="rect">
            <a:avLst/>
          </a:prstGeom>
          <a:noFill/>
        </p:spPr>
      </p:pic>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2">
                    <a:lumMod val="50000"/>
                  </a:schemeClr>
                </a:solidFill>
              </a:rPr>
              <a:t>São Bernardo do Campo: Gratificação de Produtividade Fiscal</a:t>
            </a:r>
            <a:endParaRPr lang="pt-BR" sz="3000" b="1" dirty="0">
              <a:solidFill>
                <a:schemeClr val="accent2">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89574180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Texto 2"/>
          <p:cNvSpPr txBox="1">
            <a:spLocks/>
          </p:cNvSpPr>
          <p:nvPr/>
        </p:nvSpPr>
        <p:spPr>
          <a:xfrm>
            <a:off x="793750" y="2503488"/>
            <a:ext cx="10515600" cy="1500187"/>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pt-BR" sz="4000" b="1" dirty="0" smtClean="0">
                <a:solidFill>
                  <a:schemeClr val="accent3">
                    <a:lumMod val="50000"/>
                  </a:schemeClr>
                </a:solidFill>
              </a:rPr>
              <a:t>PROJETO DE LEI COMPLEMENTAR</a:t>
            </a:r>
            <a:endParaRPr lang="pt-BR" sz="4000" b="1" dirty="0">
              <a:solidFill>
                <a:schemeClr val="accent3">
                  <a:lumMod val="50000"/>
                </a:schemeClr>
              </a:solidFill>
            </a:endParaRPr>
          </a:p>
        </p:txBody>
      </p:sp>
      <p:sp>
        <p:nvSpPr>
          <p:cNvPr id="5" name="Título 1"/>
          <p:cNvSpPr txBox="1">
            <a:spLocks/>
          </p:cNvSpPr>
          <p:nvPr/>
        </p:nvSpPr>
        <p:spPr>
          <a:xfrm>
            <a:off x="7785100" y="4003675"/>
            <a:ext cx="4133850" cy="2166919"/>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Iniciativas </a:t>
            </a:r>
            <a:r>
              <a:rPr lang="pt-BR" sz="3000" b="1" dirty="0">
                <a:solidFill>
                  <a:schemeClr val="accent3">
                    <a:lumMod val="50000"/>
                  </a:schemeClr>
                </a:solidFill>
              </a:rPr>
              <a:t>nacionais e municipais para a remoção de obstáculos ao fortalecimento do IPTU no Brasil</a:t>
            </a:r>
          </a:p>
        </p:txBody>
      </p:sp>
    </p:spTree>
    <p:extLst>
      <p:ext uri="{BB962C8B-B14F-4D97-AF65-F5344CB8AC3E}">
        <p14:creationId xmlns:p14="http://schemas.microsoft.com/office/powerpoint/2010/main" xmlns="" val="1732221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Conteúdo 17"/>
          <p:cNvSpPr>
            <a:spLocks noGrp="1"/>
          </p:cNvSpPr>
          <p:nvPr>
            <p:ph idx="1"/>
          </p:nvPr>
        </p:nvSpPr>
        <p:spPr>
          <a:xfrm>
            <a:off x="298450" y="2627277"/>
            <a:ext cx="11417300" cy="3302037"/>
          </a:xfrm>
        </p:spPr>
        <p:txBody>
          <a:bodyPr>
            <a:normAutofit/>
          </a:bodyPr>
          <a:lstStyle/>
          <a:p>
            <a:pPr marL="0" algn="just">
              <a:spcBef>
                <a:spcPts val="0"/>
              </a:spcBef>
              <a:spcAft>
                <a:spcPts val="600"/>
              </a:spcAft>
              <a:buNone/>
              <a:defRPr/>
            </a:pPr>
            <a:r>
              <a:rPr lang="pt-BR" sz="2200" dirty="0"/>
              <a:t>Acrescenta parágrafos ao artigo 11º, da Lei nº 101, de 4 de maio de 2000, que dispõe sobre normas de finanças públicas voltadas para a responsabilidade fiscal.</a:t>
            </a:r>
          </a:p>
          <a:p>
            <a:pPr algn="just">
              <a:defRPr/>
            </a:pPr>
            <a:r>
              <a:rPr lang="pt-BR" sz="2200" b="1" dirty="0">
                <a:cs typeface="Times New Roman" pitchFamily="18" charset="0"/>
              </a:rPr>
              <a:t>Art. </a:t>
            </a:r>
            <a:r>
              <a:rPr lang="pt-BR" sz="2200" b="1" dirty="0" smtClean="0">
                <a:cs typeface="Times New Roman" pitchFamily="18" charset="0"/>
              </a:rPr>
              <a:t>1º.</a:t>
            </a:r>
            <a:r>
              <a:rPr lang="pt-BR" sz="2200" b="1" dirty="0">
                <a:cs typeface="Times New Roman" pitchFamily="18" charset="0"/>
              </a:rPr>
              <a:t>  </a:t>
            </a:r>
            <a:r>
              <a:rPr lang="pt-BR" sz="2200" dirty="0">
                <a:cs typeface="Times New Roman" pitchFamily="18" charset="0"/>
              </a:rPr>
              <a:t>O art. 11 da Lei Complementar nº 101, de 4 de maio de 2000, passa a vigorar com a seguinte redação:</a:t>
            </a:r>
          </a:p>
          <a:p>
            <a:pPr algn="just">
              <a:defRPr/>
            </a:pPr>
            <a:endParaRPr lang="pt-BR" sz="2200" i="1" dirty="0"/>
          </a:p>
          <a:p>
            <a:pPr marL="533400" indent="0" algn="just">
              <a:buNone/>
              <a:defRPr/>
            </a:pPr>
            <a:r>
              <a:rPr lang="pt-BR" sz="2200" dirty="0"/>
              <a:t>“Art. 11. Constituem requisitos essenciais da responsabilidade na gestão fiscal a instituição, previsão e efetiva arrecadação de todos os tributos da competência constitucional do ente da Federação. </a:t>
            </a:r>
            <a:endParaRPr lang="pt-BR" sz="2200" dirty="0">
              <a:cs typeface="Times New Roman" pitchFamily="18" charset="0"/>
            </a:endParaRPr>
          </a:p>
          <a:p>
            <a:pPr marL="0" algn="just">
              <a:spcBef>
                <a:spcPts val="0"/>
              </a:spcBef>
              <a:spcAft>
                <a:spcPts val="600"/>
              </a:spcAft>
              <a:buNone/>
              <a:defRPr/>
            </a:pPr>
            <a:endParaRPr lang="pt-BR" sz="2200" dirty="0"/>
          </a:p>
        </p:txBody>
      </p:sp>
      <p:sp>
        <p:nvSpPr>
          <p:cNvPr id="8" name="Retângulo 7"/>
          <p:cNvSpPr>
            <a:spLocks noChangeArrowheads="1"/>
          </p:cNvSpPr>
          <p:nvPr/>
        </p:nvSpPr>
        <p:spPr bwMode="auto">
          <a:xfrm>
            <a:off x="1257300" y="1374033"/>
            <a:ext cx="9944100" cy="707886"/>
          </a:xfrm>
          <a:prstGeom prst="rect">
            <a:avLst/>
          </a:prstGeom>
          <a:solidFill>
            <a:schemeClr val="accent3">
              <a:lumMod val="20000"/>
              <a:lumOff val="80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2000" dirty="0">
                <a:solidFill>
                  <a:prstClr val="black"/>
                </a:solidFill>
              </a:rPr>
              <a:t>Projeto de Lei de iniciativa  da ABRASF, que conta com o apoio do Deputado Federal CLÁUDIO PUTY (PT – PA) , como autor e tendo o Dep. </a:t>
            </a:r>
            <a:r>
              <a:rPr lang="pt-BR" sz="2000" dirty="0" err="1">
                <a:solidFill>
                  <a:prstClr val="black"/>
                </a:solidFill>
              </a:rPr>
              <a:t>Pauderney</a:t>
            </a:r>
            <a:r>
              <a:rPr lang="pt-BR" sz="2000" dirty="0">
                <a:solidFill>
                  <a:prstClr val="black"/>
                </a:solidFill>
              </a:rPr>
              <a:t> Avelino(DEM-AM) ,como relator</a:t>
            </a:r>
          </a:p>
        </p:txBody>
      </p:sp>
      <p:sp>
        <p:nvSpPr>
          <p:cNvPr id="7"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Projeto de Lei Complementar</a:t>
            </a:r>
            <a:endParaRPr lang="pt-BR" sz="3000" b="1" dirty="0">
              <a:solidFill>
                <a:schemeClr val="accent3">
                  <a:lumMod val="50000"/>
                </a:schemeClr>
              </a:solidFill>
            </a:endParaRPr>
          </a:p>
        </p:txBody>
      </p:sp>
      <p:cxnSp>
        <p:nvCxnSpPr>
          <p:cNvPr id="9" name="Conector reto 8"/>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98543790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Espaço Reservado para Conteúdo 17"/>
          <p:cNvSpPr>
            <a:spLocks noGrp="1"/>
          </p:cNvSpPr>
          <p:nvPr>
            <p:ph idx="1"/>
          </p:nvPr>
        </p:nvSpPr>
        <p:spPr>
          <a:xfrm>
            <a:off x="491066" y="979506"/>
            <a:ext cx="11319933" cy="5560994"/>
          </a:xfrm>
        </p:spPr>
        <p:txBody>
          <a:bodyPr>
            <a:normAutofit lnSpcReduction="10000"/>
          </a:bodyPr>
          <a:lstStyle/>
          <a:p>
            <a:pPr indent="0" algn="just">
              <a:buNone/>
              <a:defRPr/>
            </a:pPr>
            <a:r>
              <a:rPr lang="pt-BR" sz="2200" dirty="0"/>
              <a:t>§ 1º Os entes federados devem apurar o valor venal dos imóveis para fins tributários utilizando métodos de avaliação de bens reconhecidos pela Associação Brasileira de Normas Técnicas (ABNT), observados os seguintes prazos: </a:t>
            </a:r>
            <a:endParaRPr lang="pt-BR" sz="2200" dirty="0">
              <a:cs typeface="Times New Roman" pitchFamily="18" charset="0"/>
            </a:endParaRPr>
          </a:p>
          <a:p>
            <a:pPr indent="0" algn="just">
              <a:buNone/>
              <a:defRPr/>
            </a:pPr>
            <a:r>
              <a:rPr lang="pt-BR" sz="2200" dirty="0"/>
              <a:t>I – no máximo a cada  4 (quatro) anos para  os municípios com população acima de 200.000 (duzentos mil) habitantes;</a:t>
            </a:r>
            <a:endParaRPr lang="pt-BR" sz="2200" dirty="0">
              <a:cs typeface="Times New Roman" pitchFamily="18" charset="0"/>
            </a:endParaRPr>
          </a:p>
          <a:p>
            <a:pPr indent="0" algn="just">
              <a:buNone/>
              <a:defRPr/>
            </a:pPr>
            <a:r>
              <a:rPr lang="pt-BR" sz="2200" dirty="0"/>
              <a:t>II – no máximo a cada 6 (seis) anos para os municípios com população entre 20.001 (vinte mil e um) e 200.000 (duzentos mil) habitantes;</a:t>
            </a:r>
            <a:endParaRPr lang="pt-BR" sz="2200" dirty="0">
              <a:cs typeface="Times New Roman" pitchFamily="18" charset="0"/>
            </a:endParaRPr>
          </a:p>
          <a:p>
            <a:pPr indent="0" algn="just">
              <a:buNone/>
              <a:defRPr/>
            </a:pPr>
            <a:r>
              <a:rPr lang="pt-BR" sz="2200" dirty="0"/>
              <a:t>III – no máximo a cada 8 (oito) anos para municípios com população de até 20.000 (vinte mil) habitantes</a:t>
            </a:r>
            <a:r>
              <a:rPr lang="pt-BR" sz="2200" dirty="0" smtClean="0"/>
              <a:t>.</a:t>
            </a:r>
          </a:p>
          <a:p>
            <a:pPr indent="0" algn="just">
              <a:buNone/>
              <a:defRPr/>
            </a:pPr>
            <a:endParaRPr lang="pt-BR" sz="2200" dirty="0"/>
          </a:p>
          <a:p>
            <a:pPr indent="0" algn="just">
              <a:buNone/>
              <a:defRPr/>
            </a:pPr>
            <a:r>
              <a:rPr lang="pt-BR" sz="2200" dirty="0"/>
              <a:t>§ 2º O valor venal dos imóveis para fins tributários corresponde ao valor de mercado e deve ser apurado para representar a quantia mais provável pela qual se negociaria voluntária e conscientemente esses bens na data da apuração. </a:t>
            </a:r>
          </a:p>
          <a:p>
            <a:pPr indent="0" algn="just">
              <a:spcBef>
                <a:spcPts val="600"/>
              </a:spcBef>
              <a:buNone/>
              <a:defRPr/>
            </a:pPr>
            <a:endParaRPr lang="pt-BR" sz="2200" dirty="0">
              <a:cs typeface="Times New Roman" pitchFamily="18" charset="0"/>
            </a:endParaRPr>
          </a:p>
          <a:p>
            <a:pPr indent="0" algn="just">
              <a:spcBef>
                <a:spcPts val="600"/>
              </a:spcBef>
              <a:buNone/>
              <a:defRPr/>
            </a:pPr>
            <a:r>
              <a:rPr lang="pt-BR" sz="2200" dirty="0"/>
              <a:t>§ 3º  É vedada a realização de transferências voluntárias para o ente federado que não observe o disposto neste artigo.” (NR</a:t>
            </a:r>
            <a:r>
              <a:rPr lang="pt-BR" sz="2200" dirty="0" smtClean="0"/>
              <a:t>)</a:t>
            </a:r>
            <a:endParaRPr lang="pt-BR" sz="2200" dirty="0"/>
          </a:p>
        </p:txBody>
      </p:sp>
      <p:sp>
        <p:nvSpPr>
          <p:cNvPr id="7"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Projeto de Lei Complementar</a:t>
            </a:r>
            <a:endParaRPr lang="pt-BR" sz="3000" b="1" dirty="0">
              <a:solidFill>
                <a:schemeClr val="accent3">
                  <a:lumMod val="50000"/>
                </a:schemeClr>
              </a:solidFill>
            </a:endParaRPr>
          </a:p>
        </p:txBody>
      </p:sp>
      <p:cxnSp>
        <p:nvCxnSpPr>
          <p:cNvPr id="9" name="Conector reto 8"/>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572547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Projeto de Lei Complementar</a:t>
            </a:r>
            <a:endParaRPr lang="pt-BR" sz="3000" b="1" dirty="0">
              <a:solidFill>
                <a:schemeClr val="accent3">
                  <a:lumMod val="50000"/>
                </a:schemeClr>
              </a:solidFill>
            </a:endParaRPr>
          </a:p>
        </p:txBody>
      </p:sp>
      <p:cxnSp>
        <p:nvCxnSpPr>
          <p:cNvPr id="9" name="Conector reto 8"/>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
        <p:nvSpPr>
          <p:cNvPr id="10" name="Espaço Reservado para Conteúdo 17"/>
          <p:cNvSpPr>
            <a:spLocks noGrp="1"/>
          </p:cNvSpPr>
          <p:nvPr>
            <p:ph idx="1"/>
          </p:nvPr>
        </p:nvSpPr>
        <p:spPr>
          <a:xfrm>
            <a:off x="491066" y="979506"/>
            <a:ext cx="11319933" cy="5560994"/>
          </a:xfrm>
        </p:spPr>
        <p:txBody>
          <a:bodyPr>
            <a:normAutofit/>
          </a:bodyPr>
          <a:lstStyle/>
          <a:p>
            <a:pPr algn="just">
              <a:spcBef>
                <a:spcPts val="600"/>
              </a:spcBef>
              <a:spcAft>
                <a:spcPts val="600"/>
              </a:spcAft>
              <a:defRPr/>
            </a:pPr>
            <a:r>
              <a:rPr lang="pt-BR" sz="2200" b="1" dirty="0">
                <a:cs typeface="Arial" charset="0"/>
              </a:rPr>
              <a:t>Art. </a:t>
            </a:r>
            <a:r>
              <a:rPr lang="pt-BR" sz="2200" b="1" dirty="0" smtClean="0">
                <a:cs typeface="Arial" charset="0"/>
              </a:rPr>
              <a:t>2º</a:t>
            </a:r>
            <a:r>
              <a:rPr lang="pt-BR" sz="2200" dirty="0" smtClean="0">
                <a:cs typeface="Arial" charset="0"/>
              </a:rPr>
              <a:t>. </a:t>
            </a:r>
            <a:r>
              <a:rPr lang="pt-BR" sz="2200" dirty="0">
                <a:cs typeface="Arial" charset="0"/>
              </a:rPr>
              <a:t>Para efeitos da primeira contagem dos prazos estabelecidos no § 1º do art. 11 da Lei Complementar nº 101, de 4 de maio de 2000, observar-se-á a data da última atualização dos valores venais efetuada pelo ente federado</a:t>
            </a:r>
            <a:r>
              <a:rPr lang="pt-BR" sz="2200" dirty="0" smtClean="0">
                <a:cs typeface="Arial" charset="0"/>
              </a:rPr>
              <a:t>.</a:t>
            </a:r>
          </a:p>
          <a:p>
            <a:pPr algn="just">
              <a:spcBef>
                <a:spcPts val="600"/>
              </a:spcBef>
              <a:spcAft>
                <a:spcPts val="600"/>
              </a:spcAft>
              <a:defRPr/>
            </a:pPr>
            <a:endParaRPr lang="pt-BR" sz="2200" dirty="0">
              <a:cs typeface="Times New Roman" pitchFamily="18" charset="0"/>
            </a:endParaRPr>
          </a:p>
          <a:p>
            <a:pPr marL="266700" indent="0" algn="just">
              <a:spcBef>
                <a:spcPts val="600"/>
              </a:spcBef>
              <a:spcAft>
                <a:spcPts val="600"/>
              </a:spcAft>
              <a:buNone/>
              <a:defRPr/>
            </a:pPr>
            <a:r>
              <a:rPr lang="pt-BR" sz="2200" dirty="0">
                <a:cs typeface="Arial" charset="0"/>
              </a:rPr>
              <a:t>Parágrafo único. O ente federado que estiver em desacordo com o disposto no § 1º do art. 11 da Lei Complementar nº 101, de 4 de maio de 2000, na data da publicação desta lei, deverá providenciar a sua adequação ao referido dispositivo legal no máximo até o final do segundo ano seguinte ao ano da publicação</a:t>
            </a:r>
            <a:r>
              <a:rPr lang="pt-BR" sz="2200" dirty="0" smtClean="0">
                <a:cs typeface="Arial" charset="0"/>
              </a:rPr>
              <a:t>.</a:t>
            </a:r>
          </a:p>
          <a:p>
            <a:pPr marL="266700" indent="0" algn="just">
              <a:spcBef>
                <a:spcPts val="600"/>
              </a:spcBef>
              <a:spcAft>
                <a:spcPts val="600"/>
              </a:spcAft>
              <a:buNone/>
              <a:defRPr/>
            </a:pPr>
            <a:endParaRPr lang="pt-BR" sz="2200" dirty="0">
              <a:cs typeface="Times New Roman" pitchFamily="18" charset="0"/>
            </a:endParaRPr>
          </a:p>
          <a:p>
            <a:pPr algn="just">
              <a:spcBef>
                <a:spcPts val="600"/>
              </a:spcBef>
              <a:spcAft>
                <a:spcPts val="600"/>
              </a:spcAft>
              <a:defRPr/>
            </a:pPr>
            <a:r>
              <a:rPr lang="pt-BR" sz="2200" b="1" dirty="0">
                <a:cs typeface="Arial" charset="0"/>
              </a:rPr>
              <a:t>Art. 3º </a:t>
            </a:r>
            <a:r>
              <a:rPr lang="pt-BR" sz="2200" dirty="0">
                <a:cs typeface="Arial" charset="0"/>
              </a:rPr>
              <a:t>Esta Lei Complementar entra em vigor na data de sua publicação.</a:t>
            </a:r>
            <a:endParaRPr lang="pt-BR" sz="2200" dirty="0">
              <a:cs typeface="Times New Roman" pitchFamily="18" charset="0"/>
            </a:endParaRPr>
          </a:p>
          <a:p>
            <a:pPr indent="450850" algn="just">
              <a:defRPr/>
            </a:pPr>
            <a:endParaRPr lang="pt-BR" sz="2200" dirty="0"/>
          </a:p>
        </p:txBody>
      </p:sp>
    </p:spTree>
    <p:extLst>
      <p:ext uri="{BB962C8B-B14F-4D97-AF65-F5344CB8AC3E}">
        <p14:creationId xmlns:p14="http://schemas.microsoft.com/office/powerpoint/2010/main" xmlns="" val="56607297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Conteúdo 3"/>
          <p:cNvSpPr>
            <a:spLocks noGrp="1"/>
          </p:cNvSpPr>
          <p:nvPr>
            <p:ph idx="1"/>
          </p:nvPr>
        </p:nvSpPr>
        <p:spPr>
          <a:xfrm>
            <a:off x="491066" y="980729"/>
            <a:ext cx="11224684" cy="5591522"/>
          </a:xfrm>
        </p:spPr>
        <p:txBody>
          <a:bodyPr/>
          <a:lstStyle/>
          <a:p>
            <a:pPr algn="just" eaLnBrk="1" hangingPunct="1">
              <a:buFont typeface="Arial" pitchFamily="34" charset="0"/>
              <a:buChar char="•"/>
              <a:defRPr/>
            </a:pPr>
            <a:r>
              <a:rPr lang="pt-BR" sz="2800" dirty="0"/>
              <a:t>Criar a obrigatoriedade de todos os Municípios brasileiros realizarem atualização das suas plantas genéricas de valores imobiliários:</a:t>
            </a:r>
          </a:p>
          <a:p>
            <a:pPr algn="just" eaLnBrk="1" hangingPunct="1">
              <a:buFont typeface="Arial" pitchFamily="34" charset="0"/>
              <a:buChar char="•"/>
              <a:defRPr/>
            </a:pPr>
            <a:endParaRPr lang="pt-BR" sz="2600" dirty="0"/>
          </a:p>
          <a:p>
            <a:pPr marL="895350" algn="just">
              <a:defRPr/>
            </a:pPr>
            <a:r>
              <a:rPr lang="pt-BR" sz="2800" b="1" dirty="0"/>
              <a:t>Inclusão na LRF, pois corrobora com os princípios de ação planejada e transparente. </a:t>
            </a:r>
          </a:p>
          <a:p>
            <a:pPr marL="895350" algn="just">
              <a:defRPr/>
            </a:pPr>
            <a:r>
              <a:rPr lang="pt-BR" sz="2800" b="1" dirty="0"/>
              <a:t>Tornar exigência da Lei de Diretrizes </a:t>
            </a:r>
            <a:r>
              <a:rPr lang="pt-BR" sz="2800" b="1" dirty="0" err="1"/>
              <a:t>Orçamentárias-LDO</a:t>
            </a:r>
            <a:r>
              <a:rPr lang="pt-BR" sz="2800" b="1" dirty="0"/>
              <a:t>, estabelecendo também a obrigatoriedade de parâmetros e  que estes sejam  incluídos no anexo de metas fiscais</a:t>
            </a:r>
          </a:p>
          <a:p>
            <a:pPr algn="just" eaLnBrk="1" hangingPunct="1">
              <a:buFont typeface="Arial" pitchFamily="34" charset="0"/>
              <a:buChar char="•"/>
              <a:defRPr/>
            </a:pPr>
            <a:endParaRPr lang="pt-BR" sz="2600" dirty="0"/>
          </a:p>
        </p:txBody>
      </p:sp>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Proposta</a:t>
            </a:r>
            <a:endParaRPr lang="pt-BR" sz="3000" b="1" dirty="0">
              <a:solidFill>
                <a:schemeClr val="accent3">
                  <a:lumMod val="50000"/>
                </a:schemeClr>
              </a:solidFill>
            </a:endParaRPr>
          </a:p>
        </p:txBody>
      </p:sp>
      <p:cxnSp>
        <p:nvCxnSpPr>
          <p:cNvPr id="7" name="Conector reto 6"/>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294090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Espaço Reservado para Conteúdo 3"/>
          <p:cNvSpPr>
            <a:spLocks noGrp="1"/>
          </p:cNvSpPr>
          <p:nvPr>
            <p:ph idx="1"/>
          </p:nvPr>
        </p:nvSpPr>
        <p:spPr/>
        <p:txBody>
          <a:bodyPr/>
          <a:lstStyle/>
          <a:p>
            <a:pPr algn="just" eaLnBrk="1" hangingPunct="1"/>
            <a:r>
              <a:rPr lang="pt-BR" sz="2800" dirty="0"/>
              <a:t>Os municípios brasileiros vêm deixando de atualizar suas bases de cálculo do IPTU, em razão de fatores jurídicos, técnicos e, fortemente,  políticos;</a:t>
            </a:r>
          </a:p>
          <a:p>
            <a:pPr algn="just" eaLnBrk="1" hangingPunct="1"/>
            <a:endParaRPr lang="pt-BR" sz="2800" dirty="0"/>
          </a:p>
          <a:p>
            <a:pPr algn="just" eaLnBrk="1" hangingPunct="1"/>
            <a:r>
              <a:rPr lang="pt-BR" sz="2800" dirty="0"/>
              <a:t>De um lado, a exigência firmada pelo Superior Tribunal de Justiça, que a definição do valor venal seja feita, quando existente planta genérica de valores, mediante lei em sentido formal;</a:t>
            </a:r>
          </a:p>
          <a:p>
            <a:pPr algn="just" eaLnBrk="1" hangingPunct="1"/>
            <a:endParaRPr lang="pt-BR" sz="2600" dirty="0"/>
          </a:p>
        </p:txBody>
      </p:sp>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7" name="Conector reto 6"/>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4588220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Espaço Reservado para Conteúdo 3"/>
          <p:cNvSpPr>
            <a:spLocks noGrp="1"/>
          </p:cNvSpPr>
          <p:nvPr>
            <p:ph idx="1"/>
          </p:nvPr>
        </p:nvSpPr>
        <p:spPr>
          <a:xfrm>
            <a:off x="491066" y="1357313"/>
            <a:ext cx="11224684" cy="4857750"/>
          </a:xfrm>
        </p:spPr>
        <p:txBody>
          <a:bodyPr>
            <a:normAutofit/>
          </a:bodyPr>
          <a:lstStyle/>
          <a:p>
            <a:pPr algn="just" eaLnBrk="1" hangingPunct="1"/>
            <a:endParaRPr lang="pt-BR" sz="2400" dirty="0"/>
          </a:p>
          <a:p>
            <a:pPr algn="just" eaLnBrk="1" hangingPunct="1"/>
            <a:r>
              <a:rPr lang="pt-BR" sz="2800" b="1" dirty="0"/>
              <a:t>No plano fiscal, por ser tributo que compõe a base de cálculo da  Receita Corrente Líquida- RCL, limita o crescimento dessa receita, que serve de parâmetro para Lei de Responsabilidade Fiscal-LRF. </a:t>
            </a:r>
          </a:p>
          <a:p>
            <a:pPr algn="just" eaLnBrk="1" hangingPunct="1"/>
            <a:endParaRPr lang="pt-BR" sz="2800" b="1" dirty="0"/>
          </a:p>
          <a:p>
            <a:pPr algn="just" eaLnBrk="1" hangingPunct="1"/>
            <a:r>
              <a:rPr lang="pt-BR" sz="2800" b="1" dirty="0"/>
              <a:t>A LRF induz  e apregoa que  no seu art. 11 a instituição, previsão e efetiva arrecadação dos tributos de responsabilidade dos entes. </a:t>
            </a:r>
            <a:r>
              <a:rPr lang="pt-BR" sz="2800" b="1" dirty="0">
                <a:solidFill>
                  <a:schemeClr val="accent3">
                    <a:lumMod val="50000"/>
                  </a:schemeClr>
                </a:solidFill>
              </a:rPr>
              <a:t>O IPTU é um tributo de competência exclusiva dos Municípios e não compartilhado com os outros entes.</a:t>
            </a:r>
          </a:p>
          <a:p>
            <a:pPr eaLnBrk="1" hangingPunct="1"/>
            <a:endParaRPr lang="pt-BR" sz="2400" b="1" dirty="0">
              <a:solidFill>
                <a:schemeClr val="accent3">
                  <a:lumMod val="50000"/>
                </a:schemeClr>
              </a:solidFill>
            </a:endParaRPr>
          </a:p>
        </p:txBody>
      </p:sp>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7" name="Conector reto 6"/>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07338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1625600"/>
            <a:ext cx="11438467" cy="5232400"/>
          </a:xfrm>
        </p:spPr>
        <p:txBody>
          <a:bodyPr>
            <a:normAutofit/>
          </a:bodyPr>
          <a:lstStyle/>
          <a:p>
            <a:r>
              <a:rPr lang="pt-BR" dirty="0" smtClean="0"/>
              <a:t>Aumento da </a:t>
            </a:r>
            <a:r>
              <a:rPr lang="pt-BR" b="1" dirty="0" smtClean="0"/>
              <a:t>dependência de transferências </a:t>
            </a:r>
            <a:r>
              <a:rPr lang="pt-BR" dirty="0" smtClean="0"/>
              <a:t>dos estados e do governo federal. </a:t>
            </a:r>
          </a:p>
          <a:p>
            <a:r>
              <a:rPr lang="pt-BR" dirty="0" smtClean="0"/>
              <a:t>Perda de um importante instrumento da política de desenvolvimento urbano.</a:t>
            </a:r>
          </a:p>
          <a:p>
            <a:r>
              <a:rPr lang="pt-BR" b="1" dirty="0" smtClean="0"/>
              <a:t>Aumento da </a:t>
            </a:r>
            <a:r>
              <a:rPr lang="pt-BR" b="1" dirty="0" err="1" smtClean="0"/>
              <a:t>regressividade</a:t>
            </a:r>
            <a:r>
              <a:rPr lang="pt-BR" b="1" dirty="0" smtClean="0"/>
              <a:t> </a:t>
            </a:r>
            <a:r>
              <a:rPr lang="pt-BR" dirty="0" smtClean="0"/>
              <a:t>do sistema tributário brasileiro.</a:t>
            </a:r>
          </a:p>
          <a:p>
            <a:r>
              <a:rPr lang="pt-BR" b="1" dirty="0" smtClean="0"/>
              <a:t>Quebra do vínculo </a:t>
            </a:r>
            <a:r>
              <a:rPr lang="pt-BR" dirty="0" smtClean="0"/>
              <a:t>entre contribuinte e dirigente</a:t>
            </a:r>
          </a:p>
          <a:p>
            <a:r>
              <a:rPr lang="pt-BR" dirty="0" smtClean="0"/>
              <a:t>Maior </a:t>
            </a:r>
            <a:r>
              <a:rPr lang="pt-BR" b="1" dirty="0" smtClean="0"/>
              <a:t>dificuldade para o controle social </a:t>
            </a:r>
            <a:r>
              <a:rPr lang="pt-BR" dirty="0" smtClean="0"/>
              <a:t>e a responsabilização dos governantes (</a:t>
            </a:r>
            <a:r>
              <a:rPr lang="pt-BR" i="1" dirty="0" err="1" smtClean="0"/>
              <a:t>accountability</a:t>
            </a:r>
            <a:r>
              <a:rPr lang="pt-BR" dirty="0" smtClean="0"/>
              <a:t>).</a:t>
            </a:r>
          </a:p>
          <a:p>
            <a:pPr>
              <a:buNone/>
            </a:pP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rmAutofit fontScale="6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b="1" dirty="0" smtClean="0">
                <a:solidFill>
                  <a:srgbClr val="C00000"/>
                </a:solidFill>
              </a:rPr>
              <a:t>Quais as consequências desse fato?</a:t>
            </a:r>
            <a:endParaRPr lang="pt-BR" b="1" dirty="0">
              <a:solidFill>
                <a:srgbClr val="C00000"/>
              </a:solidFill>
            </a:endParaRP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8711628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Conteúdo 2"/>
          <p:cNvSpPr>
            <a:spLocks noGrp="1"/>
          </p:cNvSpPr>
          <p:nvPr>
            <p:ph idx="1"/>
          </p:nvPr>
        </p:nvSpPr>
        <p:spPr>
          <a:xfrm>
            <a:off x="491066" y="1214438"/>
            <a:ext cx="11224684" cy="5143500"/>
          </a:xfrm>
        </p:spPr>
        <p:txBody>
          <a:bodyPr>
            <a:normAutofit/>
          </a:bodyPr>
          <a:lstStyle/>
          <a:p>
            <a:pPr algn="just"/>
            <a:r>
              <a:rPr lang="pt-BR" sz="2800" dirty="0"/>
              <a:t>Ainda no  plano fiscal,  o incremento do IPTU, incorporando à RCL, ampliará a capacidade e o limite de endividamento dos Municípios brasileiros .</a:t>
            </a:r>
          </a:p>
          <a:p>
            <a:pPr algn="just"/>
            <a:r>
              <a:rPr lang="pt-BR" sz="2800" dirty="0"/>
              <a:t>No plano da gestão responsável dos recursos, o incremento da arrecadação do IPTU minimizará o grau de dependência gerado pelos Municípios das transferências constitucionais, fortalecendo o federalismo fiscal brasileiro. </a:t>
            </a:r>
          </a:p>
          <a:p>
            <a:pPr algn="just"/>
            <a:r>
              <a:rPr lang="pt-BR" sz="2800" dirty="0"/>
              <a:t>No plano da gestão fiscal, o incremento da Receita tributária própria, mediante incremento do IPTU, ampliará capacidade dos Municípios de negociar operações de crédito e transferências obrigatórias.</a:t>
            </a:r>
          </a:p>
        </p:txBody>
      </p:sp>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0312096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Espaço Reservado para Conteúdo 3"/>
          <p:cNvSpPr>
            <a:spLocks noGrp="1"/>
          </p:cNvSpPr>
          <p:nvPr>
            <p:ph idx="1"/>
          </p:nvPr>
        </p:nvSpPr>
        <p:spPr>
          <a:xfrm>
            <a:off x="491066" y="1214438"/>
            <a:ext cx="11224684" cy="5022874"/>
          </a:xfrm>
        </p:spPr>
        <p:txBody>
          <a:bodyPr>
            <a:normAutofit/>
          </a:bodyPr>
          <a:lstStyle/>
          <a:p>
            <a:pPr algn="just" eaLnBrk="1" hangingPunct="1"/>
            <a:endParaRPr lang="pt-BR" sz="2400" dirty="0"/>
          </a:p>
          <a:p>
            <a:pPr algn="just" eaLnBrk="1" hangingPunct="1"/>
            <a:r>
              <a:rPr lang="pt-BR" sz="3000" b="1" dirty="0"/>
              <a:t>No plano político, por ser imposto que atinge direta e amplamente parcelas diversas da população local, há grande resistência política à alteração dos seus valores de cobrança.</a:t>
            </a:r>
          </a:p>
          <a:p>
            <a:pPr algn="just" eaLnBrk="1" hangingPunct="1">
              <a:buFont typeface="Arial" charset="0"/>
              <a:buNone/>
            </a:pPr>
            <a:endParaRPr lang="pt-BR" sz="3000" b="1" dirty="0"/>
          </a:p>
          <a:p>
            <a:pPr algn="just" eaLnBrk="1" hangingPunct="1"/>
            <a:r>
              <a:rPr lang="pt-BR" sz="3000" b="1" dirty="0"/>
              <a:t>Em muitos Municípios brasileiros sequer, há atualização da expressão monetária da base de cálculo e, muito menos, reaproximação permanente da avaliação decorrente dos critérios contidos na Planta Genérica de Valores, ou equivalente, com o valor real do imóvel no mercado.</a:t>
            </a:r>
          </a:p>
          <a:p>
            <a:pPr eaLnBrk="1" hangingPunct="1"/>
            <a:endParaRPr lang="pt-BR" sz="2400" dirty="0"/>
          </a:p>
        </p:txBody>
      </p:sp>
      <p:sp>
        <p:nvSpPr>
          <p:cNvPr id="5"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6" name="Conector reto 5"/>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4862329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ço Reservado para Conteúdo 3"/>
          <p:cNvSpPr>
            <a:spLocks noGrp="1"/>
          </p:cNvSpPr>
          <p:nvPr>
            <p:ph idx="1"/>
          </p:nvPr>
        </p:nvSpPr>
        <p:spPr/>
        <p:txBody>
          <a:bodyPr>
            <a:normAutofit/>
          </a:bodyPr>
          <a:lstStyle/>
          <a:p>
            <a:pPr algn="just" eaLnBrk="1" hangingPunct="1"/>
            <a:r>
              <a:rPr lang="pt-BR" sz="2800" dirty="0"/>
              <a:t>A omissão dos Poderes Executivo e Legislativo municipais redunda na perda progressiva de receita e arrecadação local, equivalendo ao resultado financeiro proibido pelo caput do art. 11 da LRF, em sua redação original.</a:t>
            </a:r>
          </a:p>
          <a:p>
            <a:pPr algn="just" eaLnBrk="1" hangingPunct="1"/>
            <a:endParaRPr lang="pt-BR" sz="2800" dirty="0"/>
          </a:p>
          <a:p>
            <a:pPr algn="just" eaLnBrk="1" hangingPunct="1"/>
            <a:r>
              <a:rPr lang="pt-BR" sz="2800" dirty="0"/>
              <a:t>Por esta razão deve ser aplicada a esta conduta omissiva do Poder Público a previsão de restrições financeiras como sanção à renúncia indireta de receitas públicas, que afrontam os princípios e preceitos de responsabilidade fiscal.</a:t>
            </a:r>
          </a:p>
          <a:p>
            <a:pPr eaLnBrk="1" hangingPunct="1"/>
            <a:endParaRPr lang="pt-BR" sz="2400" dirty="0"/>
          </a:p>
        </p:txBody>
      </p:sp>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7" name="Conector reto 6"/>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4204511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Espaço Reservado para Conteúdo 3"/>
          <p:cNvSpPr>
            <a:spLocks noGrp="1"/>
          </p:cNvSpPr>
          <p:nvPr>
            <p:ph idx="1"/>
          </p:nvPr>
        </p:nvSpPr>
        <p:spPr>
          <a:xfrm>
            <a:off x="491066" y="1600201"/>
            <a:ext cx="11224684" cy="4525963"/>
          </a:xfrm>
        </p:spPr>
        <p:txBody>
          <a:bodyPr>
            <a:normAutofit/>
          </a:bodyPr>
          <a:lstStyle/>
          <a:p>
            <a:pPr algn="just"/>
            <a:r>
              <a:rPr lang="en-US" dirty="0" smtClean="0"/>
              <a:t>O IPTU é um </a:t>
            </a:r>
            <a:r>
              <a:rPr lang="en-US" dirty="0" err="1" smtClean="0"/>
              <a:t>imposto</a:t>
            </a:r>
            <a:r>
              <a:rPr lang="en-US" dirty="0" smtClean="0"/>
              <a:t> </a:t>
            </a:r>
            <a:r>
              <a:rPr lang="en-US" dirty="0" err="1" smtClean="0"/>
              <a:t>altamente</a:t>
            </a:r>
            <a:r>
              <a:rPr lang="en-US" dirty="0" smtClean="0"/>
              <a:t> </a:t>
            </a:r>
            <a:r>
              <a:rPr lang="en-US" dirty="0" err="1" smtClean="0"/>
              <a:t>visível</a:t>
            </a:r>
            <a:r>
              <a:rPr lang="en-US" dirty="0" smtClean="0"/>
              <a:t> e com </a:t>
            </a:r>
            <a:r>
              <a:rPr lang="en-US" dirty="0" err="1" smtClean="0"/>
              <a:t>arrecadação</a:t>
            </a:r>
            <a:r>
              <a:rPr lang="en-US" dirty="0" smtClean="0"/>
              <a:t> </a:t>
            </a:r>
            <a:r>
              <a:rPr lang="en-US" dirty="0" err="1" smtClean="0"/>
              <a:t>estável</a:t>
            </a:r>
            <a:r>
              <a:rPr lang="en-US" dirty="0" smtClean="0"/>
              <a:t> </a:t>
            </a:r>
            <a:r>
              <a:rPr lang="en-US" dirty="0" err="1" smtClean="0"/>
              <a:t>ao</a:t>
            </a:r>
            <a:r>
              <a:rPr lang="en-US" dirty="0" smtClean="0"/>
              <a:t> </a:t>
            </a:r>
            <a:r>
              <a:rPr lang="en-US" dirty="0" err="1" smtClean="0"/>
              <a:t>longo</a:t>
            </a:r>
            <a:r>
              <a:rPr lang="en-US" dirty="0" smtClean="0"/>
              <a:t> do tempo. </a:t>
            </a:r>
            <a:r>
              <a:rPr lang="en-US" dirty="0" err="1" smtClean="0"/>
              <a:t>Sua</a:t>
            </a:r>
            <a:r>
              <a:rPr lang="en-US" dirty="0" smtClean="0"/>
              <a:t> </a:t>
            </a:r>
            <a:r>
              <a:rPr lang="en-US" dirty="0" err="1" smtClean="0"/>
              <a:t>arrecadação</a:t>
            </a:r>
            <a:r>
              <a:rPr lang="en-US" dirty="0" smtClean="0"/>
              <a:t> no </a:t>
            </a:r>
            <a:r>
              <a:rPr lang="en-US" dirty="0" err="1" smtClean="0"/>
              <a:t>Brasil</a:t>
            </a:r>
            <a:r>
              <a:rPr lang="en-US" dirty="0" smtClean="0"/>
              <a:t> é </a:t>
            </a:r>
            <a:r>
              <a:rPr lang="en-US" dirty="0" err="1" smtClean="0"/>
              <a:t>muito</a:t>
            </a:r>
            <a:r>
              <a:rPr lang="en-US" dirty="0" smtClean="0"/>
              <a:t> </a:t>
            </a:r>
            <a:r>
              <a:rPr lang="en-US" dirty="0" err="1" smtClean="0"/>
              <a:t>baixa</a:t>
            </a:r>
            <a:r>
              <a:rPr lang="en-US" dirty="0" smtClean="0"/>
              <a:t>, </a:t>
            </a:r>
            <a:r>
              <a:rPr lang="en-US" dirty="0" err="1" smtClean="0"/>
              <a:t>existindo</a:t>
            </a:r>
            <a:r>
              <a:rPr lang="en-US" dirty="0" smtClean="0"/>
              <a:t> </a:t>
            </a:r>
            <a:r>
              <a:rPr lang="en-US" dirty="0" err="1" smtClean="0"/>
              <a:t>amplo</a:t>
            </a:r>
            <a:r>
              <a:rPr lang="en-US" dirty="0" smtClean="0"/>
              <a:t> </a:t>
            </a:r>
            <a:r>
              <a:rPr lang="en-US" dirty="0" err="1" smtClean="0"/>
              <a:t>espaço</a:t>
            </a:r>
            <a:r>
              <a:rPr lang="en-US" dirty="0" smtClean="0"/>
              <a:t> para o </a:t>
            </a:r>
            <a:r>
              <a:rPr lang="en-US" dirty="0" err="1" smtClean="0"/>
              <a:t>seu</a:t>
            </a:r>
            <a:r>
              <a:rPr lang="en-US" dirty="0" smtClean="0"/>
              <a:t> </a:t>
            </a:r>
            <a:r>
              <a:rPr lang="en-US" dirty="0" err="1" smtClean="0"/>
              <a:t>incremento</a:t>
            </a:r>
            <a:r>
              <a:rPr lang="en-US" dirty="0" smtClean="0"/>
              <a:t>. </a:t>
            </a:r>
          </a:p>
          <a:p>
            <a:pPr algn="just"/>
            <a:endParaRPr lang="en-US" dirty="0" smtClean="0"/>
          </a:p>
          <a:p>
            <a:pPr algn="just"/>
            <a:r>
              <a:rPr lang="en-US" dirty="0" smtClean="0"/>
              <a:t>No </a:t>
            </a:r>
            <a:r>
              <a:rPr lang="en-US" dirty="0" err="1" smtClean="0"/>
              <a:t>curto</a:t>
            </a:r>
            <a:r>
              <a:rPr lang="en-US" dirty="0" smtClean="0"/>
              <a:t> </a:t>
            </a:r>
            <a:r>
              <a:rPr lang="en-US" dirty="0" err="1" smtClean="0"/>
              <a:t>prazo</a:t>
            </a:r>
            <a:r>
              <a:rPr lang="en-US" dirty="0" smtClean="0"/>
              <a:t>, a </a:t>
            </a:r>
            <a:r>
              <a:rPr lang="en-US" dirty="0" err="1" smtClean="0"/>
              <a:t>oferta</a:t>
            </a:r>
            <a:r>
              <a:rPr lang="en-US" dirty="0" smtClean="0"/>
              <a:t> de </a:t>
            </a:r>
            <a:r>
              <a:rPr lang="en-US" dirty="0" err="1" smtClean="0"/>
              <a:t>imóveis</a:t>
            </a:r>
            <a:r>
              <a:rPr lang="en-US" dirty="0" smtClean="0"/>
              <a:t> é “</a:t>
            </a:r>
            <a:r>
              <a:rPr lang="en-US" dirty="0" err="1" smtClean="0"/>
              <a:t>inelástica</a:t>
            </a:r>
            <a:r>
              <a:rPr lang="en-US" dirty="0" smtClean="0"/>
              <a:t>”. </a:t>
            </a:r>
            <a:r>
              <a:rPr lang="en-US" dirty="0" err="1" smtClean="0"/>
              <a:t>Ou</a:t>
            </a:r>
            <a:r>
              <a:rPr lang="en-US" dirty="0" smtClean="0"/>
              <a:t> </a:t>
            </a:r>
            <a:r>
              <a:rPr lang="en-US" dirty="0" err="1" smtClean="0"/>
              <a:t>seja</a:t>
            </a:r>
            <a:r>
              <a:rPr lang="en-US" dirty="0" smtClean="0"/>
              <a:t>, a </a:t>
            </a:r>
            <a:r>
              <a:rPr lang="en-US" dirty="0" err="1" smtClean="0"/>
              <a:t>curva</a:t>
            </a:r>
            <a:r>
              <a:rPr lang="en-US" dirty="0" smtClean="0"/>
              <a:t> </a:t>
            </a:r>
            <a:r>
              <a:rPr lang="en-US" dirty="0" err="1" smtClean="0"/>
              <a:t>não</a:t>
            </a:r>
            <a:r>
              <a:rPr lang="en-US" dirty="0" smtClean="0"/>
              <a:t> tem </a:t>
            </a:r>
            <a:r>
              <a:rPr lang="en-US" dirty="0" err="1" smtClean="0"/>
              <a:t>mobilidade</a:t>
            </a:r>
            <a:r>
              <a:rPr lang="en-US" dirty="0" smtClean="0"/>
              <a:t> com a </a:t>
            </a:r>
            <a:r>
              <a:rPr lang="en-US" dirty="0" err="1" smtClean="0"/>
              <a:t>introdução</a:t>
            </a:r>
            <a:r>
              <a:rPr lang="en-US" dirty="0" smtClean="0"/>
              <a:t> do </a:t>
            </a:r>
            <a:r>
              <a:rPr lang="en-US" dirty="0" err="1" smtClean="0"/>
              <a:t>tributo</a:t>
            </a:r>
            <a:r>
              <a:rPr lang="en-US" dirty="0" smtClean="0"/>
              <a:t>.</a:t>
            </a:r>
          </a:p>
          <a:p>
            <a:pPr eaLnBrk="1" hangingPunct="1"/>
            <a:endParaRPr lang="pt-BR" dirty="0" smtClean="0"/>
          </a:p>
        </p:txBody>
      </p:sp>
      <p:sp>
        <p:nvSpPr>
          <p:cNvPr id="6" name="Título 1"/>
          <p:cNvSpPr txBox="1">
            <a:spLocks/>
          </p:cNvSpPr>
          <p:nvPr/>
        </p:nvSpPr>
        <p:spPr>
          <a:xfrm>
            <a:off x="491066" y="250261"/>
            <a:ext cx="11224684" cy="418058"/>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chemeClr val="accent3">
                    <a:lumMod val="50000"/>
                  </a:schemeClr>
                </a:solidFill>
              </a:rPr>
              <a:t>Justificativa</a:t>
            </a:r>
            <a:endParaRPr lang="pt-BR" sz="3000" b="1" dirty="0">
              <a:solidFill>
                <a:schemeClr val="accent3">
                  <a:lumMod val="50000"/>
                </a:schemeClr>
              </a:solidFill>
            </a:endParaRPr>
          </a:p>
        </p:txBody>
      </p:sp>
      <p:cxnSp>
        <p:nvCxnSpPr>
          <p:cNvPr id="7" name="Conector reto 6"/>
          <p:cNvCxnSpPr/>
          <p:nvPr/>
        </p:nvCxnSpPr>
        <p:spPr>
          <a:xfrm flipV="1">
            <a:off x="491066" y="819150"/>
            <a:ext cx="7172325" cy="9525"/>
          </a:xfrm>
          <a:prstGeom prst="line">
            <a:avLst/>
          </a:prstGeom>
          <a:ln w="28575">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1797133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351089" y="333376"/>
            <a:ext cx="7489825" cy="792163"/>
          </a:xfrm>
        </p:spPr>
        <p:txBody>
          <a:bodyPr/>
          <a:lstStyle/>
          <a:p>
            <a:r>
              <a:rPr lang="pt-BR" sz="2800" dirty="0"/>
              <a:t>Entrega do </a:t>
            </a:r>
            <a:r>
              <a:rPr lang="pt-BR" sz="2800" dirty="0">
                <a:cs typeface="Times New Roman" pitchFamily="18" charset="0"/>
              </a:rPr>
              <a:t>PLP 108/2011</a:t>
            </a:r>
            <a:endParaRPr lang="pt-BR" dirty="0"/>
          </a:p>
        </p:txBody>
      </p:sp>
      <p:sp>
        <p:nvSpPr>
          <p:cNvPr id="2051" name="Rectangle 3"/>
          <p:cNvSpPr>
            <a:spLocks noGrp="1" noChangeArrowheads="1"/>
          </p:cNvSpPr>
          <p:nvPr>
            <p:ph type="subTitle" idx="1"/>
          </p:nvPr>
        </p:nvSpPr>
        <p:spPr>
          <a:xfrm flipH="1">
            <a:off x="6815328" y="1125539"/>
            <a:ext cx="4754371" cy="5043613"/>
          </a:xfrm>
        </p:spPr>
        <p:txBody>
          <a:bodyPr>
            <a:noAutofit/>
          </a:bodyPr>
          <a:lstStyle/>
          <a:p>
            <a:pPr algn="l">
              <a:lnSpc>
                <a:spcPct val="80000"/>
              </a:lnSpc>
              <a:spcBef>
                <a:spcPct val="50000"/>
              </a:spcBef>
            </a:pPr>
            <a:r>
              <a:rPr lang="pt-BR" sz="2400" b="1" dirty="0">
                <a:solidFill>
                  <a:schemeClr val="tx1"/>
                </a:solidFill>
                <a:latin typeface="Calibri" pitchFamily="34" charset="0"/>
              </a:rPr>
              <a:t>A ABRASF, representada pelo presidente da entidade e secretário de Finanças de Fortaleza, Alexandre </a:t>
            </a:r>
            <a:r>
              <a:rPr lang="pt-BR" sz="2400" b="1" dirty="0" err="1">
                <a:solidFill>
                  <a:schemeClr val="tx1"/>
                </a:solidFill>
                <a:latin typeface="Calibri" pitchFamily="34" charset="0"/>
              </a:rPr>
              <a:t>Cialdini</a:t>
            </a:r>
            <a:r>
              <a:rPr lang="pt-BR" sz="2400" b="1" dirty="0">
                <a:solidFill>
                  <a:schemeClr val="tx1"/>
                </a:solidFill>
                <a:latin typeface="Calibri" pitchFamily="34" charset="0"/>
              </a:rPr>
              <a:t>, e pela integrante da Secretaria Municipal da Fazenda de Porto Alegre  e pesquisadora  do Lincoln </a:t>
            </a:r>
            <a:r>
              <a:rPr lang="pt-BR" sz="2400" b="1" dirty="0" err="1">
                <a:solidFill>
                  <a:schemeClr val="tx1"/>
                </a:solidFill>
                <a:latin typeface="Calibri" pitchFamily="34" charset="0"/>
              </a:rPr>
              <a:t>Institute</a:t>
            </a:r>
            <a:r>
              <a:rPr lang="pt-BR" sz="2400" b="1" dirty="0">
                <a:solidFill>
                  <a:schemeClr val="tx1"/>
                </a:solidFill>
                <a:latin typeface="Calibri" pitchFamily="34" charset="0"/>
              </a:rPr>
              <a:t> Cláudia </a:t>
            </a:r>
            <a:r>
              <a:rPr lang="pt-BR" sz="2400" b="1" dirty="0" err="1">
                <a:solidFill>
                  <a:schemeClr val="tx1"/>
                </a:solidFill>
                <a:latin typeface="Calibri" pitchFamily="34" charset="0"/>
              </a:rPr>
              <a:t>Dcesares</a:t>
            </a:r>
            <a:r>
              <a:rPr lang="pt-BR" sz="2400" b="1" dirty="0">
                <a:solidFill>
                  <a:schemeClr val="tx1"/>
                </a:solidFill>
                <a:latin typeface="Calibri" pitchFamily="34" charset="0"/>
              </a:rPr>
              <a:t>, apresentou ao deputado Cláudio </a:t>
            </a:r>
            <a:r>
              <a:rPr lang="pt-BR" sz="2400" b="1" dirty="0" err="1">
                <a:solidFill>
                  <a:schemeClr val="tx1"/>
                </a:solidFill>
                <a:latin typeface="Calibri" pitchFamily="34" charset="0"/>
              </a:rPr>
              <a:t>Puty</a:t>
            </a:r>
            <a:r>
              <a:rPr lang="pt-BR" sz="2400" b="1" dirty="0">
                <a:solidFill>
                  <a:schemeClr val="tx1"/>
                </a:solidFill>
                <a:latin typeface="Calibri" pitchFamily="34" charset="0"/>
              </a:rPr>
              <a:t> um projeto para atualizar a Lei de Responsabilidade Fiscal. </a:t>
            </a:r>
          </a:p>
          <a:p>
            <a:pPr algn="l">
              <a:lnSpc>
                <a:spcPct val="80000"/>
              </a:lnSpc>
              <a:spcBef>
                <a:spcPct val="50000"/>
              </a:spcBef>
            </a:pPr>
            <a:endParaRPr lang="pt-BR" sz="2400" b="1" dirty="0">
              <a:solidFill>
                <a:schemeClr val="tx1"/>
              </a:solidFill>
              <a:latin typeface="Calibri" pitchFamily="34" charset="0"/>
            </a:endParaRPr>
          </a:p>
          <a:p>
            <a:pPr algn="l">
              <a:lnSpc>
                <a:spcPct val="80000"/>
              </a:lnSpc>
              <a:spcBef>
                <a:spcPct val="50000"/>
              </a:spcBef>
            </a:pPr>
            <a:r>
              <a:rPr lang="pt-BR" sz="2400" b="1" dirty="0">
                <a:solidFill>
                  <a:schemeClr val="tx1"/>
                </a:solidFill>
                <a:latin typeface="Calibri" pitchFamily="34" charset="0"/>
              </a:rPr>
              <a:t> O texto visa tornar obrigatória a instituição e o uso de Planta Genérica de Valores (PGR) para fins de apuração do valor venal dos imóveis urbanos</a:t>
            </a:r>
            <a:r>
              <a:rPr lang="pt-BR" sz="2400" i="1" dirty="0">
                <a:latin typeface="Calibri" pitchFamily="34" charset="0"/>
              </a:rPr>
              <a:t>.  </a:t>
            </a:r>
            <a:endParaRPr lang="pt-BR" sz="2800" dirty="0"/>
          </a:p>
        </p:txBody>
      </p:sp>
      <p:pic>
        <p:nvPicPr>
          <p:cNvPr id="2058" name="Picture 10" descr="Claudio Puty - ok"/>
          <p:cNvPicPr>
            <a:picLocks noChangeAspect="1" noChangeArrowheads="1"/>
          </p:cNvPicPr>
          <p:nvPr/>
        </p:nvPicPr>
        <p:blipFill>
          <a:blip r:embed="rId2" cstate="print">
            <a:lum bright="6000"/>
          </a:blip>
          <a:srcRect/>
          <a:stretch>
            <a:fillRect/>
          </a:stretch>
        </p:blipFill>
        <p:spPr bwMode="auto">
          <a:xfrm>
            <a:off x="1703389" y="1328928"/>
            <a:ext cx="4752975" cy="4044760"/>
          </a:xfrm>
          <a:prstGeom prst="rect">
            <a:avLst/>
          </a:prstGeom>
          <a:noFill/>
        </p:spPr>
      </p:pic>
    </p:spTree>
    <p:extLst>
      <p:ext uri="{BB962C8B-B14F-4D97-AF65-F5344CB8AC3E}">
        <p14:creationId xmlns:p14="http://schemas.microsoft.com/office/powerpoint/2010/main" xmlns="" val="171314477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idx="1"/>
          </p:nvPr>
        </p:nvSpPr>
        <p:spPr>
          <a:xfrm>
            <a:off x="787400" y="1282700"/>
            <a:ext cx="11188700" cy="4508500"/>
          </a:xfrm>
        </p:spPr>
        <p:txBody>
          <a:bodyPr>
            <a:normAutofit/>
          </a:bodyPr>
          <a:lstStyle/>
          <a:p>
            <a:pPr marL="0" indent="0">
              <a:buNone/>
            </a:pPr>
            <a:r>
              <a:rPr lang="es-ES_tradnl" b="1" dirty="0" smtClean="0"/>
              <a:t>“</a:t>
            </a:r>
            <a:r>
              <a:rPr lang="es-ES_tradnl" b="1" dirty="0" err="1" smtClean="0"/>
              <a:t>Em</a:t>
            </a:r>
            <a:r>
              <a:rPr lang="es-ES_tradnl" b="1" dirty="0" smtClean="0"/>
              <a:t> </a:t>
            </a:r>
            <a:r>
              <a:rPr lang="es-ES_tradnl" b="1" dirty="0"/>
              <a:t>comunidades </a:t>
            </a:r>
            <a:r>
              <a:rPr lang="es-ES_tradnl" b="1" dirty="0" err="1"/>
              <a:t>progressistas</a:t>
            </a:r>
            <a:r>
              <a:rPr lang="es-ES_tradnl" b="1" dirty="0"/>
              <a:t>, </a:t>
            </a:r>
            <a:r>
              <a:rPr lang="es-ES_tradnl" b="1" dirty="0" err="1"/>
              <a:t>nas</a:t>
            </a:r>
            <a:r>
              <a:rPr lang="es-ES_tradnl" b="1" dirty="0"/>
              <a:t> </a:t>
            </a:r>
            <a:r>
              <a:rPr lang="es-ES_tradnl" b="1" dirty="0" err="1"/>
              <a:t>quais</a:t>
            </a:r>
            <a:r>
              <a:rPr lang="es-ES_tradnl" b="1" dirty="0"/>
              <a:t> a </a:t>
            </a:r>
            <a:r>
              <a:rPr lang="es-ES_tradnl" b="1" dirty="0" err="1"/>
              <a:t>população</a:t>
            </a:r>
            <a:r>
              <a:rPr lang="es-ES_tradnl" b="1" dirty="0"/>
              <a:t> está crescendo e um </a:t>
            </a:r>
            <a:r>
              <a:rPr lang="es-ES_tradnl" b="1" dirty="0" err="1"/>
              <a:t>progresso</a:t>
            </a:r>
            <a:r>
              <a:rPr lang="es-ES_tradnl" b="1" dirty="0"/>
              <a:t> tecnológico sucede a </a:t>
            </a:r>
            <a:r>
              <a:rPr lang="es-ES_tradnl" b="1" dirty="0" err="1"/>
              <a:t>outro</a:t>
            </a:r>
            <a:r>
              <a:rPr lang="es-ES_tradnl" b="1" dirty="0"/>
              <a:t>, a </a:t>
            </a:r>
            <a:r>
              <a:rPr lang="es-ES_tradnl" b="1" dirty="0" err="1"/>
              <a:t>terra</a:t>
            </a:r>
            <a:r>
              <a:rPr lang="es-ES_tradnl" b="1" dirty="0"/>
              <a:t> </a:t>
            </a:r>
            <a:r>
              <a:rPr lang="es-ES_tradnl" b="1" dirty="0" err="1"/>
              <a:t>deve</a:t>
            </a:r>
            <a:r>
              <a:rPr lang="es-ES_tradnl" b="1" dirty="0"/>
              <a:t> aumentar constantemente de valor. </a:t>
            </a:r>
            <a:r>
              <a:rPr lang="es-ES_tradnl" b="1" dirty="0" err="1"/>
              <a:t>Esse</a:t>
            </a:r>
            <a:r>
              <a:rPr lang="es-ES_tradnl" b="1" dirty="0"/>
              <a:t> aumento constante leva à </a:t>
            </a:r>
            <a:r>
              <a:rPr lang="es-ES_tradnl" b="1" dirty="0" err="1"/>
              <a:t>especulação</a:t>
            </a:r>
            <a:r>
              <a:rPr lang="es-ES_tradnl" b="1" dirty="0"/>
              <a:t>, </a:t>
            </a:r>
            <a:r>
              <a:rPr lang="es-ES_tradnl" b="1" dirty="0" err="1"/>
              <a:t>na</a:t>
            </a:r>
            <a:r>
              <a:rPr lang="es-ES_tradnl" b="1" dirty="0"/>
              <a:t> </a:t>
            </a:r>
            <a:r>
              <a:rPr lang="es-ES_tradnl" b="1" dirty="0" err="1"/>
              <a:t>qual</a:t>
            </a:r>
            <a:r>
              <a:rPr lang="es-ES_tradnl" b="1" dirty="0"/>
              <a:t> aumentos futuros </a:t>
            </a:r>
            <a:r>
              <a:rPr lang="es-ES_tradnl" b="1" dirty="0" err="1"/>
              <a:t>são</a:t>
            </a:r>
            <a:r>
              <a:rPr lang="es-ES_tradnl" b="1" dirty="0"/>
              <a:t> </a:t>
            </a:r>
            <a:r>
              <a:rPr lang="es-ES_tradnl" b="1" dirty="0" err="1"/>
              <a:t>antecipados</a:t>
            </a:r>
            <a:r>
              <a:rPr lang="es-ES_tradnl" b="1" dirty="0"/>
              <a:t> e o valor das </a:t>
            </a:r>
            <a:r>
              <a:rPr lang="es-ES_tradnl" b="1" dirty="0" err="1"/>
              <a:t>terras</a:t>
            </a:r>
            <a:r>
              <a:rPr lang="es-ES_tradnl" b="1" dirty="0"/>
              <a:t> é elevado </a:t>
            </a:r>
            <a:r>
              <a:rPr lang="es-ES_tradnl" b="1" dirty="0" err="1"/>
              <a:t>acima</a:t>
            </a:r>
            <a:r>
              <a:rPr lang="es-ES_tradnl" b="1" dirty="0"/>
              <a:t> do ponto no </a:t>
            </a:r>
            <a:r>
              <a:rPr lang="es-ES_tradnl" b="1" dirty="0" err="1"/>
              <a:t>qual</a:t>
            </a:r>
            <a:r>
              <a:rPr lang="es-ES_tradnl" b="1" dirty="0"/>
              <a:t>, </a:t>
            </a:r>
            <a:r>
              <a:rPr lang="es-ES_tradnl" b="1" dirty="0" err="1"/>
              <a:t>sob</a:t>
            </a:r>
            <a:r>
              <a:rPr lang="es-ES_tradnl" b="1" dirty="0"/>
              <a:t> as </a:t>
            </a:r>
            <a:r>
              <a:rPr lang="es-ES_tradnl" b="1" dirty="0" err="1"/>
              <a:t>condições</a:t>
            </a:r>
            <a:r>
              <a:rPr lang="es-ES_tradnl" b="1" dirty="0"/>
              <a:t> de </a:t>
            </a:r>
            <a:r>
              <a:rPr lang="es-ES_tradnl" b="1" dirty="0" err="1"/>
              <a:t>produção</a:t>
            </a:r>
            <a:r>
              <a:rPr lang="es-ES_tradnl" b="1" dirty="0"/>
              <a:t> existentes, </a:t>
            </a:r>
            <a:r>
              <a:rPr lang="es-ES_tradnl" b="1" dirty="0" err="1"/>
              <a:t>seu</a:t>
            </a:r>
            <a:r>
              <a:rPr lang="es-ES_tradnl" b="1" dirty="0"/>
              <a:t> retorno habitual seria </a:t>
            </a:r>
            <a:r>
              <a:rPr lang="es-ES_tradnl" b="1" dirty="0" err="1"/>
              <a:t>deixado</a:t>
            </a:r>
            <a:r>
              <a:rPr lang="es-ES_tradnl" b="1" dirty="0"/>
              <a:t> para o </a:t>
            </a:r>
            <a:r>
              <a:rPr lang="es-ES_tradnl" b="1" dirty="0" err="1"/>
              <a:t>trabalho</a:t>
            </a:r>
            <a:r>
              <a:rPr lang="es-ES_tradnl" b="1" dirty="0"/>
              <a:t> e o capital. E a </a:t>
            </a:r>
            <a:r>
              <a:rPr lang="es-ES_tradnl" b="1" dirty="0" err="1"/>
              <a:t>produção</a:t>
            </a:r>
            <a:r>
              <a:rPr lang="es-ES_tradnl" b="1" dirty="0"/>
              <a:t>, </a:t>
            </a:r>
            <a:r>
              <a:rPr lang="es-ES_tradnl" b="1" dirty="0" err="1"/>
              <a:t>então</a:t>
            </a:r>
            <a:r>
              <a:rPr lang="es-ES_tradnl" b="1" dirty="0"/>
              <a:t>, </a:t>
            </a:r>
            <a:r>
              <a:rPr lang="es-ES_tradnl" b="1" dirty="0" err="1"/>
              <a:t>começa</a:t>
            </a:r>
            <a:r>
              <a:rPr lang="es-ES_tradnl" b="1" dirty="0"/>
              <a:t> a parar</a:t>
            </a:r>
            <a:r>
              <a:rPr lang="es-ES_tradnl" b="1" dirty="0" smtClean="0"/>
              <a:t>.“</a:t>
            </a:r>
          </a:p>
          <a:p>
            <a:pPr lvl="8">
              <a:buNone/>
            </a:pPr>
            <a:r>
              <a:rPr lang="es-ES_tradnl" b="1" dirty="0"/>
              <a:t> </a:t>
            </a:r>
            <a:r>
              <a:rPr lang="es-ES_tradnl" b="1" dirty="0" smtClean="0"/>
              <a:t>                     Henry George,1879</a:t>
            </a:r>
            <a:endParaRPr lang="pt-BR" dirty="0"/>
          </a:p>
        </p:txBody>
      </p:sp>
    </p:spTree>
    <p:extLst>
      <p:ext uri="{BB962C8B-B14F-4D97-AF65-F5344CB8AC3E}">
        <p14:creationId xmlns:p14="http://schemas.microsoft.com/office/powerpoint/2010/main" xmlns="" val="5798152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2400" b="0" dirty="0">
                <a:latin typeface="Arial" pitchFamily="34" charset="0"/>
                <a:cs typeface="Arial" pitchFamily="34" charset="0"/>
              </a:rPr>
              <a:t>	</a:t>
            </a:r>
          </a:p>
        </p:txBody>
      </p:sp>
      <p:sp>
        <p:nvSpPr>
          <p:cNvPr id="3" name="Espaço Reservado para Texto 2"/>
          <p:cNvSpPr>
            <a:spLocks noGrp="1"/>
          </p:cNvSpPr>
          <p:nvPr>
            <p:ph type="body" idx="1"/>
          </p:nvPr>
        </p:nvSpPr>
        <p:spPr/>
        <p:txBody>
          <a:bodyPr>
            <a:normAutofit fontScale="85000" lnSpcReduction="20000"/>
          </a:bodyPr>
          <a:lstStyle/>
          <a:p>
            <a:r>
              <a:rPr lang="pt-BR" sz="2800" b="1" dirty="0">
                <a:solidFill>
                  <a:schemeClr val="tx1"/>
                </a:solidFill>
              </a:rPr>
              <a:t>Muito Grato !</a:t>
            </a:r>
          </a:p>
          <a:p>
            <a:r>
              <a:rPr lang="pt-BR" sz="2800" b="1" dirty="0">
                <a:solidFill>
                  <a:schemeClr val="tx1"/>
                </a:solidFill>
              </a:rPr>
              <a:t>Alexandre Sobreira </a:t>
            </a:r>
            <a:r>
              <a:rPr lang="pt-BR" sz="2800" b="1" dirty="0" err="1">
                <a:solidFill>
                  <a:schemeClr val="tx1"/>
                </a:solidFill>
              </a:rPr>
              <a:t>Cialdini</a:t>
            </a:r>
            <a:endParaRPr lang="pt-BR" sz="2800" b="1" dirty="0">
              <a:solidFill>
                <a:schemeClr val="tx1"/>
              </a:solidFill>
            </a:endParaRPr>
          </a:p>
          <a:p>
            <a:r>
              <a:rPr lang="pt-BR" sz="2800" b="1" dirty="0">
                <a:solidFill>
                  <a:schemeClr val="tx1"/>
                </a:solidFill>
                <a:hlinkClick r:id="rId2"/>
              </a:rPr>
              <a:t>ac.economista@uol.com.br</a:t>
            </a:r>
            <a:endParaRPr lang="pt-BR" sz="2800" b="1" dirty="0">
              <a:solidFill>
                <a:schemeClr val="tx1"/>
              </a:solidFill>
            </a:endParaRPr>
          </a:p>
          <a:p>
            <a:r>
              <a:rPr lang="pt-BR" sz="2800" b="1" dirty="0">
                <a:solidFill>
                  <a:schemeClr val="tx1"/>
                </a:solidFill>
                <a:hlinkClick r:id="rId3"/>
              </a:rPr>
              <a:t>alexandre.cialdini@saobernardo.sp.gov.br</a:t>
            </a:r>
            <a:endParaRPr lang="pt-BR" sz="2800" b="1" dirty="0">
              <a:solidFill>
                <a:schemeClr val="tx1"/>
              </a:solidFill>
            </a:endParaRPr>
          </a:p>
          <a:p>
            <a:endParaRPr lang="pt-BR" b="1" dirty="0">
              <a:solidFill>
                <a:schemeClr val="tx1"/>
              </a:solidFill>
            </a:endParaRPr>
          </a:p>
        </p:txBody>
      </p:sp>
    </p:spTree>
    <p:extLst>
      <p:ext uri="{BB962C8B-B14F-4D97-AF65-F5344CB8AC3E}">
        <p14:creationId xmlns:p14="http://schemas.microsoft.com/office/powerpoint/2010/main" xmlns="" val="40750044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338667" y="1196752"/>
            <a:ext cx="11726333" cy="5661248"/>
          </a:xfrm>
        </p:spPr>
        <p:txBody>
          <a:bodyPr>
            <a:normAutofit/>
          </a:bodyPr>
          <a:lstStyle/>
          <a:p>
            <a:r>
              <a:rPr lang="pt-BR" b="1" dirty="0" smtClean="0"/>
              <a:t>Finanças</a:t>
            </a:r>
            <a:r>
              <a:rPr lang="pt-BR" dirty="0" smtClean="0"/>
              <a:t> municipais tornam-se mais </a:t>
            </a:r>
            <a:r>
              <a:rPr lang="pt-BR" b="1" dirty="0" smtClean="0"/>
              <a:t>vulneráveis</a:t>
            </a:r>
            <a:r>
              <a:rPr lang="pt-BR" dirty="0" smtClean="0"/>
              <a:t> a oscilações da conjuntura econômica e às políticas tributárias estaduais e federais.</a:t>
            </a:r>
          </a:p>
          <a:p>
            <a:r>
              <a:rPr lang="pt-BR" dirty="0" smtClean="0"/>
              <a:t>Crescente regulação das políticas sociais (educação e saúde, principalmente) aumenta a rigidez e </a:t>
            </a:r>
            <a:r>
              <a:rPr lang="pt-BR" b="1" dirty="0" smtClean="0"/>
              <a:t>restringe</a:t>
            </a:r>
            <a:r>
              <a:rPr lang="pt-BR" dirty="0" smtClean="0"/>
              <a:t> a autonomia no uso dos </a:t>
            </a:r>
            <a:r>
              <a:rPr lang="pt-BR" b="1" dirty="0" smtClean="0"/>
              <a:t>recursos orçamentários</a:t>
            </a:r>
            <a:r>
              <a:rPr lang="pt-BR" dirty="0" smtClean="0"/>
              <a:t>.</a:t>
            </a:r>
          </a:p>
          <a:p>
            <a:r>
              <a:rPr lang="pt-BR" dirty="0" smtClean="0"/>
              <a:t>Rigidez orçamentária e centralização da política de investimentos </a:t>
            </a:r>
            <a:r>
              <a:rPr lang="pt-BR" b="1" dirty="0" smtClean="0"/>
              <a:t>dificultam </a:t>
            </a:r>
            <a:r>
              <a:rPr lang="pt-BR" dirty="0" smtClean="0"/>
              <a:t>adaptação das </a:t>
            </a:r>
            <a:r>
              <a:rPr lang="pt-BR" b="1" dirty="0" smtClean="0"/>
              <a:t>políticas urbanas  às prioridades locais</a:t>
            </a:r>
            <a:r>
              <a:rPr lang="pt-BR" dirty="0" smtClean="0"/>
              <a:t>. </a:t>
            </a:r>
          </a:p>
          <a:p>
            <a:r>
              <a:rPr lang="pt-BR" dirty="0" smtClean="0"/>
              <a:t>Desequilíbrios na composição das receitas e na capacidade de financiamento geram conflitos (</a:t>
            </a:r>
            <a:r>
              <a:rPr lang="pt-BR" b="1" dirty="0" smtClean="0"/>
              <a:t>guerra fiscal</a:t>
            </a:r>
            <a:r>
              <a:rPr lang="pt-BR" dirty="0" smtClean="0"/>
              <a:t>) e </a:t>
            </a:r>
            <a:r>
              <a:rPr lang="pt-BR" b="1" dirty="0" smtClean="0"/>
              <a:t>barreiras à cooperação</a:t>
            </a:r>
            <a:r>
              <a:rPr lang="pt-BR" dirty="0" smtClean="0"/>
              <a:t> na gestão metropolitana.</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Dependência </a:t>
            </a:r>
            <a:r>
              <a:rPr lang="pt-BR" sz="3000" b="1" dirty="0">
                <a:solidFill>
                  <a:srgbClr val="C00000"/>
                </a:solidFill>
              </a:rPr>
              <a:t>financeira, perda de autonomia e desenvolvimento urbano</a:t>
            </a: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991122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1268760"/>
            <a:ext cx="11700934" cy="5589240"/>
          </a:xfrm>
        </p:spPr>
        <p:txBody>
          <a:bodyPr>
            <a:normAutofit/>
          </a:bodyPr>
          <a:lstStyle/>
          <a:p>
            <a:r>
              <a:rPr lang="pt-BR" dirty="0" smtClean="0"/>
              <a:t>Utilização do </a:t>
            </a:r>
            <a:r>
              <a:rPr lang="pt-BR" b="1" dirty="0" smtClean="0"/>
              <a:t>IPTU como instrumento da política de ocupação</a:t>
            </a:r>
            <a:r>
              <a:rPr lang="pt-BR" dirty="0" smtClean="0"/>
              <a:t> do espaço urbano tem </a:t>
            </a:r>
            <a:r>
              <a:rPr lang="pt-BR" b="1" dirty="0" smtClean="0"/>
              <a:t>eficácia reduzida</a:t>
            </a:r>
            <a:r>
              <a:rPr lang="pt-BR" dirty="0" smtClean="0"/>
              <a:t>.</a:t>
            </a:r>
          </a:p>
          <a:p>
            <a:r>
              <a:rPr lang="pt-BR" b="1" dirty="0" smtClean="0"/>
              <a:t>Crescimento desordenado das cidades </a:t>
            </a:r>
            <a:r>
              <a:rPr lang="pt-BR" dirty="0" smtClean="0"/>
              <a:t>gera congestionamentos, poluição, custos ambientais e sociais </a:t>
            </a:r>
          </a:p>
          <a:p>
            <a:r>
              <a:rPr lang="pt-BR" dirty="0" smtClean="0"/>
              <a:t>Ausência de harmonização da tributação imobiliária estimula a fuga para municípios vizinhos, aumentando os </a:t>
            </a:r>
            <a:r>
              <a:rPr lang="pt-BR" b="1" dirty="0" smtClean="0"/>
              <a:t>custos da urbanização </a:t>
            </a:r>
            <a:r>
              <a:rPr lang="pt-BR" dirty="0" smtClean="0"/>
              <a:t>e agravando os problemas ambientais e sociais.</a:t>
            </a:r>
          </a:p>
          <a:p>
            <a:r>
              <a:rPr lang="pt-BR" dirty="0" smtClean="0"/>
              <a:t>Novas práticas de conceder descontos no IPTU para incentivar a arrecadação de outros impostos agravam o problema e aumentam a </a:t>
            </a:r>
            <a:r>
              <a:rPr lang="pt-BR" b="1" dirty="0" smtClean="0"/>
              <a:t>iniqüidade da tributação</a:t>
            </a:r>
            <a:r>
              <a:rPr lang="pt-BR" dirty="0" smtClean="0"/>
              <a:t>.   </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Política </a:t>
            </a:r>
            <a:r>
              <a:rPr lang="pt-BR" sz="3000" b="1" dirty="0">
                <a:solidFill>
                  <a:srgbClr val="C00000"/>
                </a:solidFill>
              </a:rPr>
              <a:t>tributária e desenvolvimento urbano</a:t>
            </a: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044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6" y="1196752"/>
            <a:ext cx="11700934" cy="5661248"/>
          </a:xfrm>
        </p:spPr>
        <p:txBody>
          <a:bodyPr>
            <a:normAutofit/>
          </a:bodyPr>
          <a:lstStyle/>
          <a:p>
            <a:r>
              <a:rPr lang="pt-BR" dirty="0" smtClean="0"/>
              <a:t>No Brasil, impostos sobre veículos automotores geram mais receita do que a propriedade imobiliária.</a:t>
            </a:r>
          </a:p>
          <a:p>
            <a:r>
              <a:rPr lang="pt-BR" dirty="0" smtClean="0"/>
              <a:t>Estudos de incidência tributária mostram que os impostos consomem:</a:t>
            </a:r>
          </a:p>
          <a:p>
            <a:pPr marL="0" indent="0">
              <a:buNone/>
            </a:pPr>
            <a:r>
              <a:rPr lang="pt-BR" i="1" dirty="0" smtClean="0"/>
              <a:t>     30% da renda dos 10% mais pobres da população</a:t>
            </a:r>
          </a:p>
          <a:p>
            <a:pPr marL="0" indent="0">
              <a:buNone/>
            </a:pPr>
            <a:r>
              <a:rPr lang="pt-BR" i="1" dirty="0" smtClean="0"/>
              <a:t>     10% da renda dos 10% mais ricos. </a:t>
            </a:r>
          </a:p>
          <a:p>
            <a:pPr marL="0" indent="0">
              <a:buNone/>
            </a:pPr>
            <a:r>
              <a:rPr lang="pt-BR" dirty="0" smtClean="0"/>
              <a:t>Isso decorre do fato de a preferência pelos impostos que oneram o consumo aumentar o ônus suportado pelos mais pobres.</a:t>
            </a:r>
          </a:p>
          <a:p>
            <a:r>
              <a:rPr lang="pt-BR" dirty="0" smtClean="0"/>
              <a:t>De outra parte, a distância entre o local de moradia e o de trabalho, aumenta as despesas com transporte e alimentação, além do desgaste físico provocado pelas longas horas despendidas no deslocamento.    </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Os </a:t>
            </a:r>
            <a:r>
              <a:rPr lang="pt-BR" sz="3000" b="1" dirty="0">
                <a:solidFill>
                  <a:srgbClr val="C00000"/>
                </a:solidFill>
              </a:rPr>
              <a:t>mais pobres : suportam um ônus tributário maior e arcam com custos ambientais e sociais elevados </a:t>
            </a: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802802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Conteúdo 2"/>
          <p:cNvSpPr>
            <a:spLocks noGrp="1"/>
          </p:cNvSpPr>
          <p:nvPr>
            <p:ph sz="quarter" idx="1"/>
          </p:nvPr>
        </p:nvSpPr>
        <p:spPr>
          <a:xfrm>
            <a:off x="491067" y="1124744"/>
            <a:ext cx="11567584" cy="5733256"/>
          </a:xfrm>
        </p:spPr>
        <p:txBody>
          <a:bodyPr>
            <a:normAutofit/>
          </a:bodyPr>
          <a:lstStyle/>
          <a:p>
            <a:r>
              <a:rPr lang="pt-BR" dirty="0" smtClean="0"/>
              <a:t> Cidadão-contribuinte não tem conhecimento de como as ações do governo são financiadas.</a:t>
            </a:r>
          </a:p>
          <a:p>
            <a:r>
              <a:rPr lang="pt-BR" dirty="0" smtClean="0"/>
              <a:t>Falta de transparência aumenta as chances de desvios e desperdícios.</a:t>
            </a:r>
          </a:p>
          <a:p>
            <a:r>
              <a:rPr lang="pt-BR" dirty="0" smtClean="0"/>
              <a:t>Desinteresse e desconhecimento não incentivam a participação da sociedade no processo de elaboração e de execução do orçamento.  </a:t>
            </a:r>
          </a:p>
          <a:p>
            <a:r>
              <a:rPr lang="pt-BR" dirty="0" smtClean="0"/>
              <a:t>Sistema atual propicia a exportação do ônus tributário para não-residentes e facilita a vida dos governantes. </a:t>
            </a:r>
            <a:endParaRPr lang="pt-BR" dirty="0"/>
          </a:p>
        </p:txBody>
      </p:sp>
      <p:sp>
        <p:nvSpPr>
          <p:cNvPr id="4" name="Título 1"/>
          <p:cNvSpPr txBox="1">
            <a:spLocks/>
          </p:cNvSpPr>
          <p:nvPr/>
        </p:nvSpPr>
        <p:spPr>
          <a:xfrm>
            <a:off x="491066" y="250261"/>
            <a:ext cx="11224684" cy="41805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pt-BR" sz="3000" b="1" dirty="0" smtClean="0">
                <a:solidFill>
                  <a:srgbClr val="C00000"/>
                </a:solidFill>
              </a:rPr>
              <a:t>Falta </a:t>
            </a:r>
            <a:r>
              <a:rPr lang="pt-BR" sz="3000" b="1" dirty="0">
                <a:solidFill>
                  <a:srgbClr val="C00000"/>
                </a:solidFill>
              </a:rPr>
              <a:t>de transparência e quebra do vínculo contribuinte/eleitor/dirigente inviabilizam o controle social </a:t>
            </a:r>
          </a:p>
        </p:txBody>
      </p:sp>
      <p:cxnSp>
        <p:nvCxnSpPr>
          <p:cNvPr id="5" name="Conector reto 4"/>
          <p:cNvCxnSpPr/>
          <p:nvPr/>
        </p:nvCxnSpPr>
        <p:spPr>
          <a:xfrm flipV="1">
            <a:off x="491066" y="819150"/>
            <a:ext cx="7172325" cy="9525"/>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3554292"/>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510</TotalTime>
  <Words>4311</Words>
  <Application>Microsoft Office PowerPoint</Application>
  <PresentationFormat>Personalizar</PresentationFormat>
  <Paragraphs>341</Paragraphs>
  <Slides>56</Slides>
  <Notes>0</Notes>
  <HiddenSlides>0</HiddenSlides>
  <MMClips>0</MMClips>
  <ScaleCrop>false</ScaleCrop>
  <HeadingPairs>
    <vt:vector size="6" baseType="variant">
      <vt:variant>
        <vt:lpstr>Tema</vt:lpstr>
      </vt:variant>
      <vt:variant>
        <vt:i4>2</vt:i4>
      </vt:variant>
      <vt:variant>
        <vt:lpstr>Servidores OLE incorporados</vt:lpstr>
      </vt:variant>
      <vt:variant>
        <vt:i4>1</vt:i4>
      </vt:variant>
      <vt:variant>
        <vt:lpstr>Títulos de slides</vt:lpstr>
      </vt:variant>
      <vt:variant>
        <vt:i4>56</vt:i4>
      </vt:variant>
    </vt:vector>
  </HeadingPairs>
  <TitlesOfParts>
    <vt:vector size="59" baseType="lpstr">
      <vt:lpstr>Tema do Office</vt:lpstr>
      <vt:lpstr>2_Tema do Office</vt:lpstr>
      <vt:lpstr>Document</vt:lpstr>
      <vt:lpstr>Alexandre Sobreira Cialdini</vt:lpstr>
      <vt:lpstr>SUMÁRIO</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Entrega do PLP 108/2011</vt:lpstr>
      <vt:lpstr>Slide 55</vt:lpstr>
      <vt:lpstr>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Alexandre sobreira cialdini</dc:title>
  <dc:creator>Alexandre Sobreira Cialdini</dc:creator>
  <cp:lastModifiedBy>IrmaBC</cp:lastModifiedBy>
  <cp:revision>45</cp:revision>
  <dcterms:created xsi:type="dcterms:W3CDTF">2014-11-29T16:22:56Z</dcterms:created>
  <dcterms:modified xsi:type="dcterms:W3CDTF">2014-12-12T14:02:51Z</dcterms:modified>
</cp:coreProperties>
</file>