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Default Extension="emf" ContentType="image/x-emf"/>
  <Override PartName="/ppt/presentation.xml" ContentType="application/vnd.openxmlformats-officedocument.presentationml.slideshow.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48"/>
  </p:notesMasterIdLst>
  <p:sldIdLst>
    <p:sldId id="290" r:id="rId2"/>
    <p:sldId id="312" r:id="rId3"/>
    <p:sldId id="347" r:id="rId4"/>
    <p:sldId id="329" r:id="rId5"/>
    <p:sldId id="333" r:id="rId6"/>
    <p:sldId id="359" r:id="rId7"/>
    <p:sldId id="331" r:id="rId8"/>
    <p:sldId id="334" r:id="rId9"/>
    <p:sldId id="336" r:id="rId10"/>
    <p:sldId id="340" r:id="rId11"/>
    <p:sldId id="335" r:id="rId12"/>
    <p:sldId id="343" r:id="rId13"/>
    <p:sldId id="344" r:id="rId14"/>
    <p:sldId id="345" r:id="rId15"/>
    <p:sldId id="346" r:id="rId16"/>
    <p:sldId id="348" r:id="rId17"/>
    <p:sldId id="307" r:id="rId18"/>
    <p:sldId id="320" r:id="rId19"/>
    <p:sldId id="337" r:id="rId20"/>
    <p:sldId id="321" r:id="rId21"/>
    <p:sldId id="322" r:id="rId22"/>
    <p:sldId id="349" r:id="rId23"/>
    <p:sldId id="315" r:id="rId24"/>
    <p:sldId id="363" r:id="rId25"/>
    <p:sldId id="302" r:id="rId26"/>
    <p:sldId id="316" r:id="rId27"/>
    <p:sldId id="338" r:id="rId28"/>
    <p:sldId id="327" r:id="rId29"/>
    <p:sldId id="341" r:id="rId30"/>
    <p:sldId id="342" r:id="rId31"/>
    <p:sldId id="305" r:id="rId32"/>
    <p:sldId id="354" r:id="rId33"/>
    <p:sldId id="351" r:id="rId34"/>
    <p:sldId id="352" r:id="rId35"/>
    <p:sldId id="353" r:id="rId36"/>
    <p:sldId id="355" r:id="rId37"/>
    <p:sldId id="356" r:id="rId38"/>
    <p:sldId id="350" r:id="rId39"/>
    <p:sldId id="357" r:id="rId40"/>
    <p:sldId id="360" r:id="rId41"/>
    <p:sldId id="361" r:id="rId42"/>
    <p:sldId id="362" r:id="rId43"/>
    <p:sldId id="326" r:id="rId44"/>
    <p:sldId id="358" r:id="rId45"/>
    <p:sldId id="297" r:id="rId46"/>
    <p:sldId id="328" r:id="rId47"/>
  </p:sldIdLst>
  <p:sldSz cx="9144000" cy="6858000" type="screen4x3"/>
  <p:notesSz cx="6797675" cy="9926638"/>
  <p:defaultTextStyle>
    <a:defPPr>
      <a:defRPr lang="pt-B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4660"/>
  </p:normalViewPr>
  <p:slideViewPr>
    <p:cSldViewPr>
      <p:cViewPr varScale="1">
        <p:scale>
          <a:sx n="60" d="100"/>
          <a:sy n="60" d="100"/>
        </p:scale>
        <p:origin x="-96" y="-10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pt-BR"/>
          </a:p>
        </p:txBody>
      </p:sp>
      <p:sp>
        <p:nvSpPr>
          <p:cNvPr id="3" name="Espaço Reservado par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3520E266-370C-4C5F-8AA4-BD7BF4BA0253}" type="datetimeFigureOut">
              <a:rPr lang="pt-BR"/>
              <a:pPr>
                <a:defRPr/>
              </a:pPr>
              <a:t>15/08/2019</a:t>
            </a:fld>
            <a:endParaRPr lang="pt-BR"/>
          </a:p>
        </p:txBody>
      </p:sp>
      <p:sp>
        <p:nvSpPr>
          <p:cNvPr id="4" name="Espaço Reservado para Imagem de Sli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endParaRPr lang="pt-BR" noProof="0"/>
          </a:p>
        </p:txBody>
      </p:sp>
      <p:sp>
        <p:nvSpPr>
          <p:cNvPr id="6" name="Espaço Reservado para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pt-BR"/>
          </a:p>
        </p:txBody>
      </p:sp>
      <p:sp>
        <p:nvSpPr>
          <p:cNvPr id="7" name="Espaço Reservado para Número de Slid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6AABDEE1-9888-488D-9C42-D2F7A0A7B362}" type="slidenum">
              <a:rPr lang="pt-BR"/>
              <a:pPr>
                <a:defRPr/>
              </a:pPr>
              <a:t>‹nº›</a:t>
            </a:fld>
            <a:endParaRPr 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Triângulo retângulo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upo 15"/>
          <p:cNvGrpSpPr>
            <a:grpSpLocks/>
          </p:cNvGrpSpPr>
          <p:nvPr/>
        </p:nvGrpSpPr>
        <p:grpSpPr bwMode="auto">
          <a:xfrm>
            <a:off x="-3175" y="4953000"/>
            <a:ext cx="9147175" cy="1911350"/>
            <a:chOff x="-3765" y="4832896"/>
            <a:chExt cx="9147765" cy="2032192"/>
          </a:xfrm>
        </p:grpSpPr>
        <p:sp>
          <p:nvSpPr>
            <p:cNvPr id="6" name="Forma livre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orma livre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orma livre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Conector reto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ítulo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pt-BR" smtClean="0"/>
              <a:t>Clique para editar o estilo do título mestre</a:t>
            </a:r>
            <a:endParaRPr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t-BR" smtClean="0"/>
              <a:t>Clique para editar o estilo do subtítulo mestre</a:t>
            </a:r>
            <a:endParaRPr lang="en-US"/>
          </a:p>
        </p:txBody>
      </p:sp>
      <p:sp>
        <p:nvSpPr>
          <p:cNvPr id="11" name="Espaço Reservado para Data 29"/>
          <p:cNvSpPr>
            <a:spLocks noGrp="1"/>
          </p:cNvSpPr>
          <p:nvPr>
            <p:ph type="dt" sz="half" idx="10"/>
          </p:nvPr>
        </p:nvSpPr>
        <p:spPr/>
        <p:txBody>
          <a:bodyPr/>
          <a:lstStyle>
            <a:lvl1pPr>
              <a:defRPr>
                <a:solidFill>
                  <a:srgbClr val="FFFFFF"/>
                </a:solidFill>
              </a:defRPr>
            </a:lvl1pPr>
            <a:extLst/>
          </a:lstStyle>
          <a:p>
            <a:pPr>
              <a:defRPr/>
            </a:pPr>
            <a:fld id="{21DFBCA0-EF0B-4D38-9834-1F64FE740AA1}" type="datetimeFigureOut">
              <a:rPr lang="pt-BR"/>
              <a:pPr>
                <a:defRPr/>
              </a:pPr>
              <a:t>15/08/2019</a:t>
            </a:fld>
            <a:endParaRPr lang="pt-BR"/>
          </a:p>
        </p:txBody>
      </p:sp>
      <p:sp>
        <p:nvSpPr>
          <p:cNvPr id="12" name="Espaço Reservado para Rodapé 18"/>
          <p:cNvSpPr>
            <a:spLocks noGrp="1"/>
          </p:cNvSpPr>
          <p:nvPr>
            <p:ph type="ftr" sz="quarter" idx="11"/>
          </p:nvPr>
        </p:nvSpPr>
        <p:spPr/>
        <p:txBody>
          <a:bodyPr/>
          <a:lstStyle>
            <a:lvl1pPr>
              <a:defRPr>
                <a:solidFill>
                  <a:schemeClr val="accent1">
                    <a:tint val="20000"/>
                  </a:schemeClr>
                </a:solidFill>
              </a:defRPr>
            </a:lvl1pPr>
            <a:extLst/>
          </a:lstStyle>
          <a:p>
            <a:pPr>
              <a:defRPr/>
            </a:pPr>
            <a:endParaRPr lang="pt-BR"/>
          </a:p>
        </p:txBody>
      </p:sp>
      <p:sp>
        <p:nvSpPr>
          <p:cNvPr id="13" name="Espaço Reservado para Número de Slide 26"/>
          <p:cNvSpPr>
            <a:spLocks noGrp="1"/>
          </p:cNvSpPr>
          <p:nvPr>
            <p:ph type="sldNum" sz="quarter" idx="12"/>
          </p:nvPr>
        </p:nvSpPr>
        <p:spPr/>
        <p:txBody>
          <a:bodyPr/>
          <a:lstStyle>
            <a:lvl1pPr>
              <a:defRPr>
                <a:solidFill>
                  <a:srgbClr val="FFFFFF"/>
                </a:solidFill>
              </a:defRPr>
            </a:lvl1pPr>
            <a:extLst/>
          </a:lstStyle>
          <a:p>
            <a:pPr>
              <a:defRPr/>
            </a:pPr>
            <a:fld id="{22911C2A-557A-47D4-8055-F3E6CB976913}"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F15BDEA0-44A8-4990-92A4-DFB6CC706B59}" type="datetimeFigureOut">
              <a:rPr lang="pt-BR"/>
              <a:pPr>
                <a:defRPr/>
              </a:pPr>
              <a:t>15/08/2019</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A0FE62D2-FC91-4B77-B705-1069ECE2EDBB}"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fld id="{DD7DF820-B1E3-4BFF-90F6-B681C43E9D4C}" type="datetimeFigureOut">
              <a:rPr lang="pt-BR"/>
              <a:pPr>
                <a:defRPr/>
              </a:pPr>
              <a:t>15/08/2019</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A4CCE6E0-9195-4E13-A01B-AAD53D509700}"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Título 6"/>
          <p:cNvSpPr>
            <a:spLocks noGrp="1"/>
          </p:cNvSpPr>
          <p:nvPr>
            <p:ph type="title"/>
          </p:nvPr>
        </p:nvSpPr>
        <p:spPr/>
        <p:txBody>
          <a:bodyPr rtlCol="0"/>
          <a:lstStyle>
            <a:extLst/>
          </a:lstStyle>
          <a:p>
            <a:r>
              <a:rPr lang="pt-BR" smtClean="0"/>
              <a:t>Clique para editar o estilo do título mestre</a:t>
            </a:r>
            <a:endParaRPr lang="en-US"/>
          </a:p>
        </p:txBody>
      </p:sp>
      <p:sp>
        <p:nvSpPr>
          <p:cNvPr id="4" name="Espaço Reservado para Data 9"/>
          <p:cNvSpPr>
            <a:spLocks noGrp="1"/>
          </p:cNvSpPr>
          <p:nvPr>
            <p:ph type="dt" sz="half" idx="10"/>
          </p:nvPr>
        </p:nvSpPr>
        <p:spPr/>
        <p:txBody>
          <a:bodyPr/>
          <a:lstStyle>
            <a:lvl1pPr>
              <a:defRPr/>
            </a:lvl1pPr>
          </a:lstStyle>
          <a:p>
            <a:pPr>
              <a:defRPr/>
            </a:pPr>
            <a:fld id="{7211D9A5-D94C-4E58-AF2F-BA780907D5F2}" type="datetimeFigureOut">
              <a:rPr lang="pt-BR"/>
              <a:pPr>
                <a:defRPr/>
              </a:pPr>
              <a:t>15/08/2019</a:t>
            </a:fld>
            <a:endParaRPr lang="pt-BR"/>
          </a:p>
        </p:txBody>
      </p:sp>
      <p:sp>
        <p:nvSpPr>
          <p:cNvPr id="5" name="Espaço Reservado para Rodapé 21"/>
          <p:cNvSpPr>
            <a:spLocks noGrp="1"/>
          </p:cNvSpPr>
          <p:nvPr>
            <p:ph type="ftr" sz="quarter" idx="11"/>
          </p:nvPr>
        </p:nvSpPr>
        <p:spPr/>
        <p:txBody>
          <a:bodyPr/>
          <a:lstStyle>
            <a:lvl1pPr>
              <a:defRPr/>
            </a:lvl1pPr>
          </a:lstStyle>
          <a:p>
            <a:pPr>
              <a:defRPr/>
            </a:pPr>
            <a:endParaRPr lang="pt-BR"/>
          </a:p>
        </p:txBody>
      </p:sp>
      <p:sp>
        <p:nvSpPr>
          <p:cNvPr id="6" name="Espaço Reservado para Número de Slide 17"/>
          <p:cNvSpPr>
            <a:spLocks noGrp="1"/>
          </p:cNvSpPr>
          <p:nvPr>
            <p:ph type="sldNum" sz="quarter" idx="12"/>
          </p:nvPr>
        </p:nvSpPr>
        <p:spPr/>
        <p:txBody>
          <a:bodyPr/>
          <a:lstStyle>
            <a:lvl1pPr>
              <a:defRPr/>
            </a:lvl1pPr>
          </a:lstStyle>
          <a:p>
            <a:pPr>
              <a:defRPr/>
            </a:pPr>
            <a:fld id="{0E2476E5-D686-44BD-BB3E-6618956F3181}"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Divis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Divis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ítulo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t-BR" smtClean="0"/>
              <a:t>Clique para editar os estilos do texto mestre</a:t>
            </a:r>
          </a:p>
        </p:txBody>
      </p:sp>
      <p:sp>
        <p:nvSpPr>
          <p:cNvPr id="6" name="Espaço Reservado para Data 3"/>
          <p:cNvSpPr>
            <a:spLocks noGrp="1"/>
          </p:cNvSpPr>
          <p:nvPr>
            <p:ph type="dt" sz="half" idx="10"/>
          </p:nvPr>
        </p:nvSpPr>
        <p:spPr/>
        <p:txBody>
          <a:bodyPr/>
          <a:lstStyle>
            <a:lvl1pPr>
              <a:defRPr/>
            </a:lvl1pPr>
            <a:extLst/>
          </a:lstStyle>
          <a:p>
            <a:pPr>
              <a:defRPr/>
            </a:pPr>
            <a:fld id="{99C87DD0-7FA4-47B2-B6EF-C4A8A47399D8}" type="datetimeFigureOut">
              <a:rPr lang="pt-BR"/>
              <a:pPr>
                <a:defRPr/>
              </a:pPr>
              <a:t>15/08/2019</a:t>
            </a:fld>
            <a:endParaRPr lang="pt-BR"/>
          </a:p>
        </p:txBody>
      </p:sp>
      <p:sp>
        <p:nvSpPr>
          <p:cNvPr id="7" name="Espaço Reservado para Rodapé 4"/>
          <p:cNvSpPr>
            <a:spLocks noGrp="1"/>
          </p:cNvSpPr>
          <p:nvPr>
            <p:ph type="ftr" sz="quarter" idx="11"/>
          </p:nvPr>
        </p:nvSpPr>
        <p:spPr/>
        <p:txBody>
          <a:bodyPr/>
          <a:lstStyle>
            <a:lvl1pPr>
              <a:defRPr/>
            </a:lvl1pPr>
            <a:extLst/>
          </a:lstStyle>
          <a:p>
            <a:pPr>
              <a:defRPr/>
            </a:pPr>
            <a:endParaRPr lang="pt-BR"/>
          </a:p>
        </p:txBody>
      </p:sp>
      <p:sp>
        <p:nvSpPr>
          <p:cNvPr id="8" name="Espaço Reservado para Número de Slide 5"/>
          <p:cNvSpPr>
            <a:spLocks noGrp="1"/>
          </p:cNvSpPr>
          <p:nvPr>
            <p:ph type="sldNum" sz="quarter" idx="12"/>
          </p:nvPr>
        </p:nvSpPr>
        <p:spPr/>
        <p:txBody>
          <a:bodyPr/>
          <a:lstStyle>
            <a:lvl1pPr>
              <a:defRPr/>
            </a:lvl1pPr>
            <a:extLst/>
          </a:lstStyle>
          <a:p>
            <a:pPr>
              <a:defRPr/>
            </a:pPr>
            <a:fld id="{6C91C50C-DB38-40C0-89FD-FDDC4047F20F}"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8" name="Título 7"/>
          <p:cNvSpPr>
            <a:spLocks noGrp="1"/>
          </p:cNvSpPr>
          <p:nvPr>
            <p:ph type="title"/>
          </p:nvPr>
        </p:nvSpPr>
        <p:spPr/>
        <p:txBody>
          <a:bodyPr rtlCol="0"/>
          <a:lstStyle>
            <a:extLst/>
          </a:lstStyle>
          <a:p>
            <a:r>
              <a:rPr lang="pt-BR" smtClean="0"/>
              <a:t>Clique para editar o estilo do título mestre</a:t>
            </a:r>
            <a:endParaRPr lang="en-US"/>
          </a:p>
        </p:txBody>
      </p:sp>
      <p:sp>
        <p:nvSpPr>
          <p:cNvPr id="5" name="Espaço Reservado para Data 4"/>
          <p:cNvSpPr>
            <a:spLocks noGrp="1"/>
          </p:cNvSpPr>
          <p:nvPr>
            <p:ph type="dt" sz="half" idx="10"/>
          </p:nvPr>
        </p:nvSpPr>
        <p:spPr/>
        <p:txBody>
          <a:bodyPr/>
          <a:lstStyle>
            <a:lvl1pPr>
              <a:defRPr/>
            </a:lvl1pPr>
            <a:extLst/>
          </a:lstStyle>
          <a:p>
            <a:pPr>
              <a:defRPr/>
            </a:pPr>
            <a:fld id="{BEF9DA0D-4205-4B95-B623-7E9C7834F667}" type="datetimeFigureOut">
              <a:rPr lang="pt-BR"/>
              <a:pPr>
                <a:defRPr/>
              </a:pPr>
              <a:t>15/08/2019</a:t>
            </a:fld>
            <a:endParaRPr lang="pt-BR"/>
          </a:p>
        </p:txBody>
      </p:sp>
      <p:sp>
        <p:nvSpPr>
          <p:cNvPr id="6" name="Espaço Reservado para Rodapé 5"/>
          <p:cNvSpPr>
            <a:spLocks noGrp="1"/>
          </p:cNvSpPr>
          <p:nvPr>
            <p:ph type="ftr" sz="quarter" idx="11"/>
          </p:nvPr>
        </p:nvSpPr>
        <p:spPr/>
        <p:txBody>
          <a:bodyPr/>
          <a:lstStyle>
            <a:lvl1pPr>
              <a:defRPr/>
            </a:lvl1pPr>
            <a:extLst/>
          </a:lstStyle>
          <a:p>
            <a:pPr>
              <a:defRPr/>
            </a:pPr>
            <a:endParaRPr lang="pt-BR"/>
          </a:p>
        </p:txBody>
      </p:sp>
      <p:sp>
        <p:nvSpPr>
          <p:cNvPr id="7" name="Espaço Reservado para Número de Slide 6"/>
          <p:cNvSpPr>
            <a:spLocks noGrp="1"/>
          </p:cNvSpPr>
          <p:nvPr>
            <p:ph type="sldNum" sz="quarter" idx="12"/>
          </p:nvPr>
        </p:nvSpPr>
        <p:spPr/>
        <p:txBody>
          <a:bodyPr/>
          <a:lstStyle>
            <a:lvl1pPr>
              <a:defRPr/>
            </a:lvl1pPr>
            <a:extLst/>
          </a:lstStyle>
          <a:p>
            <a:pPr>
              <a:defRPr/>
            </a:pPr>
            <a:fld id="{10AB1400-970E-4B7A-A00D-DFC7B0F8F7F3}"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lstStyle>
            <a:lvl1pPr>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6"/>
          <p:cNvSpPr>
            <a:spLocks noGrp="1"/>
          </p:cNvSpPr>
          <p:nvPr>
            <p:ph type="dt" sz="half" idx="10"/>
          </p:nvPr>
        </p:nvSpPr>
        <p:spPr/>
        <p:txBody>
          <a:bodyPr/>
          <a:lstStyle>
            <a:lvl1pPr>
              <a:defRPr/>
            </a:lvl1pPr>
            <a:extLst/>
          </a:lstStyle>
          <a:p>
            <a:pPr>
              <a:defRPr/>
            </a:pPr>
            <a:fld id="{85DC9CE4-552C-4911-9C44-FF4E8A926EF5}" type="datetimeFigureOut">
              <a:rPr lang="pt-BR"/>
              <a:pPr>
                <a:defRPr/>
              </a:pPr>
              <a:t>15/08/2019</a:t>
            </a:fld>
            <a:endParaRPr lang="pt-BR"/>
          </a:p>
        </p:txBody>
      </p:sp>
      <p:sp>
        <p:nvSpPr>
          <p:cNvPr id="8" name="Espaço Reservado para Rodapé 7"/>
          <p:cNvSpPr>
            <a:spLocks noGrp="1"/>
          </p:cNvSpPr>
          <p:nvPr>
            <p:ph type="ftr" sz="quarter" idx="11"/>
          </p:nvPr>
        </p:nvSpPr>
        <p:spPr/>
        <p:txBody>
          <a:bodyPr/>
          <a:lstStyle>
            <a:lvl1pPr>
              <a:defRPr/>
            </a:lvl1pPr>
            <a:extLst/>
          </a:lstStyle>
          <a:p>
            <a:pPr>
              <a:defRPr/>
            </a:pPr>
            <a:endParaRPr lang="pt-BR"/>
          </a:p>
        </p:txBody>
      </p:sp>
      <p:sp>
        <p:nvSpPr>
          <p:cNvPr id="9" name="Espaço Reservado para Número de Slide 8"/>
          <p:cNvSpPr>
            <a:spLocks noGrp="1"/>
          </p:cNvSpPr>
          <p:nvPr>
            <p:ph type="sldNum" sz="quarter" idx="12"/>
          </p:nvPr>
        </p:nvSpPr>
        <p:spPr/>
        <p:txBody>
          <a:bodyPr/>
          <a:lstStyle>
            <a:lvl1pPr>
              <a:defRPr/>
            </a:lvl1pPr>
            <a:extLst/>
          </a:lstStyle>
          <a:p>
            <a:pPr>
              <a:defRPr/>
            </a:pPr>
            <a:fld id="{F908E1A9-4A2C-4383-B737-AD9210B7EB56}" type="slidenum">
              <a:rPr lang="pt-BR"/>
              <a:pPr>
                <a:defRPr/>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ítulo 5"/>
          <p:cNvSpPr>
            <a:spLocks noGrp="1"/>
          </p:cNvSpPr>
          <p:nvPr>
            <p:ph type="title"/>
          </p:nvPr>
        </p:nvSpPr>
        <p:spPr/>
        <p:txBody>
          <a:bodyPr rtlCol="0"/>
          <a:lstStyle>
            <a:extLst/>
          </a:lstStyle>
          <a:p>
            <a:r>
              <a:rPr lang="pt-BR" smtClean="0"/>
              <a:t>Clique para editar o estilo do título mestre</a:t>
            </a:r>
            <a:endParaRPr lang="en-US"/>
          </a:p>
        </p:txBody>
      </p:sp>
      <p:sp>
        <p:nvSpPr>
          <p:cNvPr id="3" name="Espaço Reservado para Data 2"/>
          <p:cNvSpPr>
            <a:spLocks noGrp="1"/>
          </p:cNvSpPr>
          <p:nvPr>
            <p:ph type="dt" sz="half" idx="10"/>
          </p:nvPr>
        </p:nvSpPr>
        <p:spPr/>
        <p:txBody>
          <a:bodyPr/>
          <a:lstStyle>
            <a:lvl1pPr>
              <a:defRPr/>
            </a:lvl1pPr>
            <a:extLst/>
          </a:lstStyle>
          <a:p>
            <a:pPr>
              <a:defRPr/>
            </a:pPr>
            <a:fld id="{8D84817A-E7F8-4CD8-94D4-D01E55BB4DB3}" type="datetimeFigureOut">
              <a:rPr lang="pt-BR"/>
              <a:pPr>
                <a:defRPr/>
              </a:pPr>
              <a:t>15/08/2019</a:t>
            </a:fld>
            <a:endParaRPr lang="pt-BR"/>
          </a:p>
        </p:txBody>
      </p:sp>
      <p:sp>
        <p:nvSpPr>
          <p:cNvPr id="4" name="Espaço Reservado para Rodapé 3"/>
          <p:cNvSpPr>
            <a:spLocks noGrp="1"/>
          </p:cNvSpPr>
          <p:nvPr>
            <p:ph type="ftr" sz="quarter" idx="11"/>
          </p:nvPr>
        </p:nvSpPr>
        <p:spPr/>
        <p:txBody>
          <a:bodyPr/>
          <a:lstStyle>
            <a:lvl1pPr>
              <a:defRPr/>
            </a:lvl1pPr>
            <a:extLst/>
          </a:lstStyle>
          <a:p>
            <a:pPr>
              <a:defRPr/>
            </a:pPr>
            <a:endParaRPr lang="pt-BR"/>
          </a:p>
        </p:txBody>
      </p:sp>
      <p:sp>
        <p:nvSpPr>
          <p:cNvPr id="5" name="Espaço Reservado para Número de Slide 4"/>
          <p:cNvSpPr>
            <a:spLocks noGrp="1"/>
          </p:cNvSpPr>
          <p:nvPr>
            <p:ph type="sldNum" sz="quarter" idx="12"/>
          </p:nvPr>
        </p:nvSpPr>
        <p:spPr/>
        <p:txBody>
          <a:bodyPr/>
          <a:lstStyle>
            <a:lvl1pPr>
              <a:defRPr/>
            </a:lvl1pPr>
            <a:extLst/>
          </a:lstStyle>
          <a:p>
            <a:pPr>
              <a:defRPr/>
            </a:pPr>
            <a:fld id="{316CB53A-F487-440E-8998-DE1D52E9C237}"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9"/>
          <p:cNvSpPr>
            <a:spLocks noGrp="1"/>
          </p:cNvSpPr>
          <p:nvPr>
            <p:ph type="dt" sz="half" idx="10"/>
          </p:nvPr>
        </p:nvSpPr>
        <p:spPr/>
        <p:txBody>
          <a:bodyPr/>
          <a:lstStyle>
            <a:lvl1pPr>
              <a:defRPr/>
            </a:lvl1pPr>
          </a:lstStyle>
          <a:p>
            <a:pPr>
              <a:defRPr/>
            </a:pPr>
            <a:fld id="{3EEAC0B5-7586-4C03-A612-CAD3B6A25BD0}" type="datetimeFigureOut">
              <a:rPr lang="pt-BR"/>
              <a:pPr>
                <a:defRPr/>
              </a:pPr>
              <a:t>15/08/2019</a:t>
            </a:fld>
            <a:endParaRPr lang="pt-BR"/>
          </a:p>
        </p:txBody>
      </p:sp>
      <p:sp>
        <p:nvSpPr>
          <p:cNvPr id="3" name="Espaço Reservado para Rodapé 21"/>
          <p:cNvSpPr>
            <a:spLocks noGrp="1"/>
          </p:cNvSpPr>
          <p:nvPr>
            <p:ph type="ftr" sz="quarter" idx="11"/>
          </p:nvPr>
        </p:nvSpPr>
        <p:spPr/>
        <p:txBody>
          <a:bodyPr/>
          <a:lstStyle>
            <a:lvl1pPr>
              <a:defRPr/>
            </a:lvl1pPr>
          </a:lstStyle>
          <a:p>
            <a:pPr>
              <a:defRPr/>
            </a:pPr>
            <a:endParaRPr lang="pt-BR"/>
          </a:p>
        </p:txBody>
      </p:sp>
      <p:sp>
        <p:nvSpPr>
          <p:cNvPr id="4" name="Espaço Reservado para Número de Slide 17"/>
          <p:cNvSpPr>
            <a:spLocks noGrp="1"/>
          </p:cNvSpPr>
          <p:nvPr>
            <p:ph type="sldNum" sz="quarter" idx="12"/>
          </p:nvPr>
        </p:nvSpPr>
        <p:spPr/>
        <p:txBody>
          <a:bodyPr/>
          <a:lstStyle>
            <a:lvl1pPr>
              <a:defRPr/>
            </a:lvl1pPr>
          </a:lstStyle>
          <a:p>
            <a:pPr>
              <a:defRPr/>
            </a:pPr>
            <a:fld id="{390CC96F-0066-49F4-A62D-55BBD9657B0C}"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pt-BR" smtClean="0"/>
              <a:t>Clique para editar o estilo do título mestre</a:t>
            </a:r>
            <a:endParaRPr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4"/>
          <p:cNvSpPr>
            <a:spLocks noGrp="1"/>
          </p:cNvSpPr>
          <p:nvPr>
            <p:ph type="dt" sz="half" idx="10"/>
          </p:nvPr>
        </p:nvSpPr>
        <p:spPr/>
        <p:txBody>
          <a:bodyPr/>
          <a:lstStyle>
            <a:lvl1pPr>
              <a:defRPr/>
            </a:lvl1pPr>
            <a:extLst/>
          </a:lstStyle>
          <a:p>
            <a:pPr>
              <a:defRPr/>
            </a:pPr>
            <a:fld id="{8C68C1AE-2386-4B21-B8CB-2B624F10EF0E}" type="datetimeFigureOut">
              <a:rPr lang="pt-BR"/>
              <a:pPr>
                <a:defRPr/>
              </a:pPr>
              <a:t>15/08/2019</a:t>
            </a:fld>
            <a:endParaRPr lang="pt-BR"/>
          </a:p>
        </p:txBody>
      </p:sp>
      <p:sp>
        <p:nvSpPr>
          <p:cNvPr id="6" name="Espaço Reservado para Rodapé 5"/>
          <p:cNvSpPr>
            <a:spLocks noGrp="1"/>
          </p:cNvSpPr>
          <p:nvPr>
            <p:ph type="ftr" sz="quarter" idx="11"/>
          </p:nvPr>
        </p:nvSpPr>
        <p:spPr/>
        <p:txBody>
          <a:bodyPr/>
          <a:lstStyle>
            <a:lvl1pPr>
              <a:defRPr/>
            </a:lvl1pPr>
            <a:extLst/>
          </a:lstStyle>
          <a:p>
            <a:pPr>
              <a:defRPr/>
            </a:pPr>
            <a:endParaRPr lang="pt-BR"/>
          </a:p>
        </p:txBody>
      </p:sp>
      <p:sp>
        <p:nvSpPr>
          <p:cNvPr id="7" name="Espaço Reservado para Número de Slide 6"/>
          <p:cNvSpPr>
            <a:spLocks noGrp="1"/>
          </p:cNvSpPr>
          <p:nvPr>
            <p:ph type="sldNum" sz="quarter" idx="12"/>
          </p:nvPr>
        </p:nvSpPr>
        <p:spPr/>
        <p:txBody>
          <a:bodyPr/>
          <a:lstStyle>
            <a:lvl1pPr>
              <a:defRPr/>
            </a:lvl1pPr>
            <a:extLst/>
          </a:lstStyle>
          <a:p>
            <a:pPr>
              <a:defRPr/>
            </a:pPr>
            <a:fld id="{3938786F-04AA-4C2A-A969-11E7D5EDF0B2}" type="slidenum">
              <a:rPr lang="pt-BR"/>
              <a:pPr>
                <a:defRPr/>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Forma livre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orma livre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Triângulo retângulo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Conector reto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ivis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Divis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Espaço Reservado para Texto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pt-BR" noProof="0" smtClean="0"/>
              <a:t>Clique no ícone para adicionar uma imagem</a:t>
            </a:r>
            <a:endParaRPr lang="en-US" noProof="0" dirty="0"/>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pt-BR" smtClean="0"/>
              <a:t>Clique para editar o estilo do título mestre</a:t>
            </a:r>
            <a:endParaRPr lang="en-US"/>
          </a:p>
        </p:txBody>
      </p:sp>
      <p:sp>
        <p:nvSpPr>
          <p:cNvPr id="11" name="Espaço Reservado para Data 4"/>
          <p:cNvSpPr>
            <a:spLocks noGrp="1"/>
          </p:cNvSpPr>
          <p:nvPr>
            <p:ph type="dt" sz="half" idx="10"/>
          </p:nvPr>
        </p:nvSpPr>
        <p:spPr/>
        <p:txBody>
          <a:bodyPr/>
          <a:lstStyle>
            <a:lvl1pPr>
              <a:defRPr>
                <a:solidFill>
                  <a:schemeClr val="tx1"/>
                </a:solidFill>
              </a:defRPr>
            </a:lvl1pPr>
            <a:extLst/>
          </a:lstStyle>
          <a:p>
            <a:pPr>
              <a:defRPr/>
            </a:pPr>
            <a:fld id="{41A9DA7F-1F10-43F7-B107-A903C491761B}" type="datetimeFigureOut">
              <a:rPr lang="pt-BR"/>
              <a:pPr>
                <a:defRPr/>
              </a:pPr>
              <a:t>15/08/2019</a:t>
            </a:fld>
            <a:endParaRPr lang="pt-BR"/>
          </a:p>
        </p:txBody>
      </p:sp>
      <p:sp>
        <p:nvSpPr>
          <p:cNvPr id="12" name="Espaço Reservado para Rodapé 5"/>
          <p:cNvSpPr>
            <a:spLocks noGrp="1"/>
          </p:cNvSpPr>
          <p:nvPr>
            <p:ph type="ftr" sz="quarter" idx="11"/>
          </p:nvPr>
        </p:nvSpPr>
        <p:spPr/>
        <p:txBody>
          <a:bodyPr/>
          <a:lstStyle>
            <a:lvl1pPr>
              <a:defRPr>
                <a:solidFill>
                  <a:schemeClr val="tx1"/>
                </a:solidFill>
              </a:defRPr>
            </a:lvl1pPr>
            <a:extLst/>
          </a:lstStyle>
          <a:p>
            <a:pPr>
              <a:defRPr/>
            </a:pPr>
            <a:endParaRPr lang="pt-BR"/>
          </a:p>
        </p:txBody>
      </p:sp>
      <p:sp>
        <p:nvSpPr>
          <p:cNvPr id="13" name="Espaço Reservado para Número de Slide 6"/>
          <p:cNvSpPr>
            <a:spLocks noGrp="1"/>
          </p:cNvSpPr>
          <p:nvPr>
            <p:ph type="sldNum" sz="quarter" idx="12"/>
          </p:nvPr>
        </p:nvSpPr>
        <p:spPr/>
        <p:txBody>
          <a:bodyPr/>
          <a:lstStyle>
            <a:lvl1pPr>
              <a:defRPr>
                <a:solidFill>
                  <a:schemeClr val="tx1"/>
                </a:solidFill>
              </a:defRPr>
            </a:lvl1pPr>
            <a:extLst/>
          </a:lstStyle>
          <a:p>
            <a:pPr>
              <a:defRPr/>
            </a:pPr>
            <a:fld id="{CD151312-9E86-4CF0-9218-B136EC611935}"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orma livre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orma livre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Triângulo retângu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pt-BR" smtClean="0"/>
              <a:t>Clique para editar o estilo do título mestre</a:t>
            </a:r>
            <a:endParaRPr lang="en-US"/>
          </a:p>
        </p:txBody>
      </p:sp>
      <p:sp>
        <p:nvSpPr>
          <p:cNvPr id="1033" name="Espaço Reservado para Texto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10" name="Espaço Reservado para Data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771FE67B-6F8E-4162-8027-FEDDA119177F}" type="datetimeFigureOut">
              <a:rPr lang="pt-BR"/>
              <a:pPr>
                <a:defRPr/>
              </a:pPr>
              <a:t>15/08/2019</a:t>
            </a:fld>
            <a:endParaRPr lang="pt-BR"/>
          </a:p>
        </p:txBody>
      </p:sp>
      <p:sp>
        <p:nvSpPr>
          <p:cNvPr id="22" name="Espaço Reservado para Rodapé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pt-BR"/>
          </a:p>
        </p:txBody>
      </p:sp>
      <p:sp>
        <p:nvSpPr>
          <p:cNvPr id="18" name="Espaço Reservado para Número de Slide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2D4E0772-32BA-4902-AFDF-F03AF8BB61C2}"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4145" r:id="rId1"/>
    <p:sldLayoutId id="2147484141" r:id="rId2"/>
    <p:sldLayoutId id="2147484146" r:id="rId3"/>
    <p:sldLayoutId id="2147484147" r:id="rId4"/>
    <p:sldLayoutId id="2147484148" r:id="rId5"/>
    <p:sldLayoutId id="2147484149" r:id="rId6"/>
    <p:sldLayoutId id="2147484142" r:id="rId7"/>
    <p:sldLayoutId id="2147484150" r:id="rId8"/>
    <p:sldLayoutId id="2147484151" r:id="rId9"/>
    <p:sldLayoutId id="2147484143" r:id="rId10"/>
    <p:sldLayoutId id="2147484144"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3" Type="http://schemas.openxmlformats.org/officeDocument/2006/relationships/hyperlink" Target="mailto:caio.nogueira@fazenda.gov.br" TargetMode="External"/><Relationship Id="rId2" Type="http://schemas.openxmlformats.org/officeDocument/2006/relationships/hyperlink" Target="mailto:antonio.c.oliveira@fazenda.gov.br" TargetMode="External"/><Relationship Id="rId1"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hyperlink" Target="mailto:cleide-maria.costa@fazenda.gov.br"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ucp.df@fazenda.gov.br"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63713" y="1916113"/>
            <a:ext cx="7380287" cy="1470025"/>
          </a:xfrm>
        </p:spPr>
        <p:txBody>
          <a:bodyPr rtlCol="0">
            <a:normAutofit fontScale="90000"/>
          </a:bodyPr>
          <a:lstStyle/>
          <a:p>
            <a:pPr eaLnBrk="1" fontAlgn="auto" hangingPunct="1">
              <a:spcAft>
                <a:spcPts val="0"/>
              </a:spcAft>
              <a:defRPr/>
            </a:pPr>
            <a:r>
              <a:rPr lang="pt-BR" sz="2400" dirty="0" smtClean="0"/>
              <a:t/>
            </a:r>
            <a:br>
              <a:rPr lang="pt-BR" sz="2400" dirty="0" smtClean="0"/>
            </a:br>
            <a:r>
              <a:rPr lang="pt-BR" sz="2400" dirty="0" smtClean="0"/>
              <a:t/>
            </a:r>
            <a:br>
              <a:rPr lang="pt-BR" sz="2400" dirty="0" smtClean="0"/>
            </a:br>
            <a:r>
              <a:rPr lang="pt-BR" dirty="0" smtClean="0"/>
              <a:t/>
            </a:r>
            <a:br>
              <a:rPr lang="pt-BR" dirty="0" smtClean="0"/>
            </a:br>
            <a:endParaRPr lang="pt-BR" dirty="0" smtClean="0"/>
          </a:p>
        </p:txBody>
      </p:sp>
      <p:sp>
        <p:nvSpPr>
          <p:cNvPr id="9219" name="CaixaDeTexto 3"/>
          <p:cNvSpPr txBox="1">
            <a:spLocks noChangeArrowheads="1"/>
          </p:cNvSpPr>
          <p:nvPr/>
        </p:nvSpPr>
        <p:spPr bwMode="auto">
          <a:xfrm>
            <a:off x="250825" y="5705475"/>
            <a:ext cx="8569325" cy="892175"/>
          </a:xfrm>
          <a:prstGeom prst="rect">
            <a:avLst/>
          </a:prstGeom>
          <a:noFill/>
          <a:ln w="9525">
            <a:noFill/>
            <a:miter lim="800000"/>
            <a:headEnd/>
            <a:tailEnd/>
          </a:ln>
        </p:spPr>
        <p:txBody>
          <a:bodyPr>
            <a:spAutoFit/>
          </a:bodyPr>
          <a:lstStyle/>
          <a:p>
            <a:pPr algn="ctr"/>
            <a:r>
              <a:rPr lang="pt-BR" sz="2600" b="1"/>
              <a:t>Programa Nacional de Apoio à Gestão Administrativa e Fiscal dos Municípios Brasileiros - PNAFM</a:t>
            </a:r>
          </a:p>
        </p:txBody>
      </p:sp>
      <p:pic>
        <p:nvPicPr>
          <p:cNvPr id="9220" name="Imagem 4" descr="Logo 2016 final.png"/>
          <p:cNvPicPr>
            <a:picLocks noChangeAspect="1"/>
          </p:cNvPicPr>
          <p:nvPr/>
        </p:nvPicPr>
        <p:blipFill>
          <a:blip r:embed="rId2" cstate="print"/>
          <a:srcRect/>
          <a:stretch>
            <a:fillRect/>
          </a:stretch>
        </p:blipFill>
        <p:spPr bwMode="auto">
          <a:xfrm>
            <a:off x="179388" y="404813"/>
            <a:ext cx="3729037" cy="3168650"/>
          </a:xfrm>
          <a:prstGeom prst="rect">
            <a:avLst/>
          </a:prstGeom>
          <a:noFill/>
          <a:ln w="9525">
            <a:noFill/>
            <a:miter lim="800000"/>
            <a:headEnd/>
            <a:tailEnd/>
          </a:ln>
        </p:spPr>
      </p:pic>
      <p:sp>
        <p:nvSpPr>
          <p:cNvPr id="9221" name="CaixaDeTexto 4"/>
          <p:cNvSpPr txBox="1">
            <a:spLocks noChangeArrowheads="1"/>
          </p:cNvSpPr>
          <p:nvPr/>
        </p:nvSpPr>
        <p:spPr bwMode="auto">
          <a:xfrm>
            <a:off x="4140200" y="908050"/>
            <a:ext cx="4535488" cy="369888"/>
          </a:xfrm>
          <a:prstGeom prst="rect">
            <a:avLst/>
          </a:prstGeom>
          <a:noFill/>
          <a:ln w="9525">
            <a:noFill/>
            <a:miter lim="800000"/>
            <a:headEnd/>
            <a:tailEnd/>
          </a:ln>
        </p:spPr>
        <p:txBody>
          <a:bodyPr>
            <a:spAutoFit/>
          </a:bodyPr>
          <a:lstStyle/>
          <a:p>
            <a:endParaRPr lang="pt-BR"/>
          </a:p>
        </p:txBody>
      </p:sp>
      <p:sp>
        <p:nvSpPr>
          <p:cNvPr id="9222" name="Retângulo 5"/>
          <p:cNvSpPr>
            <a:spLocks noChangeArrowheads="1"/>
          </p:cNvSpPr>
          <p:nvPr/>
        </p:nvSpPr>
        <p:spPr bwMode="auto">
          <a:xfrm>
            <a:off x="3924300" y="549275"/>
            <a:ext cx="5111750" cy="1692275"/>
          </a:xfrm>
          <a:prstGeom prst="rect">
            <a:avLst/>
          </a:prstGeom>
          <a:noFill/>
          <a:ln w="9525">
            <a:noFill/>
            <a:miter lim="800000"/>
            <a:headEnd/>
            <a:tailEnd/>
          </a:ln>
        </p:spPr>
        <p:txBody>
          <a:bodyPr>
            <a:spAutoFit/>
          </a:bodyPr>
          <a:lstStyle/>
          <a:p>
            <a:pPr algn="ctr"/>
            <a:r>
              <a:rPr lang="pt-BR" sz="4400" b="1">
                <a:solidFill>
                  <a:srgbClr val="0070C0"/>
                </a:solidFill>
              </a:rPr>
              <a:t>CAPACITAÇÃO</a:t>
            </a:r>
          </a:p>
          <a:p>
            <a:pPr algn="ctr"/>
            <a:r>
              <a:rPr lang="pt-BR" sz="2800" b="1"/>
              <a:t>PNAFM III – 12 municípios</a:t>
            </a:r>
          </a:p>
          <a:p>
            <a:pPr algn="ctr"/>
            <a:r>
              <a:rPr lang="pt-BR" sz="3200" b="1">
                <a:latin typeface="Aparajita" pitchFamily="34" charset="0"/>
                <a:cs typeface="Aparajita" pitchFamily="34" charset="0"/>
              </a:rPr>
              <a:t>NORMAS E ORIENTAÇÕES</a:t>
            </a:r>
          </a:p>
        </p:txBody>
      </p:sp>
      <p:sp>
        <p:nvSpPr>
          <p:cNvPr id="9223" name="CaixaDeTexto 10"/>
          <p:cNvSpPr txBox="1">
            <a:spLocks noChangeArrowheads="1"/>
          </p:cNvSpPr>
          <p:nvPr/>
        </p:nvSpPr>
        <p:spPr bwMode="auto">
          <a:xfrm>
            <a:off x="4284663" y="4076700"/>
            <a:ext cx="4679950" cy="584200"/>
          </a:xfrm>
          <a:prstGeom prst="rect">
            <a:avLst/>
          </a:prstGeom>
          <a:noFill/>
          <a:ln w="9525">
            <a:noFill/>
            <a:miter lim="800000"/>
            <a:headEnd/>
            <a:tailEnd/>
          </a:ln>
        </p:spPr>
        <p:txBody>
          <a:bodyPr>
            <a:spAutoFit/>
          </a:bodyPr>
          <a:lstStyle/>
          <a:p>
            <a:pPr algn="ctr"/>
            <a:r>
              <a:rPr lang="pt-BR" sz="3200" b="1">
                <a:latin typeface="Aparajita" pitchFamily="34" charset="0"/>
                <a:cs typeface="Aparajita" pitchFamily="34" charset="0"/>
              </a:rPr>
              <a:t>São Paulo/SP, 06 até 09/08/2019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843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7662863"/>
          </a:xfrm>
          <a:prstGeom prst="rect">
            <a:avLst/>
          </a:prstGeom>
          <a:noFill/>
        </p:spPr>
        <p:txBody>
          <a:bodyPr>
            <a:spAutoFit/>
          </a:bodyPr>
          <a:lstStyle/>
          <a:p>
            <a:pPr>
              <a:defRPr/>
            </a:pPr>
            <a:r>
              <a:rPr lang="pt-BR" sz="2400" b="1" dirty="0"/>
              <a:t>Atribuições da Unidade de Execução Municipal (UEM)</a:t>
            </a:r>
          </a:p>
          <a:p>
            <a:pPr>
              <a:defRPr/>
            </a:pPr>
            <a:endParaRPr lang="pt-BR" b="1" dirty="0"/>
          </a:p>
          <a:p>
            <a:pPr marL="342900" indent="-342900">
              <a:buFont typeface="Wingdings" pitchFamily="2" charset="2"/>
              <a:buChar char="q"/>
              <a:defRPr/>
            </a:pPr>
            <a:r>
              <a:rPr lang="pt-BR" dirty="0"/>
              <a:t>Elaborar, revisar, executar, monitorar e avaliar o Projeto municipal</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Elaborar e encaminhar à COOPE/UCP os Relatórios de Progresso do Projeto e outros relatórios definidos pela COOPE/UCP, para adequado monitoramento do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Administrar a aplicação dos recursos financeiros, elaborar prestação de contas e manter a guarda dos documentos do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Prestar apoio à COOPE/UCP e à CAIXA nas auditorias da CGU e nas avaliações do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Atender às solicitações da COOPE/UCP e da CAIXA para envio de documentos, relatórios e demonstrativos pertinentes ao Projeto</a:t>
            </a:r>
          </a:p>
          <a:p>
            <a:pPr marL="342900" indent="-342900">
              <a:buFont typeface="Wingdings" pitchFamily="2" charset="2"/>
              <a:buChar char="q"/>
              <a:defRPr/>
            </a:pPr>
            <a:endParaRPr lang="pt-BR" dirty="0"/>
          </a:p>
          <a:p>
            <a:pPr marL="342900" indent="-342900">
              <a:defRPr/>
            </a:pPr>
            <a:r>
              <a:rPr lang="pt-BR" dirty="0"/>
              <a:t>	* Outras responsabilidades da UEM poderão ser disciplinadas pela COOPE/UCP. Lembrando que a UEM tem de estar na Sec. de Fin.!</a:t>
            </a:r>
          </a:p>
          <a:p>
            <a:pPr marL="342900" indent="-342900">
              <a:defRPr/>
            </a:pPr>
            <a:r>
              <a:rPr lang="pt-BR" dirty="0"/>
              <a:t>.</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945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170488"/>
          </a:xfrm>
          <a:prstGeom prst="rect">
            <a:avLst/>
          </a:prstGeom>
          <a:noFill/>
        </p:spPr>
        <p:txBody>
          <a:bodyPr>
            <a:spAutoFit/>
          </a:bodyPr>
          <a:lstStyle/>
          <a:p>
            <a:pPr>
              <a:defRPr/>
            </a:pPr>
            <a:r>
              <a:rPr lang="pt-BR" sz="2400" b="1" dirty="0"/>
              <a:t>Atribuições da Unidade de Execução Municipal (UEM)</a:t>
            </a:r>
          </a:p>
          <a:p>
            <a:pPr>
              <a:defRPr/>
            </a:pPr>
            <a:endParaRPr lang="pt-BR" b="1" dirty="0"/>
          </a:p>
          <a:p>
            <a:pPr marL="342900" indent="-342900">
              <a:buFont typeface="Wingdings" pitchFamily="2" charset="2"/>
              <a:buChar char="q"/>
              <a:defRPr/>
            </a:pPr>
            <a:r>
              <a:rPr lang="pt-BR" dirty="0"/>
              <a:t>A estrutura formal da UEM poderá adequar-se às características de cada Submutuário, sendo que sua estrutura mínima deverá ser composta por 01 (um) Coordenador Geral, 01 (um) Coordenador Técnico, 01 (um) Coordenador Administrativo e Financeiro (que pode ser dividida, também, em duas Coordenadorias) e 01 (um) servidor (Assistente) de Monitoramento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UEM, em nenhuma hipótese, poderá ser dissolvida no período de implementação do projeto e até que sejam cumpridas todas as obrigações assumidas pelo Submutuário por meio do contrato de subempréstimo, em especial a apresentação das Demonstrações Financeiras do Projeto e entrega dos relatórios finais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Visando a continuidade do projeto e a manutenção do aprendizado, 2 desses </a:t>
            </a:r>
            <a:r>
              <a:rPr lang="pt-BR" dirty="0" err="1"/>
              <a:t>coordernadores</a:t>
            </a:r>
            <a:r>
              <a:rPr lang="pt-BR" dirty="0"/>
              <a:t> devem ser servidores efetivos</a:t>
            </a: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048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448300"/>
          </a:xfrm>
          <a:prstGeom prst="rect">
            <a:avLst/>
          </a:prstGeom>
          <a:noFill/>
        </p:spPr>
        <p:txBody>
          <a:bodyPr>
            <a:spAutoFit/>
          </a:bodyPr>
          <a:lstStyle/>
          <a:p>
            <a:pPr>
              <a:defRPr/>
            </a:pPr>
            <a:r>
              <a:rPr lang="pt-BR" sz="2400" b="1" dirty="0"/>
              <a:t>UEM: Coordenador-Geral</a:t>
            </a:r>
          </a:p>
          <a:p>
            <a:pPr>
              <a:defRPr/>
            </a:pPr>
            <a:endParaRPr lang="pt-BR" b="1" dirty="0"/>
          </a:p>
          <a:p>
            <a:pPr marL="342900" indent="-342900">
              <a:buFont typeface="Wingdings" pitchFamily="2" charset="2"/>
              <a:buChar char="q"/>
              <a:defRPr/>
            </a:pPr>
            <a:r>
              <a:rPr lang="pt-BR" dirty="0"/>
              <a:t>criar uma articulação estratégica com a COOPE/UCP e com a CAIXA</a:t>
            </a:r>
          </a:p>
          <a:p>
            <a:pPr marL="342900" indent="-342900">
              <a:buFont typeface="Wingdings" pitchFamily="2" charset="2"/>
              <a:buChar char="q"/>
              <a:defRPr/>
            </a:pPr>
            <a:r>
              <a:rPr lang="pt-BR" dirty="0"/>
              <a:t>elaborar programação de trabalho da UEM e apoiar todos os grupos internos, durante a etapa de implementação do Projeto</a:t>
            </a:r>
          </a:p>
          <a:p>
            <a:pPr marL="342900" indent="-342900">
              <a:buFont typeface="Wingdings" pitchFamily="2" charset="2"/>
              <a:buChar char="q"/>
              <a:defRPr/>
            </a:pPr>
            <a:r>
              <a:rPr lang="pt-BR" dirty="0"/>
              <a:t>divulgar, interna e externamente, o conteúdo do Projeto aprovado, bem como as ações implementadas ou em andamento</a:t>
            </a:r>
            <a:endParaRPr lang="pt-BR" b="1" dirty="0"/>
          </a:p>
          <a:p>
            <a:pPr marL="342900" indent="-342900">
              <a:buFont typeface="Wingdings" pitchFamily="2" charset="2"/>
              <a:buChar char="q"/>
              <a:defRPr/>
            </a:pPr>
            <a:r>
              <a:rPr lang="pt-BR" dirty="0"/>
              <a:t>solicitar desembolsos à CAIXA, em conjunto com o Coordenador Financeiro do Projeto</a:t>
            </a:r>
            <a:endParaRPr lang="pt-BR" b="1" dirty="0"/>
          </a:p>
          <a:p>
            <a:pPr marL="342900" indent="-342900">
              <a:buFont typeface="Wingdings" pitchFamily="2" charset="2"/>
              <a:buChar char="q"/>
              <a:defRPr/>
            </a:pPr>
            <a:r>
              <a:rPr lang="pt-BR" dirty="0"/>
              <a:t>autorizar os pagamentos dos bens e serviços adquiridos pelo projeto, em conjunto com o Coordenador Financeiro</a:t>
            </a:r>
            <a:endParaRPr lang="pt-BR" b="1" dirty="0"/>
          </a:p>
          <a:p>
            <a:pPr marL="342900" indent="-342900">
              <a:buFont typeface="Wingdings" pitchFamily="2" charset="2"/>
              <a:buChar char="q"/>
              <a:defRPr/>
            </a:pPr>
            <a:r>
              <a:rPr lang="pt-BR" dirty="0"/>
              <a:t>acompanhar e validar todos os relatórios e demonstrativos elaborados pela UEM</a:t>
            </a:r>
          </a:p>
          <a:p>
            <a:pPr marL="342900" indent="-342900">
              <a:buFont typeface="Wingdings" pitchFamily="2" charset="2"/>
              <a:buChar char="q"/>
              <a:defRPr/>
            </a:pPr>
            <a:r>
              <a:rPr lang="pt-BR" dirty="0"/>
              <a:t>solicitar à COOPE/UCP as não objeções requeridas pelos regulamentos do programa</a:t>
            </a:r>
          </a:p>
          <a:p>
            <a:pPr marL="342900" indent="-342900">
              <a:buFont typeface="Wingdings" pitchFamily="2" charset="2"/>
              <a:buChar char="q"/>
              <a:defRPr/>
            </a:pPr>
            <a:r>
              <a:rPr lang="pt-BR" dirty="0"/>
              <a:t>acompanhar as providências de regularização e saneamento das recomendações de auditoria</a:t>
            </a: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150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724525"/>
          </a:xfrm>
          <a:prstGeom prst="rect">
            <a:avLst/>
          </a:prstGeom>
          <a:noFill/>
        </p:spPr>
        <p:txBody>
          <a:bodyPr>
            <a:spAutoFit/>
          </a:bodyPr>
          <a:lstStyle/>
          <a:p>
            <a:pPr>
              <a:defRPr/>
            </a:pPr>
            <a:r>
              <a:rPr lang="pt-BR" sz="2400" b="1" dirty="0"/>
              <a:t>UEM: Coordenador Técnico</a:t>
            </a:r>
          </a:p>
          <a:p>
            <a:pPr>
              <a:defRPr/>
            </a:pPr>
            <a:endParaRPr lang="pt-BR" b="1" dirty="0"/>
          </a:p>
          <a:p>
            <a:pPr marL="342900" indent="-342900">
              <a:buFont typeface="Wingdings" pitchFamily="2" charset="2"/>
              <a:buChar char="q"/>
              <a:defRPr/>
            </a:pPr>
            <a:r>
              <a:rPr lang="pt-BR" dirty="0"/>
              <a:t>coordenar a elaboração do Planejamento Estratégico com foco na gestão fiscal, que subsidiará o projeto PNAFM</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elaborar projeto técnico, por meio do sistema SEEMP e promover todos os registros necessários à atualização dos registros no âmbito desse referido sistema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avaliar a elegibilidade dos produtos e dos insumos incluídos no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coordenar e avaliar, conjuntamente com as áreas funcionais, a execução do Projeto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divulgar as diretrizes e as recomendações técnicas do Programa PNAFM e demais orientações do BID, interna e externamente</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elaborar os relatórios técnicos do projeto</a:t>
            </a:r>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253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724525"/>
          </a:xfrm>
          <a:prstGeom prst="rect">
            <a:avLst/>
          </a:prstGeom>
          <a:noFill/>
        </p:spPr>
        <p:txBody>
          <a:bodyPr>
            <a:spAutoFit/>
          </a:bodyPr>
          <a:lstStyle/>
          <a:p>
            <a:pPr>
              <a:defRPr/>
            </a:pPr>
            <a:r>
              <a:rPr lang="pt-BR" sz="2400" b="1" dirty="0"/>
              <a:t>UEM: Coordenador Administrativo-Financeiro</a:t>
            </a:r>
          </a:p>
          <a:p>
            <a:pPr>
              <a:defRPr/>
            </a:pPr>
            <a:endParaRPr lang="pt-BR" b="1" dirty="0"/>
          </a:p>
          <a:p>
            <a:pPr marL="342900" indent="-342900">
              <a:buFont typeface="Wingdings" pitchFamily="2" charset="2"/>
              <a:buChar char="q"/>
              <a:defRPr/>
            </a:pPr>
            <a:r>
              <a:rPr lang="pt-BR" dirty="0"/>
              <a:t>administrar os recursos financeiros e materiais do Projeto por meio do </a:t>
            </a:r>
            <a:r>
              <a:rPr lang="pt-BR" dirty="0"/>
              <a:t>SEEMP, </a:t>
            </a:r>
            <a:r>
              <a:rPr lang="pt-BR" dirty="0"/>
              <a:t>promovendo os registros</a:t>
            </a:r>
          </a:p>
          <a:p>
            <a:pPr marL="342900" indent="-342900">
              <a:buFont typeface="Wingdings" pitchFamily="2" charset="2"/>
              <a:buChar char="q"/>
              <a:defRPr/>
            </a:pPr>
            <a:r>
              <a:rPr lang="pt-BR" dirty="0"/>
              <a:t>solicitar desembolsos à CAIXA, em conjunto com a Coordenação-Geral</a:t>
            </a:r>
          </a:p>
          <a:p>
            <a:pPr marL="342900" indent="-342900">
              <a:buFont typeface="Wingdings" pitchFamily="2" charset="2"/>
              <a:buChar char="q"/>
              <a:defRPr/>
            </a:pPr>
            <a:r>
              <a:rPr lang="pt-BR" dirty="0"/>
              <a:t>apresentar os relatórios e documentos de prestação de contas definidos no ROP e detalhados no MOP</a:t>
            </a:r>
          </a:p>
          <a:p>
            <a:pPr marL="342900" indent="-342900">
              <a:buFont typeface="Wingdings" pitchFamily="2" charset="2"/>
              <a:buChar char="q"/>
              <a:defRPr/>
            </a:pPr>
            <a:r>
              <a:rPr lang="pt-BR" dirty="0"/>
              <a:t>elaborar as Demonstrações Financeiras do projeto, por meio do sistemas SIAPM e </a:t>
            </a:r>
            <a:r>
              <a:rPr lang="pt-BR" dirty="0"/>
              <a:t>SEEMP e </a:t>
            </a:r>
            <a:r>
              <a:rPr lang="pt-BR" dirty="0"/>
              <a:t>demais formulários</a:t>
            </a:r>
          </a:p>
          <a:p>
            <a:pPr marL="342900" indent="-342900">
              <a:buFont typeface="Wingdings" pitchFamily="2" charset="2"/>
              <a:buChar char="q"/>
              <a:defRPr/>
            </a:pPr>
            <a:r>
              <a:rPr lang="pt-BR" dirty="0"/>
              <a:t>cuidar dos aspectos patrimoniais relacionados com as aquisições do projeto</a:t>
            </a:r>
          </a:p>
          <a:p>
            <a:pPr marL="342900" indent="-342900">
              <a:buFont typeface="Wingdings" pitchFamily="2" charset="2"/>
              <a:buChar char="q"/>
              <a:defRPr/>
            </a:pPr>
            <a:r>
              <a:rPr lang="pt-BR" dirty="0"/>
              <a:t>cuidar dos aspectos administrativos relacionados com as atividades promovidas pela COOPE/UCP, em especial aqueles promovidos pelo COGEP (Comitê Gestor da Rede PNAFM)</a:t>
            </a:r>
          </a:p>
          <a:p>
            <a:pPr marL="342900" indent="-342900">
              <a:buFont typeface="Wingdings" pitchFamily="2" charset="2"/>
              <a:buChar char="q"/>
              <a:defRPr/>
            </a:pPr>
            <a:r>
              <a:rPr lang="pt-BR" dirty="0"/>
              <a:t>avaliar a elegibilidade do pagamento, por meio da revisão dos documentos licitatórios previamente ao cadastramento dos contratos de fornecedores</a:t>
            </a:r>
          </a:p>
          <a:p>
            <a:pPr marL="342900" indent="-342900">
              <a:buFont typeface="Wingdings" pitchFamily="2" charset="2"/>
              <a:buChar char="q"/>
              <a:defRPr/>
            </a:pPr>
            <a:r>
              <a:rPr lang="pt-BR" dirty="0"/>
              <a:t>autorizar os pagamentos dos bens e serviços adquiridos pelo projeto, em conjunto com o Coordenador Geral do Projeto</a:t>
            </a:r>
          </a:p>
          <a:p>
            <a:pPr marL="342900" indent="-342900">
              <a:buFont typeface="Wingdings" pitchFamily="2" charset="2"/>
              <a:buChar char="q"/>
              <a:defRPr/>
            </a:pPr>
            <a:endParaRPr lang="pt-BR"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355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616450"/>
          </a:xfrm>
          <a:prstGeom prst="rect">
            <a:avLst/>
          </a:prstGeom>
          <a:noFill/>
        </p:spPr>
        <p:txBody>
          <a:bodyPr>
            <a:spAutoFit/>
          </a:bodyPr>
          <a:lstStyle/>
          <a:p>
            <a:pPr>
              <a:defRPr/>
            </a:pPr>
            <a:r>
              <a:rPr lang="pt-BR" sz="2400" b="1" dirty="0"/>
              <a:t>UEM: Assistente de Monitoramento</a:t>
            </a:r>
          </a:p>
          <a:p>
            <a:pPr>
              <a:defRPr/>
            </a:pPr>
            <a:endParaRPr lang="pt-BR" b="1" dirty="0"/>
          </a:p>
          <a:p>
            <a:pPr marL="342900" indent="-342900">
              <a:buFont typeface="Wingdings" pitchFamily="2" charset="2"/>
              <a:buChar char="q"/>
              <a:defRPr/>
            </a:pPr>
            <a:r>
              <a:rPr lang="pt-BR" dirty="0"/>
              <a:t>manter atualizadas as informações </a:t>
            </a:r>
            <a:r>
              <a:rPr lang="pt-BR" dirty="0" err="1"/>
              <a:t>refentes</a:t>
            </a:r>
            <a:r>
              <a:rPr lang="pt-BR" dirty="0"/>
              <a:t> ao monitoramento do projeto no sistema SEEMP</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atualizar o Relatório de Monitoramento do Projeto Municipal (planilha eletrônica Excel), de acordo com as orientações da COOPE/UCP</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apoiar a UEM na apuração e no acompanhamento dos indicadores do Programa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apoiar a UEM na elaboração dos relatórios de acompanhamento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apoiar a UEM na elaboração do Relatório de Conclusão do Projeto (PCR)</a:t>
            </a:r>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457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24580" name="CaixaDeTexto 4"/>
          <p:cNvSpPr txBox="1">
            <a:spLocks noChangeArrowheads="1"/>
          </p:cNvSpPr>
          <p:nvPr/>
        </p:nvSpPr>
        <p:spPr bwMode="auto">
          <a:xfrm>
            <a:off x="539750" y="1974850"/>
            <a:ext cx="8280400" cy="2678113"/>
          </a:xfrm>
          <a:prstGeom prst="rect">
            <a:avLst/>
          </a:prstGeom>
          <a:noFill/>
          <a:ln w="9525">
            <a:noFill/>
            <a:miter lim="800000"/>
            <a:headEnd/>
            <a:tailEnd/>
          </a:ln>
        </p:spPr>
        <p:txBody>
          <a:bodyPr>
            <a:spAutoFit/>
          </a:bodyPr>
          <a:lstStyle/>
          <a:p>
            <a:pPr marL="342900" indent="-342900" algn="ctr"/>
            <a:r>
              <a:rPr lang="pt-BR" sz="4400" b="1"/>
              <a:t>2ª PARTE: CARACTERÍSTICAS DO FINANCIAMENTO</a:t>
            </a:r>
          </a:p>
          <a:p>
            <a:pPr marL="342900" indent="-342900"/>
            <a:endParaRPr lang="pt-BR" b="1"/>
          </a:p>
          <a:p>
            <a:pPr marL="342900" indent="-342900">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560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549275"/>
            <a:ext cx="8280400" cy="5940425"/>
          </a:xfrm>
          <a:prstGeom prst="rect">
            <a:avLst/>
          </a:prstGeom>
          <a:noFill/>
        </p:spPr>
        <p:txBody>
          <a:bodyPr>
            <a:spAutoFit/>
          </a:bodyPr>
          <a:lstStyle/>
          <a:p>
            <a:pPr>
              <a:defRPr/>
            </a:pPr>
            <a:r>
              <a:rPr lang="pt-BR" sz="2400" b="1" dirty="0"/>
              <a:t>Características do Financiamento</a:t>
            </a:r>
          </a:p>
          <a:p>
            <a:pPr>
              <a:defRPr/>
            </a:pPr>
            <a:endParaRPr lang="pt-BR" dirty="0"/>
          </a:p>
          <a:p>
            <a:pPr marL="342900" indent="-342900">
              <a:buFont typeface="Wingdings" pitchFamily="2" charset="2"/>
              <a:buChar char="q"/>
              <a:defRPr/>
            </a:pPr>
            <a:r>
              <a:rPr lang="pt-BR" dirty="0"/>
              <a:t> </a:t>
            </a:r>
            <a:r>
              <a:rPr lang="pt-BR" b="1" dirty="0"/>
              <a:t>Tipo da operação de crédito</a:t>
            </a:r>
            <a:endParaRPr lang="pt-BR" dirty="0"/>
          </a:p>
          <a:p>
            <a:pPr marL="800100" lvl="1" indent="-342900">
              <a:buFont typeface="Wingdings" pitchFamily="2" charset="2"/>
              <a:buChar char="ü"/>
              <a:defRPr/>
            </a:pPr>
            <a:r>
              <a:rPr lang="pt-BR" dirty="0"/>
              <a:t>Financiamento por meio de contrato de subempréstimo</a:t>
            </a:r>
          </a:p>
          <a:p>
            <a:pPr>
              <a:defRPr/>
            </a:pPr>
            <a:r>
              <a:rPr lang="pt-BR" b="1" dirty="0"/>
              <a:t>	</a:t>
            </a:r>
          </a:p>
          <a:p>
            <a:pPr>
              <a:buFont typeface="Wingdings" pitchFamily="2" charset="2"/>
              <a:buChar char="q"/>
              <a:defRPr/>
            </a:pPr>
            <a:r>
              <a:rPr lang="pt-BR" b="1" dirty="0"/>
              <a:t>    Parâmetros financeiros</a:t>
            </a:r>
          </a:p>
          <a:p>
            <a:pPr lvl="1">
              <a:buFont typeface="Wingdings" pitchFamily="2" charset="2"/>
              <a:buChar char="ü"/>
              <a:defRPr/>
            </a:pPr>
            <a:r>
              <a:rPr lang="pt-BR" b="1" dirty="0"/>
              <a:t>  </a:t>
            </a:r>
            <a:r>
              <a:rPr lang="pt-BR" dirty="0"/>
              <a:t>Regras e condições análogas ao contrato de empréstimo firmado entre a UNIÃO e o BID</a:t>
            </a:r>
          </a:p>
          <a:p>
            <a:pPr lvl="1">
              <a:defRPr/>
            </a:pPr>
            <a:endParaRPr lang="pt-BR" b="1" dirty="0"/>
          </a:p>
          <a:p>
            <a:pPr>
              <a:buFont typeface="Wingdings" pitchFamily="2" charset="2"/>
              <a:buChar char="q"/>
              <a:defRPr/>
            </a:pPr>
            <a:r>
              <a:rPr lang="pt-BR" b="1" dirty="0"/>
              <a:t>    Agente Financeiro</a:t>
            </a:r>
          </a:p>
          <a:p>
            <a:pPr lvl="1">
              <a:buFont typeface="Wingdings" pitchFamily="2" charset="2"/>
              <a:buChar char="ü"/>
              <a:defRPr/>
            </a:pPr>
            <a:r>
              <a:rPr lang="pt-BR" b="1" dirty="0"/>
              <a:t>  </a:t>
            </a:r>
            <a:r>
              <a:rPr lang="pt-BR" dirty="0"/>
              <a:t>Exclusivo com a CAIXA ECONÔMICA FEDERAL</a:t>
            </a:r>
          </a:p>
          <a:p>
            <a:pPr lvl="1">
              <a:defRPr/>
            </a:pPr>
            <a:endParaRPr lang="pt-BR" b="1" dirty="0"/>
          </a:p>
          <a:p>
            <a:pPr>
              <a:buFont typeface="Wingdings" pitchFamily="2" charset="2"/>
              <a:buChar char="q"/>
              <a:defRPr/>
            </a:pPr>
            <a:r>
              <a:rPr lang="pt-BR" b="1" dirty="0"/>
              <a:t>   Moeda</a:t>
            </a:r>
          </a:p>
          <a:p>
            <a:pPr lvl="1">
              <a:buFont typeface="Wingdings" pitchFamily="2" charset="2"/>
              <a:buChar char="ü"/>
              <a:defRPr/>
            </a:pPr>
            <a:r>
              <a:rPr lang="pt-BR" dirty="0"/>
              <a:t>  Crédito em moeda nacional com equivalência  em dólares para fins de reserva de recursos</a:t>
            </a:r>
          </a:p>
          <a:p>
            <a:pPr lvl="1">
              <a:defRPr/>
            </a:pPr>
            <a:r>
              <a:rPr lang="pt-BR" b="1" dirty="0"/>
              <a:t>	</a:t>
            </a:r>
          </a:p>
          <a:p>
            <a:pPr>
              <a:buFont typeface="Wingdings" pitchFamily="2" charset="2"/>
              <a:buChar char="q"/>
              <a:defRPr/>
            </a:pPr>
            <a:r>
              <a:rPr lang="pt-BR" b="1" dirty="0"/>
              <a:t>   Percentual do financiamento</a:t>
            </a:r>
          </a:p>
          <a:p>
            <a:pPr lvl="1">
              <a:buFont typeface="Wingdings" pitchFamily="2" charset="2"/>
              <a:buChar char="ü"/>
              <a:defRPr/>
            </a:pPr>
            <a:r>
              <a:rPr lang="pt-BR" b="1" dirty="0"/>
              <a:t> </a:t>
            </a:r>
            <a:r>
              <a:rPr lang="pt-BR" dirty="0"/>
              <a:t>De até 90% do valor do projeto, com aporte de contrapartida mínima de 10%</a:t>
            </a: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662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549275"/>
            <a:ext cx="8280400" cy="3508375"/>
          </a:xfrm>
          <a:prstGeom prst="rect">
            <a:avLst/>
          </a:prstGeom>
          <a:noFill/>
        </p:spPr>
        <p:txBody>
          <a:bodyPr>
            <a:spAutoFit/>
          </a:bodyPr>
          <a:lstStyle/>
          <a:p>
            <a:pPr>
              <a:defRPr/>
            </a:pPr>
            <a:r>
              <a:rPr lang="pt-BR" sz="2400" b="1" dirty="0"/>
              <a:t>Prazos da Operação de Crédito</a:t>
            </a:r>
          </a:p>
          <a:p>
            <a:pPr>
              <a:defRPr/>
            </a:pPr>
            <a:endParaRPr lang="pt-BR" dirty="0"/>
          </a:p>
          <a:p>
            <a:pPr marL="342900" indent="-342900">
              <a:buFont typeface="Wingdings" pitchFamily="2" charset="2"/>
              <a:buChar char="q"/>
              <a:defRPr/>
            </a:pPr>
            <a:r>
              <a:rPr lang="pt-BR" b="1" dirty="0">
                <a:solidFill>
                  <a:srgbClr val="000000"/>
                </a:solidFill>
                <a:latin typeface="Arial" pitchFamily="34" charset="0"/>
                <a:cs typeface="Arial" pitchFamily="34" charset="0"/>
              </a:rPr>
              <a:t>Prazo de Carência</a:t>
            </a:r>
          </a:p>
          <a:p>
            <a:pPr marL="800100" lvl="1" indent="-342900">
              <a:buFont typeface="Wingdings" pitchFamily="2" charset="2"/>
              <a:buChar char="ü"/>
              <a:defRPr/>
            </a:pPr>
            <a:r>
              <a:rPr lang="pt-BR" dirty="0">
                <a:solidFill>
                  <a:srgbClr val="000000"/>
                </a:solidFill>
                <a:latin typeface="Arial" pitchFamily="34" charset="0"/>
                <a:cs typeface="Arial" pitchFamily="34" charset="0"/>
              </a:rPr>
              <a:t>Equivalente ao prazo de execução do projeto, de até 04 (quatro) anos</a:t>
            </a:r>
          </a:p>
          <a:p>
            <a:pPr marL="800100" lvl="1" indent="-342900">
              <a:defRPr/>
            </a:pPr>
            <a:endParaRPr lang="pt-BR" b="1" dirty="0">
              <a:solidFill>
                <a:srgbClr val="000000"/>
              </a:solidFill>
              <a:latin typeface="Arial" pitchFamily="34" charset="0"/>
              <a:cs typeface="Arial" pitchFamily="34" charset="0"/>
            </a:endParaRPr>
          </a:p>
          <a:p>
            <a:pPr marL="342900" indent="-342900">
              <a:buFont typeface="Wingdings" pitchFamily="2" charset="2"/>
              <a:buChar char="q"/>
              <a:defRPr/>
            </a:pPr>
            <a:r>
              <a:rPr lang="pt-BR" b="1" dirty="0">
                <a:solidFill>
                  <a:srgbClr val="000000"/>
                </a:solidFill>
                <a:latin typeface="Arial" pitchFamily="34" charset="0"/>
                <a:cs typeface="Arial" pitchFamily="34" charset="0"/>
              </a:rPr>
              <a:t>Prazo – Amortização</a:t>
            </a:r>
          </a:p>
          <a:p>
            <a:pPr marL="800100" lvl="1" indent="-342900">
              <a:buFont typeface="Wingdings" pitchFamily="2" charset="2"/>
              <a:buChar char="ü"/>
              <a:defRPr/>
            </a:pPr>
            <a:r>
              <a:rPr lang="pt-BR" dirty="0">
                <a:solidFill>
                  <a:srgbClr val="000000"/>
                </a:solidFill>
                <a:latin typeface="Arial" pitchFamily="34" charset="0"/>
                <a:cs typeface="Arial" pitchFamily="34" charset="0"/>
              </a:rPr>
              <a:t>Inicia-se imediatamente após o término do prazo de execução, sendo que a última parcela tem vencimento em 15/12/2041</a:t>
            </a:r>
          </a:p>
          <a:p>
            <a:pPr marL="800100" lvl="1" indent="-342900">
              <a:defRPr/>
            </a:pPr>
            <a:endParaRPr lang="pt-BR" b="1" dirty="0">
              <a:solidFill>
                <a:srgbClr val="000000"/>
              </a:solidFill>
              <a:latin typeface="Arial" pitchFamily="34" charset="0"/>
              <a:cs typeface="Arial" pitchFamily="34" charset="0"/>
            </a:endParaRPr>
          </a:p>
          <a:p>
            <a:pPr marL="342900" indent="-342900">
              <a:buFont typeface="Wingdings" pitchFamily="2" charset="2"/>
              <a:buChar char="q"/>
              <a:defRPr/>
            </a:pPr>
            <a:r>
              <a:rPr lang="pt-BR" b="1" dirty="0">
                <a:solidFill>
                  <a:srgbClr val="000000"/>
                </a:solidFill>
                <a:latin typeface="Arial" pitchFamily="34" charset="0"/>
                <a:cs typeface="Arial" pitchFamily="34" charset="0"/>
              </a:rPr>
              <a:t>Pagamento de encargos</a:t>
            </a:r>
          </a:p>
          <a:p>
            <a:pPr marL="800100" lvl="1" indent="-342900">
              <a:buFont typeface="Wingdings" pitchFamily="2" charset="2"/>
              <a:buChar char="ü"/>
              <a:defRPr/>
            </a:pPr>
            <a:r>
              <a:rPr lang="pt-BR" dirty="0">
                <a:solidFill>
                  <a:srgbClr val="000000"/>
                </a:solidFill>
                <a:latin typeface="Arial" pitchFamily="34" charset="0"/>
                <a:cs typeface="Arial" pitchFamily="34" charset="0"/>
              </a:rPr>
              <a:t>Semestral (com parcelas vincendas em 15/JUN e 15/DEZ)</a:t>
            </a:r>
          </a:p>
          <a:p>
            <a:pPr marL="342900" indent="-342900">
              <a:defRPr/>
            </a:pPr>
            <a:endParaRPr lang="pt-B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765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549275"/>
            <a:ext cx="8280400" cy="1014413"/>
          </a:xfrm>
          <a:prstGeom prst="rect">
            <a:avLst/>
          </a:prstGeom>
          <a:noFill/>
        </p:spPr>
        <p:txBody>
          <a:bodyPr>
            <a:spAutoFit/>
          </a:bodyPr>
          <a:lstStyle/>
          <a:p>
            <a:pPr>
              <a:defRPr/>
            </a:pPr>
            <a:r>
              <a:rPr lang="pt-BR" sz="2400" b="1" dirty="0"/>
              <a:t>Prazos da Operação de Crédito</a:t>
            </a:r>
          </a:p>
          <a:p>
            <a:pPr>
              <a:defRPr/>
            </a:pPr>
            <a:endParaRPr lang="pt-BR" dirty="0"/>
          </a:p>
          <a:p>
            <a:pPr marL="342900" indent="-342900">
              <a:defRPr/>
            </a:pPr>
            <a:endParaRPr lang="pt-BR" dirty="0"/>
          </a:p>
        </p:txBody>
      </p:sp>
      <p:pic>
        <p:nvPicPr>
          <p:cNvPr id="27653" name="Picture 9"/>
          <p:cNvPicPr>
            <a:picLocks noChangeAspect="1" noChangeArrowheads="1"/>
          </p:cNvPicPr>
          <p:nvPr/>
        </p:nvPicPr>
        <p:blipFill>
          <a:blip r:embed="rId3" cstate="print"/>
          <a:srcRect/>
          <a:stretch>
            <a:fillRect/>
          </a:stretch>
        </p:blipFill>
        <p:spPr bwMode="auto">
          <a:xfrm>
            <a:off x="250825" y="1916113"/>
            <a:ext cx="8713788" cy="3198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6002338"/>
          </a:xfrm>
          <a:prstGeom prst="rect">
            <a:avLst/>
          </a:prstGeom>
          <a:noFill/>
        </p:spPr>
        <p:txBody>
          <a:bodyPr>
            <a:spAutoFit/>
          </a:bodyPr>
          <a:lstStyle/>
          <a:p>
            <a:pPr>
              <a:defRPr/>
            </a:pPr>
            <a:r>
              <a:rPr lang="pt-BR" sz="2400" b="1" dirty="0"/>
              <a:t>Agenda</a:t>
            </a:r>
          </a:p>
          <a:p>
            <a:pPr>
              <a:defRPr/>
            </a:pPr>
            <a:endParaRPr lang="pt-BR" dirty="0"/>
          </a:p>
          <a:p>
            <a:pPr marL="342900" indent="-342900">
              <a:defRPr/>
            </a:pPr>
            <a:r>
              <a:rPr lang="pt-BR" b="1" dirty="0"/>
              <a:t>	1ª PARTE: INTRODUÇÃO ÀS REGRAS DO PNAFM III E PANORAMA DOS MUNICÍPIOS </a:t>
            </a:r>
            <a:r>
              <a:rPr lang="pt-BR" dirty="0"/>
              <a:t>– objetivos, informações, panorama dos municípios e atribuições da UEM</a:t>
            </a:r>
          </a:p>
          <a:p>
            <a:pPr marL="342900" indent="-342900">
              <a:buFont typeface="Wingdings" pitchFamily="2" charset="2"/>
              <a:buChar char="q"/>
              <a:defRPr/>
            </a:pPr>
            <a:endParaRPr lang="pt-BR" b="1" dirty="0"/>
          </a:p>
          <a:p>
            <a:pPr marL="342900" indent="-342900">
              <a:defRPr/>
            </a:pPr>
            <a:r>
              <a:rPr lang="pt-BR" b="1" dirty="0"/>
              <a:t>	2ª PARTE: CARACTERÍSTICAS DO FINANCIAMENTO </a:t>
            </a:r>
            <a:r>
              <a:rPr lang="pt-BR" dirty="0"/>
              <a:t>– características, prazos, custos e riscos</a:t>
            </a:r>
          </a:p>
          <a:p>
            <a:pPr marL="342900" indent="-342900">
              <a:buFont typeface="Wingdings" pitchFamily="2" charset="2"/>
              <a:buChar char="q"/>
              <a:defRPr/>
            </a:pPr>
            <a:endParaRPr lang="pt-BR" b="1" dirty="0"/>
          </a:p>
          <a:p>
            <a:pPr marL="342900" indent="-342900">
              <a:defRPr/>
            </a:pPr>
            <a:r>
              <a:rPr lang="pt-BR" b="1" dirty="0"/>
              <a:t>	3ª PARTE: OPERACIONAL DO PNAFM </a:t>
            </a:r>
            <a:r>
              <a:rPr lang="pt-BR" dirty="0"/>
              <a:t>– movimentação financeira, riscos, dotações orçamentárias, pagamentos, solicitação de recursos, justificativas de gastos </a:t>
            </a:r>
          </a:p>
          <a:p>
            <a:pPr marL="342900" indent="-342900">
              <a:buFont typeface="Wingdings" pitchFamily="2" charset="2"/>
              <a:buChar char="q"/>
              <a:defRPr/>
            </a:pPr>
            <a:endParaRPr lang="pt-BR" b="1" dirty="0"/>
          </a:p>
          <a:p>
            <a:pPr marL="342900" indent="-342900">
              <a:defRPr/>
            </a:pPr>
            <a:r>
              <a:rPr lang="pt-BR" b="1" dirty="0"/>
              <a:t>	4ª PARTE: DEMONSTRAÇÕES FINANCEIRAS </a:t>
            </a:r>
            <a:r>
              <a:rPr lang="pt-BR" dirty="0"/>
              <a:t>– demonstrações, auditoria, informações finais e conclusões</a:t>
            </a:r>
          </a:p>
          <a:p>
            <a:pPr marL="342900" indent="-342900">
              <a:defRPr/>
            </a:pPr>
            <a:endParaRPr lang="pt-BR" b="1" dirty="0"/>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867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20713"/>
            <a:ext cx="8280400" cy="5170487"/>
          </a:xfrm>
          <a:prstGeom prst="rect">
            <a:avLst/>
          </a:prstGeom>
          <a:noFill/>
        </p:spPr>
        <p:txBody>
          <a:bodyPr>
            <a:spAutoFit/>
          </a:bodyPr>
          <a:lstStyle/>
          <a:p>
            <a:pPr>
              <a:defRPr/>
            </a:pPr>
            <a:r>
              <a:rPr lang="pt-BR" sz="2400" b="1" dirty="0"/>
              <a:t>Custo do Financiamento</a:t>
            </a:r>
          </a:p>
          <a:p>
            <a:pPr>
              <a:defRPr/>
            </a:pPr>
            <a:endParaRPr lang="pt-BR" dirty="0"/>
          </a:p>
          <a:p>
            <a:pPr marL="342900" indent="-342900">
              <a:buFont typeface="Wingdings" pitchFamily="2" charset="2"/>
              <a:buChar char="q"/>
              <a:defRPr/>
            </a:pPr>
            <a:r>
              <a:rPr lang="pt-BR" b="1" dirty="0">
                <a:solidFill>
                  <a:srgbClr val="000000"/>
                </a:solidFill>
                <a:latin typeface="Calibri"/>
              </a:rPr>
              <a:t>Encargos – juros</a:t>
            </a:r>
          </a:p>
          <a:p>
            <a:pPr marL="800100" lvl="1" indent="-342900">
              <a:buFont typeface="Wingdings" pitchFamily="2" charset="2"/>
              <a:buChar char="q"/>
              <a:defRPr/>
            </a:pPr>
            <a:r>
              <a:rPr lang="pt-BR" dirty="0">
                <a:solidFill>
                  <a:srgbClr val="000000"/>
                </a:solidFill>
                <a:latin typeface="Calibri"/>
              </a:rPr>
              <a:t>taxa fixada pelo BID incidente sobre o saldo devedor cobrada a partir do 1º desembolso - última taxa de 3,24% </a:t>
            </a:r>
            <a:r>
              <a:rPr lang="pt-BR" dirty="0" err="1">
                <a:solidFill>
                  <a:srgbClr val="000000"/>
                </a:solidFill>
                <a:latin typeface="Calibri"/>
              </a:rPr>
              <a:t>a.a.</a:t>
            </a:r>
            <a:endParaRPr lang="pt-BR" dirty="0">
              <a:solidFill>
                <a:srgbClr val="000000"/>
              </a:solidFill>
              <a:latin typeface="Calibri"/>
            </a:endParaRPr>
          </a:p>
          <a:p>
            <a:pPr marL="800100" lvl="1" indent="-342900">
              <a:defRPr/>
            </a:pPr>
            <a:endParaRPr lang="pt-BR" b="1" dirty="0">
              <a:solidFill>
                <a:srgbClr val="000000"/>
              </a:solidFill>
              <a:latin typeface="Calibri"/>
            </a:endParaRPr>
          </a:p>
          <a:p>
            <a:pPr marL="342900" indent="-342900">
              <a:buFont typeface="Wingdings" pitchFamily="2" charset="2"/>
              <a:buChar char="q"/>
              <a:defRPr/>
            </a:pPr>
            <a:r>
              <a:rPr lang="pt-BR" b="1" dirty="0">
                <a:solidFill>
                  <a:srgbClr val="000000"/>
                </a:solidFill>
                <a:latin typeface="Calibri"/>
              </a:rPr>
              <a:t>Encargos - comissão de crédito</a:t>
            </a:r>
          </a:p>
          <a:p>
            <a:pPr marL="800100" lvl="1" indent="-342900">
              <a:buFont typeface="Wingdings" pitchFamily="2" charset="2"/>
              <a:buChar char="q"/>
              <a:defRPr/>
            </a:pPr>
            <a:r>
              <a:rPr lang="pt-BR" dirty="0">
                <a:solidFill>
                  <a:srgbClr val="000000"/>
                </a:solidFill>
                <a:latin typeface="Calibri"/>
              </a:rPr>
              <a:t>taxa fixada pelo BID, limitado ao percentual de 0,75% a.a, incidente sobre o limite de crédito não desembolsado e devido após 60 (sessenta dias) da assinatura de contrato. Desde 2014, o BID vem aplicando a taxa de 0,5% </a:t>
            </a:r>
            <a:r>
              <a:rPr lang="pt-BR" dirty="0" err="1">
                <a:solidFill>
                  <a:srgbClr val="000000"/>
                </a:solidFill>
                <a:latin typeface="Calibri"/>
              </a:rPr>
              <a:t>a.a.</a:t>
            </a:r>
            <a:endParaRPr lang="pt-BR" dirty="0">
              <a:solidFill>
                <a:srgbClr val="000000"/>
              </a:solidFill>
              <a:latin typeface="Calibri"/>
            </a:endParaRPr>
          </a:p>
          <a:p>
            <a:pPr marL="800100" lvl="1" indent="-342900">
              <a:defRPr/>
            </a:pPr>
            <a:endParaRPr lang="pt-BR" b="1" dirty="0">
              <a:solidFill>
                <a:srgbClr val="000000"/>
              </a:solidFill>
              <a:latin typeface="Calibri"/>
            </a:endParaRPr>
          </a:p>
          <a:p>
            <a:pPr marL="342900" indent="-342900">
              <a:buFont typeface="Wingdings" pitchFamily="2" charset="2"/>
              <a:buChar char="q"/>
              <a:defRPr/>
            </a:pPr>
            <a:r>
              <a:rPr lang="pt-BR" b="1" dirty="0">
                <a:solidFill>
                  <a:srgbClr val="000000"/>
                </a:solidFill>
                <a:latin typeface="Calibri"/>
              </a:rPr>
              <a:t>Encargos - comissão do Agente Financeiro - CAIXA</a:t>
            </a:r>
          </a:p>
          <a:p>
            <a:pPr marL="800100" lvl="1" indent="-342900">
              <a:buFont typeface="Wingdings" pitchFamily="2" charset="2"/>
              <a:buChar char="q"/>
              <a:defRPr/>
            </a:pPr>
            <a:r>
              <a:rPr lang="pt-BR" dirty="0">
                <a:solidFill>
                  <a:srgbClr val="000000"/>
                </a:solidFill>
                <a:latin typeface="Calibri"/>
              </a:rPr>
              <a:t>taxa fixada contratualmente de 0,7% a.a sobre o saldo devedor na fase de execução e de 0,5% a.a sobre o saldo devedor na fase de amortização.</a:t>
            </a:r>
          </a:p>
          <a:p>
            <a:pPr marL="800100" lvl="1" indent="-342900">
              <a:defRPr/>
            </a:pPr>
            <a:endParaRPr lang="pt-BR" b="1" dirty="0">
              <a:solidFill>
                <a:srgbClr val="000000"/>
              </a:solidFill>
              <a:latin typeface="Calibri"/>
            </a:endParaRPr>
          </a:p>
          <a:p>
            <a:pPr marL="342900" indent="-342900">
              <a:buFont typeface="Wingdings" pitchFamily="2" charset="2"/>
              <a:buChar char="q"/>
              <a:defRPr/>
            </a:pPr>
            <a:r>
              <a:rPr lang="pt-BR" b="1" dirty="0">
                <a:solidFill>
                  <a:srgbClr val="000000"/>
                </a:solidFill>
                <a:latin typeface="Calibri"/>
              </a:rPr>
              <a:t>Encargos – FIV</a:t>
            </a:r>
          </a:p>
          <a:p>
            <a:pPr marL="800100" lvl="1" indent="-342900">
              <a:buFont typeface="Wingdings" pitchFamily="2" charset="2"/>
              <a:buChar char="q"/>
              <a:defRPr/>
            </a:pPr>
            <a:r>
              <a:rPr lang="pt-BR" dirty="0">
                <a:solidFill>
                  <a:srgbClr val="000000"/>
                </a:solidFill>
                <a:latin typeface="Calibri"/>
              </a:rPr>
              <a:t>taxa fixada pelo BID de até 1% sobre a parcela de cada desembolso. Essa taxa não vem sendo aplicada pelo BID desde 2003.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2969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2678113"/>
          </a:xfrm>
          <a:prstGeom prst="rect">
            <a:avLst/>
          </a:prstGeom>
          <a:noFill/>
        </p:spPr>
        <p:txBody>
          <a:bodyPr>
            <a:spAutoFit/>
          </a:bodyPr>
          <a:lstStyle/>
          <a:p>
            <a:pPr>
              <a:defRPr/>
            </a:pPr>
            <a:r>
              <a:rPr lang="pt-BR" sz="2400" b="1" dirty="0"/>
              <a:t>Riscos Financeiros da Operação de Crédito</a:t>
            </a:r>
          </a:p>
          <a:p>
            <a:pPr marL="342900" indent="-342900">
              <a:defRPr/>
            </a:pPr>
            <a:endParaRPr lang="pt-BR" dirty="0"/>
          </a:p>
          <a:p>
            <a:pPr marL="342900" indent="-342900">
              <a:buFont typeface="Wingdings" pitchFamily="2" charset="2"/>
              <a:buChar char="q"/>
              <a:defRPr/>
            </a:pPr>
            <a:r>
              <a:rPr lang="pt-BR" b="1" dirty="0"/>
              <a:t>Na Fase de retorno</a:t>
            </a:r>
          </a:p>
          <a:p>
            <a:pPr marL="342900" indent="-342900">
              <a:buFont typeface="Wingdings" pitchFamily="2" charset="2"/>
              <a:buChar char="q"/>
              <a:defRPr/>
            </a:pPr>
            <a:endParaRPr lang="pt-BR" b="1" dirty="0"/>
          </a:p>
          <a:p>
            <a:pPr marL="342900" indent="-342900">
              <a:buFont typeface="Wingdings" pitchFamily="2" charset="2"/>
              <a:buChar char="ü"/>
              <a:defRPr/>
            </a:pPr>
            <a:r>
              <a:rPr lang="pt-BR" dirty="0"/>
              <a:t>Variação positiva ou negativa, com base na comparação do valor da moeda US$ entre a data do desembolso e a data de amortização</a:t>
            </a:r>
          </a:p>
          <a:p>
            <a:pPr marL="342900" indent="-342900">
              <a:buFont typeface="Wingdings" pitchFamily="2" charset="2"/>
              <a:buChar char="ü"/>
              <a:defRPr/>
            </a:pPr>
            <a:endParaRPr lang="pt-BR" dirty="0"/>
          </a:p>
          <a:p>
            <a:pPr marL="342900" indent="-342900">
              <a:buFont typeface="Wingdings" pitchFamily="2" charset="2"/>
              <a:buChar char="ü"/>
              <a:defRPr/>
            </a:pPr>
            <a:r>
              <a:rPr lang="pt-BR" dirty="0"/>
              <a:t>Interessante observar a particularidade dessa questão; oportunidades, ainda mais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072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30724" name="CaixaDeTexto 4"/>
          <p:cNvSpPr txBox="1">
            <a:spLocks noChangeArrowheads="1"/>
          </p:cNvSpPr>
          <p:nvPr/>
        </p:nvSpPr>
        <p:spPr bwMode="auto">
          <a:xfrm>
            <a:off x="468313" y="2292350"/>
            <a:ext cx="8280400" cy="2000250"/>
          </a:xfrm>
          <a:prstGeom prst="rect">
            <a:avLst/>
          </a:prstGeom>
          <a:noFill/>
          <a:ln w="9525">
            <a:noFill/>
            <a:miter lim="800000"/>
            <a:headEnd/>
            <a:tailEnd/>
          </a:ln>
        </p:spPr>
        <p:txBody>
          <a:bodyPr>
            <a:spAutoFit/>
          </a:bodyPr>
          <a:lstStyle/>
          <a:p>
            <a:pPr marL="342900" indent="-342900" algn="ctr"/>
            <a:r>
              <a:rPr lang="pt-BR" sz="4400" b="1"/>
              <a:t>3ª PARTE: OPERACIONAL DO PNAFM</a:t>
            </a:r>
          </a:p>
          <a:p>
            <a:pPr marL="342900" indent="-342900"/>
            <a:endParaRPr lang="pt-BR" b="1"/>
          </a:p>
          <a:p>
            <a:pPr marL="342900" indent="-342900">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174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20713"/>
            <a:ext cx="8280400" cy="2678112"/>
          </a:xfrm>
          <a:prstGeom prst="rect">
            <a:avLst/>
          </a:prstGeom>
          <a:noFill/>
        </p:spPr>
        <p:txBody>
          <a:bodyPr>
            <a:spAutoFit/>
          </a:bodyPr>
          <a:lstStyle/>
          <a:p>
            <a:pPr>
              <a:defRPr/>
            </a:pPr>
            <a:r>
              <a:rPr lang="pt-BR" sz="2400" b="1" dirty="0">
                <a:latin typeface="Arial" pitchFamily="34" charset="0"/>
                <a:cs typeface="Arial" pitchFamily="34" charset="0"/>
              </a:rPr>
              <a:t>Movimentação Financeira</a:t>
            </a:r>
          </a:p>
          <a:p>
            <a:pPr>
              <a:defRPr/>
            </a:pPr>
            <a:endParaRPr lang="pt-BR" dirty="0">
              <a:latin typeface="Arial" pitchFamily="34" charset="0"/>
              <a:cs typeface="Arial" pitchFamily="34" charset="0"/>
            </a:endParaRPr>
          </a:p>
          <a:p>
            <a:pPr marL="342900" indent="-342900">
              <a:buFont typeface="Wingdings" pitchFamily="2" charset="2"/>
              <a:buChar char="q"/>
              <a:defRPr/>
            </a:pPr>
            <a:r>
              <a:rPr lang="pt-BR" b="1" dirty="0">
                <a:latin typeface="Arial" pitchFamily="34" charset="0"/>
                <a:cs typeface="Arial" pitchFamily="34" charset="0"/>
              </a:rPr>
              <a:t>Regra Geral – Entrada de Recursos (BID e LOCAL</a:t>
            </a:r>
            <a:r>
              <a:rPr lang="pt-BR" dirty="0">
                <a:latin typeface="Arial" pitchFamily="34" charset="0"/>
                <a:cs typeface="Arial" pitchFamily="34" charset="0"/>
              </a:rPr>
              <a:t>)</a:t>
            </a:r>
          </a:p>
          <a:p>
            <a:pPr marL="800100" lvl="1" indent="-342900">
              <a:buFont typeface="Wingdings" pitchFamily="2" charset="2"/>
              <a:buChar char="ü"/>
              <a:defRPr/>
            </a:pPr>
            <a:r>
              <a:rPr lang="pt-BR" dirty="0">
                <a:latin typeface="Arial" pitchFamily="34" charset="0"/>
                <a:cs typeface="Arial" pitchFamily="34" charset="0"/>
              </a:rPr>
              <a:t>Movimentação exclusiva por meio da conta vinculada do projeto</a:t>
            </a:r>
          </a:p>
          <a:p>
            <a:pPr marL="342900" indent="-342900">
              <a:buFont typeface="Wingdings" pitchFamily="2" charset="2"/>
              <a:buChar char="q"/>
              <a:defRPr/>
            </a:pPr>
            <a:endParaRPr lang="pt-BR" dirty="0">
              <a:latin typeface="Arial" pitchFamily="34" charset="0"/>
              <a:cs typeface="Arial" pitchFamily="34" charset="0"/>
            </a:endParaRPr>
          </a:p>
          <a:p>
            <a:pPr marL="342900" indent="-342900">
              <a:buFont typeface="Wingdings" pitchFamily="2" charset="2"/>
              <a:buChar char="q"/>
              <a:defRPr/>
            </a:pPr>
            <a:r>
              <a:rPr lang="pt-BR" b="1" dirty="0">
                <a:latin typeface="Arial" pitchFamily="34" charset="0"/>
                <a:cs typeface="Arial" pitchFamily="34" charset="0"/>
              </a:rPr>
              <a:t>Regra Geral – Saída de Recursos</a:t>
            </a:r>
          </a:p>
          <a:p>
            <a:pPr marL="800100" lvl="1" indent="-342900">
              <a:buFont typeface="Wingdings" pitchFamily="2" charset="2"/>
              <a:buChar char="ü"/>
              <a:defRPr/>
            </a:pPr>
            <a:r>
              <a:rPr lang="pt-BR" dirty="0">
                <a:latin typeface="Arial" pitchFamily="34" charset="0"/>
                <a:cs typeface="Arial" pitchFamily="34" charset="0"/>
              </a:rPr>
              <a:t>Pagamento dos serviços exclusivamente por meio do Agente Financeiro, mediante autorização de gestores da UEM (Autorização de Pagamento)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277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20713"/>
            <a:ext cx="8280400" cy="5140325"/>
          </a:xfrm>
          <a:prstGeom prst="rect">
            <a:avLst/>
          </a:prstGeom>
          <a:noFill/>
        </p:spPr>
        <p:txBody>
          <a:bodyPr>
            <a:spAutoFit/>
          </a:bodyPr>
          <a:lstStyle/>
          <a:p>
            <a:pPr>
              <a:defRPr/>
            </a:pPr>
            <a:r>
              <a:rPr lang="pt-BR" sz="2400" b="1" dirty="0"/>
              <a:t>Fluxo Resumido de Execução </a:t>
            </a:r>
          </a:p>
          <a:p>
            <a:pPr>
              <a:defRPr/>
            </a:pPr>
            <a:endParaRPr lang="pt-BR" dirty="0"/>
          </a:p>
          <a:p>
            <a:pPr marL="342900" indent="-342900">
              <a:buFont typeface="Wingdings" pitchFamily="2" charset="2"/>
              <a:buChar char="q"/>
              <a:defRPr/>
            </a:pPr>
            <a:r>
              <a:rPr lang="pt-BR" dirty="0"/>
              <a:t>Projeto no SEEMP atualizado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Montagem das Aquisições (possibilidade revisão simplificada)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Preenchimento Fluxo de Aquisições (TR + Publicação, com anexos)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Preenchimento dos Contratos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Preenchimento das Informações Fiscais respectivas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Solicitação de Recursos e Depósitos de Contrapartida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Pagamentos (</a:t>
            </a:r>
            <a:r>
              <a:rPr lang="pt-BR" dirty="0" err="1"/>
              <a:t>APs</a:t>
            </a:r>
            <a:r>
              <a:rPr lang="pt-BR" dirty="0"/>
              <a:t>)</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Justificativas de Gastos</a:t>
            </a:r>
          </a:p>
          <a:p>
            <a:pPr>
              <a:defRPr/>
            </a:pPr>
            <a:endParaRPr lang="pt-BR"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 </a:t>
            </a:r>
            <a:r>
              <a:rPr lang="pt-BR" sz="1900" b="1" dirty="0" smtClean="0">
                <a:solidFill>
                  <a:srgbClr val="FF0000"/>
                </a:solidFill>
                <a:latin typeface="Arial Black" pitchFamily="34" charset="0"/>
                <a:cs typeface="Aparajita" pitchFamily="34" charset="0"/>
              </a:rPr>
              <a:t>INFORMAÇÕES FINANCEIRAS</a:t>
            </a:r>
          </a:p>
          <a:p>
            <a:pPr eaLnBrk="1" fontAlgn="auto" hangingPunct="1">
              <a:spcAft>
                <a:spcPts val="0"/>
              </a:spcAft>
              <a:buFont typeface="Wingdings 3"/>
              <a:buNone/>
              <a:defRPr/>
            </a:pPr>
            <a:endParaRPr lang="pt-BR" dirty="0" smtClean="0"/>
          </a:p>
        </p:txBody>
      </p:sp>
      <p:pic>
        <p:nvPicPr>
          <p:cNvPr id="3379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6" name="Retângulo 5"/>
          <p:cNvSpPr/>
          <p:nvPr/>
        </p:nvSpPr>
        <p:spPr>
          <a:xfrm>
            <a:off x="468313" y="3933825"/>
            <a:ext cx="863600" cy="1511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BID</a:t>
            </a:r>
          </a:p>
        </p:txBody>
      </p:sp>
      <p:sp>
        <p:nvSpPr>
          <p:cNvPr id="11" name="Seta para a direita listrada 10"/>
          <p:cNvSpPr/>
          <p:nvPr/>
        </p:nvSpPr>
        <p:spPr>
          <a:xfrm>
            <a:off x="1619250" y="4437063"/>
            <a:ext cx="649288" cy="431800"/>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5" name="Retângulo 14"/>
          <p:cNvSpPr/>
          <p:nvPr/>
        </p:nvSpPr>
        <p:spPr>
          <a:xfrm>
            <a:off x="2484438" y="3933825"/>
            <a:ext cx="863600" cy="15113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ME</a:t>
            </a:r>
          </a:p>
        </p:txBody>
      </p:sp>
      <p:sp>
        <p:nvSpPr>
          <p:cNvPr id="16" name="Retângulo 15"/>
          <p:cNvSpPr/>
          <p:nvPr/>
        </p:nvSpPr>
        <p:spPr>
          <a:xfrm>
            <a:off x="4427538" y="3933825"/>
            <a:ext cx="936625" cy="15113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CAIXA</a:t>
            </a:r>
          </a:p>
        </p:txBody>
      </p:sp>
      <p:sp>
        <p:nvSpPr>
          <p:cNvPr id="17" name="Seta para a direita listrada 16"/>
          <p:cNvSpPr/>
          <p:nvPr/>
        </p:nvSpPr>
        <p:spPr>
          <a:xfrm>
            <a:off x="3635375" y="4437063"/>
            <a:ext cx="649288" cy="431800"/>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18" name="Texto explicativo em seta para a direita 17"/>
          <p:cNvSpPr/>
          <p:nvPr/>
        </p:nvSpPr>
        <p:spPr>
          <a:xfrm>
            <a:off x="5580063" y="4005263"/>
            <a:ext cx="576262" cy="1295400"/>
          </a:xfrm>
          <a:prstGeom prst="rightArrow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0" name="Retângulo 19"/>
          <p:cNvSpPr/>
          <p:nvPr/>
        </p:nvSpPr>
        <p:spPr>
          <a:xfrm>
            <a:off x="6659563" y="1268413"/>
            <a:ext cx="2089150" cy="28892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MUNICÍPIO</a:t>
            </a:r>
          </a:p>
        </p:txBody>
      </p:sp>
      <p:sp>
        <p:nvSpPr>
          <p:cNvPr id="21" name="Seta para a direita listrada 20"/>
          <p:cNvSpPr/>
          <p:nvPr/>
        </p:nvSpPr>
        <p:spPr>
          <a:xfrm rot="10800000">
            <a:off x="1619250" y="1700213"/>
            <a:ext cx="649288" cy="433387"/>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6" name="Seta para a direita listrada 25"/>
          <p:cNvSpPr/>
          <p:nvPr/>
        </p:nvSpPr>
        <p:spPr>
          <a:xfrm rot="10800000">
            <a:off x="3635375" y="1700213"/>
            <a:ext cx="649288" cy="433387"/>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7" name="Texto explicativo em seta para a direita 26"/>
          <p:cNvSpPr/>
          <p:nvPr/>
        </p:nvSpPr>
        <p:spPr>
          <a:xfrm rot="10800000">
            <a:off x="5651500" y="1268413"/>
            <a:ext cx="576263" cy="1296987"/>
          </a:xfrm>
          <a:prstGeom prst="rightArrow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33806" name="CaixaDeTexto 27"/>
          <p:cNvSpPr txBox="1">
            <a:spLocks noChangeArrowheads="1"/>
          </p:cNvSpPr>
          <p:nvPr/>
        </p:nvSpPr>
        <p:spPr bwMode="auto">
          <a:xfrm>
            <a:off x="827088" y="476250"/>
            <a:ext cx="6985000" cy="461963"/>
          </a:xfrm>
          <a:prstGeom prst="rect">
            <a:avLst/>
          </a:prstGeom>
          <a:noFill/>
          <a:ln w="9525">
            <a:noFill/>
            <a:miter lim="800000"/>
            <a:headEnd/>
            <a:tailEnd/>
          </a:ln>
        </p:spPr>
        <p:txBody>
          <a:bodyPr>
            <a:spAutoFit/>
          </a:bodyPr>
          <a:lstStyle/>
          <a:p>
            <a:r>
              <a:rPr lang="pt-BR" sz="2400" b="1"/>
              <a:t>FLUXO DE SOLICITAÇÃO DE DESEMBOLSO</a:t>
            </a:r>
          </a:p>
        </p:txBody>
      </p:sp>
      <p:sp>
        <p:nvSpPr>
          <p:cNvPr id="29" name="Retângulo 28"/>
          <p:cNvSpPr/>
          <p:nvPr/>
        </p:nvSpPr>
        <p:spPr>
          <a:xfrm>
            <a:off x="6659563" y="1773238"/>
            <a:ext cx="2089150" cy="28733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MUNICÍPIO</a:t>
            </a:r>
          </a:p>
        </p:txBody>
      </p:sp>
      <p:sp>
        <p:nvSpPr>
          <p:cNvPr id="30" name="Retângulo 29"/>
          <p:cNvSpPr/>
          <p:nvPr/>
        </p:nvSpPr>
        <p:spPr>
          <a:xfrm>
            <a:off x="6659563" y="2276475"/>
            <a:ext cx="2089150" cy="288925"/>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MUNICÍPIO</a:t>
            </a:r>
          </a:p>
        </p:txBody>
      </p:sp>
      <p:sp>
        <p:nvSpPr>
          <p:cNvPr id="31" name="Retângulo 30"/>
          <p:cNvSpPr/>
          <p:nvPr/>
        </p:nvSpPr>
        <p:spPr>
          <a:xfrm rot="5400000">
            <a:off x="5688807" y="4545806"/>
            <a:ext cx="1511300" cy="28733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t>CONTA VINCULADA</a:t>
            </a:r>
          </a:p>
        </p:txBody>
      </p:sp>
      <p:sp>
        <p:nvSpPr>
          <p:cNvPr id="34" name="Retângulo 33"/>
          <p:cNvSpPr/>
          <p:nvPr/>
        </p:nvSpPr>
        <p:spPr>
          <a:xfrm>
            <a:off x="468313" y="1196975"/>
            <a:ext cx="863600" cy="1511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BID</a:t>
            </a:r>
          </a:p>
        </p:txBody>
      </p:sp>
      <p:sp>
        <p:nvSpPr>
          <p:cNvPr id="35" name="Retângulo 34"/>
          <p:cNvSpPr/>
          <p:nvPr/>
        </p:nvSpPr>
        <p:spPr>
          <a:xfrm>
            <a:off x="2484438" y="1196975"/>
            <a:ext cx="863600" cy="15113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ME</a:t>
            </a:r>
          </a:p>
        </p:txBody>
      </p:sp>
      <p:sp>
        <p:nvSpPr>
          <p:cNvPr id="36" name="Retângulo 35"/>
          <p:cNvSpPr/>
          <p:nvPr/>
        </p:nvSpPr>
        <p:spPr>
          <a:xfrm>
            <a:off x="4500563" y="1196975"/>
            <a:ext cx="935037" cy="15113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dirty="0"/>
              <a:t>CAIXA</a:t>
            </a:r>
          </a:p>
        </p:txBody>
      </p:sp>
      <p:sp>
        <p:nvSpPr>
          <p:cNvPr id="33813" name="CaixaDeTexto 39"/>
          <p:cNvSpPr txBox="1">
            <a:spLocks noChangeArrowheads="1"/>
          </p:cNvSpPr>
          <p:nvPr/>
        </p:nvSpPr>
        <p:spPr bwMode="auto">
          <a:xfrm>
            <a:off x="827088" y="3068638"/>
            <a:ext cx="6985000" cy="461962"/>
          </a:xfrm>
          <a:prstGeom prst="rect">
            <a:avLst/>
          </a:prstGeom>
          <a:noFill/>
          <a:ln w="9525">
            <a:noFill/>
            <a:miter lim="800000"/>
            <a:headEnd/>
            <a:tailEnd/>
          </a:ln>
        </p:spPr>
        <p:txBody>
          <a:bodyPr>
            <a:spAutoFit/>
          </a:bodyPr>
          <a:lstStyle/>
          <a:p>
            <a:r>
              <a:rPr lang="pt-BR" sz="2400" b="1"/>
              <a:t>FLUXO DE DESEMBOLSO</a:t>
            </a:r>
          </a:p>
        </p:txBody>
      </p:sp>
      <p:sp>
        <p:nvSpPr>
          <p:cNvPr id="41" name="Retângulo 40"/>
          <p:cNvSpPr/>
          <p:nvPr/>
        </p:nvSpPr>
        <p:spPr>
          <a:xfrm>
            <a:off x="7524750" y="3860800"/>
            <a:ext cx="1376363" cy="28892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solidFill>
                  <a:schemeClr val="tx1"/>
                </a:solidFill>
              </a:rPr>
              <a:t>FORNECEDORES</a:t>
            </a:r>
          </a:p>
        </p:txBody>
      </p:sp>
      <p:sp>
        <p:nvSpPr>
          <p:cNvPr id="44" name="Texto explicativo em seta para a direita 43"/>
          <p:cNvSpPr/>
          <p:nvPr/>
        </p:nvSpPr>
        <p:spPr>
          <a:xfrm>
            <a:off x="6811963" y="4005263"/>
            <a:ext cx="568325" cy="1295400"/>
          </a:xfrm>
          <a:prstGeom prst="rightArrow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45" name="Retângulo 44"/>
          <p:cNvSpPr/>
          <p:nvPr/>
        </p:nvSpPr>
        <p:spPr>
          <a:xfrm>
            <a:off x="7524750" y="4292600"/>
            <a:ext cx="1376363" cy="28892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solidFill>
                  <a:schemeClr val="tx1"/>
                </a:solidFill>
              </a:rPr>
              <a:t>FORNECEDORES</a:t>
            </a:r>
          </a:p>
        </p:txBody>
      </p:sp>
      <p:sp>
        <p:nvSpPr>
          <p:cNvPr id="46" name="Retângulo 45"/>
          <p:cNvSpPr/>
          <p:nvPr/>
        </p:nvSpPr>
        <p:spPr>
          <a:xfrm>
            <a:off x="7524750" y="4724400"/>
            <a:ext cx="1376363" cy="28892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solidFill>
                  <a:schemeClr val="tx1"/>
                </a:solidFill>
              </a:rPr>
              <a:t>FORNECEDORES</a:t>
            </a:r>
          </a:p>
        </p:txBody>
      </p:sp>
      <p:sp>
        <p:nvSpPr>
          <p:cNvPr id="47" name="Retângulo 46"/>
          <p:cNvSpPr/>
          <p:nvPr/>
        </p:nvSpPr>
        <p:spPr>
          <a:xfrm>
            <a:off x="7524750" y="5157788"/>
            <a:ext cx="1376363" cy="287337"/>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1000" dirty="0">
                <a:solidFill>
                  <a:schemeClr val="tx1"/>
                </a:solidFill>
              </a:rPr>
              <a:t>FORNECEDORES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481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170488"/>
          </a:xfrm>
          <a:prstGeom prst="rect">
            <a:avLst/>
          </a:prstGeom>
          <a:noFill/>
        </p:spPr>
        <p:txBody>
          <a:bodyPr>
            <a:spAutoFit/>
          </a:bodyPr>
          <a:lstStyle/>
          <a:p>
            <a:pPr>
              <a:defRPr/>
            </a:pPr>
            <a:r>
              <a:rPr lang="pt-BR" sz="2400" b="1" dirty="0"/>
              <a:t>Riscos Financeiros da Operação de Crédito</a:t>
            </a:r>
          </a:p>
          <a:p>
            <a:pPr>
              <a:defRPr/>
            </a:pPr>
            <a:endParaRPr lang="pt-BR" dirty="0"/>
          </a:p>
          <a:p>
            <a:pPr marL="342900" indent="-342900">
              <a:buFont typeface="Wingdings" pitchFamily="2" charset="2"/>
              <a:buChar char="q"/>
              <a:defRPr/>
            </a:pPr>
            <a:r>
              <a:rPr lang="pt-BR" b="1" dirty="0"/>
              <a:t>Na Fase de execução</a:t>
            </a:r>
          </a:p>
          <a:p>
            <a:pPr marL="342900" indent="-342900">
              <a:buFont typeface="Wingdings" pitchFamily="2" charset="2"/>
              <a:buChar char="ü"/>
              <a:defRPr/>
            </a:pPr>
            <a:r>
              <a:rPr lang="pt-BR" dirty="0"/>
              <a:t>Necessidade de aumento de aporte de contrapartida</a:t>
            </a:r>
          </a:p>
          <a:p>
            <a:pPr marL="342900" indent="-342900">
              <a:buFont typeface="Wingdings" pitchFamily="2" charset="2"/>
              <a:buChar char="ü"/>
              <a:defRPr/>
            </a:pPr>
            <a:r>
              <a:rPr lang="pt-BR" dirty="0"/>
              <a:t>Suspensão/interrupção das liberações dos desembolsos:</a:t>
            </a:r>
          </a:p>
          <a:p>
            <a:pPr marL="800100" lvl="1" indent="-342900">
              <a:buFont typeface="Wingdings" pitchFamily="2" charset="2"/>
              <a:buChar char="§"/>
              <a:defRPr/>
            </a:pPr>
            <a:r>
              <a:rPr lang="pt-BR" dirty="0"/>
              <a:t>Não dispor das certidões de regularidade</a:t>
            </a:r>
          </a:p>
          <a:p>
            <a:pPr marL="800100" lvl="1" indent="-342900">
              <a:defRPr/>
            </a:pPr>
            <a:endParaRPr lang="pt-BR" dirty="0"/>
          </a:p>
          <a:p>
            <a:pPr marL="800100" lvl="1" indent="-342900">
              <a:buFont typeface="Wingdings" pitchFamily="2" charset="2"/>
              <a:buChar char="§"/>
              <a:defRPr/>
            </a:pPr>
            <a:r>
              <a:rPr lang="pt-BR" dirty="0"/>
              <a:t>Descumprimento de procedimentos de conformidade contratuais</a:t>
            </a:r>
          </a:p>
          <a:p>
            <a:pPr lvl="2">
              <a:buFont typeface="Wingdings" pitchFamily="2" charset="2"/>
              <a:buChar char="Ø"/>
              <a:defRPr/>
            </a:pPr>
            <a:r>
              <a:rPr lang="pt-BR" dirty="0"/>
              <a:t> Inadimplemento com a obrigação de pagamento dos encargos</a:t>
            </a:r>
          </a:p>
          <a:p>
            <a:pPr lvl="2">
              <a:defRPr/>
            </a:pPr>
            <a:endParaRPr lang="pt-BR" b="1" dirty="0"/>
          </a:p>
          <a:p>
            <a:pPr lvl="2">
              <a:buFont typeface="Wingdings" pitchFamily="2" charset="2"/>
              <a:buChar char="Ø"/>
              <a:defRPr/>
            </a:pPr>
            <a:r>
              <a:rPr lang="pt-BR" b="1" dirty="0"/>
              <a:t> </a:t>
            </a:r>
            <a:r>
              <a:rPr lang="pt-BR" dirty="0"/>
              <a:t>Inadimplemento com a obrigação de apresentação de prestações de contas e de elaboração das Dem. Fin. do Projeto</a:t>
            </a:r>
          </a:p>
          <a:p>
            <a:pPr lvl="2">
              <a:defRPr/>
            </a:pPr>
            <a:endParaRPr lang="pt-BR" dirty="0"/>
          </a:p>
          <a:p>
            <a:pPr lvl="2">
              <a:buFont typeface="Wingdings" pitchFamily="2" charset="2"/>
              <a:buChar char="Ø"/>
              <a:defRPr/>
            </a:pPr>
            <a:r>
              <a:rPr lang="pt-BR" dirty="0"/>
              <a:t> Inadimplemento com a obrigação de apresentação dos relatórios de monitoramento [Relatórios de Progresso e Relatórios de Impacto]</a:t>
            </a:r>
          </a:p>
          <a:p>
            <a:pPr lvl="2">
              <a:defRPr/>
            </a:pPr>
            <a:endParaRPr lang="pt-BR" dirty="0"/>
          </a:p>
          <a:p>
            <a:pPr lvl="2">
              <a:buFont typeface="Wingdings" pitchFamily="2" charset="2"/>
              <a:buChar char="Ø"/>
              <a:defRPr/>
            </a:pPr>
            <a:r>
              <a:rPr lang="pt-BR" dirty="0"/>
              <a:t> Outras obrigações contratuais que possam implicar em riscos de desembolso para o programa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584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35844" name="CaixaDeTexto 4"/>
          <p:cNvSpPr txBox="1">
            <a:spLocks noChangeArrowheads="1"/>
          </p:cNvSpPr>
          <p:nvPr/>
        </p:nvSpPr>
        <p:spPr bwMode="auto">
          <a:xfrm>
            <a:off x="539750" y="692150"/>
            <a:ext cx="8280400" cy="739775"/>
          </a:xfrm>
          <a:prstGeom prst="rect">
            <a:avLst/>
          </a:prstGeom>
          <a:noFill/>
          <a:ln w="9525">
            <a:noFill/>
            <a:miter lim="800000"/>
            <a:headEnd/>
            <a:tailEnd/>
          </a:ln>
        </p:spPr>
        <p:txBody>
          <a:bodyPr>
            <a:spAutoFit/>
          </a:bodyPr>
          <a:lstStyle/>
          <a:p>
            <a:r>
              <a:rPr lang="pt-BR" sz="2400" b="1"/>
              <a:t>Riscos Financeiros da Operação de Crédito</a:t>
            </a:r>
          </a:p>
          <a:p>
            <a:endParaRPr lang="pt-BR"/>
          </a:p>
        </p:txBody>
      </p:sp>
      <p:pic>
        <p:nvPicPr>
          <p:cNvPr id="35845" name="Picture 2"/>
          <p:cNvPicPr>
            <a:picLocks noChangeAspect="1" noChangeArrowheads="1"/>
          </p:cNvPicPr>
          <p:nvPr/>
        </p:nvPicPr>
        <p:blipFill>
          <a:blip r:embed="rId3" cstate="print"/>
          <a:srcRect/>
          <a:stretch>
            <a:fillRect/>
          </a:stretch>
        </p:blipFill>
        <p:spPr bwMode="auto">
          <a:xfrm>
            <a:off x="0" y="2276475"/>
            <a:ext cx="9144000" cy="225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686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432300"/>
          </a:xfrm>
          <a:prstGeom prst="rect">
            <a:avLst/>
          </a:prstGeom>
          <a:noFill/>
        </p:spPr>
        <p:txBody>
          <a:bodyPr>
            <a:spAutoFit/>
          </a:bodyPr>
          <a:lstStyle/>
          <a:p>
            <a:pPr>
              <a:defRPr/>
            </a:pPr>
            <a:r>
              <a:rPr lang="pt-BR" sz="2400" b="1" dirty="0"/>
              <a:t>Dotações Orçamentárias e Programação de Desembolsos</a:t>
            </a:r>
          </a:p>
          <a:p>
            <a:pPr>
              <a:defRPr/>
            </a:pPr>
            <a:endParaRPr lang="pt-BR" dirty="0"/>
          </a:p>
          <a:p>
            <a:pPr marL="342900" indent="-342900">
              <a:buFont typeface="Wingdings" pitchFamily="2" charset="2"/>
              <a:buChar char="q"/>
              <a:defRPr/>
            </a:pPr>
            <a:r>
              <a:rPr lang="pt-BR" dirty="0"/>
              <a:t> As dotações anuais destinadas à execução do projeto devem ser dimensionadas observando os seguintes princípios e parâmetros:</a:t>
            </a:r>
          </a:p>
          <a:p>
            <a:pPr marL="342900" indent="-342900">
              <a:defRPr/>
            </a:pPr>
            <a:endParaRPr lang="pt-BR" dirty="0"/>
          </a:p>
          <a:p>
            <a:pPr marL="800100" lvl="1" indent="-342900">
              <a:buFont typeface="Wingdings" pitchFamily="2" charset="2"/>
              <a:buChar char="§"/>
              <a:defRPr/>
            </a:pPr>
            <a:r>
              <a:rPr lang="pt-BR" dirty="0"/>
              <a:t>o PNAFM deve preferencialmente receber o </a:t>
            </a:r>
            <a:r>
              <a:rPr lang="pt-BR" i="1" dirty="0"/>
              <a:t>status</a:t>
            </a:r>
            <a:r>
              <a:rPr lang="pt-BR" dirty="0"/>
              <a:t> de projeto no orçamento municipal, para que as dotações destinadas à execução do Plano de Aquisição (Investimentos Básicos) possam ser diretamente identificáveis na Lei Orçamentária Anual</a:t>
            </a:r>
          </a:p>
          <a:p>
            <a:pPr marL="800100" lvl="1" indent="-342900">
              <a:buFont typeface="Wingdings" pitchFamily="2" charset="2"/>
              <a:buChar char="§"/>
              <a:defRPr/>
            </a:pPr>
            <a:endParaRPr lang="pt-BR" dirty="0"/>
          </a:p>
          <a:p>
            <a:pPr marL="800100" lvl="1" indent="-342900">
              <a:buFont typeface="Wingdings" pitchFamily="2" charset="2"/>
              <a:buChar char="§"/>
              <a:defRPr/>
            </a:pPr>
            <a:r>
              <a:rPr lang="pt-BR" dirty="0"/>
              <a:t>as dotações destinadas ao custeio da remuneração da UEM, dos encargos financeiros do contrato de subempréstimo e dos Outros Investimentos devem fazer parte do custeio geral da prefeitura, não devendo ser somadas às dotações do projeto PNAFM</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789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986338"/>
          </a:xfrm>
          <a:prstGeom prst="rect">
            <a:avLst/>
          </a:prstGeom>
          <a:noFill/>
        </p:spPr>
        <p:txBody>
          <a:bodyPr>
            <a:spAutoFit/>
          </a:bodyPr>
          <a:lstStyle/>
          <a:p>
            <a:pPr>
              <a:defRPr/>
            </a:pPr>
            <a:r>
              <a:rPr lang="pt-BR" sz="2400" b="1" dirty="0"/>
              <a:t>Dotações Orçamentárias e Programação de Desembolsos</a:t>
            </a:r>
          </a:p>
          <a:p>
            <a:pPr>
              <a:defRPr/>
            </a:pPr>
            <a:endParaRPr lang="pt-BR" dirty="0"/>
          </a:p>
          <a:p>
            <a:pPr marL="342900" indent="-342900">
              <a:buFont typeface="Wingdings" pitchFamily="2" charset="2"/>
              <a:buChar char="q"/>
              <a:defRPr/>
            </a:pPr>
            <a:r>
              <a:rPr lang="pt-BR" dirty="0"/>
              <a:t> Deverão ser encaminhadas até 31 de janeiro de cada ano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Os documentos referentes às Dotações e à Programação de Desembolso são, respectivamente, o 2M e o 2N (ver anexo)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Ainda nas Dotações, sempre que houver suplementações ou anulações de dotações que afetem as dotações do projeto PNAFM, a UEM deve atualizar o modelo 2-M – Programação Orçamentária, preenchendo o item suplementações e anexando cópia do(s) decreto(s) que as autorizam</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Serão necessários, a princípio, que sejam inseridas essas informações no SIAPM da CAIXA</a:t>
            </a:r>
          </a:p>
          <a:p>
            <a:pPr marL="342900" indent="-342900">
              <a:buFont typeface="Wingdings" pitchFamily="2" charset="2"/>
              <a:buChar char="q"/>
              <a:defRPr/>
            </a:pPr>
            <a:endParaRPr lang="pt-BR"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126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11268" name="CaixaDeTexto 4"/>
          <p:cNvSpPr txBox="1">
            <a:spLocks noChangeArrowheads="1"/>
          </p:cNvSpPr>
          <p:nvPr/>
        </p:nvSpPr>
        <p:spPr bwMode="auto">
          <a:xfrm>
            <a:off x="539750" y="1730375"/>
            <a:ext cx="8280400" cy="3354388"/>
          </a:xfrm>
          <a:prstGeom prst="rect">
            <a:avLst/>
          </a:prstGeom>
          <a:noFill/>
          <a:ln w="9525">
            <a:noFill/>
            <a:miter lim="800000"/>
            <a:headEnd/>
            <a:tailEnd/>
          </a:ln>
        </p:spPr>
        <p:txBody>
          <a:bodyPr>
            <a:spAutoFit/>
          </a:bodyPr>
          <a:lstStyle/>
          <a:p>
            <a:pPr marL="342900" indent="-342900" algn="ctr"/>
            <a:r>
              <a:rPr lang="pt-BR" sz="4400" b="1"/>
              <a:t>1ª PARTE: INTRODUÇÃO ÀS REGRAS DO PNAFM III E PANORAMA DOS MUNICÍPIOS</a:t>
            </a:r>
          </a:p>
          <a:p>
            <a:pPr marL="342900" indent="-342900"/>
            <a:endParaRPr lang="pt-BR" b="1"/>
          </a:p>
          <a:p>
            <a:pPr marL="342900" indent="-342900">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891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818188"/>
          </a:xfrm>
          <a:prstGeom prst="rect">
            <a:avLst/>
          </a:prstGeom>
          <a:noFill/>
        </p:spPr>
        <p:txBody>
          <a:bodyPr>
            <a:spAutoFit/>
          </a:bodyPr>
          <a:lstStyle/>
          <a:p>
            <a:pPr>
              <a:defRPr/>
            </a:pPr>
            <a:r>
              <a:rPr lang="pt-BR" sz="2400" b="1" dirty="0"/>
              <a:t>Dotações Orçamentárias e Programação de Desembolsos</a:t>
            </a:r>
          </a:p>
          <a:p>
            <a:pPr>
              <a:defRPr/>
            </a:pPr>
            <a:endParaRPr lang="pt-BR" dirty="0"/>
          </a:p>
          <a:p>
            <a:pPr marL="342900" indent="-342900">
              <a:buFont typeface="Wingdings" pitchFamily="2" charset="2"/>
              <a:buChar char="q"/>
              <a:defRPr/>
            </a:pPr>
            <a:r>
              <a:rPr lang="pt-BR" dirty="0"/>
              <a:t> A Programação de Desembolso deve ser encaminhada juntamente com as Dotações Orçamentárias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O documento 2N tem a distribuição mensal da expectativa de despesas com recursos BID e LOCAL</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Também quando houver suplementações ou anulações de dotações que afetem o PNAFM, a UEM deve atualizar o modelo 2-N</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Vale lembrar que a expectativa de desembolso tem de estar relacionada à quantidade de recursos destacada na LOA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Trazem benefícios: planejamento das </a:t>
            </a:r>
            <a:r>
              <a:rPr lang="pt-BR" dirty="0" err="1"/>
              <a:t>UEMs</a:t>
            </a:r>
            <a:r>
              <a:rPr lang="pt-BR" dirty="0"/>
              <a:t> e da COOPE, o que facilita a programação de Desembolso da própria COOPE, o que tende a acelerar a liberação de recursos aos municípios</a:t>
            </a:r>
          </a:p>
          <a:p>
            <a:pPr marL="342900" indent="-342900">
              <a:buFont typeface="Wingdings" pitchFamily="2" charset="2"/>
              <a:buChar char="q"/>
              <a:defRPr/>
            </a:pPr>
            <a:endParaRPr lang="pt-BR"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3993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39940" name="Retângulo 4"/>
          <p:cNvSpPr>
            <a:spLocks noChangeArrowheads="1"/>
          </p:cNvSpPr>
          <p:nvPr/>
        </p:nvSpPr>
        <p:spPr bwMode="auto">
          <a:xfrm>
            <a:off x="611188" y="549275"/>
            <a:ext cx="7704137" cy="5724525"/>
          </a:xfrm>
          <a:prstGeom prst="rect">
            <a:avLst/>
          </a:prstGeom>
          <a:noFill/>
          <a:ln w="9525">
            <a:noFill/>
            <a:miter lim="800000"/>
            <a:headEnd/>
            <a:tailEnd/>
          </a:ln>
        </p:spPr>
        <p:txBody>
          <a:bodyPr>
            <a:spAutoFit/>
          </a:bodyPr>
          <a:lstStyle/>
          <a:p>
            <a:r>
              <a:rPr lang="pt-BR" sz="2400" b="1"/>
              <a:t>Pagamentos, Reconhecimento de Contrapartida</a:t>
            </a:r>
            <a:endParaRPr lang="pt-BR" sz="2400"/>
          </a:p>
          <a:p>
            <a:r>
              <a:rPr lang="pt-BR"/>
              <a:t> </a:t>
            </a:r>
          </a:p>
          <a:p>
            <a:pPr>
              <a:buFont typeface="Wingdings" pitchFamily="2" charset="2"/>
              <a:buChar char="q"/>
            </a:pPr>
            <a:r>
              <a:rPr lang="pt-BR"/>
              <a:t> As análises, os pagamentos, etc., serão analisados pela unidade responsável na Caixa.</a:t>
            </a:r>
          </a:p>
          <a:p>
            <a:pPr>
              <a:buFont typeface="Wingdings" pitchFamily="2" charset="2"/>
              <a:buChar char="q"/>
            </a:pPr>
            <a:endParaRPr lang="pt-BR"/>
          </a:p>
          <a:p>
            <a:pPr>
              <a:buFont typeface="Wingdings" pitchFamily="2" charset="2"/>
              <a:buChar char="q"/>
            </a:pPr>
            <a:r>
              <a:rPr lang="pt-BR"/>
              <a:t> As prestações de contas desses gastos serão feitas pelo SIAPM, no entanto, têm de ser espelhadas no SEEMP, quando de sua implantação.</a:t>
            </a:r>
          </a:p>
          <a:p>
            <a:pPr>
              <a:buFont typeface="Wingdings" pitchFamily="2" charset="2"/>
              <a:buChar char="q"/>
            </a:pPr>
            <a:endParaRPr lang="pt-BR"/>
          </a:p>
          <a:p>
            <a:pPr>
              <a:buFont typeface="Wingdings" pitchFamily="2" charset="2"/>
              <a:buChar char="q"/>
            </a:pPr>
            <a:r>
              <a:rPr lang="pt-BR"/>
              <a:t> Os pagamentos serão efetuados pela CAIXA, sempre utilizando os recursos da conta vinculada, diretamente aos fornecedores (a identificação de impostos, se for o caso, devem ser fornecidas pelo próprio município – será demonstrado no SEEMP).</a:t>
            </a:r>
          </a:p>
          <a:p>
            <a:pPr>
              <a:buFont typeface="Wingdings" pitchFamily="2" charset="2"/>
              <a:buChar char="q"/>
            </a:pPr>
            <a:endParaRPr lang="pt-BR"/>
          </a:p>
          <a:p>
            <a:pPr>
              <a:buFont typeface="Wingdings" pitchFamily="2" charset="2"/>
              <a:buChar char="q"/>
            </a:pPr>
            <a:r>
              <a:rPr lang="pt-BR"/>
              <a:t> </a:t>
            </a:r>
            <a:r>
              <a:rPr lang="pt-BR" i="1"/>
              <a:t>Pari Passu</a:t>
            </a:r>
            <a:r>
              <a:rPr lang="pt-BR"/>
              <a:t>: 90%; 10%. Os rendimentos podem ser utilizados como contrapartida. </a:t>
            </a:r>
          </a:p>
          <a:p>
            <a:pPr>
              <a:buFont typeface="Wingdings" pitchFamily="2" charset="2"/>
              <a:buChar char="q"/>
            </a:pPr>
            <a:endParaRPr lang="pt-BR"/>
          </a:p>
          <a:p>
            <a:pPr>
              <a:buFont typeface="Wingdings" pitchFamily="2" charset="2"/>
              <a:buChar char="q"/>
            </a:pPr>
            <a:r>
              <a:rPr lang="pt-BR"/>
              <a:t>Trimestralmente, deve-se observar o resultado dos Pagamentos no que diz respeito essa proporção.</a:t>
            </a: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096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0964" name="Retângulo 4"/>
          <p:cNvSpPr>
            <a:spLocks noChangeArrowheads="1"/>
          </p:cNvSpPr>
          <p:nvPr/>
        </p:nvSpPr>
        <p:spPr bwMode="auto">
          <a:xfrm>
            <a:off x="611188" y="549275"/>
            <a:ext cx="7704137" cy="3508375"/>
          </a:xfrm>
          <a:prstGeom prst="rect">
            <a:avLst/>
          </a:prstGeom>
          <a:noFill/>
          <a:ln w="9525">
            <a:noFill/>
            <a:miter lim="800000"/>
            <a:headEnd/>
            <a:tailEnd/>
          </a:ln>
        </p:spPr>
        <p:txBody>
          <a:bodyPr>
            <a:spAutoFit/>
          </a:bodyPr>
          <a:lstStyle/>
          <a:p>
            <a:r>
              <a:rPr lang="pt-BR" sz="2400" b="1"/>
              <a:t>Pagamentos, Reconhecimento de Contrapartida</a:t>
            </a:r>
            <a:endParaRPr lang="pt-BR" sz="2400"/>
          </a:p>
          <a:p>
            <a:r>
              <a:rPr lang="pt-BR"/>
              <a:t> </a:t>
            </a:r>
          </a:p>
          <a:p>
            <a:pPr>
              <a:buFont typeface="Wingdings" pitchFamily="2" charset="2"/>
              <a:buChar char="q"/>
            </a:pPr>
            <a:r>
              <a:rPr lang="pt-BR"/>
              <a:t> As APs e afins devem ser encaminhadas à Caixa para conferência, juntamente com o documento fiscal</a:t>
            </a:r>
          </a:p>
          <a:p>
            <a:pPr>
              <a:buFont typeface="Wingdings" pitchFamily="2" charset="2"/>
              <a:buChar char="q"/>
            </a:pPr>
            <a:endParaRPr lang="pt-BR"/>
          </a:p>
          <a:p>
            <a:pPr>
              <a:buFont typeface="Wingdings" pitchFamily="2" charset="2"/>
              <a:buChar char="q"/>
            </a:pPr>
            <a:r>
              <a:rPr lang="pt-BR"/>
              <a:t> A Caixa faz o registro no SIAPF e devolve os documentos originais aos municípios</a:t>
            </a:r>
          </a:p>
          <a:p>
            <a:pPr>
              <a:buFont typeface="Wingdings" pitchFamily="2" charset="2"/>
              <a:buChar char="q"/>
            </a:pPr>
            <a:endParaRPr lang="pt-BR"/>
          </a:p>
          <a:p>
            <a:pPr>
              <a:buFont typeface="Wingdings" pitchFamily="2" charset="2"/>
              <a:buChar char="q"/>
            </a:pPr>
            <a:r>
              <a:rPr lang="pt-BR"/>
              <a:t> Em todo esse processo, a UEM deve se atentar se todos os pagamentos foram feitos de forma correta junto à Caixa (inclusive a fonte de pagamentos, BID e Local)</a:t>
            </a:r>
          </a:p>
          <a:p>
            <a:endParaRPr lang="pt-B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198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1988" name="Retângulo 4"/>
          <p:cNvSpPr>
            <a:spLocks noChangeArrowheads="1"/>
          </p:cNvSpPr>
          <p:nvPr/>
        </p:nvSpPr>
        <p:spPr bwMode="auto">
          <a:xfrm>
            <a:off x="611188" y="549275"/>
            <a:ext cx="7704137" cy="5170488"/>
          </a:xfrm>
          <a:prstGeom prst="rect">
            <a:avLst/>
          </a:prstGeom>
          <a:noFill/>
          <a:ln w="9525">
            <a:noFill/>
            <a:miter lim="800000"/>
            <a:headEnd/>
            <a:tailEnd/>
          </a:ln>
        </p:spPr>
        <p:txBody>
          <a:bodyPr>
            <a:spAutoFit/>
          </a:bodyPr>
          <a:lstStyle/>
          <a:p>
            <a:r>
              <a:rPr lang="pt-BR" sz="2400" b="1"/>
              <a:t>Solicitação de Recursos (Desembolsos)</a:t>
            </a:r>
            <a:endParaRPr lang="pt-BR" sz="2400"/>
          </a:p>
          <a:p>
            <a:r>
              <a:rPr lang="pt-BR"/>
              <a:t> </a:t>
            </a:r>
          </a:p>
          <a:p>
            <a:pPr>
              <a:buFont typeface="Wingdings" pitchFamily="2" charset="2"/>
              <a:buChar char="q"/>
            </a:pPr>
            <a:r>
              <a:rPr lang="pt-BR"/>
              <a:t> Antecipação de Fundos: até 20% do valor do financiamento</a:t>
            </a:r>
          </a:p>
          <a:p>
            <a:pPr>
              <a:buFont typeface="Wingdings" pitchFamily="2" charset="2"/>
              <a:buChar char="q"/>
            </a:pPr>
            <a:endParaRPr lang="pt-BR"/>
          </a:p>
          <a:p>
            <a:pPr>
              <a:buFont typeface="Wingdings" pitchFamily="2" charset="2"/>
              <a:buChar char="q"/>
            </a:pPr>
            <a:r>
              <a:rPr lang="pt-BR"/>
              <a:t> Para solicitar mais recursos, deve prestar contas por meio de uma JG trimestral (que deve ser entregue em, no máximo, 30 dias após cada trimestre). Na medida que se comprove parte desses 20%, pode-se pedir mais recursos</a:t>
            </a:r>
          </a:p>
          <a:p>
            <a:pPr>
              <a:buFont typeface="Wingdings" pitchFamily="2" charset="2"/>
              <a:buChar char="q"/>
            </a:pPr>
            <a:endParaRPr lang="pt-BR"/>
          </a:p>
          <a:p>
            <a:pPr>
              <a:buFont typeface="Wingdings" pitchFamily="2" charset="2"/>
              <a:buChar char="q"/>
            </a:pPr>
            <a:r>
              <a:rPr lang="pt-BR"/>
              <a:t> Antecipação Especial: pode ser superior aos 20% para o pagamento de uma única fatura, no valor superior aos 20% - tem de haver uma justificativa</a:t>
            </a:r>
          </a:p>
          <a:p>
            <a:pPr>
              <a:buFont typeface="Wingdings" pitchFamily="2" charset="2"/>
              <a:buChar char="q"/>
            </a:pPr>
            <a:endParaRPr lang="pt-BR"/>
          </a:p>
          <a:p>
            <a:pPr>
              <a:buFont typeface="Wingdings" pitchFamily="2" charset="2"/>
              <a:buChar char="q"/>
            </a:pPr>
            <a:r>
              <a:rPr lang="pt-BR"/>
              <a:t> Atenção: última solicitação até 90 dias antes da finalização do contrato; períodos eleitorais</a:t>
            </a:r>
          </a:p>
          <a:p>
            <a:pPr>
              <a:buFont typeface="Wingdings" pitchFamily="2" charset="2"/>
              <a:buChar char="q"/>
            </a:pPr>
            <a:endParaRPr lang="pt-B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301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3012" name="Retângulo 4"/>
          <p:cNvSpPr>
            <a:spLocks noChangeArrowheads="1"/>
          </p:cNvSpPr>
          <p:nvPr/>
        </p:nvSpPr>
        <p:spPr bwMode="auto">
          <a:xfrm>
            <a:off x="611188" y="549275"/>
            <a:ext cx="7704137" cy="4894263"/>
          </a:xfrm>
          <a:prstGeom prst="rect">
            <a:avLst/>
          </a:prstGeom>
          <a:noFill/>
          <a:ln w="9525">
            <a:noFill/>
            <a:miter lim="800000"/>
            <a:headEnd/>
            <a:tailEnd/>
          </a:ln>
        </p:spPr>
        <p:txBody>
          <a:bodyPr>
            <a:spAutoFit/>
          </a:bodyPr>
          <a:lstStyle/>
          <a:p>
            <a:r>
              <a:rPr lang="pt-BR" sz="2400" b="1"/>
              <a:t>Solicitação de Recursos (Reembolsos)</a:t>
            </a:r>
            <a:endParaRPr lang="pt-BR" sz="2400"/>
          </a:p>
          <a:p>
            <a:r>
              <a:rPr lang="pt-BR"/>
              <a:t> </a:t>
            </a:r>
          </a:p>
          <a:p>
            <a:pPr>
              <a:buFont typeface="Wingdings" pitchFamily="2" charset="2"/>
              <a:buChar char="q"/>
            </a:pPr>
            <a:r>
              <a:rPr lang="pt-BR"/>
              <a:t> Pode ser que haja um reembolso de algum item do projeto que tenha sido anteriormente pago pelo município </a:t>
            </a:r>
          </a:p>
          <a:p>
            <a:endParaRPr lang="pt-BR"/>
          </a:p>
          <a:p>
            <a:pPr>
              <a:buFont typeface="Wingdings" pitchFamily="2" charset="2"/>
              <a:buChar char="q"/>
            </a:pPr>
            <a:r>
              <a:rPr lang="pt-BR"/>
              <a:t> Esses recursos podem ficar na conta vinculada para serem utilizados pelo município ou podem ser destinadas a uma conta do Tesouro Municipal (informado por Ofício Municipal) – sendo que, 90% seriam efetivamente reembolsados e 10% seriam contabilizados como contrapartida (caso geral)</a:t>
            </a:r>
          </a:p>
          <a:p>
            <a:pPr>
              <a:buFont typeface="Wingdings" pitchFamily="2" charset="2"/>
              <a:buChar char="q"/>
            </a:pPr>
            <a:endParaRPr lang="pt-BR"/>
          </a:p>
          <a:p>
            <a:pPr>
              <a:buFont typeface="Wingdings" pitchFamily="2" charset="2"/>
              <a:buChar char="q"/>
            </a:pPr>
            <a:r>
              <a:rPr lang="pt-BR"/>
              <a:t> Pode ocorrer o reembolso pré-contratual, desde que o pagamento tenha sido realizado entre a apresentação do projeto e a assinatura do contrato (e esteja no projeto) ou pós-contratual</a:t>
            </a:r>
          </a:p>
          <a:p>
            <a:endParaRPr lang="pt-B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403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4036" name="Retângulo 4"/>
          <p:cNvSpPr>
            <a:spLocks noChangeArrowheads="1"/>
          </p:cNvSpPr>
          <p:nvPr/>
        </p:nvSpPr>
        <p:spPr bwMode="auto">
          <a:xfrm>
            <a:off x="611188" y="549275"/>
            <a:ext cx="7704137" cy="4340225"/>
          </a:xfrm>
          <a:prstGeom prst="rect">
            <a:avLst/>
          </a:prstGeom>
          <a:noFill/>
          <a:ln w="9525">
            <a:noFill/>
            <a:miter lim="800000"/>
            <a:headEnd/>
            <a:tailEnd/>
          </a:ln>
        </p:spPr>
        <p:txBody>
          <a:bodyPr>
            <a:spAutoFit/>
          </a:bodyPr>
          <a:lstStyle/>
          <a:p>
            <a:r>
              <a:rPr lang="pt-BR" sz="2400" b="1"/>
              <a:t>Solicitação de Recursos (Reembolsos)</a:t>
            </a:r>
            <a:endParaRPr lang="pt-BR" sz="2400"/>
          </a:p>
          <a:p>
            <a:r>
              <a:rPr lang="pt-BR"/>
              <a:t> </a:t>
            </a:r>
          </a:p>
          <a:p>
            <a:pPr>
              <a:buFont typeface="Wingdings" pitchFamily="2" charset="2"/>
              <a:buChar char="q"/>
            </a:pPr>
            <a:r>
              <a:rPr lang="pt-BR"/>
              <a:t> Primeiramente: 2G (reembolso; 90%, 10%) e 2J (contrato) para reconhecer aqueles gastos; depois disso, apresentar uma JG específica contendo esses gastos</a:t>
            </a:r>
          </a:p>
          <a:p>
            <a:pPr>
              <a:buFont typeface="Wingdings" pitchFamily="2" charset="2"/>
              <a:buChar char="q"/>
            </a:pPr>
            <a:endParaRPr lang="pt-BR"/>
          </a:p>
          <a:p>
            <a:pPr>
              <a:buFont typeface="Wingdings" pitchFamily="2" charset="2"/>
              <a:buChar char="q"/>
            </a:pPr>
            <a:r>
              <a:rPr lang="pt-BR"/>
              <a:t> Deve haver uma segregação de JGs, também, no caso de reembolsos pré e pós contratuais</a:t>
            </a:r>
          </a:p>
          <a:p>
            <a:pPr>
              <a:buFont typeface="Wingdings" pitchFamily="2" charset="2"/>
              <a:buChar char="q"/>
            </a:pPr>
            <a:endParaRPr lang="pt-BR"/>
          </a:p>
          <a:p>
            <a:pPr>
              <a:buFont typeface="Wingdings" pitchFamily="2" charset="2"/>
              <a:buChar char="q"/>
            </a:pPr>
            <a:r>
              <a:rPr lang="pt-BR"/>
              <a:t> Além disso, deverá ser encaminhada o 2G, o 2J e a JG, juntamente, ainda, com um pedido de reembolso (modelo 2C, para o “pagamento” à UEM)</a:t>
            </a:r>
          </a:p>
          <a:p>
            <a:endParaRPr lang="pt-B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505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5060" name="Retângulo 4"/>
          <p:cNvSpPr>
            <a:spLocks noChangeArrowheads="1"/>
          </p:cNvSpPr>
          <p:nvPr/>
        </p:nvSpPr>
        <p:spPr bwMode="auto">
          <a:xfrm>
            <a:off x="611188" y="549275"/>
            <a:ext cx="7704137" cy="5448300"/>
          </a:xfrm>
          <a:prstGeom prst="rect">
            <a:avLst/>
          </a:prstGeom>
          <a:noFill/>
          <a:ln w="9525">
            <a:noFill/>
            <a:miter lim="800000"/>
            <a:headEnd/>
            <a:tailEnd/>
          </a:ln>
        </p:spPr>
        <p:txBody>
          <a:bodyPr>
            <a:spAutoFit/>
          </a:bodyPr>
          <a:lstStyle/>
          <a:p>
            <a:r>
              <a:rPr lang="pt-BR" sz="2400" b="1"/>
              <a:t>Justificativas de Gastos: algumas observações</a:t>
            </a:r>
            <a:endParaRPr lang="pt-BR" sz="2400"/>
          </a:p>
          <a:p>
            <a:r>
              <a:rPr lang="pt-BR"/>
              <a:t> </a:t>
            </a:r>
          </a:p>
          <a:p>
            <a:pPr>
              <a:buFont typeface="Wingdings" pitchFamily="2" charset="2"/>
              <a:buChar char="q"/>
            </a:pPr>
            <a:r>
              <a:rPr lang="pt-BR"/>
              <a:t> As JGs devem ser apresentadas trimestralmente, conforme dito antes; existem as JGs detalhadas e as consolidadas, sendo ambas necessárias</a:t>
            </a:r>
          </a:p>
          <a:p>
            <a:pPr>
              <a:buFont typeface="Wingdings" pitchFamily="2" charset="2"/>
              <a:buChar char="q"/>
            </a:pPr>
            <a:endParaRPr lang="pt-BR"/>
          </a:p>
          <a:p>
            <a:pPr>
              <a:buFont typeface="Wingdings" pitchFamily="2" charset="2"/>
              <a:buChar char="q"/>
            </a:pPr>
            <a:r>
              <a:rPr lang="pt-BR"/>
              <a:t> Juntamente com as JGs, deve ser enviada a Conciliação entre os Extratos (Bancário Real e Virtual – SEEMP),  Demonstrativo de Investimentos Acumulados (DIA), Notas Explicativas (NEs) e o 2M e 2N</a:t>
            </a:r>
          </a:p>
          <a:p>
            <a:pPr>
              <a:buFont typeface="Wingdings" pitchFamily="2" charset="2"/>
              <a:buChar char="q"/>
            </a:pPr>
            <a:endParaRPr lang="pt-BR"/>
          </a:p>
          <a:p>
            <a:pPr>
              <a:buFont typeface="Wingdings" pitchFamily="2" charset="2"/>
              <a:buChar char="q"/>
            </a:pPr>
            <a:r>
              <a:rPr lang="pt-BR"/>
              <a:t> Lembrando que o saldo do Extrato Bancário Real tem de ser, no mínimo, o valor resultante do (Somatório das Liberações ao Município – as Despesas Executadas de Fonte BID) e que a dinâmica 90%-10% deve ser respeitada</a:t>
            </a:r>
          </a:p>
          <a:p>
            <a:pPr>
              <a:buFont typeface="Wingdings" pitchFamily="2" charset="2"/>
              <a:buChar char="q"/>
            </a:pPr>
            <a:endParaRPr lang="pt-BR"/>
          </a:p>
          <a:p>
            <a:pPr>
              <a:buFont typeface="Wingdings" pitchFamily="2" charset="2"/>
              <a:buChar char="q"/>
            </a:pPr>
            <a:r>
              <a:rPr lang="pt-BR"/>
              <a:t> Eventuais ajustes são feitos por meio do 2-L: “Detalhamento dos Ajustes Efetuados”. Normalmente por conta de Glosa (deve devolver o valor em reais equivalente àquele gasto em dólares daquele momento)</a:t>
            </a:r>
          </a:p>
          <a:p>
            <a:pPr>
              <a:buFont typeface="Wingdings" pitchFamily="2" charset="2"/>
              <a:buChar char="q"/>
            </a:pPr>
            <a:endParaRPr lang="pt-BR"/>
          </a:p>
          <a:p>
            <a:endParaRPr lang="pt-B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608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6084" name="CaixaDeTexto 4"/>
          <p:cNvSpPr txBox="1">
            <a:spLocks noChangeArrowheads="1"/>
          </p:cNvSpPr>
          <p:nvPr/>
        </p:nvSpPr>
        <p:spPr bwMode="auto">
          <a:xfrm>
            <a:off x="468313" y="2292350"/>
            <a:ext cx="8280400" cy="2000250"/>
          </a:xfrm>
          <a:prstGeom prst="rect">
            <a:avLst/>
          </a:prstGeom>
          <a:noFill/>
          <a:ln w="9525">
            <a:noFill/>
            <a:miter lim="800000"/>
            <a:headEnd/>
            <a:tailEnd/>
          </a:ln>
        </p:spPr>
        <p:txBody>
          <a:bodyPr>
            <a:spAutoFit/>
          </a:bodyPr>
          <a:lstStyle/>
          <a:p>
            <a:pPr marL="342900" indent="-342900" algn="ctr"/>
            <a:r>
              <a:rPr lang="pt-BR" sz="4400" b="1"/>
              <a:t>4ª PARTE: DEMONSTRAÇÕES FINANCEIRAS</a:t>
            </a:r>
          </a:p>
          <a:p>
            <a:pPr marL="342900" indent="-342900"/>
            <a:endParaRPr lang="pt-BR" b="1"/>
          </a:p>
          <a:p>
            <a:pPr marL="342900" indent="-342900">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710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27653" name="Retângulo 4"/>
          <p:cNvSpPr>
            <a:spLocks noChangeArrowheads="1"/>
          </p:cNvSpPr>
          <p:nvPr/>
        </p:nvSpPr>
        <p:spPr bwMode="auto">
          <a:xfrm>
            <a:off x="611188" y="549275"/>
            <a:ext cx="7704137" cy="4319588"/>
          </a:xfrm>
          <a:prstGeom prst="rect">
            <a:avLst/>
          </a:prstGeom>
          <a:noFill/>
          <a:ln w="9525">
            <a:noFill/>
            <a:miter lim="800000"/>
            <a:headEnd/>
            <a:tailEnd/>
          </a:ln>
        </p:spPr>
        <p:txBody>
          <a:bodyPr>
            <a:spAutoFit/>
          </a:bodyPr>
          <a:lstStyle/>
          <a:p>
            <a:pPr>
              <a:defRPr/>
            </a:pPr>
            <a:r>
              <a:rPr lang="pt-BR" sz="2400" b="1" dirty="0"/>
              <a:t>Auditoria</a:t>
            </a:r>
            <a:endParaRPr lang="pt-BR" sz="2400" dirty="0"/>
          </a:p>
          <a:p>
            <a:pPr>
              <a:defRPr/>
            </a:pPr>
            <a:r>
              <a:rPr lang="pt-BR" dirty="0"/>
              <a:t> </a:t>
            </a:r>
          </a:p>
          <a:p>
            <a:pPr>
              <a:buFont typeface="Wingdings" pitchFamily="2" charset="2"/>
              <a:buChar char="q"/>
              <a:defRPr/>
            </a:pPr>
            <a:r>
              <a:rPr lang="pt-BR" dirty="0"/>
              <a:t> Os projetos desenvolvidos no âmbito do Programa PNAFM serão auditados pela equipe de auditoria da CGU, mediante Termo de Procedimentos estabelecidos entre o BID e a CGU:</a:t>
            </a:r>
          </a:p>
          <a:p>
            <a:pPr>
              <a:buFont typeface="Wingdings" pitchFamily="2" charset="2"/>
              <a:buChar char="q"/>
              <a:defRPr/>
            </a:pPr>
            <a:endParaRPr lang="pt-BR" dirty="0"/>
          </a:p>
          <a:p>
            <a:pPr marL="365125" indent="-255588" algn="just">
              <a:spcBef>
                <a:spcPts val="400"/>
              </a:spcBef>
              <a:buClr>
                <a:schemeClr val="accent1"/>
              </a:buClr>
              <a:buSzPct val="68000"/>
              <a:buFont typeface="Wingdings 3" pitchFamily="18" charset="2"/>
              <a:buChar char=""/>
              <a:defRPr/>
            </a:pPr>
            <a:r>
              <a:rPr lang="pt-BR" dirty="0"/>
              <a:t>A CGU poderá realizar, periodicamente, as seguintes auditorias:</a:t>
            </a:r>
          </a:p>
          <a:p>
            <a:pPr marL="365125" indent="-255588" algn="just">
              <a:spcBef>
                <a:spcPts val="400"/>
              </a:spcBef>
              <a:buClr>
                <a:schemeClr val="accent1"/>
              </a:buClr>
              <a:buSzPct val="68000"/>
              <a:buFont typeface="Wingdings 3" pitchFamily="18" charset="2"/>
              <a:buChar char=""/>
              <a:defRPr/>
            </a:pPr>
            <a:endParaRPr lang="pt-BR" dirty="0"/>
          </a:p>
          <a:p>
            <a:pPr marL="542925" indent="-180975" algn="just">
              <a:spcBef>
                <a:spcPts val="400"/>
              </a:spcBef>
              <a:buClr>
                <a:schemeClr val="accent1"/>
              </a:buClr>
              <a:buSzPct val="68000"/>
              <a:buFont typeface="Wingdings" pitchFamily="2" charset="2"/>
              <a:buChar char="ü"/>
              <a:defRPr/>
            </a:pPr>
            <a:r>
              <a:rPr lang="pt-BR" b="1" dirty="0">
                <a:solidFill>
                  <a:srgbClr val="0070C0"/>
                </a:solidFill>
              </a:rPr>
              <a:t>Semestral</a:t>
            </a:r>
            <a:r>
              <a:rPr lang="pt-BR" dirty="0"/>
              <a:t> – (</a:t>
            </a:r>
            <a:r>
              <a:rPr lang="pt-BR" dirty="0" err="1"/>
              <a:t>ex-post</a:t>
            </a:r>
            <a:r>
              <a:rPr lang="pt-BR" dirty="0"/>
              <a:t>) -  no prazo de 90 dias – das solicitações de Desembolsos e respectivas justificativas.</a:t>
            </a:r>
          </a:p>
          <a:p>
            <a:pPr marL="542925" indent="-180975" algn="just">
              <a:spcBef>
                <a:spcPts val="400"/>
              </a:spcBef>
              <a:buClr>
                <a:schemeClr val="accent1"/>
              </a:buClr>
              <a:buSzPct val="68000"/>
              <a:defRPr/>
            </a:pPr>
            <a:endParaRPr lang="pt-BR" dirty="0"/>
          </a:p>
          <a:p>
            <a:pPr marL="542925" indent="-180975" algn="just">
              <a:spcBef>
                <a:spcPts val="400"/>
              </a:spcBef>
              <a:buClr>
                <a:schemeClr val="accent1"/>
              </a:buClr>
              <a:buSzPct val="68000"/>
              <a:buFont typeface="Wingdings" pitchFamily="2" charset="2"/>
              <a:buChar char="ü"/>
              <a:defRPr/>
            </a:pPr>
            <a:r>
              <a:rPr lang="pt-BR" b="1" dirty="0">
                <a:solidFill>
                  <a:srgbClr val="0070C0"/>
                </a:solidFill>
              </a:rPr>
              <a:t>Anual</a:t>
            </a:r>
            <a:r>
              <a:rPr lang="pt-BR" dirty="0"/>
              <a:t> – (</a:t>
            </a:r>
            <a:r>
              <a:rPr lang="pt-BR" dirty="0" err="1"/>
              <a:t>ex-post</a:t>
            </a:r>
            <a:r>
              <a:rPr lang="pt-BR" dirty="0"/>
              <a:t>) – no prazo de 120 dias – das Demonstrações Financeiras.</a:t>
            </a:r>
          </a:p>
          <a:p>
            <a:pPr>
              <a:defRPr/>
            </a:pPr>
            <a:endParaRPr lang="pt-B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813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8132" name="Retângulo 4"/>
          <p:cNvSpPr>
            <a:spLocks noChangeArrowheads="1"/>
          </p:cNvSpPr>
          <p:nvPr/>
        </p:nvSpPr>
        <p:spPr bwMode="auto">
          <a:xfrm>
            <a:off x="611188" y="549275"/>
            <a:ext cx="7704137" cy="3508375"/>
          </a:xfrm>
          <a:prstGeom prst="rect">
            <a:avLst/>
          </a:prstGeom>
          <a:noFill/>
          <a:ln w="9525">
            <a:noFill/>
            <a:miter lim="800000"/>
            <a:headEnd/>
            <a:tailEnd/>
          </a:ln>
        </p:spPr>
        <p:txBody>
          <a:bodyPr>
            <a:spAutoFit/>
          </a:bodyPr>
          <a:lstStyle/>
          <a:p>
            <a:r>
              <a:rPr lang="pt-BR" sz="2400" b="1"/>
              <a:t>Demonstrações Financeiras</a:t>
            </a:r>
            <a:endParaRPr lang="pt-BR" sz="2400"/>
          </a:p>
          <a:p>
            <a:r>
              <a:rPr lang="pt-BR"/>
              <a:t> </a:t>
            </a:r>
          </a:p>
          <a:p>
            <a:pPr>
              <a:buFont typeface="Wingdings" pitchFamily="2" charset="2"/>
              <a:buChar char="q"/>
            </a:pPr>
            <a:r>
              <a:rPr lang="pt-BR"/>
              <a:t> Os projetos deverão entregar até 31 de Janeiro as Demonstrações Financeiras requeridas</a:t>
            </a:r>
          </a:p>
          <a:p>
            <a:pPr>
              <a:buFont typeface="Wingdings" pitchFamily="2" charset="2"/>
              <a:buChar char="q"/>
            </a:pPr>
            <a:endParaRPr lang="pt-BR"/>
          </a:p>
          <a:p>
            <a:pPr>
              <a:buFont typeface="Wingdings" pitchFamily="2" charset="2"/>
              <a:buChar char="q"/>
            </a:pPr>
            <a:r>
              <a:rPr lang="pt-BR"/>
              <a:t> Deverão ser entregues a Justificativa de Gastos Consolidada (JG Consolidada), a Justificativa de Gastos Detalhada (JG Detalhada), o Demonstrativo de Investimentos Acumulados (DIA, antigo DIP), a Conciliação entre os Extratos (da Conta Vinculada e o Virtual – SEEMP), os formulários de Desembolso e Orçamentário, além das Notas Explicativas (NEs)</a:t>
            </a:r>
          </a:p>
          <a:p>
            <a:pPr>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229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616450"/>
          </a:xfrm>
          <a:prstGeom prst="rect">
            <a:avLst/>
          </a:prstGeom>
          <a:noFill/>
        </p:spPr>
        <p:txBody>
          <a:bodyPr>
            <a:spAutoFit/>
          </a:bodyPr>
          <a:lstStyle/>
          <a:p>
            <a:pPr>
              <a:defRPr/>
            </a:pPr>
            <a:r>
              <a:rPr lang="pt-BR" sz="2400" b="1" dirty="0"/>
              <a:t>Objetivo geral do PNAFM</a:t>
            </a:r>
          </a:p>
          <a:p>
            <a:pPr>
              <a:defRPr/>
            </a:pPr>
            <a:endParaRPr lang="pt-BR" dirty="0"/>
          </a:p>
          <a:p>
            <a:pPr marL="342900" indent="-342900">
              <a:buFont typeface="Wingdings" pitchFamily="2" charset="2"/>
              <a:buChar char="q"/>
              <a:defRPr/>
            </a:pPr>
            <a:r>
              <a:rPr lang="pt-BR" b="1" dirty="0"/>
              <a:t>PNAFM III</a:t>
            </a:r>
            <a:r>
              <a:rPr lang="pt-BR" dirty="0"/>
              <a:t>: se integra no esforço </a:t>
            </a:r>
            <a:r>
              <a:rPr lang="pt-BR" b="1" dirty="0"/>
              <a:t>permanente</a:t>
            </a:r>
            <a:r>
              <a:rPr lang="pt-BR" dirty="0"/>
              <a:t> do governo brasileiro na manutenção do equilíbrio fiscal e da estabilidade social e macroeconômica</a:t>
            </a:r>
          </a:p>
          <a:p>
            <a:pPr marL="342900" indent="-342900">
              <a:buFont typeface="Wingdings" pitchFamily="2" charset="2"/>
              <a:buChar char="q"/>
              <a:defRPr/>
            </a:pPr>
            <a:endParaRPr lang="pt-BR" b="1" dirty="0"/>
          </a:p>
          <a:p>
            <a:pPr marL="342900" indent="-342900">
              <a:defRPr/>
            </a:pPr>
            <a:endParaRPr lang="pt-BR" b="1" dirty="0"/>
          </a:p>
          <a:p>
            <a:pPr marL="342900" indent="-342900">
              <a:buFont typeface="Wingdings" pitchFamily="2" charset="2"/>
              <a:buChar char="q"/>
              <a:defRPr/>
            </a:pPr>
            <a:r>
              <a:rPr lang="pt-BR" b="1" dirty="0"/>
              <a:t>Objetivo Geral</a:t>
            </a:r>
            <a:r>
              <a:rPr lang="pt-BR" dirty="0"/>
              <a:t>: contribuir para a integração dos fiscos e para a modernização da gestão administrativa, fiscal, financeira e patrimonial dos municípios brasileiros, tornando mais efetivo o sistema fiscal vigente, em cumprimento às normas constitucionais e legais brasileiras</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4915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49156" name="Retângulo 4"/>
          <p:cNvSpPr>
            <a:spLocks noChangeArrowheads="1"/>
          </p:cNvSpPr>
          <p:nvPr/>
        </p:nvSpPr>
        <p:spPr bwMode="auto">
          <a:xfrm>
            <a:off x="611188" y="549275"/>
            <a:ext cx="7704137" cy="3232150"/>
          </a:xfrm>
          <a:prstGeom prst="rect">
            <a:avLst/>
          </a:prstGeom>
          <a:noFill/>
          <a:ln w="9525">
            <a:noFill/>
            <a:miter lim="800000"/>
            <a:headEnd/>
            <a:tailEnd/>
          </a:ln>
        </p:spPr>
        <p:txBody>
          <a:bodyPr>
            <a:spAutoFit/>
          </a:bodyPr>
          <a:lstStyle/>
          <a:p>
            <a:r>
              <a:rPr lang="pt-BR" sz="2400" b="1"/>
              <a:t>Demonstrações Financeiras</a:t>
            </a:r>
            <a:endParaRPr lang="pt-BR" sz="2400"/>
          </a:p>
          <a:p>
            <a:r>
              <a:rPr lang="pt-BR"/>
              <a:t> </a:t>
            </a:r>
          </a:p>
          <a:p>
            <a:pPr>
              <a:buFont typeface="Wingdings" pitchFamily="2" charset="2"/>
              <a:buChar char="q"/>
            </a:pPr>
            <a:r>
              <a:rPr lang="pt-BR"/>
              <a:t> Esses demonstrativos são gerados a partir das movimentações e da execução por parte dos municípios</a:t>
            </a:r>
          </a:p>
          <a:p>
            <a:pPr>
              <a:buFont typeface="Wingdings" pitchFamily="2" charset="2"/>
              <a:buChar char="q"/>
            </a:pPr>
            <a:endParaRPr lang="pt-BR"/>
          </a:p>
          <a:p>
            <a:pPr>
              <a:buFont typeface="Wingdings" pitchFamily="2" charset="2"/>
              <a:buChar char="q"/>
            </a:pPr>
            <a:r>
              <a:rPr lang="pt-BR"/>
              <a:t> Esses demonstrativos são gerados, a princípio, pelo SIAPM da Caixa, sendo que as JGs do SEEMP deverão estar espelhadas com aquelas do SIAPM</a:t>
            </a:r>
          </a:p>
          <a:p>
            <a:pPr>
              <a:buFont typeface="Wingdings" pitchFamily="2" charset="2"/>
              <a:buChar char="q"/>
            </a:pPr>
            <a:endParaRPr lang="pt-BR"/>
          </a:p>
          <a:p>
            <a:pPr>
              <a:buFont typeface="Wingdings" pitchFamily="2" charset="2"/>
              <a:buChar char="q"/>
            </a:pPr>
            <a:r>
              <a:rPr lang="pt-BR"/>
              <a:t> Ver anexos (Demonstrativos)</a:t>
            </a:r>
          </a:p>
          <a:p>
            <a:pPr>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5017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0180" name="Retângulo 4"/>
          <p:cNvSpPr>
            <a:spLocks noChangeArrowheads="1"/>
          </p:cNvSpPr>
          <p:nvPr/>
        </p:nvSpPr>
        <p:spPr bwMode="auto">
          <a:xfrm>
            <a:off x="611188" y="549275"/>
            <a:ext cx="7704137" cy="1016000"/>
          </a:xfrm>
          <a:prstGeom prst="rect">
            <a:avLst/>
          </a:prstGeom>
          <a:noFill/>
          <a:ln w="9525">
            <a:noFill/>
            <a:miter lim="800000"/>
            <a:headEnd/>
            <a:tailEnd/>
          </a:ln>
        </p:spPr>
        <p:txBody>
          <a:bodyPr>
            <a:spAutoFit/>
          </a:bodyPr>
          <a:lstStyle/>
          <a:p>
            <a:pPr algn="ctr"/>
            <a:r>
              <a:rPr lang="pt-BR" sz="2400" b="1"/>
              <a:t>Justificativa de Gastos Consolidada</a:t>
            </a:r>
          </a:p>
          <a:p>
            <a:r>
              <a:rPr lang="pt-BR"/>
              <a:t> </a:t>
            </a:r>
          </a:p>
          <a:p>
            <a:pPr>
              <a:buFont typeface="Wingdings" pitchFamily="2" charset="2"/>
              <a:buChar char="q"/>
            </a:pPr>
            <a:endParaRPr lang="pt-BR"/>
          </a:p>
        </p:txBody>
      </p:sp>
      <p:pic>
        <p:nvPicPr>
          <p:cNvPr id="50181" name="Imagem 1"/>
          <p:cNvPicPr>
            <a:picLocks noChangeAspect="1"/>
          </p:cNvPicPr>
          <p:nvPr/>
        </p:nvPicPr>
        <p:blipFill>
          <a:blip r:embed="rId3" cstate="print"/>
          <a:srcRect/>
          <a:stretch>
            <a:fillRect/>
          </a:stretch>
        </p:blipFill>
        <p:spPr bwMode="auto">
          <a:xfrm>
            <a:off x="185738" y="1795463"/>
            <a:ext cx="8878887" cy="3000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5120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1204" name="Retângulo 4"/>
          <p:cNvSpPr>
            <a:spLocks noChangeArrowheads="1"/>
          </p:cNvSpPr>
          <p:nvPr/>
        </p:nvSpPr>
        <p:spPr bwMode="auto">
          <a:xfrm>
            <a:off x="611188" y="549275"/>
            <a:ext cx="7704137" cy="1016000"/>
          </a:xfrm>
          <a:prstGeom prst="rect">
            <a:avLst/>
          </a:prstGeom>
          <a:noFill/>
          <a:ln w="9525">
            <a:noFill/>
            <a:miter lim="800000"/>
            <a:headEnd/>
            <a:tailEnd/>
          </a:ln>
        </p:spPr>
        <p:txBody>
          <a:bodyPr>
            <a:spAutoFit/>
          </a:bodyPr>
          <a:lstStyle/>
          <a:p>
            <a:pPr algn="ctr"/>
            <a:r>
              <a:rPr lang="pt-BR" sz="2400" b="1"/>
              <a:t>Demonstrativo de Investimentos Acumulados</a:t>
            </a:r>
          </a:p>
          <a:p>
            <a:r>
              <a:rPr lang="pt-BR"/>
              <a:t> </a:t>
            </a:r>
          </a:p>
          <a:p>
            <a:pPr>
              <a:buFont typeface="Wingdings" pitchFamily="2" charset="2"/>
              <a:buChar char="q"/>
            </a:pPr>
            <a:endParaRPr lang="pt-BR"/>
          </a:p>
        </p:txBody>
      </p:sp>
      <p:pic>
        <p:nvPicPr>
          <p:cNvPr id="51205" name="Imagem 2"/>
          <p:cNvPicPr>
            <a:picLocks noChangeAspect="1"/>
          </p:cNvPicPr>
          <p:nvPr/>
        </p:nvPicPr>
        <p:blipFill>
          <a:blip r:embed="rId3" cstate="print"/>
          <a:srcRect/>
          <a:stretch>
            <a:fillRect/>
          </a:stretch>
        </p:blipFill>
        <p:spPr bwMode="auto">
          <a:xfrm>
            <a:off x="107950" y="1258888"/>
            <a:ext cx="8894763" cy="45862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5222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2228" name="Retângulo 4"/>
          <p:cNvSpPr>
            <a:spLocks noChangeArrowheads="1"/>
          </p:cNvSpPr>
          <p:nvPr/>
        </p:nvSpPr>
        <p:spPr bwMode="auto">
          <a:xfrm>
            <a:off x="755650" y="476250"/>
            <a:ext cx="7488238" cy="3786188"/>
          </a:xfrm>
          <a:prstGeom prst="rect">
            <a:avLst/>
          </a:prstGeom>
          <a:noFill/>
          <a:ln w="9525">
            <a:noFill/>
            <a:miter lim="800000"/>
            <a:headEnd/>
            <a:tailEnd/>
          </a:ln>
        </p:spPr>
        <p:txBody>
          <a:bodyPr>
            <a:spAutoFit/>
          </a:bodyPr>
          <a:lstStyle/>
          <a:p>
            <a:r>
              <a:rPr lang="pt-BR" sz="2400" b="1"/>
              <a:t>Novas Operações de Crédito </a:t>
            </a:r>
          </a:p>
          <a:p>
            <a:endParaRPr lang="pt-BR" b="1"/>
          </a:p>
          <a:p>
            <a:pPr>
              <a:buFont typeface="Wingdings" pitchFamily="2" charset="2"/>
              <a:buChar char="q"/>
            </a:pPr>
            <a:r>
              <a:rPr lang="pt-BR"/>
              <a:t> Poderão ser firmadas, na hipótese de disponibilidade de recursos pelo Programa;</a:t>
            </a:r>
          </a:p>
          <a:p>
            <a:endParaRPr lang="pt-BR"/>
          </a:p>
          <a:p>
            <a:pPr>
              <a:buFont typeface="Wingdings" pitchFamily="2" charset="2"/>
              <a:buChar char="q"/>
            </a:pPr>
            <a:r>
              <a:rPr lang="pt-BR"/>
              <a:t>  Os municípios poderão ter acesso a novo subempréstimo no âmbito da </a:t>
            </a:r>
            <a:r>
              <a:rPr lang="pt-BR" b="1"/>
              <a:t>2ª Etapa da 2ª Fase do PNAFM </a:t>
            </a:r>
            <a:r>
              <a:rPr lang="pt-BR"/>
              <a:t>quando pelo menos 75% (setenta e cinco por cento) dos recursos do financiamento anterior tenham sido comprometidos e 50% dos recursos tenham sido desembolsados;</a:t>
            </a:r>
          </a:p>
          <a:p>
            <a:pPr>
              <a:buFont typeface="Wingdings" pitchFamily="2" charset="2"/>
              <a:buChar char="q"/>
            </a:pPr>
            <a:endParaRPr lang="pt-BR"/>
          </a:p>
          <a:p>
            <a:pPr>
              <a:buFont typeface="Wingdings" pitchFamily="2" charset="2"/>
              <a:buChar char="q"/>
            </a:pPr>
            <a:r>
              <a:rPr lang="pt-BR"/>
              <a:t>  A contratação </a:t>
            </a:r>
            <a:r>
              <a:rPr lang="pt-BR" b="1"/>
              <a:t>da 3ª Etapa da 2ª Fase</a:t>
            </a:r>
            <a:r>
              <a:rPr lang="pt-BR"/>
              <a:t> pelos municípios executores está condicionada ao desembolso de 75% do total dos recursos desta 2ª Etapa.</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5325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3252" name="Retângulo 4"/>
          <p:cNvSpPr>
            <a:spLocks noChangeArrowheads="1"/>
          </p:cNvSpPr>
          <p:nvPr/>
        </p:nvSpPr>
        <p:spPr bwMode="auto">
          <a:xfrm>
            <a:off x="755650" y="476250"/>
            <a:ext cx="7488238" cy="4894263"/>
          </a:xfrm>
          <a:prstGeom prst="rect">
            <a:avLst/>
          </a:prstGeom>
          <a:noFill/>
          <a:ln w="9525">
            <a:noFill/>
            <a:miter lim="800000"/>
            <a:headEnd/>
            <a:tailEnd/>
          </a:ln>
        </p:spPr>
        <p:txBody>
          <a:bodyPr>
            <a:spAutoFit/>
          </a:bodyPr>
          <a:lstStyle/>
          <a:p>
            <a:r>
              <a:rPr lang="pt-BR" sz="2400" b="1"/>
              <a:t>Conclusões</a:t>
            </a:r>
          </a:p>
          <a:p>
            <a:endParaRPr lang="pt-BR" b="1"/>
          </a:p>
          <a:p>
            <a:pPr>
              <a:buFont typeface="Wingdings" pitchFamily="2" charset="2"/>
              <a:buChar char="q"/>
            </a:pPr>
            <a:r>
              <a:rPr lang="pt-BR"/>
              <a:t> Algumas ações que foram feitas anteriormente, de forma manual, terão que ser inseridas no SEEMP a fim de registro  </a:t>
            </a:r>
          </a:p>
          <a:p>
            <a:pPr>
              <a:buFont typeface="Wingdings" pitchFamily="2" charset="2"/>
              <a:buChar char="q"/>
            </a:pPr>
            <a:endParaRPr lang="pt-BR"/>
          </a:p>
          <a:p>
            <a:pPr>
              <a:buFont typeface="Wingdings" pitchFamily="2" charset="2"/>
              <a:buChar char="q"/>
            </a:pPr>
            <a:r>
              <a:rPr lang="pt-BR"/>
              <a:t>Os municípios têm uma grande oportunidade (e uma grande responsabilidade) de utilizar o PNAFM para aprimorar a gestão fiscal municipal – gerando recursos para serem bem gastos e tornando as despesas mais qualificadas</a:t>
            </a:r>
          </a:p>
          <a:p>
            <a:pPr>
              <a:buFont typeface="Wingdings" pitchFamily="2" charset="2"/>
              <a:buChar char="q"/>
            </a:pPr>
            <a:endParaRPr lang="pt-BR"/>
          </a:p>
          <a:p>
            <a:pPr>
              <a:buFont typeface="Wingdings" pitchFamily="2" charset="2"/>
              <a:buChar char="q"/>
            </a:pPr>
            <a:r>
              <a:rPr lang="pt-BR"/>
              <a:t> Para isto, o bom funcionamento da UEM é fundamental – inclusive para que o conhecimento adquirido permaneça na Prefeitura </a:t>
            </a:r>
          </a:p>
          <a:p>
            <a:pPr>
              <a:buFont typeface="Wingdings" pitchFamily="2" charset="2"/>
              <a:buChar char="q"/>
            </a:pPr>
            <a:endParaRPr lang="pt-BR"/>
          </a:p>
          <a:p>
            <a:pPr>
              <a:buFont typeface="Wingdings" pitchFamily="2" charset="2"/>
              <a:buChar char="q"/>
            </a:pPr>
            <a:r>
              <a:rPr lang="pt-BR"/>
              <a:t> A boa execução financeira, com os devidos produtos, pode acelerar os resultados e os impactos na gestão fiscal</a:t>
            </a:r>
          </a:p>
          <a:p>
            <a:pPr>
              <a:buFont typeface="Wingdings" pitchFamily="2" charset="2"/>
              <a:buChar char="q"/>
            </a:pPr>
            <a:endParaRPr lang="pt-BR"/>
          </a:p>
          <a:p>
            <a:pPr>
              <a:buFont typeface="Wingdings" pitchFamily="2" charset="2"/>
              <a:buChar char="q"/>
            </a:pPr>
            <a:endParaRPr lang="pt-B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
          <p:cNvSpPr>
            <a:spLocks noGrp="1" noChangeArrowheads="1"/>
          </p:cNvSpPr>
          <p:nvPr>
            <p:ph sz="half" idx="1"/>
          </p:nvPr>
        </p:nvSpPr>
        <p:spPr>
          <a:xfrm>
            <a:off x="468313" y="708025"/>
            <a:ext cx="8135937" cy="5210175"/>
          </a:xfrm>
        </p:spPr>
        <p:txBody>
          <a:bodyPr anchor="ctr">
            <a:spAutoFit/>
          </a:bodyPr>
          <a:lstStyle/>
          <a:p>
            <a:pPr algn="ctr" eaLnBrk="1" hangingPunct="1">
              <a:buFont typeface="Wingdings 3" pitchFamily="18" charset="2"/>
              <a:buNone/>
              <a:defRPr/>
            </a:pPr>
            <a:r>
              <a:rPr lang="pt-BR" sz="3600" b="1" dirty="0" smtClean="0">
                <a:latin typeface="Arial" charset="0"/>
                <a:cs typeface="Arial" charset="0"/>
              </a:rPr>
              <a:t>OBRIGADO!</a:t>
            </a:r>
          </a:p>
          <a:p>
            <a:pPr algn="ctr" eaLnBrk="1" hangingPunct="1">
              <a:buFont typeface="Wingdings 3" pitchFamily="18" charset="2"/>
              <a:buNone/>
              <a:defRPr/>
            </a:pPr>
            <a:r>
              <a:rPr lang="pt-BR" sz="2000" b="1" dirty="0" smtClean="0">
                <a:latin typeface="Arial" charset="0"/>
                <a:cs typeface="Arial" charset="0"/>
              </a:rPr>
              <a:t>Dúvidas?</a:t>
            </a:r>
          </a:p>
          <a:p>
            <a:pPr algn="ctr" eaLnBrk="1" hangingPunct="1">
              <a:buFont typeface="Wingdings 3" pitchFamily="18" charset="2"/>
              <a:buNone/>
              <a:defRPr/>
            </a:pPr>
            <a:endParaRPr lang="pt-BR" sz="2000" b="1" dirty="0" smtClean="0">
              <a:latin typeface="Arial" charset="0"/>
              <a:cs typeface="Arial" charset="0"/>
            </a:endParaRPr>
          </a:p>
          <a:p>
            <a:pPr algn="ctr" eaLnBrk="1" hangingPunct="1">
              <a:buFont typeface="Wingdings 3" pitchFamily="18" charset="2"/>
              <a:buNone/>
              <a:defRPr/>
            </a:pPr>
            <a:r>
              <a:rPr lang="pt-BR" sz="2000" b="1" dirty="0" smtClean="0">
                <a:latin typeface="Arial" charset="0"/>
                <a:cs typeface="Arial" charset="0"/>
              </a:rPr>
              <a:t>Contato: </a:t>
            </a:r>
            <a:br>
              <a:rPr lang="pt-BR" sz="2000" b="1" dirty="0" smtClean="0">
                <a:latin typeface="Arial" charset="0"/>
                <a:cs typeface="Arial" charset="0"/>
              </a:rPr>
            </a:br>
            <a:r>
              <a:rPr lang="pt-BR" sz="2000" b="1" dirty="0" smtClean="0">
                <a:latin typeface="Arial" charset="0"/>
                <a:cs typeface="Arial" charset="0"/>
              </a:rPr>
              <a:t>Helder Lara Ferreira Filho</a:t>
            </a:r>
          </a:p>
          <a:p>
            <a:pPr algn="ctr" eaLnBrk="1" hangingPunct="1">
              <a:buFont typeface="Wingdings 3" pitchFamily="18" charset="2"/>
              <a:buNone/>
              <a:defRPr/>
            </a:pPr>
            <a:r>
              <a:rPr lang="pt-BR" sz="2000" b="1" dirty="0" smtClean="0">
                <a:latin typeface="Arial" charset="0"/>
                <a:cs typeface="Arial" charset="0"/>
              </a:rPr>
              <a:t>Coordenação Financeira</a:t>
            </a:r>
          </a:p>
          <a:p>
            <a:pPr algn="ctr" eaLnBrk="1" hangingPunct="1">
              <a:buFont typeface="Wingdings 3" pitchFamily="18" charset="2"/>
              <a:buNone/>
              <a:defRPr/>
            </a:pPr>
            <a:r>
              <a:rPr lang="pt-BR" sz="2000" b="1" dirty="0" smtClean="0">
                <a:latin typeface="Arial" charset="0"/>
                <a:cs typeface="Arial" charset="0"/>
              </a:rPr>
              <a:t>Diretoria de Gestão Estratégica</a:t>
            </a:r>
          </a:p>
          <a:p>
            <a:pPr algn="ctr" eaLnBrk="1" hangingPunct="1">
              <a:buFont typeface="Wingdings 3" pitchFamily="18" charset="2"/>
              <a:buNone/>
              <a:defRPr/>
            </a:pPr>
            <a:r>
              <a:rPr lang="pt-BR" sz="2000" b="1" dirty="0" smtClean="0">
                <a:latin typeface="Arial" charset="0"/>
                <a:cs typeface="Arial" charset="0"/>
              </a:rPr>
              <a:t>Secretaria Executiva/Ministério da Economia</a:t>
            </a:r>
          </a:p>
          <a:p>
            <a:pPr algn="ctr" eaLnBrk="1" hangingPunct="1">
              <a:buFont typeface="Wingdings 3" pitchFamily="18" charset="2"/>
              <a:buNone/>
              <a:defRPr/>
            </a:pPr>
            <a:r>
              <a:rPr lang="pt-BR" sz="2000" b="1" dirty="0" smtClean="0">
                <a:latin typeface="Arial" charset="0"/>
                <a:cs typeface="Arial" charset="0"/>
              </a:rPr>
              <a:t>helder.lara@fazenda.gov.br</a:t>
            </a:r>
          </a:p>
          <a:p>
            <a:pPr algn="ctr" eaLnBrk="1" hangingPunct="1">
              <a:buFont typeface="Wingdings 3" pitchFamily="18" charset="2"/>
              <a:buNone/>
              <a:defRPr/>
            </a:pPr>
            <a:r>
              <a:rPr lang="pt-BR" sz="2000" b="1" dirty="0" smtClean="0">
                <a:latin typeface="Arial" charset="0"/>
                <a:cs typeface="Arial" charset="0"/>
              </a:rPr>
              <a:t>(61) 2020-5134</a:t>
            </a:r>
            <a:endParaRPr lang="pt-BR" sz="2000" dirty="0" smtClean="0">
              <a:latin typeface="Arial" charset="0"/>
              <a:cs typeface="Arial" charset="0"/>
            </a:endParaRPr>
          </a:p>
          <a:p>
            <a:pPr marL="0" indent="0" algn="ctr" eaLnBrk="1" fontAlgn="auto" hangingPunct="1">
              <a:spcBef>
                <a:spcPct val="0"/>
              </a:spcBef>
              <a:spcAft>
                <a:spcPts val="0"/>
              </a:spcAft>
              <a:buClrTx/>
              <a:buSzTx/>
              <a:buFontTx/>
              <a:buNone/>
              <a:defRPr/>
            </a:pPr>
            <a:endParaRPr lang="pt-BR" sz="1800" b="1" dirty="0" smtClean="0">
              <a:solidFill>
                <a:srgbClr val="000000"/>
              </a:solidFill>
              <a:latin typeface="Arial" charset="0"/>
              <a:ea typeface="Times New Roman" pitchFamily="18" charset="0"/>
              <a:cs typeface="Arial" charset="0"/>
            </a:endParaRPr>
          </a:p>
          <a:p>
            <a:pPr marL="0" indent="0" eaLnBrk="1" fontAlgn="auto" hangingPunct="1">
              <a:spcBef>
                <a:spcPct val="0"/>
              </a:spcBef>
              <a:spcAft>
                <a:spcPts val="0"/>
              </a:spcAft>
              <a:buClrTx/>
              <a:buSzTx/>
              <a:buFontTx/>
              <a:buNone/>
              <a:defRPr/>
            </a:pPr>
            <a:r>
              <a:rPr lang="pt-BR" sz="1600" b="1" dirty="0" smtClean="0">
                <a:solidFill>
                  <a:srgbClr val="000000"/>
                </a:solidFill>
                <a:latin typeface="Arial" charset="0"/>
                <a:ea typeface="Times New Roman" pitchFamily="18" charset="0"/>
                <a:cs typeface="Arial" charset="0"/>
              </a:rPr>
              <a:t>Antônio Carlos de Oliveira – (61) 2020-5352 – </a:t>
            </a:r>
            <a:r>
              <a:rPr lang="pt-BR" sz="1600" b="1" dirty="0" smtClean="0">
                <a:solidFill>
                  <a:srgbClr val="000000"/>
                </a:solidFill>
                <a:latin typeface="Arial" charset="0"/>
                <a:ea typeface="Times New Roman" pitchFamily="18" charset="0"/>
                <a:cs typeface="Arial" charset="0"/>
                <a:hlinkClick r:id="rId2"/>
              </a:rPr>
              <a:t>antonio.c.oliveira@fazenda.gov.br</a:t>
            </a:r>
            <a:endParaRPr lang="pt-BR" sz="1600" b="1" dirty="0" smtClean="0">
              <a:solidFill>
                <a:srgbClr val="000000"/>
              </a:solidFill>
              <a:latin typeface="Arial" charset="0"/>
              <a:ea typeface="Times New Roman" pitchFamily="18" charset="0"/>
              <a:cs typeface="Arial" charset="0"/>
            </a:endParaRPr>
          </a:p>
          <a:p>
            <a:pPr marL="0" indent="0" eaLnBrk="1" fontAlgn="auto" hangingPunct="1">
              <a:spcBef>
                <a:spcPct val="0"/>
              </a:spcBef>
              <a:spcAft>
                <a:spcPts val="0"/>
              </a:spcAft>
              <a:buClrTx/>
              <a:buSzTx/>
              <a:buFontTx/>
              <a:buNone/>
              <a:defRPr/>
            </a:pPr>
            <a:r>
              <a:rPr lang="pt-BR" sz="1600" b="1" dirty="0" smtClean="0">
                <a:solidFill>
                  <a:srgbClr val="000000"/>
                </a:solidFill>
                <a:latin typeface="Arial" charset="0"/>
                <a:ea typeface="Times New Roman" pitchFamily="18" charset="0"/>
                <a:cs typeface="Arial" charset="0"/>
              </a:rPr>
              <a:t>Caio Cesar Sales Nogueira – (61) 2020-5136 – </a:t>
            </a:r>
            <a:r>
              <a:rPr lang="pt-BR" sz="1600" b="1" dirty="0" smtClean="0">
                <a:solidFill>
                  <a:srgbClr val="000000"/>
                </a:solidFill>
                <a:latin typeface="Arial" charset="0"/>
                <a:ea typeface="Times New Roman" pitchFamily="18" charset="0"/>
                <a:cs typeface="Arial" charset="0"/>
                <a:hlinkClick r:id="rId3"/>
              </a:rPr>
              <a:t>caio.nogueira@fazenda.gov.br</a:t>
            </a:r>
            <a:endParaRPr lang="pt-BR" sz="1600" b="1" dirty="0" smtClean="0">
              <a:solidFill>
                <a:srgbClr val="000000"/>
              </a:solidFill>
              <a:latin typeface="Arial" charset="0"/>
              <a:ea typeface="Times New Roman" pitchFamily="18" charset="0"/>
              <a:cs typeface="Arial" charset="0"/>
            </a:endParaRPr>
          </a:p>
          <a:p>
            <a:pPr marL="0" indent="0" eaLnBrk="1" fontAlgn="auto" hangingPunct="1">
              <a:spcBef>
                <a:spcPct val="0"/>
              </a:spcBef>
              <a:spcAft>
                <a:spcPts val="0"/>
              </a:spcAft>
              <a:buClrTx/>
              <a:buSzTx/>
              <a:buFontTx/>
              <a:buNone/>
              <a:defRPr/>
            </a:pPr>
            <a:r>
              <a:rPr lang="pt-BR" sz="1600" b="1" dirty="0" smtClean="0">
                <a:solidFill>
                  <a:srgbClr val="000000"/>
                </a:solidFill>
                <a:latin typeface="Arial" charset="0"/>
                <a:ea typeface="Times New Roman" pitchFamily="18" charset="0"/>
                <a:cs typeface="Arial" charset="0"/>
              </a:rPr>
              <a:t>Cleide Maria da Costa – (61) 2020-5135 – </a:t>
            </a:r>
            <a:r>
              <a:rPr lang="pt-BR" sz="1600" b="1" dirty="0" smtClean="0">
                <a:solidFill>
                  <a:srgbClr val="000000"/>
                </a:solidFill>
                <a:latin typeface="Arial" charset="0"/>
                <a:ea typeface="Times New Roman" pitchFamily="18" charset="0"/>
                <a:cs typeface="Arial" charset="0"/>
                <a:hlinkClick r:id="rId4"/>
              </a:rPr>
              <a:t>cleide-maria.costa@fazenda.gov.br</a:t>
            </a:r>
            <a:endParaRPr lang="pt-BR" sz="1600" b="1" dirty="0" smtClean="0">
              <a:solidFill>
                <a:srgbClr val="000000"/>
              </a:solidFill>
              <a:latin typeface="Arial" charset="0"/>
              <a:ea typeface="Times New Roman" pitchFamily="18" charset="0"/>
              <a:cs typeface="Arial" charset="0"/>
            </a:endParaRPr>
          </a:p>
          <a:p>
            <a:pPr marL="0" indent="0" algn="ctr" eaLnBrk="1" fontAlgn="auto" hangingPunct="1">
              <a:spcBef>
                <a:spcPct val="0"/>
              </a:spcBef>
              <a:spcAft>
                <a:spcPts val="0"/>
              </a:spcAft>
              <a:buClrTx/>
              <a:buSzTx/>
              <a:buFontTx/>
              <a:buNone/>
              <a:defRPr/>
            </a:pPr>
            <a:r>
              <a:rPr lang="pt-BR" sz="1200" dirty="0" smtClean="0">
                <a:solidFill>
                  <a:srgbClr val="000000"/>
                </a:solidFill>
                <a:latin typeface="Arial" charset="0"/>
                <a:ea typeface="Times New Roman" pitchFamily="18" charset="0"/>
                <a:cs typeface="Arial" charset="0"/>
              </a:rPr>
              <a:t/>
            </a:r>
            <a:br>
              <a:rPr lang="pt-BR" sz="1200" dirty="0" smtClean="0">
                <a:solidFill>
                  <a:srgbClr val="000000"/>
                </a:solidFill>
                <a:latin typeface="Arial" charset="0"/>
                <a:ea typeface="Times New Roman" pitchFamily="18" charset="0"/>
                <a:cs typeface="Arial" charset="0"/>
              </a:rPr>
            </a:br>
            <a:endParaRPr lang="pt-BR" sz="1200" b="1" dirty="0" smtClean="0">
              <a:latin typeface="Arial" charset="0"/>
              <a:ea typeface="Times New Roman" pitchFamily="18" charset="0"/>
              <a:cs typeface="Arial" charset="0"/>
            </a:endParaRPr>
          </a:p>
        </p:txBody>
      </p:sp>
      <p:pic>
        <p:nvPicPr>
          <p:cNvPr id="54275" name="Imagem 2" descr="Logo 2016 final.png"/>
          <p:cNvPicPr>
            <a:picLocks noChangeAspect="1"/>
          </p:cNvPicPr>
          <p:nvPr/>
        </p:nvPicPr>
        <p:blipFill>
          <a:blip r:embed="rId5" cstate="print"/>
          <a:srcRect/>
          <a:stretch>
            <a:fillRect/>
          </a:stretch>
        </p:blipFill>
        <p:spPr bwMode="auto">
          <a:xfrm>
            <a:off x="179388" y="5949950"/>
            <a:ext cx="931862" cy="792163"/>
          </a:xfrm>
          <a:prstGeom prst="rect">
            <a:avLst/>
          </a:prstGeom>
          <a:noFill/>
          <a:ln w="9525">
            <a:noFill/>
            <a:miter lim="800000"/>
            <a:headEnd/>
            <a:tailEnd/>
          </a:ln>
        </p:spPr>
      </p:pic>
      <p:sp>
        <p:nvSpPr>
          <p:cNvPr id="4"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a:t>
            </a:r>
          </a:p>
          <a:p>
            <a:pPr eaLnBrk="1" fontAlgn="auto" hangingPunct="1">
              <a:spcAft>
                <a:spcPts val="0"/>
              </a:spcAft>
              <a:buFont typeface="Wingdings 3"/>
              <a:buNone/>
              <a:defRPr/>
            </a:pPr>
            <a:endParaRPr lang="pt-BR"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
          <p:cNvSpPr>
            <a:spLocks noGrp="1" noChangeArrowheads="1"/>
          </p:cNvSpPr>
          <p:nvPr>
            <p:ph sz="half" idx="1"/>
          </p:nvPr>
        </p:nvSpPr>
        <p:spPr>
          <a:xfrm>
            <a:off x="468313" y="1274763"/>
            <a:ext cx="8135937" cy="4076700"/>
          </a:xfrm>
        </p:spPr>
        <p:txBody>
          <a:bodyPr anchor="ctr">
            <a:spAutoFit/>
          </a:bodyPr>
          <a:lstStyle/>
          <a:p>
            <a:pPr marL="0" indent="0" algn="ctr" eaLnBrk="1" fontAlgn="auto" hangingPunct="1">
              <a:spcBef>
                <a:spcPct val="0"/>
              </a:spcBef>
              <a:spcAft>
                <a:spcPts val="0"/>
              </a:spcAft>
              <a:buClrTx/>
              <a:buSzTx/>
              <a:buFontTx/>
              <a:buNone/>
              <a:defRPr/>
            </a:pPr>
            <a:r>
              <a:rPr lang="pt-BR" sz="2000" b="1" dirty="0" smtClean="0">
                <a:solidFill>
                  <a:srgbClr val="000000"/>
                </a:solidFill>
                <a:latin typeface="Arial" charset="0"/>
                <a:ea typeface="Times New Roman" pitchFamily="18" charset="0"/>
                <a:cs typeface="Arial" charset="0"/>
              </a:rPr>
              <a:t>PROGRAMA NACIONAL DE APOIO À GESTÃO ADMINISTRATIVA </a:t>
            </a:r>
          </a:p>
          <a:p>
            <a:pPr marL="0" indent="0" algn="ctr" eaLnBrk="1" fontAlgn="auto" hangingPunct="1">
              <a:spcBef>
                <a:spcPct val="0"/>
              </a:spcBef>
              <a:spcAft>
                <a:spcPts val="0"/>
              </a:spcAft>
              <a:buClrTx/>
              <a:buSzTx/>
              <a:buFontTx/>
              <a:buNone/>
              <a:defRPr/>
            </a:pPr>
            <a:r>
              <a:rPr lang="pt-BR" sz="2000" b="1" dirty="0" smtClean="0">
                <a:solidFill>
                  <a:srgbClr val="000000"/>
                </a:solidFill>
                <a:latin typeface="Arial" charset="0"/>
                <a:ea typeface="Times New Roman" pitchFamily="18" charset="0"/>
                <a:cs typeface="Arial" charset="0"/>
              </a:rPr>
              <a:t>E FISCAL DOS MUNICÍPIOS BRASILEIROS - PNAFM</a:t>
            </a:r>
          </a:p>
          <a:p>
            <a:pPr marL="0" indent="0" algn="ctr" eaLnBrk="1" fontAlgn="auto" hangingPunct="1">
              <a:spcBef>
                <a:spcPct val="0"/>
              </a:spcBef>
              <a:spcAft>
                <a:spcPts val="0"/>
              </a:spcAft>
              <a:buClrTx/>
              <a:buSzTx/>
              <a:buFontTx/>
              <a:buNone/>
              <a:defRPr/>
            </a:pPr>
            <a:endParaRPr lang="pt-BR" sz="2700" b="1" dirty="0" smtClean="0">
              <a:solidFill>
                <a:srgbClr val="000000"/>
              </a:solidFill>
              <a:latin typeface="Arial" charset="0"/>
              <a:ea typeface="Times New Roman" pitchFamily="18" charset="0"/>
              <a:cs typeface="Arial" charset="0"/>
            </a:endParaRPr>
          </a:p>
          <a:p>
            <a:pPr marL="0" indent="0" algn="ctr" eaLnBrk="1" fontAlgn="auto" hangingPunct="1">
              <a:spcBef>
                <a:spcPct val="0"/>
              </a:spcBef>
              <a:spcAft>
                <a:spcPts val="0"/>
              </a:spcAft>
              <a:buClrTx/>
              <a:buSzTx/>
              <a:buFontTx/>
              <a:buNone/>
              <a:defRPr/>
            </a:pPr>
            <a:r>
              <a:rPr lang="pt-BR" sz="2000" b="1" dirty="0" smtClean="0">
                <a:solidFill>
                  <a:srgbClr val="000000"/>
                </a:solidFill>
                <a:latin typeface="Arial" charset="0"/>
                <a:ea typeface="Times New Roman" pitchFamily="18" charset="0"/>
                <a:cs typeface="Arial" charset="0"/>
              </a:rPr>
              <a:t>COORDENAÇÃO-GERAL DE PROGRAMAS E PROJETOS DE </a:t>
            </a:r>
          </a:p>
          <a:p>
            <a:pPr marL="0" indent="0" algn="ctr" eaLnBrk="1" fontAlgn="auto" hangingPunct="1">
              <a:spcBef>
                <a:spcPct val="0"/>
              </a:spcBef>
              <a:spcAft>
                <a:spcPts val="0"/>
              </a:spcAft>
              <a:buClrTx/>
              <a:buSzTx/>
              <a:buFontTx/>
              <a:buNone/>
              <a:defRPr/>
            </a:pPr>
            <a:r>
              <a:rPr lang="pt-BR" sz="2000" b="1" dirty="0" smtClean="0">
                <a:solidFill>
                  <a:srgbClr val="000000"/>
                </a:solidFill>
                <a:latin typeface="Arial" charset="0"/>
                <a:ea typeface="Times New Roman" pitchFamily="18" charset="0"/>
                <a:cs typeface="Arial" charset="0"/>
              </a:rPr>
              <a:t>COOPERAÇÃO – COOPE  (UCP)</a:t>
            </a:r>
          </a:p>
          <a:p>
            <a:pPr marL="0" indent="0" algn="ctr" eaLnBrk="1" fontAlgn="auto" hangingPunct="1">
              <a:spcBef>
                <a:spcPct val="0"/>
              </a:spcBef>
              <a:spcAft>
                <a:spcPts val="0"/>
              </a:spcAft>
              <a:buClrTx/>
              <a:buSzTx/>
              <a:buFontTx/>
              <a:buNone/>
              <a:defRPr/>
            </a:pPr>
            <a:r>
              <a:rPr lang="pt-BR" sz="2000" dirty="0" smtClean="0">
                <a:solidFill>
                  <a:srgbClr val="000000"/>
                </a:solidFill>
                <a:latin typeface="Arial" charset="0"/>
                <a:ea typeface="Times New Roman" pitchFamily="18" charset="0"/>
                <a:cs typeface="Arial" charset="0"/>
              </a:rPr>
              <a:t/>
            </a:r>
            <a:br>
              <a:rPr lang="pt-BR" sz="2000" dirty="0" smtClean="0">
                <a:solidFill>
                  <a:srgbClr val="000000"/>
                </a:solidFill>
                <a:latin typeface="Arial" charset="0"/>
                <a:ea typeface="Times New Roman" pitchFamily="18" charset="0"/>
                <a:cs typeface="Arial" charset="0"/>
              </a:rPr>
            </a:br>
            <a:r>
              <a:rPr lang="pt-BR" sz="1800" b="1" dirty="0" smtClean="0">
                <a:solidFill>
                  <a:srgbClr val="000000"/>
                </a:solidFill>
                <a:latin typeface="Arial" charset="0"/>
                <a:ea typeface="Times New Roman" pitchFamily="18" charset="0"/>
                <a:cs typeface="Arial" charset="0"/>
              </a:rPr>
              <a:t>DIRETORIA DE GESTÃO ESTRATÉGICA</a:t>
            </a:r>
            <a:br>
              <a:rPr lang="pt-BR" sz="1800" b="1" dirty="0" smtClean="0">
                <a:solidFill>
                  <a:srgbClr val="000000"/>
                </a:solidFill>
                <a:latin typeface="Arial" charset="0"/>
                <a:ea typeface="Times New Roman" pitchFamily="18" charset="0"/>
                <a:cs typeface="Arial" charset="0"/>
              </a:rPr>
            </a:br>
            <a:r>
              <a:rPr lang="pt-BR" sz="1800" b="1" dirty="0" smtClean="0">
                <a:solidFill>
                  <a:srgbClr val="000000"/>
                </a:solidFill>
                <a:latin typeface="Arial" charset="0"/>
                <a:ea typeface="Times New Roman" pitchFamily="18" charset="0"/>
                <a:cs typeface="Arial" charset="0"/>
              </a:rPr>
              <a:t>SECRETARIA EXECUTIVA</a:t>
            </a:r>
            <a:br>
              <a:rPr lang="pt-BR" sz="1800" b="1" dirty="0" smtClean="0">
                <a:solidFill>
                  <a:srgbClr val="000000"/>
                </a:solidFill>
                <a:latin typeface="Arial" charset="0"/>
                <a:ea typeface="Times New Roman" pitchFamily="18" charset="0"/>
                <a:cs typeface="Arial" charset="0"/>
              </a:rPr>
            </a:br>
            <a:r>
              <a:rPr lang="pt-BR" sz="1800" b="1" dirty="0" smtClean="0">
                <a:solidFill>
                  <a:srgbClr val="000000"/>
                </a:solidFill>
                <a:latin typeface="Arial" charset="0"/>
                <a:ea typeface="Times New Roman" pitchFamily="18" charset="0"/>
                <a:cs typeface="Arial" charset="0"/>
              </a:rPr>
              <a:t>MINISTÉRIO DA ECONOMIA</a:t>
            </a:r>
          </a:p>
          <a:p>
            <a:pPr marL="0" indent="0" algn="ctr" eaLnBrk="1" fontAlgn="auto" hangingPunct="1">
              <a:spcBef>
                <a:spcPct val="0"/>
              </a:spcBef>
              <a:spcAft>
                <a:spcPts val="0"/>
              </a:spcAft>
              <a:buClrTx/>
              <a:buSzTx/>
              <a:buFontTx/>
              <a:buNone/>
              <a:defRPr/>
            </a:pPr>
            <a:endParaRPr lang="pt-BR" sz="1800" b="1" dirty="0" smtClean="0">
              <a:solidFill>
                <a:srgbClr val="000000"/>
              </a:solidFill>
              <a:latin typeface="Arial" charset="0"/>
              <a:ea typeface="Times New Roman" pitchFamily="18" charset="0"/>
              <a:cs typeface="Arial" charset="0"/>
            </a:endParaRPr>
          </a:p>
          <a:p>
            <a:pPr marL="0" indent="0" algn="ctr" eaLnBrk="1" fontAlgn="auto" hangingPunct="1">
              <a:spcBef>
                <a:spcPct val="0"/>
              </a:spcBef>
              <a:spcAft>
                <a:spcPts val="0"/>
              </a:spcAft>
              <a:buClrTx/>
              <a:buSzTx/>
              <a:buFontTx/>
              <a:buNone/>
              <a:defRPr/>
            </a:pPr>
            <a:r>
              <a:rPr lang="pt-BR" sz="1200" dirty="0" smtClean="0">
                <a:solidFill>
                  <a:srgbClr val="000000"/>
                </a:solidFill>
                <a:latin typeface="Arial" charset="0"/>
                <a:ea typeface="Times New Roman" pitchFamily="18" charset="0"/>
                <a:cs typeface="Arial" charset="0"/>
              </a:rPr>
              <a:t/>
            </a:r>
            <a:br>
              <a:rPr lang="pt-BR" sz="1200" dirty="0" smtClean="0">
                <a:solidFill>
                  <a:srgbClr val="000000"/>
                </a:solidFill>
                <a:latin typeface="Arial" charset="0"/>
                <a:ea typeface="Times New Roman" pitchFamily="18" charset="0"/>
                <a:cs typeface="Arial" charset="0"/>
              </a:rPr>
            </a:br>
            <a:r>
              <a:rPr lang="pt-BR" sz="1200" b="1" dirty="0" err="1" smtClean="0">
                <a:solidFill>
                  <a:srgbClr val="000000"/>
                </a:solidFill>
                <a:latin typeface="Arial" charset="0"/>
                <a:ea typeface="Times New Roman" pitchFamily="18" charset="0"/>
                <a:cs typeface="Arial" charset="0"/>
              </a:rPr>
              <a:t>Tel</a:t>
            </a:r>
            <a:r>
              <a:rPr lang="pt-BR" sz="1200" b="1" dirty="0" smtClean="0">
                <a:solidFill>
                  <a:srgbClr val="000000"/>
                </a:solidFill>
                <a:latin typeface="Arial" charset="0"/>
                <a:ea typeface="Times New Roman" pitchFamily="18" charset="0"/>
                <a:cs typeface="Arial" charset="0"/>
              </a:rPr>
              <a:t>: +55 (61) 2020-4237</a:t>
            </a:r>
            <a:br>
              <a:rPr lang="pt-BR" sz="1200" b="1" dirty="0" smtClean="0">
                <a:solidFill>
                  <a:srgbClr val="000000"/>
                </a:solidFill>
                <a:latin typeface="Arial" charset="0"/>
                <a:ea typeface="Times New Roman" pitchFamily="18" charset="0"/>
                <a:cs typeface="Arial" charset="0"/>
              </a:rPr>
            </a:br>
            <a:r>
              <a:rPr lang="pt-BR" sz="1200" b="1" dirty="0" smtClean="0">
                <a:solidFill>
                  <a:srgbClr val="000000"/>
                </a:solidFill>
                <a:latin typeface="Arial" charset="0"/>
                <a:ea typeface="Times New Roman" pitchFamily="18" charset="0"/>
                <a:cs typeface="Arial" charset="0"/>
              </a:rPr>
              <a:t>E-mail: </a:t>
            </a:r>
            <a:r>
              <a:rPr lang="pt-BR" sz="1200" b="1" dirty="0" smtClean="0">
                <a:solidFill>
                  <a:schemeClr val="accent4">
                    <a:lumMod val="60000"/>
                    <a:lumOff val="40000"/>
                  </a:schemeClr>
                </a:solidFill>
                <a:latin typeface="Arial" charset="0"/>
                <a:ea typeface="Times New Roman" pitchFamily="18" charset="0"/>
                <a:cs typeface="Arial" charset="0"/>
                <a:hlinkClick r:id="rId2"/>
              </a:rPr>
              <a:t>ucp.df@fazenda.gov.br</a:t>
            </a:r>
            <a:endParaRPr lang="pt-BR" sz="1200" b="1" dirty="0" smtClean="0">
              <a:solidFill>
                <a:schemeClr val="accent4">
                  <a:lumMod val="60000"/>
                  <a:lumOff val="40000"/>
                </a:schemeClr>
              </a:solidFill>
              <a:latin typeface="Arial" charset="0"/>
              <a:ea typeface="Times New Roman" pitchFamily="18" charset="0"/>
              <a:cs typeface="Arial" charset="0"/>
            </a:endParaRPr>
          </a:p>
          <a:p>
            <a:pPr marL="0" indent="0" algn="ctr" eaLnBrk="1" fontAlgn="auto" hangingPunct="1">
              <a:spcBef>
                <a:spcPct val="0"/>
              </a:spcBef>
              <a:spcAft>
                <a:spcPts val="0"/>
              </a:spcAft>
              <a:buClrTx/>
              <a:buSzTx/>
              <a:buFontTx/>
              <a:buNone/>
              <a:defRPr/>
            </a:pPr>
            <a:r>
              <a:rPr lang="pt-BR" sz="1200" b="1" dirty="0" smtClean="0">
                <a:solidFill>
                  <a:srgbClr val="000000"/>
                </a:solidFill>
                <a:latin typeface="Arial" charset="0"/>
                <a:ea typeface="Times New Roman" pitchFamily="18" charset="0"/>
                <a:cs typeface="Arial" charset="0"/>
              </a:rPr>
              <a:t>Endereço: Esplanada dos Ministérios, Bloco “K", Sala 942.</a:t>
            </a:r>
            <a:br>
              <a:rPr lang="pt-BR" sz="1200" b="1" dirty="0" smtClean="0">
                <a:solidFill>
                  <a:srgbClr val="000000"/>
                </a:solidFill>
                <a:latin typeface="Arial" charset="0"/>
                <a:ea typeface="Times New Roman" pitchFamily="18" charset="0"/>
                <a:cs typeface="Arial" charset="0"/>
              </a:rPr>
            </a:br>
            <a:r>
              <a:rPr lang="pt-BR" sz="1200" b="1" dirty="0" smtClean="0">
                <a:solidFill>
                  <a:srgbClr val="000000"/>
                </a:solidFill>
                <a:latin typeface="Arial" charset="0"/>
                <a:ea typeface="Times New Roman" pitchFamily="18" charset="0"/>
                <a:cs typeface="Arial" charset="0"/>
              </a:rPr>
              <a:t>Brasília - DF  CEP:70040-906</a:t>
            </a:r>
            <a:endParaRPr lang="pt-BR" sz="1200" b="1" dirty="0" smtClean="0">
              <a:latin typeface="Arial" charset="0"/>
              <a:ea typeface="Times New Roman" pitchFamily="18" charset="0"/>
              <a:cs typeface="Arial" charset="0"/>
            </a:endParaRPr>
          </a:p>
        </p:txBody>
      </p:sp>
      <p:pic>
        <p:nvPicPr>
          <p:cNvPr id="55299" name="Imagem 2" descr="Logo 2016 final.png"/>
          <p:cNvPicPr>
            <a:picLocks noChangeAspect="1"/>
          </p:cNvPicPr>
          <p:nvPr/>
        </p:nvPicPr>
        <p:blipFill>
          <a:blip r:embed="rId3" cstate="print"/>
          <a:srcRect/>
          <a:stretch>
            <a:fillRect/>
          </a:stretch>
        </p:blipFill>
        <p:spPr bwMode="auto">
          <a:xfrm>
            <a:off x="179388" y="5949950"/>
            <a:ext cx="931862" cy="792163"/>
          </a:xfrm>
          <a:prstGeom prst="rect">
            <a:avLst/>
          </a:prstGeom>
          <a:noFill/>
          <a:ln w="9525">
            <a:noFill/>
            <a:miter lim="800000"/>
            <a:headEnd/>
            <a:tailEnd/>
          </a:ln>
        </p:spPr>
      </p:pic>
      <p:sp>
        <p:nvSpPr>
          <p:cNvPr id="4"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a:t>
            </a:r>
          </a:p>
          <a:p>
            <a:pPr eaLnBrk="1" fontAlgn="auto" hangingPunct="1">
              <a:spcAft>
                <a:spcPts val="0"/>
              </a:spcAft>
              <a:buFont typeface="Wingdings 3"/>
              <a:buNone/>
              <a:defRPr/>
            </a:pPr>
            <a:endParaRPr lang="pt-B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3315"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6556375"/>
          </a:xfrm>
          <a:prstGeom prst="rect">
            <a:avLst/>
          </a:prstGeom>
          <a:noFill/>
        </p:spPr>
        <p:txBody>
          <a:bodyPr>
            <a:spAutoFit/>
          </a:bodyPr>
          <a:lstStyle/>
          <a:p>
            <a:pPr>
              <a:defRPr/>
            </a:pPr>
            <a:r>
              <a:rPr lang="pt-BR" sz="2400" b="1" dirty="0"/>
              <a:t>Objetivo específicos do PNAFM III</a:t>
            </a:r>
            <a:endParaRPr lang="pt-BR" b="1" dirty="0"/>
          </a:p>
          <a:p>
            <a:pPr marL="342900" indent="-342900">
              <a:defRPr/>
            </a:pPr>
            <a:endParaRPr lang="pt-BR" b="1" dirty="0"/>
          </a:p>
          <a:p>
            <a:pPr marL="342900" indent="-342900">
              <a:buFont typeface="Wingdings" pitchFamily="2" charset="2"/>
              <a:buChar char="q"/>
              <a:defRPr/>
            </a:pPr>
            <a:r>
              <a:rPr lang="pt-BR" dirty="0"/>
              <a:t>o aumento da capacidade de arrecadação municipal, com maior participação de receitas próprias no orçamento</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adoção de melhores práticas de gestão, visando a elevação da eficiência, eficácia e efetividade administrativa e fiscal</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o incremento da transparência na gestão, com a divulgação periódica do orçamento e dos atos administrativos, e com a maior participação da população nas decisões governamentais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promoção da justiça fiscal, com ênfase na equidade econômica e social</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o aprimoramento dos serviços públicos oferecidos, inclusive e principalmente, os relacionados à arrecadação de tributos e ao atendimento de melhor qualidade dos cidadãos</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4339"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1477963"/>
          </a:xfrm>
          <a:prstGeom prst="rect">
            <a:avLst/>
          </a:prstGeom>
          <a:noFill/>
        </p:spPr>
        <p:txBody>
          <a:bodyPr>
            <a:spAutoFit/>
          </a:bodyPr>
          <a:lstStyle/>
          <a:p>
            <a:pPr>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pic>
        <p:nvPicPr>
          <p:cNvPr id="14341" name="Picture 3"/>
          <p:cNvPicPr>
            <a:picLocks noChangeAspect="1" noChangeArrowheads="1"/>
          </p:cNvPicPr>
          <p:nvPr/>
        </p:nvPicPr>
        <p:blipFill>
          <a:blip r:embed="rId3" cstate="print"/>
          <a:srcRect/>
          <a:stretch>
            <a:fillRect/>
          </a:stretch>
        </p:blipFill>
        <p:spPr bwMode="auto">
          <a:xfrm>
            <a:off x="157163" y="295275"/>
            <a:ext cx="8807450" cy="551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5363"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170488"/>
          </a:xfrm>
          <a:prstGeom prst="rect">
            <a:avLst/>
          </a:prstGeom>
          <a:noFill/>
        </p:spPr>
        <p:txBody>
          <a:bodyPr>
            <a:spAutoFit/>
          </a:bodyPr>
          <a:lstStyle/>
          <a:p>
            <a:pPr>
              <a:defRPr/>
            </a:pPr>
            <a:r>
              <a:rPr lang="pt-BR" sz="2400" b="1" dirty="0"/>
              <a:t>Situação Geral dos Municípios	</a:t>
            </a:r>
          </a:p>
          <a:p>
            <a:pPr>
              <a:defRPr/>
            </a:pPr>
            <a:endParaRPr lang="pt-BR" dirty="0"/>
          </a:p>
          <a:p>
            <a:pPr marL="342900" indent="-342900">
              <a:buFont typeface="Wingdings" pitchFamily="2" charset="2"/>
              <a:buChar char="q"/>
              <a:defRPr/>
            </a:pPr>
            <a:r>
              <a:rPr lang="pt-BR" dirty="0"/>
              <a:t>Despesas com Pessoal: em geral, próximas dos limites impostos pela RCL, principalmente quando se incluem todas as despesas de pessoal. Desafio: normalização e uniformização das despesas pelo Tesouro</a:t>
            </a:r>
          </a:p>
          <a:p>
            <a:pPr marL="342900" indent="-342900">
              <a:defRPr/>
            </a:pPr>
            <a:endParaRPr lang="pt-BR" dirty="0"/>
          </a:p>
          <a:p>
            <a:pPr marL="342900" indent="-342900">
              <a:buFont typeface="Wingdings" pitchFamily="2" charset="2"/>
              <a:buChar char="q"/>
              <a:defRPr/>
            </a:pPr>
            <a:r>
              <a:rPr lang="pt-BR" dirty="0"/>
              <a:t>Investimentos ainda insuficientes (e normalmente os primeiros a serem cortados)</a:t>
            </a:r>
          </a:p>
          <a:p>
            <a:pPr marL="342900" indent="-342900">
              <a:defRPr/>
            </a:pPr>
            <a:endParaRPr lang="pt-BR" dirty="0"/>
          </a:p>
          <a:p>
            <a:pPr marL="342900" indent="-342900">
              <a:buFont typeface="Wingdings" pitchFamily="2" charset="2"/>
              <a:buChar char="q"/>
              <a:defRPr/>
            </a:pPr>
            <a:r>
              <a:rPr lang="pt-BR" dirty="0"/>
              <a:t>IPTU com potencial de crescimento; ISS com dificuldades dada a conjuntura (já deflacionados)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Pontos de atenção: reformas previdenciária e tributária</a:t>
            </a:r>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6387"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5448300"/>
          </a:xfrm>
          <a:prstGeom prst="rect">
            <a:avLst/>
          </a:prstGeom>
          <a:noFill/>
        </p:spPr>
        <p:txBody>
          <a:bodyPr>
            <a:spAutoFit/>
          </a:bodyPr>
          <a:lstStyle/>
          <a:p>
            <a:pPr>
              <a:defRPr/>
            </a:pPr>
            <a:r>
              <a:rPr lang="pt-BR" sz="2400" b="1" dirty="0"/>
              <a:t>Informações Gerais PNAFM III</a:t>
            </a:r>
            <a:endParaRPr lang="pt-BR" b="1" dirty="0"/>
          </a:p>
          <a:p>
            <a:pPr marL="342900" indent="-342900">
              <a:defRPr/>
            </a:pPr>
            <a:endParaRPr lang="pt-BR" b="1" dirty="0"/>
          </a:p>
          <a:p>
            <a:pPr marL="342900" indent="-342900">
              <a:buFont typeface="Wingdings" pitchFamily="2" charset="2"/>
              <a:buChar char="q"/>
              <a:defRPr/>
            </a:pPr>
            <a:r>
              <a:rPr lang="pt-BR" dirty="0"/>
              <a:t>Novas operações de crédito poderão ser efetivadas quando pelo menos 75% dos recursos do financiamento anterior tenham sido comprometidos e 50% dos recursos tenham sido desembolsados</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auditoria oficial do PNAFM III será feita pela Controladoria Geral da União (CGU), mediante contrato junto ao BID</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Com a assinatura do contrato de subempréstimo, a COOPE/UCP poderá autorizar a antecipação do Fundo de financiamento de até 20% (vinte por cento) dos recursos do subempréstimo, que constituirão os recursos do submutuário e estarão disponíveis na conta vinculada do Projeto na CAIXA</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Espaço Reservado para Texto 2"/>
          <p:cNvSpPr>
            <a:spLocks noGrp="1"/>
          </p:cNvSpPr>
          <p:nvPr>
            <p:ph type="body" idx="2"/>
          </p:nvPr>
        </p:nvSpPr>
        <p:spPr>
          <a:xfrm>
            <a:off x="1258888" y="6092825"/>
            <a:ext cx="7561262" cy="576263"/>
          </a:xfrm>
          <a:solidFill>
            <a:schemeClr val="accent1">
              <a:lumMod val="20000"/>
              <a:lumOff val="80000"/>
            </a:schemeClr>
          </a:solidFill>
        </p:spPr>
        <p:txBody>
          <a:bodyPr>
            <a:normAutofit fontScale="47500" lnSpcReduction="20000"/>
          </a:bodyPr>
          <a:lstStyle/>
          <a:p>
            <a:pPr algn="ctr" eaLnBrk="1" fontAlgn="auto" hangingPunct="1">
              <a:spcAft>
                <a:spcPts val="0"/>
              </a:spcAft>
              <a:buFont typeface="Wingdings 3"/>
              <a:buNone/>
              <a:defRPr/>
            </a:pPr>
            <a:r>
              <a:rPr lang="pt-BR" sz="1900" b="1" dirty="0" smtClean="0">
                <a:latin typeface="Arial Black" pitchFamily="34" charset="0"/>
              </a:rPr>
              <a:t>PROGRAMA NACIONAL DE APOIO À GESTÃO ADMINISTRATIVA E FISCAL DOS MUNICÍPIOS BRASILEIROS - PNAFM</a:t>
            </a:r>
          </a:p>
          <a:p>
            <a:pPr algn="ctr" eaLnBrk="1" fontAlgn="auto" hangingPunct="1">
              <a:spcAft>
                <a:spcPts val="0"/>
              </a:spcAft>
              <a:buFont typeface="Wingdings 3"/>
              <a:buNone/>
              <a:defRPr/>
            </a:pPr>
            <a:r>
              <a:rPr lang="pt-BR" sz="1900" b="1" dirty="0" smtClean="0">
                <a:latin typeface="Arial Black" pitchFamily="34" charset="0"/>
              </a:rPr>
              <a:t>PNAFM III</a:t>
            </a:r>
          </a:p>
          <a:p>
            <a:pPr algn="ctr" eaLnBrk="1" fontAlgn="auto" hangingPunct="1">
              <a:spcAft>
                <a:spcPts val="0"/>
              </a:spcAft>
              <a:buFont typeface="Wingdings 3"/>
              <a:buNone/>
              <a:defRPr/>
            </a:pPr>
            <a:r>
              <a:rPr lang="pt-BR" sz="1900" b="1" dirty="0" smtClean="0">
                <a:latin typeface="Arial Black" pitchFamily="34" charset="0"/>
                <a:cs typeface="Aparajita" pitchFamily="34" charset="0"/>
              </a:rPr>
              <a:t>NORMAS E ORIENTAÇÕES </a:t>
            </a:r>
            <a:r>
              <a:rPr lang="pt-BR" sz="1900" b="1" dirty="0" smtClean="0">
                <a:solidFill>
                  <a:srgbClr val="FF0000"/>
                </a:solidFill>
                <a:latin typeface="Arial Black" pitchFamily="34" charset="0"/>
                <a:cs typeface="Aparajita" pitchFamily="34" charset="0"/>
              </a:rPr>
              <a:t>– INFORMAÇÕES FINANCEIRAS</a:t>
            </a:r>
          </a:p>
          <a:p>
            <a:pPr eaLnBrk="1" fontAlgn="auto" hangingPunct="1">
              <a:spcAft>
                <a:spcPts val="0"/>
              </a:spcAft>
              <a:buFont typeface="Wingdings 3"/>
              <a:buNone/>
              <a:defRPr/>
            </a:pPr>
            <a:endParaRPr lang="pt-BR" dirty="0" smtClean="0"/>
          </a:p>
        </p:txBody>
      </p:sp>
      <p:pic>
        <p:nvPicPr>
          <p:cNvPr id="17411" name="Imagem 4" descr="Logo 2016 final.png"/>
          <p:cNvPicPr>
            <a:picLocks noChangeAspect="1"/>
          </p:cNvPicPr>
          <p:nvPr/>
        </p:nvPicPr>
        <p:blipFill>
          <a:blip r:embed="rId2" cstate="print"/>
          <a:srcRect/>
          <a:stretch>
            <a:fillRect/>
          </a:stretch>
        </p:blipFill>
        <p:spPr bwMode="auto">
          <a:xfrm>
            <a:off x="179388" y="5949950"/>
            <a:ext cx="931862" cy="792163"/>
          </a:xfrm>
          <a:prstGeom prst="rect">
            <a:avLst/>
          </a:prstGeom>
          <a:noFill/>
          <a:ln w="9525">
            <a:noFill/>
            <a:miter lim="800000"/>
            <a:headEnd/>
            <a:tailEnd/>
          </a:ln>
        </p:spPr>
      </p:pic>
      <p:sp>
        <p:nvSpPr>
          <p:cNvPr id="5" name="CaixaDeTexto 4"/>
          <p:cNvSpPr txBox="1"/>
          <p:nvPr/>
        </p:nvSpPr>
        <p:spPr>
          <a:xfrm>
            <a:off x="539750" y="692150"/>
            <a:ext cx="8280400" cy="4616450"/>
          </a:xfrm>
          <a:prstGeom prst="rect">
            <a:avLst/>
          </a:prstGeom>
          <a:noFill/>
        </p:spPr>
        <p:txBody>
          <a:bodyPr>
            <a:spAutoFit/>
          </a:bodyPr>
          <a:lstStyle/>
          <a:p>
            <a:pPr>
              <a:defRPr/>
            </a:pPr>
            <a:r>
              <a:rPr lang="pt-BR" sz="2400" b="1" dirty="0"/>
              <a:t>Informações Gerais PNAFM III</a:t>
            </a:r>
            <a:endParaRPr lang="pt-BR" b="1" dirty="0"/>
          </a:p>
          <a:p>
            <a:pPr marL="342900" indent="-342900">
              <a:defRPr/>
            </a:pPr>
            <a:endParaRPr lang="pt-BR" b="1" dirty="0"/>
          </a:p>
          <a:p>
            <a:pPr marL="342900" indent="-342900">
              <a:buFont typeface="Wingdings" pitchFamily="2" charset="2"/>
              <a:buChar char="q"/>
              <a:defRPr/>
            </a:pPr>
            <a:r>
              <a:rPr lang="pt-BR" dirty="0"/>
              <a:t>Constar na LOA previsão para receber recursos do financiamento e aportar a contrapartida</a:t>
            </a:r>
          </a:p>
          <a:p>
            <a:pPr marL="342900" indent="-342900">
              <a:buFont typeface="Wingdings" pitchFamily="2" charset="2"/>
              <a:buChar char="q"/>
              <a:defRPr/>
            </a:pPr>
            <a:endParaRPr lang="pt-BR" dirty="0"/>
          </a:p>
          <a:p>
            <a:pPr marL="342900" indent="-342900">
              <a:buFont typeface="Wingdings" pitchFamily="2" charset="2"/>
              <a:buChar char="q"/>
              <a:defRPr/>
            </a:pPr>
            <a:r>
              <a:rPr lang="pt-BR" dirty="0"/>
              <a:t>A UEM, em nenhuma hipótese, poderá ser dissolvida no período de implementação do projeto e até que sejam cumpridas todas as obrigações assumidas pelo Submutuário por meio do contrato de subempréstimo, em especial a apresentação das Demonstrações Financeiras do Projeto e entrega dos relatórios finais</a:t>
            </a:r>
          </a:p>
          <a:p>
            <a:pPr marL="342900" indent="-342900">
              <a:buFont typeface="Wingdings" pitchFamily="2" charset="2"/>
              <a:buChar char="q"/>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defRPr/>
            </a:pPr>
            <a:endParaRPr lang="pt-BR" b="1" dirty="0"/>
          </a:p>
          <a:p>
            <a:pPr marL="342900" indent="-342900">
              <a:buFont typeface="Wingdings" pitchFamily="2" charset="2"/>
              <a:buChar char="q"/>
              <a:defRPr/>
            </a:pPr>
            <a:endParaRPr lang="pt-B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3259</TotalTime>
  <Words>3879</Words>
  <Application>Microsoft Office PowerPoint</Application>
  <PresentationFormat>Apresentação na tela (4:3)</PresentationFormat>
  <Paragraphs>535</Paragraphs>
  <Slides>46</Slides>
  <Notes>0</Notes>
  <HiddenSlides>0</HiddenSlides>
  <MMClips>0</MMClips>
  <ScaleCrop>false</ScaleCrop>
  <HeadingPairs>
    <vt:vector size="6" baseType="variant">
      <vt:variant>
        <vt:lpstr>Fontes usadas</vt:lpstr>
      </vt:variant>
      <vt:variant>
        <vt:i4>10</vt:i4>
      </vt:variant>
      <vt:variant>
        <vt:lpstr>Tema</vt:lpstr>
      </vt:variant>
      <vt:variant>
        <vt:i4>1</vt:i4>
      </vt:variant>
      <vt:variant>
        <vt:lpstr>Títulos de slides</vt:lpstr>
      </vt:variant>
      <vt:variant>
        <vt:i4>46</vt:i4>
      </vt:variant>
    </vt:vector>
  </HeadingPairs>
  <TitlesOfParts>
    <vt:vector size="57" baseType="lpstr">
      <vt:lpstr>Arial</vt:lpstr>
      <vt:lpstr>Lucida Sans Unicode</vt:lpstr>
      <vt:lpstr>Wingdings 3</vt:lpstr>
      <vt:lpstr>Verdana</vt:lpstr>
      <vt:lpstr>Wingdings 2</vt:lpstr>
      <vt:lpstr>Calibri</vt:lpstr>
      <vt:lpstr>Aparajita</vt:lpstr>
      <vt:lpstr>Arial Black</vt:lpstr>
      <vt:lpstr>Wingdings</vt:lpstr>
      <vt:lpstr>Times New Roman</vt:lpstr>
      <vt:lpstr>Concurso</vt:lpstr>
      <vt:lpst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IrmaBC</dc:creator>
  <cp:lastModifiedBy>IrmaBC</cp:lastModifiedBy>
  <cp:revision>334</cp:revision>
  <dcterms:created xsi:type="dcterms:W3CDTF">2016-08-22T14:28:27Z</dcterms:created>
  <dcterms:modified xsi:type="dcterms:W3CDTF">2019-08-15T17:34:00Z</dcterms:modified>
</cp:coreProperties>
</file>