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7"/>
  </p:notesMasterIdLst>
  <p:sldIdLst>
    <p:sldId id="290" r:id="rId2"/>
    <p:sldId id="305" r:id="rId3"/>
    <p:sldId id="315" r:id="rId4"/>
    <p:sldId id="336" r:id="rId5"/>
    <p:sldId id="33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9" r:id="rId22"/>
    <p:sldId id="335" r:id="rId23"/>
    <p:sldId id="300" r:id="rId24"/>
    <p:sldId id="338" r:id="rId25"/>
    <p:sldId id="297" r:id="rId2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C91927-4141-4AAE-8301-83DB3A9C4298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8E91AB-2125-4ABB-92BE-25FB911BF1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BB78F7-C427-4489-96AF-441BF113F552}" type="slidenum">
              <a:rPr lang="pt-BR" smtClean="0"/>
              <a:pPr/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193DA9-3012-467D-B33E-25D0FD23CB82}" type="slidenum">
              <a:rPr lang="pt-BR" smtClean="0"/>
              <a:pPr/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os </a:t>
            </a:r>
            <a:r>
              <a:rPr lang="pt-BR" b="1" smtClean="0"/>
              <a:t>produtos</a:t>
            </a:r>
            <a:r>
              <a:rPr lang="pt-BR" smtClean="0"/>
              <a:t> escolhidos devem ser avaliados em relação aos seus </a:t>
            </a:r>
            <a:r>
              <a:rPr lang="pt-BR" b="1" smtClean="0"/>
              <a:t>resultados</a:t>
            </a:r>
            <a:r>
              <a:rPr lang="pt-BR" smtClean="0"/>
              <a:t> (benefícios decorrentes das ações empreendidas) ou em relação ao seu </a:t>
            </a:r>
            <a:r>
              <a:rPr lang="pt-BR" b="1" smtClean="0"/>
              <a:t>impacto</a:t>
            </a:r>
            <a:r>
              <a:rPr lang="pt-BR" smtClean="0"/>
              <a:t> (efeitos das estratégias a médio e longo prazos).</a:t>
            </a:r>
          </a:p>
          <a:p>
            <a:endParaRPr lang="pt-BR" smtClean="0"/>
          </a:p>
          <a:p>
            <a:r>
              <a:rPr lang="pt-BR" smtClean="0"/>
              <a:t>É provável que não seja possível propor indicadores de resultados/impactos para todos os produtos do projeto.  Mas é altamente recomendável que os principais produtos possam ser avaliados e controlados.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646D53-658D-4733-B485-66E04AEEE644}" type="slidenum">
              <a:rPr lang="pt-BR" smtClean="0"/>
              <a:pPr/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F29BA5-3761-4E5E-944E-859A6E6AAAB4}" type="slidenum">
              <a:rPr lang="pt-BR" smtClean="0"/>
              <a:pPr/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7DF3C0-58EF-4CF2-B8A5-EA4E2DF0C2C2}" type="slidenum">
              <a:rPr lang="pt-BR" smtClean="0"/>
              <a:pPr/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33077D-49FD-41F4-9168-C920C98781B3}" type="slidenum">
              <a:rPr lang="pt-BR" smtClean="0"/>
              <a:pPr/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1 - Elaborar estratégia - Alcançar objetivos – Melhor utilização possível de recursos disponíveis</a:t>
            </a:r>
          </a:p>
          <a:p>
            <a:r>
              <a:rPr lang="pt-BR" smtClean="0"/>
              <a:t>2 - ser tempestivamente neutralizada – Incremento de Receitas – Redução de Despesas Previstas</a:t>
            </a:r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45B45-65AB-40AE-AEFA-D2CB0987631B}" type="slidenum">
              <a:rPr lang="pt-BR" smtClean="0"/>
              <a:pPr/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As Diretrizes Estratégicas </a:t>
            </a:r>
            <a:r>
              <a:rPr lang="pt-BR" smtClean="0"/>
              <a:t>a serem definidas no Planejamento Estratégico </a:t>
            </a:r>
            <a:r>
              <a:rPr lang="pt-BR" b="1" smtClean="0"/>
              <a:t>deverão nortear as ações a serem realizadas </a:t>
            </a:r>
            <a:r>
              <a:rPr lang="pt-BR" smtClean="0"/>
              <a:t>com a implantação dos projetos.</a:t>
            </a:r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38ADD6-02E3-4763-92C9-8EEF99EE1B7E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41C1CC-81D0-4134-B280-09AE5927D3F9}" type="slidenum">
              <a:rPr lang="pt-BR" smtClean="0"/>
              <a:pPr/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Ferramenta que permite análise situacional </a:t>
            </a:r>
          </a:p>
          <a:p>
            <a:endParaRPr lang="pt-BR" smtClean="0"/>
          </a:p>
          <a:p>
            <a:r>
              <a:rPr lang="pt-BR" smtClean="0"/>
              <a:t>Traduz o ambiente no qual a instituição está inserida</a:t>
            </a:r>
          </a:p>
          <a:p>
            <a:endParaRPr lang="pt-BR" smtClean="0"/>
          </a:p>
          <a:p>
            <a:r>
              <a:rPr lang="pt-BR" smtClean="0"/>
              <a:t>Tem foco na realidade existente</a:t>
            </a:r>
          </a:p>
          <a:p>
            <a:endParaRPr lang="pt-BR" smtClean="0"/>
          </a:p>
          <a:p>
            <a:r>
              <a:rPr lang="pt-BR" smtClean="0"/>
              <a:t>Tem foco nos recursos disponíveis</a:t>
            </a:r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829CB1-3E03-4F0C-91FD-BEF83B670F8D}" type="slidenum">
              <a:rPr lang="pt-BR" smtClean="0"/>
              <a:pPr/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Objetivos são os resultados que o município pretende atingir </a:t>
            </a:r>
            <a:r>
              <a:rPr lang="pt-BR" smtClean="0"/>
              <a:t>com a implantação do projeto de modernização com foco na gestão fiscal. </a:t>
            </a:r>
          </a:p>
          <a:p>
            <a:r>
              <a:rPr lang="pt-BR" smtClean="0"/>
              <a:t>Constituem a associação entre as diretrizes estabelecidas e o referencial estratégico do município, devendo contribuir para o cumprimento da missão institucional e o alcance da visão de futuro.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Uma ferramenta que auxilia os gestores do projeto na concepção de objetivos é a metodologia SMART,</a:t>
            </a: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DAC3A2-FDEF-4C76-A17B-63E1F940638B}" type="slidenum">
              <a:rPr lang="pt-BR" smtClean="0"/>
              <a:pPr/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466F45-DD2A-4FDA-B5B4-16E0F46110E4}" type="slidenum">
              <a:rPr lang="pt-BR" smtClean="0"/>
              <a:pPr/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90488E-2013-4443-889B-9D6ABE36347A}" type="slidenum">
              <a:rPr lang="pt-BR" smtClean="0"/>
              <a:pPr/>
              <a:t>18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0" hangingPunct="0"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A0AAAA-9073-446E-80B7-3C66987C8D19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FF08C2-E461-42CE-A9B5-1969782343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FE4D1-C1DD-44DB-AF8D-ED59A27B72AE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DC58-7099-493C-A838-4D215A7FD1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F7558-BE38-4534-BE7E-BCB9A515C60D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C6114-AA33-4FCF-BD42-B05AEF72AD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4062-0AB4-4E71-9856-99B0CA1BD8EC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043DC-2BD4-4471-9680-8D1859E421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0CBF29-5548-4B2E-94AE-6F2E5FBCC470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26AA8-21CE-49A2-B68D-77D1520266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D04E52-4260-46AF-BB21-2050C095B67D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8D83A-6952-4C99-B336-C2F2390301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D45CDF-FC41-4E52-82A2-74B1FB2C3BEA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50B9-BC05-4D68-9BB0-E82651F663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ED50C3-71EC-4BBF-ABF4-4C7191C804BF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9F03A-6895-4BC6-B39D-34DEB94E7D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4E8C0-01FA-403A-A771-CB15A74CE8D5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885F-46F2-40B1-ADA0-7766C1F719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8B7529-E4E6-484F-9B1F-8093409A1778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2DC57-0955-4AF7-8640-63840A586B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9E2051-8ECD-4B8C-8689-57FF7F8F62B6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E0F26-8C70-4878-AD34-2E2D922140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8EAD872-0E76-49B3-A857-2599757158AF}" type="datetimeFigureOut">
              <a:rPr lang="pt-BR"/>
              <a:pPr>
                <a:defRPr/>
              </a:pPr>
              <a:t>12/08/2019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59C19D-743D-4B70-9480-F6CF7B1DCF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1" r:id="rId2"/>
    <p:sldLayoutId id="2147484146" r:id="rId3"/>
    <p:sldLayoutId id="2147484147" r:id="rId4"/>
    <p:sldLayoutId id="2147484148" r:id="rId5"/>
    <p:sldLayoutId id="2147484149" r:id="rId6"/>
    <p:sldLayoutId id="2147484142" r:id="rId7"/>
    <p:sldLayoutId id="2147484150" r:id="rId8"/>
    <p:sldLayoutId id="2147484151" r:id="rId9"/>
    <p:sldLayoutId id="2147484143" r:id="rId10"/>
    <p:sldLayoutId id="21474841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egison.siqueira@fazenda.gov.br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seemp.fazenda.gov.b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172401" cy="96596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Municípios: Fortaleza/CE; Manaus/AM; Presidente Prudente/SP; Rio de Janeiro/RJ; São Bernardo do Campo/SP; São Paulo/SP; Uberaba/MG; Porto Alegre/RS; Teresina/PI; Salvador/BA; </a:t>
            </a:r>
            <a:r>
              <a:rPr lang="pt-BR" sz="1600" dirty="0" err="1" smtClean="0"/>
              <a:t>Penápolis</a:t>
            </a:r>
            <a:r>
              <a:rPr lang="pt-BR" sz="1600" dirty="0" smtClean="0"/>
              <a:t>/SP; Petrópolis/RJ</a:t>
            </a:r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2" name="Retângulo 5"/>
          <p:cNvSpPr>
            <a:spLocks noChangeArrowheads="1"/>
          </p:cNvSpPr>
          <p:nvPr/>
        </p:nvSpPr>
        <p:spPr bwMode="auto">
          <a:xfrm>
            <a:off x="3348038" y="404813"/>
            <a:ext cx="51117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 b="1">
                <a:solidFill>
                  <a:srgbClr val="0070C0"/>
                </a:solidFill>
              </a:rPr>
              <a:t>CAPACITAÇÃO</a:t>
            </a:r>
          </a:p>
          <a:p>
            <a:pPr algn="ctr"/>
            <a:r>
              <a:rPr lang="pt-BR" sz="3600" b="1"/>
              <a:t>PNAFM III </a:t>
            </a:r>
          </a:p>
          <a:p>
            <a:pPr algn="ctr"/>
            <a:r>
              <a:rPr lang="pt-BR" sz="3200" b="1">
                <a:latin typeface="Aparajita" pitchFamily="34" charset="0"/>
              </a:rPr>
              <a:t>NORMAS E ORIENTAÇÕES</a:t>
            </a:r>
          </a:p>
        </p:txBody>
      </p:sp>
      <p:sp>
        <p:nvSpPr>
          <p:cNvPr id="9223" name="CaixaDeTexto 10"/>
          <p:cNvSpPr txBox="1">
            <a:spLocks noChangeArrowheads="1"/>
          </p:cNvSpPr>
          <p:nvPr/>
        </p:nvSpPr>
        <p:spPr bwMode="auto">
          <a:xfrm>
            <a:off x="4283075" y="3957638"/>
            <a:ext cx="489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São Paulo/SP</a:t>
            </a:r>
          </a:p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06 a 09/08/2019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843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CaixaDeTexto 5"/>
          <p:cNvSpPr txBox="1">
            <a:spLocks noChangeArrowheads="1"/>
          </p:cNvSpPr>
          <p:nvPr/>
        </p:nvSpPr>
        <p:spPr bwMode="auto">
          <a:xfrm>
            <a:off x="684213" y="1662113"/>
            <a:ext cx="8388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pt-BR" sz="2400" b="1">
                <a:latin typeface="Times" pitchFamily="18" charset="0"/>
              </a:rPr>
              <a:t>2 – Marco de Referência/Situação Atual e Identificação dos Problemas</a:t>
            </a:r>
            <a:endParaRPr lang="pt-BR" sz="2000" b="1">
              <a:latin typeface="Times" pitchFamily="18" charset="0"/>
            </a:endParaRPr>
          </a:p>
          <a:p>
            <a:endParaRPr lang="pt-BR"/>
          </a:p>
        </p:txBody>
      </p:sp>
      <p:sp>
        <p:nvSpPr>
          <p:cNvPr id="18437" name="CaixaDeTexto 6"/>
          <p:cNvSpPr txBox="1">
            <a:spLocks noChangeArrowheads="1"/>
          </p:cNvSpPr>
          <p:nvPr/>
        </p:nvSpPr>
        <p:spPr bwMode="auto">
          <a:xfrm>
            <a:off x="611188" y="2940050"/>
            <a:ext cx="79930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t-BR">
                <a:latin typeface="Times" pitchFamily="18" charset="0"/>
              </a:rPr>
              <a:t>Identificação dos </a:t>
            </a:r>
            <a:r>
              <a:rPr lang="pt-BR" b="1">
                <a:latin typeface="Times" pitchFamily="18" charset="0"/>
              </a:rPr>
              <a:t>aspectos da gestão municipal, com ênfase na área fiscal,  que serão contemplados no projeto.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pt-BR">
              <a:latin typeface="Times" pitchFamily="18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t-BR">
                <a:latin typeface="Times" pitchFamily="18" charset="0"/>
              </a:rPr>
              <a:t>Os dados levantados irão auxiliar na identificação das principais deficiências do município, especificamente aquelas que afetam seu potencial de arrecadação e/ou que comprometem a qualidade de seus gastos. </a:t>
            </a:r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8439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tângulo 5"/>
          <p:cNvSpPr>
            <a:spLocks noChangeArrowheads="1"/>
          </p:cNvSpPr>
          <p:nvPr/>
        </p:nvSpPr>
        <p:spPr bwMode="auto">
          <a:xfrm>
            <a:off x="611188" y="1916113"/>
            <a:ext cx="8137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pt-BR">
                <a:latin typeface="Times" pitchFamily="18" charset="0"/>
              </a:rPr>
              <a:t>Nesta tabela estão relacionados alguns dos problemas apontados por municípios que já participaram do programa.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4213" y="2781300"/>
          <a:ext cx="80645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6835"/>
                <a:gridCol w="5168061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Área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Problema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Cadastros/Sistemas de Informação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Ausência/Desatualização</a:t>
                      </a:r>
                      <a:r>
                        <a:rPr lang="pt-BR" sz="1600" baseline="0" dirty="0" smtClean="0"/>
                        <a:t> de Cadastros</a:t>
                      </a:r>
                      <a:endParaRPr lang="pt-BR" sz="1600" dirty="0"/>
                    </a:p>
                  </a:txBody>
                  <a:tcPr/>
                </a:tc>
              </a:tr>
              <a:tr h="46958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Deficiência nos registros do patrimônio municipal (bens moveis e imóveis)</a:t>
                      </a:r>
                      <a:endParaRPr lang="pt-BR" sz="1600" dirty="0"/>
                    </a:p>
                  </a:txBody>
                  <a:tcPr/>
                </a:tc>
              </a:tr>
              <a:tr h="774086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Administração Tributária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Baixo potencial de arrecadação de</a:t>
                      </a:r>
                      <a:r>
                        <a:rPr lang="pt-BR" sz="1600" baseline="0" dirty="0" smtClean="0"/>
                        <a:t> recursos próprios do município, em virtude da deficiência dos processos e ferramentas de gestão.</a:t>
                      </a:r>
                      <a:endParaRPr lang="pt-BR" sz="1600" dirty="0"/>
                    </a:p>
                  </a:txBody>
                  <a:tcPr/>
                </a:tc>
              </a:tr>
              <a:tr h="774086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Desatualização da Planta Genérica</a:t>
                      </a:r>
                      <a:r>
                        <a:rPr lang="pt-BR" sz="1600" baseline="0" dirty="0" smtClean="0"/>
                        <a:t> de Valores do Município.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79" name="CaixaDeTexto 8"/>
          <p:cNvSpPr txBox="1">
            <a:spLocks noChangeArrowheads="1"/>
          </p:cNvSpPr>
          <p:nvPr/>
        </p:nvSpPr>
        <p:spPr bwMode="auto">
          <a:xfrm>
            <a:off x="611188" y="1300163"/>
            <a:ext cx="5129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000" b="1">
                <a:latin typeface="Times" pitchFamily="18" charset="0"/>
              </a:rPr>
              <a:t>Situação Atual e Identificação dos Problemas</a:t>
            </a:r>
          </a:p>
        </p:txBody>
      </p:sp>
      <p:sp>
        <p:nvSpPr>
          <p:cNvPr id="10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9481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sp>
        <p:nvSpPr>
          <p:cNvPr id="20483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00113" y="2209800"/>
            <a:ext cx="7480300" cy="360045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pt-BR" sz="1400" smtClean="0">
              <a:latin typeface="Times" pitchFamily="18" charset="0"/>
            </a:endParaRPr>
          </a:p>
          <a:p>
            <a:pPr algn="just"/>
            <a:r>
              <a:rPr lang="pt-BR" sz="2400" smtClean="0">
                <a:latin typeface="Times" pitchFamily="18" charset="0"/>
              </a:rPr>
              <a:t>SWOT: </a:t>
            </a:r>
            <a:r>
              <a:rPr lang="pt-BR" sz="2400" i="1" smtClean="0">
                <a:latin typeface="Times" pitchFamily="18" charset="0"/>
              </a:rPr>
              <a:t>strengths, weaknesses, opportunities e threats</a:t>
            </a:r>
            <a:r>
              <a:rPr lang="pt-BR" sz="2400" smtClean="0">
                <a:latin typeface="Times" pitchFamily="18" charset="0"/>
              </a:rPr>
              <a:t>, os quais, respectivamente, significam forças, fraquezas, oportunidades e ameaças. </a:t>
            </a:r>
          </a:p>
          <a:p>
            <a:endParaRPr lang="pt-BR" sz="2400" smtClean="0">
              <a:latin typeface="Times" pitchFamily="18" charset="0"/>
            </a:endParaRPr>
          </a:p>
          <a:p>
            <a:pPr algn="just"/>
            <a:r>
              <a:rPr lang="pt-BR" sz="2400" smtClean="0">
                <a:latin typeface="Times" pitchFamily="18" charset="0"/>
              </a:rPr>
              <a:t>Conceitualmente, a Análise SWOT se constitui em ferramenta que tem como principal finalidade a avaliação objetiva dos ambientes interno e externo das organizações envolvidas.</a:t>
            </a:r>
            <a:endParaRPr lang="pt-BR" smtClean="0">
              <a:latin typeface="Times" pitchFamily="18" charset="0"/>
            </a:endParaRPr>
          </a:p>
          <a:p>
            <a:pPr lvl="1" eaLnBrk="1" hangingPunct="1"/>
            <a:endParaRPr lang="pt-BR" smtClean="0">
              <a:latin typeface="Times" pitchFamily="18" charset="0"/>
            </a:endParaRPr>
          </a:p>
        </p:txBody>
      </p:sp>
      <p:pic>
        <p:nvPicPr>
          <p:cNvPr id="2048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CaixaDeTexto 5"/>
          <p:cNvSpPr txBox="1">
            <a:spLocks noChangeArrowheads="1"/>
          </p:cNvSpPr>
          <p:nvPr/>
        </p:nvSpPr>
        <p:spPr bwMode="auto">
          <a:xfrm>
            <a:off x="900113" y="1671638"/>
            <a:ext cx="7062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400" b="1">
                <a:latin typeface="Times" pitchFamily="18" charset="0"/>
              </a:rPr>
              <a:t>3 – Análise Situacional do Município/ Matriz SWOT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0487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150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341438"/>
            <a:ext cx="581183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809000" y="2150854"/>
            <a:ext cx="738664" cy="286232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3600" dirty="0"/>
              <a:t>Matriz SWOT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1511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253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CaixaDeTexto 5"/>
          <p:cNvSpPr txBox="1">
            <a:spLocks noChangeArrowheads="1"/>
          </p:cNvSpPr>
          <p:nvPr/>
        </p:nvSpPr>
        <p:spPr bwMode="auto">
          <a:xfrm>
            <a:off x="827088" y="1382713"/>
            <a:ext cx="484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400" b="1">
                <a:latin typeface="Times" pitchFamily="18" charset="0"/>
              </a:rPr>
              <a:t>4 - Objetivos Específicos do Projeto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55650" y="2133600"/>
            <a:ext cx="7920038" cy="316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22300" indent="-514350">
              <a:buFont typeface="Wingdings 3" pitchFamily="18" charset="2"/>
              <a:buNone/>
              <a:defRPr/>
            </a:pPr>
            <a:r>
              <a:rPr lang="pt-BR" sz="2000" dirty="0">
                <a:latin typeface="Times" pitchFamily="18" charset="0"/>
              </a:rPr>
              <a:t>Características:</a:t>
            </a:r>
          </a:p>
          <a:p>
            <a:pPr marL="622300" indent="-514350">
              <a:buFont typeface="Lucida Sans Unicode" pitchFamily="34" charset="0"/>
              <a:buAutoNum type="romanUcPeriod"/>
              <a:defRPr/>
            </a:pPr>
            <a:r>
              <a:rPr lang="pt-BR" dirty="0">
                <a:latin typeface="Times" pitchFamily="18" charset="0"/>
              </a:rPr>
              <a:t>Específicos (S): devem ser formulados de forma específica e precisa;</a:t>
            </a:r>
          </a:p>
          <a:p>
            <a:pPr marL="622300" indent="-514350">
              <a:buFont typeface="Lucida Sans Unicode" pitchFamily="34" charset="0"/>
              <a:buAutoNum type="romanUcPeriod"/>
              <a:defRPr/>
            </a:pPr>
            <a:r>
              <a:rPr lang="pt-BR" dirty="0">
                <a:latin typeface="Times" pitchFamily="18" charset="0"/>
              </a:rPr>
              <a:t>Mensuráveis (M): devem ser definidos de forma a poderem ser medidos e analisados em termos de valores ou quantidades;</a:t>
            </a:r>
          </a:p>
          <a:p>
            <a:pPr marL="622300" indent="-514350">
              <a:buFont typeface="Lucida Sans Unicode" pitchFamily="34" charset="0"/>
              <a:buAutoNum type="romanUcPeriod"/>
              <a:defRPr/>
            </a:pPr>
            <a:r>
              <a:rPr lang="pt-BR" dirty="0">
                <a:latin typeface="Times" pitchFamily="18" charset="0"/>
              </a:rPr>
              <a:t>Atingíveis (A): devem ser alcançáveis e propostos em consonância com todos os seus </a:t>
            </a:r>
            <a:r>
              <a:rPr lang="pt-BR" dirty="0" err="1">
                <a:latin typeface="Times" pitchFamily="18" charset="0"/>
              </a:rPr>
              <a:t>stakeholders</a:t>
            </a:r>
            <a:r>
              <a:rPr lang="pt-BR" dirty="0">
                <a:latin typeface="Times" pitchFamily="18" charset="0"/>
              </a:rPr>
              <a:t> (partes interessadas do projeto), para que estes estejam motivados a seguir os objetivos possíveis;</a:t>
            </a:r>
          </a:p>
          <a:p>
            <a:pPr marL="622300" indent="-514350">
              <a:buFont typeface="Lucida Sans Unicode" pitchFamily="34" charset="0"/>
              <a:buAutoNum type="romanUcPeriod"/>
              <a:defRPr/>
            </a:pPr>
            <a:r>
              <a:rPr lang="pt-BR" dirty="0">
                <a:latin typeface="Times" pitchFamily="18" charset="0"/>
              </a:rPr>
              <a:t>Realistas (R): devem estar de acordo com a disponibilidade de recursos do projeto;</a:t>
            </a:r>
          </a:p>
          <a:p>
            <a:pPr marL="622300" indent="-514350">
              <a:buFont typeface="Lucida Sans Unicode" pitchFamily="34" charset="0"/>
              <a:buAutoNum type="romanUcPeriod"/>
              <a:defRPr/>
            </a:pPr>
            <a:r>
              <a:rPr lang="pt-BR" dirty="0">
                <a:latin typeface="Times" pitchFamily="18" charset="0"/>
              </a:rPr>
              <a:t>Temporizáveis (T): devem ser bem definidos em termos de duração/prazos.</a:t>
            </a:r>
            <a:endParaRPr lang="pt-BR" sz="2000" dirty="0">
              <a:latin typeface="Times" pitchFamily="18" charset="0"/>
            </a:endParaRPr>
          </a:p>
          <a:p>
            <a:pPr>
              <a:defRPr/>
            </a:pPr>
            <a:endParaRPr lang="pt-BR" dirty="0"/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2535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355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611188" y="2571750"/>
            <a:ext cx="8208962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pt-BR" sz="1600">
                <a:cs typeface="Times New Roman" pitchFamily="18" charset="0"/>
              </a:rPr>
              <a:t>Implantar o Sistema de Nota Fiscal Eletrônica em 2 anos e/ou melhorar a arrecadação em xx% em razão da NFE implantada ...</a:t>
            </a:r>
          </a:p>
          <a:p>
            <a:pPr algn="just" eaLnBrk="0" hangingPunct="0"/>
            <a:endParaRPr lang="pt-BR" sz="1600"/>
          </a:p>
          <a:p>
            <a:pPr algn="just" eaLnBrk="0" hangingPunct="0"/>
            <a:r>
              <a:rPr lang="pt-BR" sz="1600">
                <a:cs typeface="Times New Roman" pitchFamily="18" charset="0"/>
              </a:rPr>
              <a:t>Construir o Cadastro Multifinalitário em 2 anos com as seguintes características: Setor, quadra, lote, muro, cerca, passeio, Unidade Habitacional, iluminação.</a:t>
            </a:r>
          </a:p>
          <a:p>
            <a:pPr algn="just" eaLnBrk="0" hangingPunct="0"/>
            <a:endParaRPr lang="pt-BR" sz="1600"/>
          </a:p>
          <a:p>
            <a:pPr algn="just" eaLnBrk="0" hangingPunct="0"/>
            <a:r>
              <a:rPr lang="pt-BR" sz="1600">
                <a:cs typeface="Times New Roman" pitchFamily="18" charset="0"/>
              </a:rPr>
              <a:t>Implantar um Sistema de Folha de Pagamentos em 15 meses que contemple todos os servidores da prefeitura, padronizando as nomenclaturas, etc.</a:t>
            </a:r>
          </a:p>
          <a:p>
            <a:pPr algn="just" eaLnBrk="0" hangingPunct="0"/>
            <a:endParaRPr lang="pt-BR" sz="1600"/>
          </a:p>
          <a:p>
            <a:pPr algn="just" eaLnBrk="0" hangingPunct="0"/>
            <a:r>
              <a:rPr lang="pt-BR" sz="1600">
                <a:cs typeface="Times New Roman" pitchFamily="18" charset="0"/>
              </a:rPr>
              <a:t>Integrar os serviços x, y, w de Atendimento ao CIDADÃO em 2 anos, reduzindo para 20 minutos o tempo de espera. </a:t>
            </a:r>
            <a:endParaRPr lang="pt-BR" sz="1600"/>
          </a:p>
        </p:txBody>
      </p:sp>
      <p:sp>
        <p:nvSpPr>
          <p:cNvPr id="6" name="CaixaDeTexto 5"/>
          <p:cNvSpPr txBox="1"/>
          <p:nvPr/>
        </p:nvSpPr>
        <p:spPr>
          <a:xfrm>
            <a:off x="611188" y="1484313"/>
            <a:ext cx="7848600" cy="869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4 - Objetivos Específicos do Projeto e Metas</a:t>
            </a:r>
          </a:p>
          <a:p>
            <a:pPr marL="620713" lvl="1" indent="-620713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Exemplos:</a:t>
            </a:r>
            <a:endParaRPr lang="pt-BR" dirty="0"/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3559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4579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68313" y="2420938"/>
            <a:ext cx="8424862" cy="2687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As ações devem procurar potencializar forças e oportunidades e mitigar fraquezas e ameaças (subsídios dados pela análise </a:t>
            </a:r>
            <a:r>
              <a:rPr lang="pt-BR" dirty="0" err="1">
                <a:latin typeface="Times New Roman" pitchFamily="18" charset="0"/>
                <a:cs typeface="Times New Roman" pitchFamily="18" charset="0"/>
              </a:rPr>
              <a:t>swot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). São os chamados Produtos, a serem incluídos nos projetos PNAFM.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Assim, é fundamental que o município considere a sua real capacidade de execução das ações propostas de forma direta (por meios próprios), bem como a de elaborar peças técnicas para subsidiar as aquisições que serão derivadas da execução dos produtos. </a:t>
            </a:r>
          </a:p>
          <a:p>
            <a:pPr algn="just">
              <a:defRPr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CaixaDeTexto 7"/>
          <p:cNvSpPr txBox="1">
            <a:spLocks noChangeArrowheads="1"/>
          </p:cNvSpPr>
          <p:nvPr/>
        </p:nvSpPr>
        <p:spPr bwMode="auto">
          <a:xfrm>
            <a:off x="690563" y="1465263"/>
            <a:ext cx="589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800" b="1">
                <a:latin typeface="Times" pitchFamily="18" charset="0"/>
              </a:rPr>
              <a:t>5 – Ações Relacionadas aos Objetivos</a:t>
            </a:r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4583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560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CaixaDeTexto 6"/>
          <p:cNvSpPr txBox="1">
            <a:spLocks noChangeArrowheads="1"/>
          </p:cNvSpPr>
          <p:nvPr/>
        </p:nvSpPr>
        <p:spPr bwMode="auto">
          <a:xfrm>
            <a:off x="684213" y="19796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Times" pitchFamily="18" charset="0"/>
              </a:rPr>
              <a:t>Exemplos de Ações e seus objetivos relacionados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5650" y="2411413"/>
          <a:ext cx="7993063" cy="3322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5112568"/>
              </a:tblGrid>
              <a:tr h="7200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Objetivos Específicos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Ações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00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Aperfeiçoar a atividade de fiscalização</a:t>
                      </a:r>
                    </a:p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Ampliar</a:t>
                      </a:r>
                      <a:r>
                        <a:rPr lang="pt-BR" sz="1600" baseline="0" dirty="0" smtClean="0"/>
                        <a:t> e qualificar a capacidade de fiscalização virtual </a:t>
                      </a:r>
                      <a:r>
                        <a:rPr lang="pt-BR" sz="1600" i="1" baseline="0" dirty="0" smtClean="0"/>
                        <a:t>in loco</a:t>
                      </a:r>
                      <a:endParaRPr lang="pt-BR" sz="1600" i="1" dirty="0" smtClean="0"/>
                    </a:p>
                  </a:txBody>
                  <a:tcPr/>
                </a:tc>
              </a:tr>
              <a:tr h="68920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Contratar cursos de capacitação/atualização técnica</a:t>
                      </a:r>
                      <a:r>
                        <a:rPr lang="pt-BR" sz="1600" baseline="0" dirty="0" smtClean="0"/>
                        <a:t> para servidores envolvidos na atividade de fiscalização</a:t>
                      </a:r>
                      <a:endParaRPr lang="pt-BR" sz="1600" dirty="0"/>
                    </a:p>
                  </a:txBody>
                  <a:tcPr/>
                </a:tc>
              </a:tr>
              <a:tr h="600066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Melhorar a gestão dos processo de trabalho da área tributária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Mapear/remodelar os processos de trabalho da área tributária</a:t>
                      </a:r>
                      <a:endParaRPr lang="pt-BR" sz="1600" dirty="0"/>
                    </a:p>
                  </a:txBody>
                  <a:tcPr/>
                </a:tc>
              </a:tr>
              <a:tr h="600066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Contratar consultoria para revisar e adequar todo o arcabouço jurídico e tributário do município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23" name="CaixaDeTexto 7"/>
          <p:cNvSpPr txBox="1">
            <a:spLocks noChangeArrowheads="1"/>
          </p:cNvSpPr>
          <p:nvPr/>
        </p:nvSpPr>
        <p:spPr bwMode="auto">
          <a:xfrm>
            <a:off x="690563" y="1403350"/>
            <a:ext cx="589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800" b="1">
                <a:latin typeface="Times" pitchFamily="18" charset="0"/>
              </a:rPr>
              <a:t>5 – Ações Relacionadas aos Objetivos</a:t>
            </a:r>
          </a:p>
        </p:txBody>
      </p:sp>
      <p:sp>
        <p:nvSpPr>
          <p:cNvPr id="10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5625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5"/>
          <p:cNvSpPr txBox="1">
            <a:spLocks/>
          </p:cNvSpPr>
          <p:nvPr/>
        </p:nvSpPr>
        <p:spPr bwMode="auto">
          <a:xfrm>
            <a:off x="466725" y="2266950"/>
            <a:ext cx="84248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365125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000" dirty="0">
                <a:latin typeface="Times" pitchFamily="18" charset="0"/>
              </a:rPr>
              <a:t>Descrever o cenário esperado após o alcance dos objetivos do projeto</a:t>
            </a:r>
            <a:endParaRPr lang="pt-BR" sz="2000" dirty="0">
              <a:latin typeface="Times" pitchFamily="18" charset="0"/>
              <a:cs typeface="+mn-cs"/>
            </a:endParaRPr>
          </a:p>
        </p:txBody>
      </p:sp>
      <p:sp>
        <p:nvSpPr>
          <p:cNvPr id="8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662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CaixaDeTexto 5"/>
          <p:cNvSpPr txBox="1">
            <a:spLocks noChangeArrowheads="1"/>
          </p:cNvSpPr>
          <p:nvPr/>
        </p:nvSpPr>
        <p:spPr bwMode="auto">
          <a:xfrm>
            <a:off x="466725" y="1322388"/>
            <a:ext cx="578008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800" b="1">
                <a:latin typeface="Times" pitchFamily="18" charset="0"/>
              </a:rPr>
              <a:t>6 – Resultados Esperados do Projeto</a:t>
            </a:r>
          </a:p>
          <a:p>
            <a:endParaRPr lang="pt-BR"/>
          </a:p>
        </p:txBody>
      </p:sp>
      <p:sp>
        <p:nvSpPr>
          <p:cNvPr id="26630" name="CaixaDeTexto 8"/>
          <p:cNvSpPr txBox="1">
            <a:spLocks noChangeArrowheads="1"/>
          </p:cNvSpPr>
          <p:nvPr/>
        </p:nvSpPr>
        <p:spPr bwMode="auto">
          <a:xfrm>
            <a:off x="466725" y="2914650"/>
            <a:ext cx="79216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</a:pPr>
            <a:r>
              <a:rPr lang="pt-BR" sz="2000">
                <a:latin typeface="Times" pitchFamily="18" charset="0"/>
              </a:rPr>
              <a:t>Exemplos:</a:t>
            </a:r>
          </a:p>
          <a:p>
            <a:pPr marL="361950" lvl="1" indent="-3619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</a:pPr>
            <a:endParaRPr lang="pt-BR" sz="2000">
              <a:latin typeface="Times" pitchFamily="18" charset="0"/>
            </a:endParaRPr>
          </a:p>
          <a:p>
            <a:pPr marL="361950" lvl="1" indent="-361950">
              <a:buFont typeface="Lucida Sans Unicode" pitchFamily="34" charset="0"/>
              <a:buAutoNum type="romanUcPeriod"/>
            </a:pPr>
            <a:r>
              <a:rPr lang="pt-BR">
                <a:latin typeface="Times" pitchFamily="18" charset="0"/>
              </a:rPr>
              <a:t>Gestão do cadastro implantada, que possibilite ações de cobrança, com redução de no mínimo  de 20% de inadimplência em 1 ano;</a:t>
            </a:r>
          </a:p>
          <a:p>
            <a:pPr marL="361950" lvl="1" indent="-361950">
              <a:buFont typeface="Lucida Sans Unicode" pitchFamily="34" charset="0"/>
              <a:buAutoNum type="romanUcPeriod"/>
            </a:pPr>
            <a:r>
              <a:rPr lang="pt-BR">
                <a:latin typeface="Times" pitchFamily="18" charset="0"/>
              </a:rPr>
              <a:t>Redução do tempo de julgamento de processos do contencioso que diminuição do seu estoque com impacto no aumento na arrecadação.</a:t>
            </a:r>
          </a:p>
          <a:p>
            <a:pPr marL="361950" lvl="1" indent="-361950">
              <a:buFont typeface="Lucida Sans Unicode" pitchFamily="34" charset="0"/>
              <a:buAutoNum type="romanUcPeriod"/>
            </a:pPr>
            <a:r>
              <a:rPr lang="pt-BR">
                <a:latin typeface="Times" pitchFamily="18" charset="0"/>
              </a:rPr>
              <a:t>veículo de comunicação e prestação de contas com a sociedade atualizados /modernizados.  </a:t>
            </a:r>
          </a:p>
          <a:p>
            <a:pPr marL="361950" lvl="1" indent="-361950">
              <a:buFont typeface="Lucida Sans Unicode" pitchFamily="34" charset="0"/>
              <a:buAutoNum type="romanUcPeriod"/>
            </a:pPr>
            <a:r>
              <a:rPr lang="pt-BR">
                <a:latin typeface="Times" pitchFamily="18" charset="0"/>
              </a:rPr>
              <a:t>Aumento da arrecadação em 70% vinculado aos impostos (IPTU/ISS...)</a:t>
            </a:r>
          </a:p>
          <a:p>
            <a:endParaRPr lang="pt-BR"/>
          </a:p>
        </p:txBody>
      </p:sp>
      <p:sp>
        <p:nvSpPr>
          <p:cNvPr id="12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6632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765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CaixaDeTexto 5"/>
          <p:cNvSpPr txBox="1">
            <a:spLocks noChangeArrowheads="1"/>
          </p:cNvSpPr>
          <p:nvPr/>
        </p:nvSpPr>
        <p:spPr bwMode="auto">
          <a:xfrm>
            <a:off x="684213" y="1557338"/>
            <a:ext cx="4899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800" b="1">
                <a:latin typeface="Times" pitchFamily="18" charset="0"/>
              </a:rPr>
              <a:t>7 – Fatores Críticos de Sucesso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84213" y="2276475"/>
            <a:ext cx="7848600" cy="3549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000" dirty="0">
                <a:latin typeface="Times" pitchFamily="18" charset="0"/>
              </a:rPr>
              <a:t>Elencar nesta seção os fatores que são fundamentais para o sucesso do projeto ou aqueles que impactam no alcance dos objetivos declarados.</a:t>
            </a:r>
          </a:p>
          <a:p>
            <a:pPr marL="180975" indent="-180975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000" dirty="0">
              <a:latin typeface="Times" pitchFamily="18" charset="0"/>
            </a:endParaRPr>
          </a:p>
          <a:p>
            <a:pPr marL="180975" indent="-180975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000" dirty="0">
                <a:latin typeface="Times" pitchFamily="18" charset="0"/>
              </a:rPr>
              <a:t>Exemplos:</a:t>
            </a:r>
          </a:p>
          <a:p>
            <a:pPr marL="180975" lvl="1">
              <a:defRPr/>
            </a:pPr>
            <a:endParaRPr lang="pt-BR" sz="2000" b="1" dirty="0">
              <a:latin typeface="Times" pitchFamily="18" charset="0"/>
              <a:cs typeface="Arial" pitchFamily="34" charset="0"/>
            </a:endParaRPr>
          </a:p>
          <a:p>
            <a:pPr marL="180975" lvl="1">
              <a:defRPr/>
            </a:pPr>
            <a:r>
              <a:rPr lang="pt-BR" sz="2000" b="1" dirty="0">
                <a:latin typeface="Times" pitchFamily="18" charset="0"/>
                <a:cs typeface="Arial" pitchFamily="34" charset="0"/>
              </a:rPr>
              <a:t>Negativos</a:t>
            </a:r>
          </a:p>
          <a:p>
            <a:pPr marL="180975" lvl="1">
              <a:defRPr/>
            </a:pPr>
            <a:r>
              <a:rPr lang="pt-BR" sz="2000" dirty="0">
                <a:latin typeface="Times" pitchFamily="18" charset="0"/>
                <a:cs typeface="Arial" pitchFamily="34" charset="0"/>
              </a:rPr>
              <a:t>• Mudança de gestão em 2020</a:t>
            </a:r>
          </a:p>
          <a:p>
            <a:pPr marL="180975" lvl="1">
              <a:defRPr/>
            </a:pPr>
            <a:endParaRPr lang="pt-BR" sz="2000" b="1" dirty="0">
              <a:latin typeface="Times" pitchFamily="18" charset="0"/>
              <a:cs typeface="Arial" pitchFamily="34" charset="0"/>
            </a:endParaRPr>
          </a:p>
          <a:p>
            <a:pPr marL="180975" lvl="1">
              <a:defRPr/>
            </a:pPr>
            <a:r>
              <a:rPr lang="pt-BR" sz="2000" b="1" dirty="0">
                <a:latin typeface="Times" pitchFamily="18" charset="0"/>
                <a:cs typeface="Arial" pitchFamily="34" charset="0"/>
              </a:rPr>
              <a:t>Positivos</a:t>
            </a:r>
            <a:endParaRPr lang="pt-BR" sz="2000" dirty="0">
              <a:latin typeface="Times" pitchFamily="18" charset="0"/>
              <a:cs typeface="Arial" pitchFamily="34" charset="0"/>
            </a:endParaRPr>
          </a:p>
          <a:p>
            <a:pPr marL="180975" lvl="1">
              <a:defRPr/>
            </a:pPr>
            <a:r>
              <a:rPr lang="pt-BR" sz="2000" dirty="0">
                <a:latin typeface="Times" pitchFamily="18" charset="0"/>
                <a:cs typeface="Arial" pitchFamily="34" charset="0"/>
              </a:rPr>
              <a:t>• Presença de servidores de carreira na execução do projeto e/ou UEM</a:t>
            </a:r>
            <a:endParaRPr lang="pt-BR" sz="2000" dirty="0">
              <a:latin typeface="Times" pitchFamily="18" charset="0"/>
            </a:endParaRPr>
          </a:p>
          <a:p>
            <a:pPr>
              <a:defRPr/>
            </a:pPr>
            <a:endParaRPr lang="pt-BR" dirty="0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7655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40312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Sistema de Elaboração, Execução e Monitoramento de Projetos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foi desenvolvido com a utilização dos conceitos mais modernos em termos de parametrização com uso de tabelas corporativas, como forma de possibilitar que a manutenção regulamentar seja executada com agilidade, prescindindo de recorrência ao SERPRO, desenvolvedor do sistema.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é composto de módulos, estando em constante evolução, e conta com atualizações mensais, as quais incorporam continuamente novas rotinas a funcionalidades, além de procurar contemplar sugestões de melhoria que são formuladas pelos diversos usuários que compõem o conjunto de entidades que utilizam o sistema em seus diversos segmentos.</a:t>
            </a:r>
          </a:p>
          <a:p>
            <a:pPr marL="109537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acesso é realizado por meio de cadastramento prévio, o qual é solicitado pelo preenchimento do Formulário de Cadastramento de Usuário</a:t>
            </a:r>
          </a:p>
          <a:p>
            <a:pPr algn="just"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867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Conteúdo 5"/>
          <p:cNvSpPr txBox="1">
            <a:spLocks/>
          </p:cNvSpPr>
          <p:nvPr/>
        </p:nvSpPr>
        <p:spPr bwMode="auto">
          <a:xfrm>
            <a:off x="684213" y="2203450"/>
            <a:ext cx="78708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Times" pitchFamily="18" charset="0"/>
                <a:cs typeface="+mn-cs"/>
              </a:rPr>
              <a:t>Definidos os objetivos do projeto,  definir também uma forma de  medir o seu desempenho.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000" dirty="0">
              <a:latin typeface="Times" pitchFamily="18" charset="0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Times" pitchFamily="18" charset="0"/>
                <a:cs typeface="+mn-cs"/>
              </a:rPr>
              <a:t>Os produtos escolhidos devem ser avaliados em relação aos:</a:t>
            </a:r>
          </a:p>
          <a:p>
            <a:pPr marL="714375" indent="-26670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v"/>
              <a:defRPr/>
            </a:pPr>
            <a:r>
              <a:rPr lang="pt-BR" sz="2000" dirty="0">
                <a:latin typeface="Times" pitchFamily="18" charset="0"/>
                <a:cs typeface="+mn-cs"/>
              </a:rPr>
              <a:t>seus resultados (benefício das ações empreendidas) ou</a:t>
            </a:r>
          </a:p>
          <a:p>
            <a:pPr marL="714375" indent="-26670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v"/>
              <a:defRPr/>
            </a:pPr>
            <a:r>
              <a:rPr lang="pt-BR" sz="2000" dirty="0">
                <a:latin typeface="Times" pitchFamily="18" charset="0"/>
                <a:cs typeface="+mn-cs"/>
              </a:rPr>
              <a:t>ao seu impacto (efeitos das estratégias a médio e longos prazos)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000" dirty="0">
              <a:latin typeface="Times" pitchFamily="18" charset="0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Times" pitchFamily="18" charset="0"/>
                <a:cs typeface="+mn-cs"/>
              </a:rPr>
              <a:t>Defina um indicador para cada objetivo.</a:t>
            </a:r>
          </a:p>
        </p:txBody>
      </p:sp>
      <p:sp>
        <p:nvSpPr>
          <p:cNvPr id="28677" name="Retângulo 8"/>
          <p:cNvSpPr>
            <a:spLocks noChangeArrowheads="1"/>
          </p:cNvSpPr>
          <p:nvPr/>
        </p:nvSpPr>
        <p:spPr bwMode="auto">
          <a:xfrm>
            <a:off x="323850" y="1528763"/>
            <a:ext cx="7632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>
                <a:latin typeface="Times" pitchFamily="18" charset="0"/>
              </a:rPr>
              <a:t>8 – Mensuração do Desempenho/Indicadores</a:t>
            </a: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8679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29699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Retângulo 6"/>
          <p:cNvSpPr>
            <a:spLocks noChangeArrowheads="1"/>
          </p:cNvSpPr>
          <p:nvPr/>
        </p:nvSpPr>
        <p:spPr bwMode="auto">
          <a:xfrm>
            <a:off x="323850" y="1270000"/>
            <a:ext cx="828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>
                <a:latin typeface="Times" pitchFamily="18" charset="0"/>
              </a:rPr>
              <a:t>8 – Mensuração do Desempenho – Modelo Desalinhado</a:t>
            </a:r>
          </a:p>
        </p:txBody>
      </p:sp>
      <p:sp>
        <p:nvSpPr>
          <p:cNvPr id="29701" name="CaixaDeTexto 8"/>
          <p:cNvSpPr txBox="1">
            <a:spLocks noChangeArrowheads="1"/>
          </p:cNvSpPr>
          <p:nvPr/>
        </p:nvSpPr>
        <p:spPr bwMode="auto">
          <a:xfrm>
            <a:off x="1187450" y="1846263"/>
            <a:ext cx="756126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b="1"/>
              <a:t>Objetivo: Reestruturar o controle da dívida pública </a:t>
            </a:r>
            <a:endParaRPr lang="pt-BR" sz="1600"/>
          </a:p>
          <a:p>
            <a:r>
              <a:rPr lang="pt-BR" sz="1600"/>
              <a:t> </a:t>
            </a:r>
          </a:p>
          <a:p>
            <a:pPr algn="just"/>
            <a:r>
              <a:rPr lang="pt-BR" sz="1600"/>
              <a:t>Desenvolver metodologias sistemáticas, até o final de 2019, para aumentar a eficácia da gestão da dívida pública, com indicador de resultado o pagamento do principal e juros da dívida em relação a receita. 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Produto: SISTEMAS DE ARRECADAÇÃO IMPLANTADOS E/OU MODERNIZADOS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Insumo: CUSTOMIZAÇÃO DE SOFTWARE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Descrição: Customizar, implantar e integrar Sistemas da dívida ativa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Indicador de Resultado: Pagamento do principal e juros da divida em relação a receita 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29703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30723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tângulo 6"/>
          <p:cNvSpPr>
            <a:spLocks noChangeArrowheads="1"/>
          </p:cNvSpPr>
          <p:nvPr/>
        </p:nvSpPr>
        <p:spPr bwMode="auto">
          <a:xfrm>
            <a:off x="323850" y="1270000"/>
            <a:ext cx="7632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>
                <a:latin typeface="Times" pitchFamily="18" charset="0"/>
              </a:rPr>
              <a:t>8 – Mensuração do Desempenho – Modelo Alinhado</a:t>
            </a:r>
          </a:p>
        </p:txBody>
      </p:sp>
      <p:sp>
        <p:nvSpPr>
          <p:cNvPr id="30725" name="CaixaDeTexto 8"/>
          <p:cNvSpPr txBox="1">
            <a:spLocks noChangeArrowheads="1"/>
          </p:cNvSpPr>
          <p:nvPr/>
        </p:nvSpPr>
        <p:spPr bwMode="auto">
          <a:xfrm>
            <a:off x="1187450" y="1846263"/>
            <a:ext cx="7561263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b="1"/>
              <a:t>Objetivo: Qualificar o Atendimento aos Cidadãos</a:t>
            </a:r>
            <a:endParaRPr lang="pt-BR" sz="1600"/>
          </a:p>
          <a:p>
            <a:r>
              <a:rPr lang="pt-BR" sz="1600"/>
              <a:t> </a:t>
            </a:r>
          </a:p>
          <a:p>
            <a:pPr algn="just"/>
            <a:r>
              <a:rPr lang="pt-BR" sz="1600"/>
              <a:t>Capacitar os servidores, otimizar a implantação do tele atendimento e comunicação visual moderna...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Produto: ATENDIMENTO AO CONTRIBUINTE AMPLIADO E/OU MODERNIZADO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Insumo: ATENDIMENTO PRESENCIAL/VIRTUAL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Descrição: Adquirir Equipamentos de Informática com softwares customizados e atualizados para composição do Parque Tecnológico do Município e capacitar os servidores.</a:t>
            </a:r>
          </a:p>
          <a:p>
            <a:r>
              <a:rPr lang="pt-BR" sz="1600"/>
              <a:t> </a:t>
            </a:r>
          </a:p>
          <a:p>
            <a:r>
              <a:rPr lang="pt-BR" sz="1600"/>
              <a:t>Indicador  Resultado: 99% de avaliações positivas (em todos os canais de comunicação).</a:t>
            </a:r>
          </a:p>
          <a:p>
            <a:endParaRPr lang="pt-BR" sz="1600"/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30727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6084888" y="3573463"/>
            <a:ext cx="28797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174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909638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REVISÃO FORMAL DE PROJETO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412875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Consiste em alterar a configuração original do projeto: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54292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Exclusão/Inclusão/Alteração de Produtos, insumos, quantidade e valores, desde que não ultrapasse o valor original do projeto.</a:t>
            </a:r>
          </a:p>
          <a:p>
            <a:pPr marL="54292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Só será permitida alteração de produtos/insumos que não tenham sido contratados. Para que seja habilitada a alteração de produtos/insumos na revisão formal de projeto, o contrato deverá ser excluído, antes da abertura da revisão do projeto.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36512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Requer:</a:t>
            </a:r>
          </a:p>
          <a:p>
            <a:pPr marL="18097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Abrir revisão do projeto na aba 1.2 – encaminhamento (será criada uma cópia do projeto)</a:t>
            </a:r>
          </a:p>
          <a:p>
            <a:pPr marL="18097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Efetuar as alterações necessárias, alinhada com PE</a:t>
            </a:r>
          </a:p>
          <a:p>
            <a:pPr marL="18097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Anexar documentos; e </a:t>
            </a:r>
          </a:p>
          <a:p>
            <a:pPr marL="18097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encaminhar para análise e aprovação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5867400" y="3213100"/>
            <a:ext cx="30972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277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7651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REVISÃO SIMPLIFICADA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268413"/>
            <a:ext cx="8229600" cy="4525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180975" indent="-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Consiste em alterar a quantidade e o valor unitário das aquisições, conforme o procedimento licitatório realizado, desde que esteja dentro do valor previsto para a aquisição.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 Principal diferença entre Revisão Formal e Revisão Simplificada: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Formal (Em Edição):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Remanejamento de valores para outros produtos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Exclusão de produtos/insumos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Gera imprevistos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Simplificada: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Realizada durante a execução do projeto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Permite a exclusão de insumos na aquisição, gerando pendência, sem gerar imprevistos.</a:t>
            </a:r>
          </a:p>
          <a:p>
            <a:pPr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b="1" dirty="0">
                <a:latin typeface="Arial" pitchFamily="34" charset="0"/>
                <a:cs typeface="Arial" pitchFamily="34" charset="0"/>
              </a:rPr>
              <a:t>Onde fazer: </a:t>
            </a:r>
          </a:p>
          <a:p>
            <a:pPr marL="180975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Aba 6.1 – contrato – quantidade contratada. Não poderá ser maior que o valor previsto para a aquisição. (caso seja maior o valor deverá ser aberta revisão formal de projeto).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566738"/>
            <a:ext cx="8135937" cy="501650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Obrigado!</a:t>
            </a:r>
            <a:endParaRPr lang="pt-BR" sz="28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Analistas Técnicos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Ádanis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Glaici de Fátima Bruno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adanis.bruno@fazenda.gov.br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2020-5140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Regison </a:t>
            </a:r>
            <a:r>
              <a:rPr lang="pt-BR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Bragança 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Siqueira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regison.siqueira@fazenda.gov.br</a:t>
            </a:r>
            <a:endParaRPr lang="pt-BR" sz="20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2020-4216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pt-BR" sz="2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Endereço: Esplanada dos Ministérios, Bloco “K", Sala 942.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Brasília - DF  CEP:70048-900</a:t>
            </a:r>
            <a:endParaRPr lang="pt-BR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33795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1188" y="117475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765175"/>
            <a:ext cx="71437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436096" y="4149080"/>
            <a:ext cx="2602631" cy="1556384"/>
          </a:xfrm>
          <a:prstGeom prst="rect">
            <a:avLst/>
          </a:prstGeom>
          <a:noFill/>
          <a:ln>
            <a:noFill/>
          </a:ln>
          <a:effectLst>
            <a:glow>
              <a:schemeClr val="bg1">
                <a:lumMod val="85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384550"/>
          </a:xfrm>
        </p:spPr>
        <p:txBody>
          <a:bodyPr>
            <a:no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Para habilitar-se à operação de crédito, preliminarmente, o submutuário deverá elaborar um projeto de Modernização utilizando 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Após a autorização inicial da COOPE/UCP para o município solicitante, a criação do projeto é realizada e o cadastramento do projeto é iniciado pela UEM por intermédio do próprio SEEMP.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 Inclusão e a gestão técnica dos projetos PNAFM é realizada inteiramente pelo sistema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endereço internet:</a:t>
            </a:r>
          </a:p>
          <a:p>
            <a:pPr algn="just">
              <a:buFont typeface="Wingdings 3" pitchFamily="18" charset="2"/>
              <a:buNone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4"/>
              </a:rPr>
              <a:t>https://www.seemp.fazenda.gov.br/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pt-BR" sz="1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2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188" y="333375"/>
          <a:ext cx="8064897" cy="523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9"/>
                <a:gridCol w="3888432"/>
                <a:gridCol w="1584176"/>
              </a:tblGrid>
              <a:tr h="6525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Categorias de Investimento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Limites</a:t>
                      </a:r>
                      <a:r>
                        <a:rPr lang="pt-BR" baseline="0" dirty="0" smtClean="0"/>
                        <a:t> Percentuais</a:t>
                      </a:r>
                      <a:endParaRPr lang="pt-BR" dirty="0"/>
                    </a:p>
                  </a:txBody>
                  <a:tcPr anchor="ctr"/>
                </a:tc>
              </a:tr>
              <a:tr h="37809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Capacitação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cursos, seminários, eventos ou outras formas de treinamento e realização de visitas técnicas, nacionais e internacionais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20%</a:t>
                      </a:r>
                      <a:endParaRPr lang="pt-BR" sz="1200" dirty="0"/>
                    </a:p>
                  </a:txBody>
                  <a:tcPr anchor="ctr"/>
                </a:tc>
              </a:tr>
              <a:tr h="409476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Consultoria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nacionais ou estrangeiras, para elaborar, apoiar, executar ou desenvolver estudos ou atividades relacionadas ao Projeto, inclusive desenvolvimento e customização de sistemas informatizados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50%</a:t>
                      </a:r>
                      <a:endParaRPr lang="pt-BR" sz="1200" dirty="0"/>
                    </a:p>
                  </a:txBody>
                  <a:tcPr anchor="ctr"/>
                </a:tc>
              </a:tr>
              <a:tr h="830974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Serviços Técnicos que não Configuram Consultoria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serviços técnicos em geral, implantação de geoprocessamento e demais atividades correlatas relativas à gestão cadastral, e reparos e adaptações de unidades físicas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70%</a:t>
                      </a:r>
                      <a:endParaRPr lang="pt-BR" sz="1200" dirty="0"/>
                    </a:p>
                  </a:txBody>
                  <a:tcPr anchor="ctr"/>
                </a:tc>
              </a:tr>
              <a:tr h="37809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Tecnologia de Informação e Comunicação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e instalação de hardware, redes de computação, instrumentos de comunicação, software básico e sistemas aplicativos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40%</a:t>
                      </a:r>
                      <a:endParaRPr lang="pt-BR" sz="1200" dirty="0"/>
                    </a:p>
                  </a:txBody>
                  <a:tcPr anchor="ctr"/>
                </a:tc>
              </a:tr>
              <a:tr h="37809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Equipamentos de Apoio Operacional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Aquisição de bens móveis para apoio à gestão fiscal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15%</a:t>
                      </a:r>
                      <a:endParaRPr lang="pt-BR" sz="1200" dirty="0"/>
                    </a:p>
                  </a:txBody>
                  <a:tcPr anchor="ctr"/>
                </a:tc>
              </a:tr>
              <a:tr h="37809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Ajuste de Quadro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Contratação de pessoas físicas ou jurídicas, para elaboração de estudos ou atividades relacionadas à gestão de recursos humanos, inclusive planos de ajuste de quadro, e fundos previdenciários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Até 10%</a:t>
                      </a:r>
                      <a:endParaRPr lang="pt-B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350" name="CaixaDeTexto 4"/>
          <p:cNvSpPr txBox="1">
            <a:spLocks noChangeArrowheads="1"/>
          </p:cNvSpPr>
          <p:nvPr/>
        </p:nvSpPr>
        <p:spPr bwMode="auto">
          <a:xfrm>
            <a:off x="544513" y="5589588"/>
            <a:ext cx="5270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MOP – cap. IV – página 22 – Categoria de Investimento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sp>
        <p:nvSpPr>
          <p:cNvPr id="14339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39750" y="2492375"/>
            <a:ext cx="7912100" cy="2232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1600" smtClean="0">
              <a:latin typeface="Times" pitchFamily="18" charset="0"/>
            </a:endParaRPr>
          </a:p>
          <a:p>
            <a:pPr algn="just">
              <a:buFont typeface="Wingdings 3" pitchFamily="18" charset="2"/>
              <a:buNone/>
            </a:pPr>
            <a:r>
              <a:rPr lang="pt-BR" sz="2400" smtClean="0">
                <a:latin typeface="Times" pitchFamily="18" charset="0"/>
              </a:rPr>
              <a:t>	O Planejamento Estratégico é a ferramenta de gestão que permite, por meio da definição dos objetivos e da identificação do cenário atual do município, elaborar uma estratégia capaz de atender aos fins almejados. </a:t>
            </a:r>
          </a:p>
        </p:txBody>
      </p:sp>
      <p:pic>
        <p:nvPicPr>
          <p:cNvPr id="1434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4342" name="Retângulo 5"/>
          <p:cNvSpPr>
            <a:spLocks noChangeArrowheads="1"/>
          </p:cNvSpPr>
          <p:nvPr/>
        </p:nvSpPr>
        <p:spPr bwMode="auto">
          <a:xfrm>
            <a:off x="1908175" y="1341438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5363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C:\Program Files (x86)\Microsoft Office\MEDIA\CAGCAT10\j0297749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71550" y="2492375"/>
            <a:ext cx="1851025" cy="1762125"/>
          </a:xfrm>
        </p:spPr>
      </p:pic>
      <p:pic>
        <p:nvPicPr>
          <p:cNvPr id="15365" name="Picture 3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2349500"/>
            <a:ext cx="184308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20938"/>
            <a:ext cx="1747837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ta para a direita 9"/>
          <p:cNvSpPr/>
          <p:nvPr/>
        </p:nvSpPr>
        <p:spPr>
          <a:xfrm>
            <a:off x="2916238" y="3141663"/>
            <a:ext cx="792162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5724525" y="3141663"/>
            <a:ext cx="792163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Times" pitchFamily="18" charset="0"/>
            </a:endParaRPr>
          </a:p>
        </p:txBody>
      </p:sp>
      <p:sp>
        <p:nvSpPr>
          <p:cNvPr id="15369" name="CaixaDeTexto 11"/>
          <p:cNvSpPr txBox="1">
            <a:spLocks noChangeArrowheads="1"/>
          </p:cNvSpPr>
          <p:nvPr/>
        </p:nvSpPr>
        <p:spPr bwMode="auto">
          <a:xfrm>
            <a:off x="900113" y="4941888"/>
            <a:ext cx="237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Times" pitchFamily="18" charset="0"/>
              </a:rPr>
              <a:t>Realidade/Problemas</a:t>
            </a:r>
          </a:p>
        </p:txBody>
      </p:sp>
      <p:sp>
        <p:nvSpPr>
          <p:cNvPr id="15370" name="CaixaDeTexto 12"/>
          <p:cNvSpPr txBox="1">
            <a:spLocks noChangeArrowheads="1"/>
          </p:cNvSpPr>
          <p:nvPr/>
        </p:nvSpPr>
        <p:spPr bwMode="auto">
          <a:xfrm>
            <a:off x="3924300" y="4797425"/>
            <a:ext cx="172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Times" pitchFamily="18" charset="0"/>
              </a:rPr>
              <a:t>Planejamento Estratégico</a:t>
            </a:r>
          </a:p>
        </p:txBody>
      </p:sp>
      <p:sp>
        <p:nvSpPr>
          <p:cNvPr id="15371" name="CaixaDeTexto 13"/>
          <p:cNvSpPr txBox="1">
            <a:spLocks noChangeArrowheads="1"/>
          </p:cNvSpPr>
          <p:nvPr/>
        </p:nvSpPr>
        <p:spPr bwMode="auto">
          <a:xfrm>
            <a:off x="7235825" y="4941888"/>
            <a:ext cx="1223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latin typeface="Times" pitchFamily="18" charset="0"/>
              </a:rPr>
              <a:t>Projeto PNAFM</a:t>
            </a:r>
          </a:p>
        </p:txBody>
      </p:sp>
      <p:sp>
        <p:nvSpPr>
          <p:cNvPr id="13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5373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638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CaixaDeTexto 4"/>
          <p:cNvSpPr txBox="1">
            <a:spLocks noChangeArrowheads="1"/>
          </p:cNvSpPr>
          <p:nvPr/>
        </p:nvSpPr>
        <p:spPr bwMode="auto">
          <a:xfrm>
            <a:off x="827088" y="2060575"/>
            <a:ext cx="7272337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/>
            <a:r>
              <a:rPr lang="pt-BR" sz="2400">
                <a:latin typeface="Times" pitchFamily="18" charset="0"/>
              </a:rPr>
              <a:t>No contexto do PNAFM, é necessária especial atenção à elaboração do Planejamento Estratégico municipal com </a:t>
            </a:r>
            <a:r>
              <a:rPr lang="pt-BR" sz="2800" b="1">
                <a:latin typeface="Times" pitchFamily="18" charset="0"/>
              </a:rPr>
              <a:t>ênfase na gestão fiscal</a:t>
            </a:r>
            <a:r>
              <a:rPr lang="pt-BR" sz="2400">
                <a:latin typeface="Times" pitchFamily="18" charset="0"/>
              </a:rPr>
              <a:t>, uma vez que fundamentará as escolhas dos Produtos do Projeto.</a:t>
            </a:r>
          </a:p>
          <a:p>
            <a:pPr marL="0" lvl="1" algn="just"/>
            <a:endParaRPr lang="pt-BR" sz="2400">
              <a:latin typeface="Times" pitchFamily="18" charset="0"/>
            </a:endParaRPr>
          </a:p>
          <a:p>
            <a:pPr marL="0" lvl="1" algn="just"/>
            <a:r>
              <a:rPr lang="pt-BR" sz="2400">
                <a:latin typeface="Times" pitchFamily="18" charset="0"/>
              </a:rPr>
              <a:t>É fundamental que a </a:t>
            </a:r>
            <a:r>
              <a:rPr lang="pt-BR" sz="2800" b="1">
                <a:latin typeface="Times" pitchFamily="18" charset="0"/>
              </a:rPr>
              <a:t>sustentabilidade fiscal</a:t>
            </a:r>
            <a:r>
              <a:rPr lang="pt-BR" sz="2400">
                <a:latin typeface="Times" pitchFamily="18" charset="0"/>
              </a:rPr>
              <a:t> esteja presente, direta ou indiretamente, nas ações propostas.</a:t>
            </a:r>
          </a:p>
          <a:p>
            <a:endParaRPr lang="pt-BR">
              <a:latin typeface="Times" pitchFamily="18" charset="0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6390" name="Retângulo 5"/>
          <p:cNvSpPr>
            <a:spLocks noChangeArrowheads="1"/>
          </p:cNvSpPr>
          <p:nvPr/>
        </p:nvSpPr>
        <p:spPr bwMode="auto">
          <a:xfrm>
            <a:off x="1908175" y="836613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Times" pitchFamily="18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>
              <a:latin typeface="Times" pitchFamily="18" charset="0"/>
            </a:endParaRPr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Conteúdo 5"/>
          <p:cNvSpPr txBox="1">
            <a:spLocks/>
          </p:cNvSpPr>
          <p:nvPr/>
        </p:nvSpPr>
        <p:spPr bwMode="auto">
          <a:xfrm>
            <a:off x="971550" y="3644900"/>
            <a:ext cx="74803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0713" lvl="1" indent="-228600" algn="just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1200" dirty="0">
              <a:latin typeface="Times" pitchFamily="18" charset="0"/>
              <a:cs typeface="+mn-cs"/>
            </a:endParaRPr>
          </a:p>
          <a:p>
            <a:pPr algn="just">
              <a:defRPr/>
            </a:pPr>
            <a:r>
              <a:rPr lang="pt-BR" sz="1200" dirty="0"/>
              <a:t>Exemplo:</a:t>
            </a:r>
          </a:p>
          <a:p>
            <a:pPr algn="just">
              <a:defRPr/>
            </a:pPr>
            <a:endParaRPr lang="pt-BR" sz="1200" dirty="0"/>
          </a:p>
          <a:p>
            <a:pPr algn="just">
              <a:defRPr/>
            </a:pPr>
            <a:r>
              <a:rPr lang="pt-BR" sz="1200" dirty="0"/>
              <a:t>O município brasileiro do estado (...). A cidade tem pouco mais de (...) mil habitantes, com índice de desenvolvimento social de resultados, emprego e renda baixo, inferior a (...).</a:t>
            </a:r>
          </a:p>
        </p:txBody>
      </p:sp>
      <p:sp>
        <p:nvSpPr>
          <p:cNvPr id="17413" name="CaixaDeTexto 7"/>
          <p:cNvSpPr txBox="1">
            <a:spLocks noChangeArrowheads="1"/>
          </p:cNvSpPr>
          <p:nvPr/>
        </p:nvSpPr>
        <p:spPr bwMode="auto">
          <a:xfrm>
            <a:off x="971550" y="1916113"/>
            <a:ext cx="60944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 sz="2400" b="1">
                <a:latin typeface="Times" pitchFamily="18" charset="0"/>
              </a:rPr>
              <a:t>1 - SUMÁRIO EXECUTIVO DO PROJETO</a:t>
            </a:r>
          </a:p>
          <a:p>
            <a:endParaRPr lang="pt-BR"/>
          </a:p>
        </p:txBody>
      </p:sp>
      <p:sp>
        <p:nvSpPr>
          <p:cNvPr id="17414" name="CaixaDeTexto 9"/>
          <p:cNvSpPr txBox="1">
            <a:spLocks noChangeArrowheads="1"/>
          </p:cNvSpPr>
          <p:nvPr/>
        </p:nvSpPr>
        <p:spPr bwMode="auto">
          <a:xfrm>
            <a:off x="971550" y="2852738"/>
            <a:ext cx="3268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pt-BR">
                <a:latin typeface="Times" pitchFamily="18" charset="0"/>
              </a:rPr>
              <a:t>Apresentação geral do Município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 bwMode="auto">
          <a:xfrm>
            <a:off x="107950" y="44450"/>
            <a:ext cx="8713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Times" pitchFamily="18" charset="0"/>
                <a:cs typeface="+mn-cs"/>
              </a:rPr>
              <a:t>PNAFM III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Times" pitchFamily="18" charset="0"/>
              <a:cs typeface="+mn-cs"/>
            </a:endParaRPr>
          </a:p>
        </p:txBody>
      </p:sp>
      <p:sp>
        <p:nvSpPr>
          <p:cNvPr id="17416" name="Retângulo 5"/>
          <p:cNvSpPr>
            <a:spLocks noChangeArrowheads="1"/>
          </p:cNvSpPr>
          <p:nvPr/>
        </p:nvSpPr>
        <p:spPr bwMode="auto">
          <a:xfrm>
            <a:off x="1908175" y="692150"/>
            <a:ext cx="5211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t-BR" sz="2400" b="1">
                <a:latin typeface="Times" pitchFamily="18" charset="0"/>
              </a:rPr>
              <a:t>PLANEJAMENTO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4541</TotalTime>
  <Words>2473</Words>
  <Application>Microsoft Office PowerPoint</Application>
  <PresentationFormat>Apresentação na tela (4:3)</PresentationFormat>
  <Paragraphs>361</Paragraphs>
  <Slides>25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7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Times</vt:lpstr>
      <vt:lpstr>Times New Roman</vt:lpstr>
      <vt:lpstr>Concurso</vt:lpstr>
      <vt:lpstr>  Municípios: Fortaleza/CE; Manaus/AM; Presidente Prudente/SP; Rio de Janeiro/RJ; São Bernardo do Campo/SP; São Paulo/SP; Uberaba/MG; Porto Alegre/RS; Teresina/PI; Salvador/BA; Penápolis/SP; Petrópolis/RJ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373</cp:revision>
  <dcterms:created xsi:type="dcterms:W3CDTF">2016-08-22T14:28:27Z</dcterms:created>
  <dcterms:modified xsi:type="dcterms:W3CDTF">2019-08-12T12:09:38Z</dcterms:modified>
</cp:coreProperties>
</file>