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openxmlformats-officedocument.oleObject"/>
  <Override PartName="/ppt/theme/theme4.xml" ContentType="application/vnd.openxmlformats-officedocument.theme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tags/tag3.xml" ContentType="application/vnd.openxmlformats-officedocument.presentationml.tags+xml"/>
  <Default Extension="emf" ContentType="image/x-emf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2" r:id="rId1"/>
    <p:sldMasterId id="2147483655" r:id="rId2"/>
  </p:sldMasterIdLst>
  <p:notesMasterIdLst>
    <p:notesMasterId r:id="rId22"/>
  </p:notesMasterIdLst>
  <p:handoutMasterIdLst>
    <p:handoutMasterId r:id="rId23"/>
  </p:handoutMasterIdLst>
  <p:sldIdLst>
    <p:sldId id="1124" r:id="rId3"/>
    <p:sldId id="1114" r:id="rId4"/>
    <p:sldId id="1131" r:id="rId5"/>
    <p:sldId id="1075" r:id="rId6"/>
    <p:sldId id="1084" r:id="rId7"/>
    <p:sldId id="1120" r:id="rId8"/>
    <p:sldId id="1127" r:id="rId9"/>
    <p:sldId id="1115" r:id="rId10"/>
    <p:sldId id="1126" r:id="rId11"/>
    <p:sldId id="1116" r:id="rId12"/>
    <p:sldId id="1128" r:id="rId13"/>
    <p:sldId id="1125" r:id="rId14"/>
    <p:sldId id="1117" r:id="rId15"/>
    <p:sldId id="1118" r:id="rId16"/>
    <p:sldId id="1119" r:id="rId17"/>
    <p:sldId id="1129" r:id="rId18"/>
    <p:sldId id="1121" r:id="rId19"/>
    <p:sldId id="1130" r:id="rId20"/>
    <p:sldId id="1123" r:id="rId21"/>
  </p:sldIdLst>
  <p:sldSz cx="8961438" cy="6721475"/>
  <p:notesSz cx="6669088" cy="97536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rgbClr val="FF0000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7E0FB"/>
    <a:srgbClr val="2C8002"/>
    <a:srgbClr val="3EB602"/>
    <a:srgbClr val="42C202"/>
    <a:srgbClr val="E3E195"/>
    <a:srgbClr val="DBD975"/>
    <a:srgbClr val="B7B733"/>
  </p:clrMru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Estilo Claro 3 - Ênfas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1" autoAdjust="0"/>
    <p:restoredTop sz="98743" autoAdjust="0"/>
  </p:normalViewPr>
  <p:slideViewPr>
    <p:cSldViewPr snapToGrid="0">
      <p:cViewPr>
        <p:scale>
          <a:sx n="70" d="100"/>
          <a:sy n="70" d="100"/>
        </p:scale>
        <p:origin x="-990" y="-948"/>
      </p:cViewPr>
      <p:guideLst>
        <p:guide orient="horz"/>
        <p:guide orient="horz" pos="755"/>
        <p:guide orient="horz" pos="568"/>
        <p:guide pos="5644"/>
        <p:guide pos="5456"/>
        <p:guide pos="1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966" y="-84"/>
      </p:cViewPr>
      <p:guideLst>
        <p:guide orient="horz" pos="3074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050463"/>
            <a:ext cx="2800350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5" tIns="46484" rIns="92965" bIns="46484" numCol="1" anchor="b" anchorCtr="0" compatLnSpc="1">
            <a:prstTxWarp prst="textNoShape">
              <a:avLst/>
            </a:prstTxWarp>
          </a:bodyPr>
          <a:lstStyle>
            <a:lvl1pPr>
              <a:buClrTx/>
              <a:buSzTx/>
              <a:buFontTx/>
              <a:buNone/>
              <a:defRPr b="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60775" y="10050463"/>
            <a:ext cx="2803525" cy="5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5" tIns="46484" rIns="92965" bIns="4648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2A104F1A-EC0D-4728-A978-EB78817D0116}" type="slidenum">
              <a:rPr lang="en-US" altLang="zh-CN"/>
              <a:pPr>
                <a:defRPr/>
              </a:pPr>
              <a:t>‹nº›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71488" y="609600"/>
            <a:ext cx="5727700" cy="42973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9750" y="5241925"/>
            <a:ext cx="568325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zh-CN" noProof="0" smtClean="0"/>
              <a:t>Click to edit Master text styles</a:t>
            </a:r>
          </a:p>
          <a:p>
            <a:pPr lvl="1"/>
            <a:r>
              <a:rPr lang="pt-BR" altLang="zh-CN" noProof="0" smtClean="0"/>
              <a:t>Second level</a:t>
            </a:r>
          </a:p>
          <a:p>
            <a:pPr lvl="2"/>
            <a:r>
              <a:rPr lang="pt-BR" altLang="zh-CN" noProof="0" smtClean="0"/>
              <a:t>Third level</a:t>
            </a:r>
          </a:p>
          <a:p>
            <a:pPr lvl="3"/>
            <a:r>
              <a:rPr lang="pt-BR" altLang="zh-CN" noProof="0" smtClean="0"/>
              <a:t>Fourth level</a:t>
            </a:r>
          </a:p>
          <a:p>
            <a:pPr lvl="4"/>
            <a:r>
              <a:rPr lang="pt-BR" altLang="zh-CN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51538" y="9377363"/>
            <a:ext cx="530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solidFill>
                  <a:schemeClr val="tx1"/>
                </a:solidFill>
                <a:latin typeface="Arial" charset="0"/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6BD7C859-3C6A-469D-BF9E-F3C9472952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188075" y="107950"/>
            <a:ext cx="29368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Tx/>
              <a:buFontTx/>
              <a:buNone/>
              <a:defRPr sz="800" b="0">
                <a:solidFill>
                  <a:schemeClr val="tx1"/>
                </a:solidFill>
                <a:latin typeface="Arial" charset="0"/>
                <a:ea typeface="SimSun" pitchFamily="2" charset="-122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1pPr>
    <a:lvl2pPr marL="115888" indent="-114300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2pPr>
    <a:lvl3pPr marL="298450" indent="-179388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3pPr>
    <a:lvl4pPr marL="425450" indent="-123825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4pPr>
    <a:lvl5pPr marL="541338" indent="-112713" algn="l" defTabSz="893763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5pPr>
    <a:lvl6pPr marL="2285516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18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22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24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622F82-D081-4F03-9756-0297E38B7C43}" type="slidenum">
              <a:rPr lang="pt-BR" smtClean="0">
                <a:ea typeface="SimSun" pitchFamily="2" charset="-122"/>
              </a:rPr>
              <a:pPr/>
              <a:t>0</a:t>
            </a:fld>
            <a:endParaRPr lang="pt-BR" smtClean="0">
              <a:ea typeface="SimSun" pitchFamily="2" charset="-122"/>
            </a:endParaRPr>
          </a:p>
        </p:txBody>
      </p:sp>
      <p:sp>
        <p:nvSpPr>
          <p:cNvPr id="27651" name="Rectangle 9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9750" y="5241925"/>
            <a:ext cx="5683250" cy="246063"/>
          </a:xfrm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900459-3900-4BB2-92D5-9A536DF4B399}" type="slidenum">
              <a:rPr lang="pt-BR" smtClean="0">
                <a:ea typeface="SimSun" pitchFamily="2" charset="-122"/>
              </a:rPr>
              <a:pPr/>
              <a:t>9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20D26-99C2-403D-9B12-3B177F877EC9}" type="slidenum">
              <a:rPr lang="pt-BR" smtClean="0">
                <a:ea typeface="SimSun" pitchFamily="2" charset="-122"/>
              </a:rPr>
              <a:pPr/>
              <a:t>10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B078A-F96B-4252-9AEE-29D6F2DE7BFC}" type="slidenum">
              <a:rPr lang="pt-BR" smtClean="0">
                <a:ea typeface="SimSun" pitchFamily="2" charset="-122"/>
              </a:rPr>
              <a:pPr/>
              <a:t>11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6C069-2D89-4B19-984C-6A7799E14012}" type="slidenum">
              <a:rPr lang="pt-BR" smtClean="0">
                <a:ea typeface="SimSun" pitchFamily="2" charset="-122"/>
              </a:rPr>
              <a:pPr/>
              <a:t>12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F80BF-BBAA-40A5-9FBB-172D7FFAA4AE}" type="slidenum">
              <a:rPr lang="pt-BR" smtClean="0">
                <a:ea typeface="SimSun" pitchFamily="2" charset="-122"/>
              </a:rPr>
              <a:pPr/>
              <a:t>13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74B67-CB7C-4F0C-8CB5-50582466398C}" type="slidenum">
              <a:rPr lang="pt-BR" smtClean="0">
                <a:ea typeface="SimSun" pitchFamily="2" charset="-122"/>
              </a:rPr>
              <a:pPr/>
              <a:t>14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98F882-F847-4031-BB04-D42BDC8EC2FB}" type="slidenum">
              <a:rPr lang="pt-BR" smtClean="0">
                <a:ea typeface="SimSun" pitchFamily="2" charset="-122"/>
              </a:rPr>
              <a:pPr/>
              <a:t>15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403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B6FE08-6EBF-40C3-83AB-FA1B5BBEC4CF}" type="slidenum">
              <a:rPr lang="pt-BR" smtClean="0">
                <a:ea typeface="SimSun" pitchFamily="2" charset="-122"/>
              </a:rPr>
              <a:pPr/>
              <a:t>16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8DD5B-AB7B-44FC-938E-B7450FF407F0}" type="slidenum">
              <a:rPr lang="pt-BR" smtClean="0">
                <a:ea typeface="SimSun" pitchFamily="2" charset="-122"/>
              </a:rPr>
              <a:pPr/>
              <a:t>17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DE978E-4324-46BD-BEF6-DB69A8DC0695}" type="slidenum">
              <a:rPr lang="pt-BR" smtClean="0">
                <a:ea typeface="SimSun" pitchFamily="2" charset="-122"/>
              </a:rPr>
              <a:pPr/>
              <a:t>18</a:t>
            </a:fld>
            <a:endParaRPr lang="pt-BR" smtClean="0">
              <a:ea typeface="SimSun" pitchFamily="2" charset="-122"/>
            </a:endParaRPr>
          </a:p>
        </p:txBody>
      </p:sp>
      <p:sp>
        <p:nvSpPr>
          <p:cNvPr id="46083" name="Rectangle 9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9750" y="5241925"/>
            <a:ext cx="5683250" cy="246063"/>
          </a:xfrm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EB3D8-E411-4155-9C5E-78D395A2FE74}" type="slidenum">
              <a:rPr lang="pt-BR" smtClean="0">
                <a:ea typeface="SimSun" pitchFamily="2" charset="-122"/>
              </a:rPr>
              <a:pPr/>
              <a:t>1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C08C4E-B5AB-413C-A1EA-BD771E42AC3B}" type="slidenum">
              <a:rPr lang="pt-BR" smtClean="0">
                <a:ea typeface="SimSun" pitchFamily="2" charset="-122"/>
              </a:rPr>
              <a:pPr/>
              <a:t>2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F168C-F5A1-4DA7-9C17-C4362EB3F15C}" type="slidenum">
              <a:rPr lang="pt-BR" smtClean="0">
                <a:ea typeface="SimSun" pitchFamily="2" charset="-122"/>
              </a:rPr>
              <a:pPr/>
              <a:t>3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1748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0E7E60-6C01-4FED-BACE-799CF31E2752}" type="slidenum">
              <a:rPr lang="pt-BR" smtClean="0">
                <a:ea typeface="SimSun" pitchFamily="2" charset="-122"/>
              </a:rPr>
              <a:pPr/>
              <a:t>4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2DE53-8665-40D6-B272-57FD57AF5622}" type="slidenum">
              <a:rPr lang="pt-BR" smtClean="0">
                <a:ea typeface="SimSun" pitchFamily="2" charset="-122"/>
              </a:rPr>
              <a:pPr/>
              <a:t>5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D5E47-C31F-4841-B4E5-47586C8C7543}" type="slidenum">
              <a:rPr lang="pt-BR" smtClean="0">
                <a:ea typeface="SimSun" pitchFamily="2" charset="-122"/>
              </a:rPr>
              <a:pPr/>
              <a:t>6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1162B-B29D-43D0-9F73-356F314C2CE3}" type="slidenum">
              <a:rPr lang="pt-BR" smtClean="0">
                <a:ea typeface="SimSun" pitchFamily="2" charset="-122"/>
              </a:rPr>
              <a:pPr/>
              <a:t>7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ADC1B-D852-459A-8166-C1E39633EB62}" type="slidenum">
              <a:rPr lang="pt-BR" smtClean="0">
                <a:ea typeface="SimSun" pitchFamily="2" charset="-122"/>
              </a:rPr>
              <a:pPr/>
              <a:t>8</a:t>
            </a:fld>
            <a:endParaRPr lang="pt-BR" smtClean="0">
              <a:ea typeface="SimSun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2.xml"/><Relationship Id="rId1" Type="http://schemas.openxmlformats.org/officeDocument/2006/relationships/vmlDrawing" Target="../drawings/vmlDrawing1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856037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1000" smtClean="0">
                <a:solidFill>
                  <a:srgbClr val="000000"/>
                </a:solidFill>
              </a:rPr>
              <a:t>Last Modified 28/03/2009 04:21:06 E. South America Standard Time</a:t>
            </a:r>
            <a:endParaRPr lang="pt-BR" altLang="zh-CN" sz="1000" smtClean="0">
              <a:solidFill>
                <a:srgbClr val="000000"/>
              </a:solidFill>
            </a:endParaRPr>
          </a:p>
        </p:txBody>
      </p:sp>
      <p:sp>
        <p:nvSpPr>
          <p:cNvPr id="5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7400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pt-BR" altLang="zh-CN" sz="1000" smtClean="0">
                <a:solidFill>
                  <a:srgbClr val="000000"/>
                </a:solidFill>
              </a:rPr>
              <a:t>Printed 12/3/2009 14:58:11 Hora oficial do Brasil</a:t>
            </a:r>
          </a:p>
        </p:txBody>
      </p:sp>
      <p:sp>
        <p:nvSpPr>
          <p:cNvPr id="6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1106487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pt-BR" altLang="zh-CN" sz="1000" b="1" smtClean="0">
                <a:solidFill>
                  <a:srgbClr val="000000"/>
                </a:solidFill>
              </a:rPr>
              <a:t>WORKING DRAFT</a:t>
            </a:r>
          </a:p>
        </p:txBody>
      </p:sp>
      <p:grpSp>
        <p:nvGrpSpPr>
          <p:cNvPr id="7" name="McK Title Elements"/>
          <p:cNvGrpSpPr>
            <a:grpSpLocks/>
          </p:cNvGrpSpPr>
          <p:nvPr/>
        </p:nvGrpSpPr>
        <p:grpSpPr bwMode="auto">
          <a:xfrm>
            <a:off x="2640013" y="4946650"/>
            <a:ext cx="5213350" cy="1139825"/>
            <a:chOff x="1663" y="3116"/>
            <a:chExt cx="3284" cy="718"/>
          </a:xfrm>
        </p:grpSpPr>
        <p:sp>
          <p:nvSpPr>
            <p:cNvPr id="8" name="McK Document type" hidden="1"/>
            <p:cNvSpPr txBox="1">
              <a:spLocks noChangeArrowheads="1"/>
            </p:cNvSpPr>
            <p:nvPr userDrawn="1"/>
          </p:nvSpPr>
          <p:spPr bwMode="auto">
            <a:xfrm>
              <a:off x="1663" y="3116"/>
              <a:ext cx="310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1pPr>
              <a:lvl2pPr marL="742950" indent="-28575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2pPr>
              <a:lvl3pPr marL="11430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3pPr>
              <a:lvl4pPr marL="16002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4pPr>
              <a:lvl5pPr marL="20574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pt-BR" altLang="zh-CN" sz="1300" smtClean="0">
                  <a:solidFill>
                    <a:srgbClr val="000000"/>
                  </a:solidFill>
                </a:rPr>
                <a:t>Tipo de documento</a:t>
              </a:r>
            </a:p>
          </p:txBody>
        </p:sp>
        <p:sp>
          <p:nvSpPr>
            <p:cNvPr id="9" name="McK Date" hidden="1"/>
            <p:cNvSpPr txBox="1">
              <a:spLocks noChangeArrowheads="1"/>
            </p:cNvSpPr>
            <p:nvPr userDrawn="1"/>
          </p:nvSpPr>
          <p:spPr bwMode="auto">
            <a:xfrm>
              <a:off x="1663" y="3275"/>
              <a:ext cx="3109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1pPr>
              <a:lvl2pPr marL="742950" indent="-28575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2pPr>
              <a:lvl3pPr marL="11430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3pPr>
              <a:lvl4pPr marL="16002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4pPr>
              <a:lvl5pPr marL="20574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pt-BR" altLang="zh-CN" sz="1300" smtClean="0">
                  <a:solidFill>
                    <a:srgbClr val="000000"/>
                  </a:solidFill>
                </a:rPr>
                <a:t>Data</a:t>
              </a:r>
            </a:p>
          </p:txBody>
        </p:sp>
        <p:sp>
          <p:nvSpPr>
            <p:cNvPr id="10" name="McK Disclaimer" hidden="1"/>
            <p:cNvSpPr>
              <a:spLocks noChangeArrowheads="1"/>
            </p:cNvSpPr>
            <p:nvPr userDrawn="1"/>
          </p:nvSpPr>
          <p:spPr bwMode="auto">
            <a:xfrm>
              <a:off x="1663" y="3679"/>
              <a:ext cx="328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01688" eaLnBrk="0" hangingPunct="0">
                <a:defRPr/>
              </a:pPr>
              <a:r>
                <a:rPr lang="pt-BR" altLang="zh-CN" sz="800">
                  <a:solidFill>
                    <a:srgbClr val="000000"/>
                  </a:solidFill>
                </a:rPr>
                <a:t>CONFIDENCIAL E DE PROPRIEDADE EXCLUSIVA</a:t>
              </a:r>
            </a:p>
            <a:p>
              <a:pPr defTabSz="801688" eaLnBrk="0" hangingPunct="0">
                <a:defRPr/>
              </a:pPr>
              <a:r>
                <a:rPr lang="pt-BR" altLang="zh-CN" sz="800">
                  <a:solidFill>
                    <a:srgbClr val="000000"/>
                  </a:solidFill>
                </a:rPr>
                <a:t>A utilização deste material sem a permissão expressa da McKinsey &amp; Company é estritamente proibida</a:t>
              </a:r>
            </a:p>
          </p:txBody>
        </p:sp>
      </p:grpSp>
      <p:pic>
        <p:nvPicPr>
          <p:cNvPr id="11" name="TitleBottomBarBW" hidden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2013" y="6446838"/>
            <a:ext cx="163353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/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 eaLnBrk="1" hangingPunct="1">
              <a:defRPr/>
            </a:pPr>
            <a:endParaRPr lang="pt-BR" sz="800" smtClean="0">
              <a:solidFill>
                <a:srgbClr val="000000"/>
              </a:solidFill>
            </a:endParaRPr>
          </a:p>
        </p:txBody>
      </p:sp>
      <p:sp>
        <p:nvSpPr>
          <p:cNvPr id="13" name="SlideLogoTex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78413" y="6435725"/>
            <a:ext cx="32543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893763">
              <a:defRPr/>
            </a:pPr>
            <a:r>
              <a:rPr lang="pt-BR" altLang="zh-CN" sz="1000" b="1">
                <a:solidFill>
                  <a:srgbClr val="002960"/>
                </a:solidFill>
              </a:rPr>
              <a:t>Prefeitura do Rio de Janeiro | Secretaria da Casa Civil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40014" y="2133605"/>
            <a:ext cx="4935537" cy="492443"/>
          </a:xfrm>
        </p:spPr>
        <p:txBody>
          <a:bodyPr/>
          <a:lstStyle>
            <a:lvl1pPr>
              <a:defRPr sz="3200" b="0"/>
            </a:lvl1pPr>
          </a:lstStyle>
          <a:p>
            <a:r>
              <a:rPr lang="pt-BR" altLang="zh-CN"/>
              <a:t>Click to edit Master title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40014" y="3867149"/>
            <a:ext cx="4935537" cy="200055"/>
          </a:xfrm>
        </p:spPr>
        <p:txBody>
          <a:bodyPr/>
          <a:lstStyle>
            <a:lvl1pPr>
              <a:defRPr sz="1300"/>
            </a:lvl1pPr>
          </a:lstStyle>
          <a:p>
            <a:r>
              <a:rPr lang="pt-BR" altLang="zh-CN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3E366-DFE2-4487-8838-D0385ED58F07}" type="slidenum">
              <a:rPr lang="pt-BR"/>
              <a:pPr>
                <a:defRPr/>
              </a:pPr>
              <a:t>‹nº›</a:t>
            </a:fld>
            <a:r>
              <a:rPr lang="pt-BR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king Draft" hidden="1"/>
          <p:cNvSpPr txBox="1">
            <a:spLocks noChangeArrowheads="1"/>
          </p:cNvSpPr>
          <p:nvPr/>
        </p:nvSpPr>
        <p:spPr bwMode="auto">
          <a:xfrm>
            <a:off x="2640013" y="498475"/>
            <a:ext cx="3494087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900" smtClean="0">
                <a:solidFill>
                  <a:srgbClr val="000000"/>
                </a:solidFill>
                <a:cs typeface="Arial" charset="0"/>
              </a:rPr>
              <a:t>Last Modified 28/03/2009 04:21:06 E. South America Standard Time</a:t>
            </a:r>
            <a:endParaRPr lang="pt-BR" altLang="zh-CN" sz="90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Printed" hidden="1"/>
          <p:cNvSpPr txBox="1">
            <a:spLocks noChangeArrowheads="1"/>
          </p:cNvSpPr>
          <p:nvPr/>
        </p:nvSpPr>
        <p:spPr bwMode="auto">
          <a:xfrm>
            <a:off x="2640013" y="655638"/>
            <a:ext cx="2481262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pt-BR" altLang="zh-CN" sz="900" smtClean="0">
                <a:solidFill>
                  <a:srgbClr val="000000"/>
                </a:solidFill>
                <a:cs typeface="Arial" charset="0"/>
              </a:rPr>
              <a:t>Printed 12/3/2009 14:58:11 Hora oficial do Brasil</a:t>
            </a:r>
          </a:p>
        </p:txBody>
      </p:sp>
      <p:sp>
        <p:nvSpPr>
          <p:cNvPr id="6" name="Working Draft Text" hidden="1"/>
          <p:cNvSpPr txBox="1">
            <a:spLocks noChangeArrowheads="1"/>
          </p:cNvSpPr>
          <p:nvPr/>
        </p:nvSpPr>
        <p:spPr bwMode="auto">
          <a:xfrm>
            <a:off x="2640013" y="342900"/>
            <a:ext cx="9937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pt-BR" altLang="zh-CN" sz="900" b="1" smtClean="0">
                <a:solidFill>
                  <a:srgbClr val="000000"/>
                </a:solidFill>
                <a:cs typeface="Arial" charset="0"/>
              </a:rPr>
              <a:t>WORKING DRAFT</a:t>
            </a:r>
          </a:p>
        </p:txBody>
      </p:sp>
      <p:grpSp>
        <p:nvGrpSpPr>
          <p:cNvPr id="7" name="McK Title Elements"/>
          <p:cNvGrpSpPr>
            <a:grpSpLocks/>
          </p:cNvGrpSpPr>
          <p:nvPr/>
        </p:nvGrpSpPr>
        <p:grpSpPr bwMode="auto">
          <a:xfrm>
            <a:off x="2640013" y="4930775"/>
            <a:ext cx="5213350" cy="1155700"/>
            <a:chOff x="1663" y="3106"/>
            <a:chExt cx="3284" cy="728"/>
          </a:xfrm>
        </p:grpSpPr>
        <p:sp>
          <p:nvSpPr>
            <p:cNvPr id="8" name="McK Document type" hidden="1"/>
            <p:cNvSpPr txBox="1">
              <a:spLocks noChangeArrowheads="1"/>
            </p:cNvSpPr>
            <p:nvPr userDrawn="1"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1pPr>
              <a:lvl2pPr marL="742950" indent="-28575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2pPr>
              <a:lvl3pPr marL="11430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3pPr>
              <a:lvl4pPr marL="16002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4pPr>
              <a:lvl5pPr marL="20574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pt-BR" altLang="zh-CN" sz="1400" smtClean="0">
                  <a:solidFill>
                    <a:srgbClr val="000000"/>
                  </a:solidFill>
                  <a:cs typeface="Arial" charset="0"/>
                </a:rPr>
                <a:t>Tipo de documento</a:t>
              </a:r>
            </a:p>
          </p:txBody>
        </p:sp>
        <p:sp>
          <p:nvSpPr>
            <p:cNvPr id="9" name="McK Date" hidden="1"/>
            <p:cNvSpPr txBox="1">
              <a:spLocks noChangeArrowheads="1"/>
            </p:cNvSpPr>
            <p:nvPr userDrawn="1"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1pPr>
              <a:lvl2pPr marL="742950" indent="-28575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2pPr>
              <a:lvl3pPr marL="11430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3pPr>
              <a:lvl4pPr marL="16002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4pPr>
              <a:lvl5pPr marL="2057400" indent="-228600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pt-BR" altLang="zh-CN" sz="1400" smtClean="0">
                  <a:solidFill>
                    <a:srgbClr val="000000"/>
                  </a:solidFill>
                  <a:cs typeface="Arial" charset="0"/>
                </a:rPr>
                <a:t>Data</a:t>
              </a:r>
            </a:p>
          </p:txBody>
        </p:sp>
        <p:sp>
          <p:nvSpPr>
            <p:cNvPr id="10" name="McK Disclaimer" hidden="1"/>
            <p:cNvSpPr>
              <a:spLocks noChangeArrowheads="1"/>
            </p:cNvSpPr>
            <p:nvPr userDrawn="1"/>
          </p:nvSpPr>
          <p:spPr bwMode="auto">
            <a:xfrm>
              <a:off x="1663" y="3680"/>
              <a:ext cx="328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b">
              <a:spAutoFit/>
            </a:bodyPr>
            <a:lstStyle/>
            <a:p>
              <a:pPr defTabSz="803275" eaLnBrk="0" hangingPunct="0">
                <a:defRPr/>
              </a:pPr>
              <a:r>
                <a:rPr lang="pt-BR" altLang="zh-CN" sz="800">
                  <a:solidFill>
                    <a:srgbClr val="000000"/>
                  </a:solidFill>
                  <a:cs typeface="Arial" charset="0"/>
                </a:rPr>
                <a:t>CONFIDENCIAL E DE PROPRIEDADE EXCLUSIVA</a:t>
              </a:r>
            </a:p>
            <a:p>
              <a:pPr defTabSz="803275" eaLnBrk="0" hangingPunct="0">
                <a:defRPr/>
              </a:pPr>
              <a:r>
                <a:rPr lang="pt-BR" altLang="zh-CN" sz="800">
                  <a:solidFill>
                    <a:srgbClr val="000000"/>
                  </a:solidFill>
                  <a:cs typeface="Arial" charset="0"/>
                </a:rPr>
                <a:t>A utilização deste material sem a permissão expressa da McKinsey &amp; Company é estritamente proibida</a:t>
              </a:r>
            </a:p>
          </p:txBody>
        </p:sp>
      </p:grpSp>
      <p:pic>
        <p:nvPicPr>
          <p:cNvPr id="11" name="TitleBottomBarBW" hidden="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2013" y="6446838"/>
            <a:ext cx="163353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doc id"/>
          <p:cNvSpPr txBox="1">
            <a:spLocks noChangeArrowheads="1"/>
          </p:cNvSpPr>
          <p:nvPr/>
        </p:nvSpPr>
        <p:spPr bwMode="auto">
          <a:xfrm>
            <a:off x="8442325" y="36513"/>
            <a:ext cx="2952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/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 eaLnBrk="1" hangingPunct="1">
              <a:defRPr/>
            </a:pPr>
            <a:endParaRPr lang="pt-BR" sz="80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SlideLogoText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78413" y="6435725"/>
            <a:ext cx="32543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893763">
              <a:defRPr/>
            </a:pPr>
            <a:r>
              <a:rPr lang="pt-BR" altLang="zh-CN" sz="1000" b="1">
                <a:solidFill>
                  <a:srgbClr val="002960"/>
                </a:solidFill>
                <a:cs typeface="Arial" charset="0"/>
              </a:rPr>
              <a:t>Prefeitura do Rio de Janeiro | Secretaria da Casa Civil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40013" y="2133602"/>
            <a:ext cx="4935537" cy="497721"/>
          </a:xfrm>
        </p:spPr>
        <p:txBody>
          <a:bodyPr/>
          <a:lstStyle>
            <a:lvl1pPr>
              <a:defRPr sz="3200" b="0"/>
            </a:lvl1pPr>
          </a:lstStyle>
          <a:p>
            <a:r>
              <a:rPr lang="pt-BR" altLang="zh-CN"/>
              <a:t>Click to edit Master title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40013" y="3867150"/>
            <a:ext cx="4935537" cy="215444"/>
          </a:xfrm>
        </p:spPr>
        <p:txBody>
          <a:bodyPr/>
          <a:lstStyle>
            <a:lvl1pPr>
              <a:defRPr sz="1400"/>
            </a:lvl1pPr>
          </a:lstStyle>
          <a:p>
            <a:r>
              <a:rPr lang="pt-BR" altLang="zh-CN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7"/>
          <p:cNvGraphicFramePr>
            <a:graphicFrameLocks noChangeAspect="1"/>
          </p:cNvGraphicFramePr>
          <p:nvPr/>
        </p:nvGraphicFramePr>
        <p:xfrm>
          <a:off x="7540625" y="60325"/>
          <a:ext cx="1376363" cy="665163"/>
        </p:xfrm>
        <a:graphic>
          <a:graphicData uri="http://schemas.openxmlformats.org/presentationml/2006/ole">
            <p:oleObj spid="_x0000_s51202" r:id="rId3" imgW="1839163" imgH="903427" progId="">
              <p:embed/>
            </p:oleObj>
          </a:graphicData>
        </a:graphic>
      </p:graphicFrame>
      <p:sp>
        <p:nvSpPr>
          <p:cNvPr id="3" name="Rectangle 28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3F4E-0375-475A-9D61-A30FB56E31FF}" type="slidenum">
              <a:rPr lang="pt-BR"/>
              <a:pPr>
                <a:defRPr/>
              </a:pPr>
              <a:t>‹nº›</a:t>
            </a:fld>
            <a:r>
              <a:rPr lang="pt-BR"/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BottomBar"/>
          <p:cNvSpPr>
            <a:spLocks noChangeArrowheads="1"/>
          </p:cNvSpPr>
          <p:nvPr/>
        </p:nvSpPr>
        <p:spPr bwMode="auto">
          <a:xfrm>
            <a:off x="0" y="6300788"/>
            <a:ext cx="8961438" cy="422275"/>
          </a:xfrm>
          <a:prstGeom prst="rect">
            <a:avLst/>
          </a:prstGeom>
          <a:solidFill>
            <a:srgbClr val="4EC3F2"/>
          </a:solidFill>
          <a:ln w="9525">
            <a:noFill/>
            <a:miter lim="800000"/>
            <a:headEnd/>
            <a:tailEnd/>
          </a:ln>
        </p:spPr>
        <p:txBody>
          <a:bodyPr wrap="none" lIns="91408" tIns="45704" rIns="91408" bIns="45704" anchor="ctr"/>
          <a:lstStyle/>
          <a:p>
            <a:pPr algn="ctr">
              <a:defRPr/>
            </a:pPr>
            <a:endParaRPr lang="pt-BR" sz="1500">
              <a:solidFill>
                <a:srgbClr val="000000"/>
              </a:solidFill>
            </a:endParaRPr>
          </a:p>
        </p:txBody>
      </p:sp>
      <p:sp>
        <p:nvSpPr>
          <p:cNvPr id="5123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30188"/>
            <a:ext cx="8618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zh-CN" smtClean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zh-CN" smtClean="0"/>
              <a:t>Click to edit Master text styles</a:t>
            </a:r>
          </a:p>
          <a:p>
            <a:pPr lvl="1"/>
            <a:r>
              <a:rPr lang="pt-BR" altLang="zh-CN" smtClean="0"/>
              <a:t>Second level</a:t>
            </a:r>
          </a:p>
          <a:p>
            <a:pPr lvl="2"/>
            <a:r>
              <a:rPr lang="pt-BR" altLang="zh-CN" smtClean="0"/>
              <a:t>Third level</a:t>
            </a:r>
          </a:p>
          <a:p>
            <a:pPr lvl="3"/>
            <a:r>
              <a:rPr lang="pt-BR" altLang="zh-CN" smtClean="0"/>
              <a:t>Fourth level</a:t>
            </a:r>
          </a:p>
          <a:p>
            <a:pPr lvl="4"/>
            <a:r>
              <a:rPr lang="pt-BR" altLang="zh-CN" smtClean="0"/>
              <a:t>Fifth level</a:t>
            </a:r>
          </a:p>
        </p:txBody>
      </p:sp>
      <p:sp>
        <p:nvSpPr>
          <p:cNvPr id="1029" name="SlideLogoText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078413" y="6435725"/>
            <a:ext cx="32543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893763">
              <a:defRPr/>
            </a:pPr>
            <a:r>
              <a:rPr lang="pt-BR" altLang="zh-CN" sz="1000" b="1">
                <a:solidFill>
                  <a:srgbClr val="FFFFFF"/>
                </a:solidFill>
              </a:rPr>
              <a:t>Prefeitura do Rio de Janeiro | Secretaria da Casa Civil</a:t>
            </a:r>
          </a:p>
        </p:txBody>
      </p:sp>
      <p:sp>
        <p:nvSpPr>
          <p:cNvPr id="103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795337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pt-BR" altLang="zh-CN" sz="130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031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3656012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>
            <a:spAutoFit/>
          </a:bodyPr>
          <a:lstStyle>
            <a:lvl1pPr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pt-BR" altLang="zh-CN" sz="1300" smtClean="0">
                <a:solidFill>
                  <a:srgbClr val="808080"/>
                </a:solidFill>
              </a:rPr>
              <a:t>Unit of measure</a:t>
            </a:r>
          </a:p>
        </p:txBody>
      </p:sp>
      <p:grpSp>
        <p:nvGrpSpPr>
          <p:cNvPr id="5128" name="McK Slide Elements"/>
          <p:cNvGrpSpPr>
            <a:grpSpLocks/>
          </p:cNvGrpSpPr>
          <p:nvPr/>
        </p:nvGrpSpPr>
        <p:grpSpPr bwMode="auto">
          <a:xfrm>
            <a:off x="119063" y="6078538"/>
            <a:ext cx="8548687" cy="511175"/>
            <a:chOff x="75" y="3829"/>
            <a:chExt cx="5385" cy="322"/>
          </a:xfrm>
        </p:grpSpPr>
        <p:sp>
          <p:nvSpPr>
            <p:cNvPr id="1040" name="McK 4. Footnote" hidden="1"/>
            <p:cNvSpPr txBox="1">
              <a:spLocks noChangeArrowheads="1"/>
            </p:cNvSpPr>
            <p:nvPr userDrawn="1"/>
          </p:nvSpPr>
          <p:spPr bwMode="auto">
            <a:xfrm>
              <a:off x="75" y="3829"/>
              <a:ext cx="538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lIns="0" tIns="0" rIns="0" bIns="0" anchor="b">
              <a:spAutoFit/>
            </a:bodyPr>
            <a:lstStyle>
              <a:lvl1pPr marL="101600" indent="-101600" defTabSz="892175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1pPr>
              <a:lvl2pPr marL="742950" indent="-285750" defTabSz="892175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2pPr>
              <a:lvl3pPr marL="1143000" indent="-228600" defTabSz="892175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3pPr>
              <a:lvl4pPr marL="1600200" indent="-228600" defTabSz="892175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4pPr>
              <a:lvl5pPr marL="2057400" indent="-228600" defTabSz="892175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5pPr>
              <a:lvl6pPr marL="2514600" indent="-228600" defTabSz="892175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6pPr>
              <a:lvl7pPr marL="2971800" indent="-228600" defTabSz="892175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7pPr>
              <a:lvl8pPr marL="3429000" indent="-228600" defTabSz="892175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8pPr>
              <a:lvl9pPr marL="3886200" indent="-228600" defTabSz="892175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pt-BR" altLang="zh-CN" sz="1000" smtClean="0">
                  <a:solidFill>
                    <a:srgbClr val="000000"/>
                  </a:solidFill>
                </a:rPr>
                <a:t>1 Nota de rodapé</a:t>
              </a:r>
            </a:p>
          </p:txBody>
        </p:sp>
        <p:sp>
          <p:nvSpPr>
            <p:cNvPr id="1041" name="McK 5. Source" hidden="1"/>
            <p:cNvSpPr>
              <a:spLocks noChangeArrowheads="1"/>
            </p:cNvSpPr>
            <p:nvPr userDrawn="1"/>
          </p:nvSpPr>
          <p:spPr bwMode="auto">
            <a:xfrm>
              <a:off x="75" y="4054"/>
              <a:ext cx="432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marL="492125" indent="-492125" defTabSz="893763">
                <a:tabLst>
                  <a:tab pos="488950" algn="l"/>
                </a:tabLst>
                <a:defRPr/>
              </a:pPr>
              <a:r>
                <a:rPr lang="pt-BR" altLang="zh-CN" sz="1000">
                  <a:solidFill>
                    <a:srgbClr val="000000"/>
                  </a:solidFill>
                </a:rPr>
                <a:t>FONTE: Fonte</a:t>
              </a:r>
            </a:p>
          </p:txBody>
        </p:sp>
      </p:grpSp>
      <p:grpSp>
        <p:nvGrpSpPr>
          <p:cNvPr id="5129" name="ACET" hidden="1"/>
          <p:cNvGrpSpPr>
            <a:grpSpLocks/>
          </p:cNvGrpSpPr>
          <p:nvPr/>
        </p:nvGrpSpPr>
        <p:grpSpPr bwMode="auto">
          <a:xfrm>
            <a:off x="1452563" y="1155700"/>
            <a:ext cx="4265612" cy="479425"/>
            <a:chOff x="915" y="728"/>
            <a:chExt cx="2687" cy="302"/>
          </a:xfrm>
        </p:grpSpPr>
        <p:cxnSp>
          <p:nvCxnSpPr>
            <p:cNvPr id="5134" name="AutoShape 249" hidden="1"/>
            <p:cNvCxnSpPr>
              <a:cxnSpLocks noChangeShapeType="1"/>
              <a:stCxn id="1039" idx="4"/>
              <a:endCxn id="1039" idx="6"/>
            </p:cNvCxnSpPr>
            <p:nvPr/>
          </p:nvCxnSpPr>
          <p:spPr bwMode="auto">
            <a:xfrm rot="16200000" flipH="1">
              <a:off x="2258" y="-313"/>
              <a:ext cx="1" cy="26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039" name="AutoShape 250" hidden="1"/>
            <p:cNvSpPr>
              <a:spLocks noChangeArrowheads="1"/>
            </p:cNvSpPr>
            <p:nvPr/>
          </p:nvSpPr>
          <p:spPr bwMode="auto">
            <a:xfrm>
              <a:off x="915" y="728"/>
              <a:ext cx="2686" cy="30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pt-BR" altLang="zh-CN" sz="1500" b="1">
                  <a:solidFill>
                    <a:srgbClr val="000000"/>
                  </a:solidFill>
                </a:rPr>
                <a:t>Título</a:t>
              </a:r>
            </a:p>
            <a:p>
              <a:pPr>
                <a:defRPr/>
              </a:pPr>
              <a:r>
                <a:rPr lang="pt-BR" altLang="zh-CN" sz="150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1304" name="Rectangle 2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45513" y="6435725"/>
            <a:ext cx="195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Arial" charset="0"/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A25AB5DB-8054-45E5-BE8F-E1CE37D1C35C}" type="slidenum">
              <a:rPr lang="pt-BR"/>
              <a:pPr>
                <a:defRPr/>
              </a:pPr>
              <a:t>‹nº›</a:t>
            </a:fld>
            <a:r>
              <a:rPr lang="pt-BR"/>
              <a:t> </a:t>
            </a:r>
          </a:p>
        </p:txBody>
      </p:sp>
      <p:sp>
        <p:nvSpPr>
          <p:cNvPr id="1035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r">
              <a:defRPr/>
            </a:pPr>
            <a:endParaRPr lang="pt-BR" sz="800">
              <a:solidFill>
                <a:srgbClr val="000000"/>
              </a:solidFill>
            </a:endParaRPr>
          </a:p>
        </p:txBody>
      </p:sp>
      <p:sp>
        <p:nvSpPr>
          <p:cNvPr id="1036" name="Working Draft" hidden="1"/>
          <p:cNvSpPr txBox="1">
            <a:spLocks noChangeArrowheads="1"/>
          </p:cNvSpPr>
          <p:nvPr/>
        </p:nvSpPr>
        <p:spPr bwMode="auto">
          <a:xfrm rot="5400000">
            <a:off x="7722394" y="2663031"/>
            <a:ext cx="23383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600" smtClean="0">
                <a:solidFill>
                  <a:srgbClr val="000000"/>
                </a:solidFill>
              </a:rPr>
              <a:t>Last Modified 31/03/2009 14:04:17 E. South America Standard Time</a:t>
            </a:r>
            <a:endParaRPr lang="en-US" altLang="zh-CN" sz="1500" smtClean="0">
              <a:solidFill>
                <a:srgbClr val="000000"/>
              </a:solidFill>
            </a:endParaRPr>
          </a:p>
        </p:txBody>
      </p:sp>
      <p:sp>
        <p:nvSpPr>
          <p:cNvPr id="1037" name="Printed" hidden="1"/>
          <p:cNvSpPr txBox="1">
            <a:spLocks noChangeArrowheads="1"/>
          </p:cNvSpPr>
          <p:nvPr/>
        </p:nvSpPr>
        <p:spPr bwMode="auto">
          <a:xfrm rot="5400000">
            <a:off x="8425656" y="3852069"/>
            <a:ext cx="9318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600" smtClean="0">
                <a:solidFill>
                  <a:srgbClr val="000000"/>
                </a:solidFill>
              </a:rPr>
              <a:t>Printed 12/3/2009 14:58:11</a:t>
            </a:r>
            <a:endParaRPr lang="en-US" altLang="zh-CN" sz="15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6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2pPr>
      <a:lvl3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3pPr>
      <a:lvl4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4pPr>
      <a:lvl5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5pPr>
      <a:lvl6pPr marL="457041" algn="l" defTabSz="895041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086" algn="l" defTabSz="895041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129" algn="l" defTabSz="895041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172" algn="l" defTabSz="895041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39725" indent="-339725" algn="l" defTabSz="89217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Char char="•"/>
        <a:defRPr sz="15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190500" indent="-188913" algn="l" defTabSz="89217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5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454025" indent="-258763" algn="l" defTabSz="89217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5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611188" indent="-152400" algn="l" defTabSz="89217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5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742950" indent="-127000" algn="l" defTabSz="892175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5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1202912" indent="-130132" algn="l" defTabSz="895041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500">
          <a:solidFill>
            <a:schemeClr val="tx1"/>
          </a:solidFill>
          <a:latin typeface="+mn-lt"/>
        </a:defRPr>
      </a:lvl6pPr>
      <a:lvl7pPr marL="1659955" indent="-130132" algn="l" defTabSz="895041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500">
          <a:solidFill>
            <a:schemeClr val="tx1"/>
          </a:solidFill>
          <a:latin typeface="+mn-lt"/>
        </a:defRPr>
      </a:lvl7pPr>
      <a:lvl8pPr marL="2116998" indent="-130132" algn="l" defTabSz="895041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500">
          <a:solidFill>
            <a:schemeClr val="tx1"/>
          </a:solidFill>
          <a:latin typeface="+mn-lt"/>
        </a:defRPr>
      </a:lvl8pPr>
      <a:lvl9pPr marL="2574041" indent="-130132" algn="l" defTabSz="895041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1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86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29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72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15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57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00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43" algn="l" defTabSz="91408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BottomBar"/>
          <p:cNvSpPr>
            <a:spLocks noChangeArrowheads="1"/>
          </p:cNvSpPr>
          <p:nvPr/>
        </p:nvSpPr>
        <p:spPr bwMode="auto">
          <a:xfrm>
            <a:off x="0" y="6300788"/>
            <a:ext cx="8961438" cy="422275"/>
          </a:xfrm>
          <a:prstGeom prst="rect">
            <a:avLst/>
          </a:prstGeom>
          <a:solidFill>
            <a:srgbClr val="4EC3F2"/>
          </a:solidFill>
          <a:ln w="9525">
            <a:noFill/>
            <a:miter lim="800000"/>
            <a:headEnd/>
            <a:tailEnd/>
          </a:ln>
        </p:spPr>
        <p:txBody>
          <a:bodyPr wrap="none" lIns="91420" tIns="45710" rIns="91420" bIns="45710" anchor="ctr"/>
          <a:lstStyle/>
          <a:p>
            <a:pPr algn="ctr">
              <a:defRPr/>
            </a:pPr>
            <a:endParaRPr lang="pt-BR" sz="16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47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119063" y="230188"/>
            <a:ext cx="8618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zh-CN" smtClean="0"/>
              <a:t>Click to edit Master title style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52563" y="1951038"/>
            <a:ext cx="4302125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zh-CN" smtClean="0"/>
              <a:t>Click to edit Master text styles</a:t>
            </a:r>
          </a:p>
          <a:p>
            <a:pPr lvl="1"/>
            <a:r>
              <a:rPr lang="pt-BR" altLang="zh-CN" smtClean="0"/>
              <a:t>Second level</a:t>
            </a:r>
          </a:p>
          <a:p>
            <a:pPr lvl="2"/>
            <a:r>
              <a:rPr lang="pt-BR" altLang="zh-CN" smtClean="0"/>
              <a:t>Third level</a:t>
            </a:r>
          </a:p>
          <a:p>
            <a:pPr lvl="3"/>
            <a:r>
              <a:rPr lang="pt-BR" altLang="zh-CN" smtClean="0"/>
              <a:t>Fourth level</a:t>
            </a:r>
          </a:p>
          <a:p>
            <a:pPr lvl="4"/>
            <a:r>
              <a:rPr lang="pt-BR" altLang="zh-CN" smtClean="0"/>
              <a:t>Fifth level</a:t>
            </a:r>
          </a:p>
        </p:txBody>
      </p:sp>
      <p:sp>
        <p:nvSpPr>
          <p:cNvPr id="2053" name="SlideLogoText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078413" y="6435725"/>
            <a:ext cx="32543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r" defTabSz="893763">
              <a:defRPr/>
            </a:pPr>
            <a:r>
              <a:rPr lang="pt-BR" altLang="zh-CN" sz="1000" b="1">
                <a:solidFill>
                  <a:srgbClr val="FFFFFF"/>
                </a:solidFill>
                <a:cs typeface="Arial" charset="0"/>
              </a:rPr>
              <a:t>Prefeitura do Rio de Janeiro | Secretaria da Casa Civil</a:t>
            </a:r>
          </a:p>
        </p:txBody>
      </p:sp>
      <p:sp>
        <p:nvSpPr>
          <p:cNvPr id="2054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88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pt-BR" altLang="zh-CN" sz="1400">
                <a:solidFill>
                  <a:srgbClr val="808080"/>
                </a:solidFill>
                <a:cs typeface="Arial" charset="0"/>
              </a:rPr>
              <a:t>TRACKER</a:t>
            </a:r>
          </a:p>
        </p:txBody>
      </p:sp>
      <p:sp>
        <p:nvSpPr>
          <p:cNvPr id="2055" name="McK 3. Unit of measure" hidden="1"/>
          <p:cNvSpPr txBox="1">
            <a:spLocks noChangeArrowheads="1"/>
          </p:cNvSpPr>
          <p:nvPr/>
        </p:nvSpPr>
        <p:spPr bwMode="auto">
          <a:xfrm>
            <a:off x="119063" y="531813"/>
            <a:ext cx="36560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>
            <a:spAutoFit/>
          </a:bodyPr>
          <a:lstStyle>
            <a:lvl1pPr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defTabSz="893763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pt-BR" altLang="zh-CN" sz="1400" smtClean="0">
                <a:solidFill>
                  <a:srgbClr val="808080"/>
                </a:solidFill>
                <a:cs typeface="Arial" charset="0"/>
              </a:rPr>
              <a:t>Unit of measure</a:t>
            </a:r>
          </a:p>
        </p:txBody>
      </p:sp>
      <p:grpSp>
        <p:nvGrpSpPr>
          <p:cNvPr id="6152" name="McK Slide Elements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2064" name="McK 4. Footnote" hidden="1"/>
            <p:cNvSpPr txBox="1">
              <a:spLocks noChangeArrowheads="1"/>
            </p:cNvSpPr>
            <p:nvPr userDrawn="1"/>
          </p:nvSpPr>
          <p:spPr bwMode="auto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lIns="0" tIns="0" rIns="0" bIns="0" anchor="b">
              <a:spAutoFit/>
            </a:bodyPr>
            <a:lstStyle>
              <a:lvl1pPr marL="103188" indent="-103188" defTabSz="893763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1pPr>
              <a:lvl2pPr marL="742950" indent="-285750" defTabSz="893763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2pPr>
              <a:lvl3pPr marL="1143000" indent="-228600" defTabSz="893763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3pPr>
              <a:lvl4pPr marL="1600200" indent="-228600" defTabSz="893763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4pPr>
              <a:lvl5pPr marL="2057400" indent="-228600" defTabSz="893763" eaLnBrk="0" hangingPunct="0"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5pPr>
              <a:lvl6pPr marL="25146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6pPr>
              <a:lvl7pPr marL="29718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7pPr>
              <a:lvl8pPr marL="34290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8pPr>
              <a:lvl9pPr marL="3886200" indent="-228600" defTabSz="893763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FF0000"/>
                  </a:solidFill>
                  <a:latin typeface="Arial" charset="0"/>
                  <a:ea typeface="SimSun" pitchFamily="2" charset="-122"/>
                </a:defRPr>
              </a:lvl9pPr>
            </a:lstStyle>
            <a:p>
              <a:pPr eaLnBrk="1" hangingPunct="1">
                <a:defRPr/>
              </a:pPr>
              <a:r>
                <a:rPr lang="pt-BR" altLang="zh-CN" sz="1000" smtClean="0">
                  <a:solidFill>
                    <a:srgbClr val="000000"/>
                  </a:solidFill>
                  <a:cs typeface="Arial" charset="0"/>
                </a:rPr>
                <a:t>1 Nota de rodapé</a:t>
              </a:r>
            </a:p>
          </p:txBody>
        </p:sp>
        <p:sp>
          <p:nvSpPr>
            <p:cNvPr id="2065" name="McK 5. Source" hidden="1"/>
            <p:cNvSpPr>
              <a:spLocks noChangeArrowheads="1"/>
            </p:cNvSpPr>
            <p:nvPr userDrawn="1"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pPr marL="492125" indent="-492125" defTabSz="893763">
                <a:tabLst>
                  <a:tab pos="488950" algn="l"/>
                </a:tabLst>
                <a:defRPr/>
              </a:pPr>
              <a:r>
                <a:rPr lang="pt-BR" altLang="zh-CN" sz="1000">
                  <a:solidFill>
                    <a:srgbClr val="000000"/>
                  </a:solidFill>
                  <a:cs typeface="Arial" charset="0"/>
                </a:rPr>
                <a:t>FONTE: Fonte</a:t>
              </a:r>
            </a:p>
          </p:txBody>
        </p:sp>
      </p:grpSp>
      <p:grpSp>
        <p:nvGrpSpPr>
          <p:cNvPr id="6153" name="ACET" hidden="1"/>
          <p:cNvGrpSpPr>
            <a:grpSpLocks/>
          </p:cNvGrpSpPr>
          <p:nvPr/>
        </p:nvGrpSpPr>
        <p:grpSpPr bwMode="auto">
          <a:xfrm>
            <a:off x="1452563" y="1127125"/>
            <a:ext cx="4264025" cy="508000"/>
            <a:chOff x="915" y="710"/>
            <a:chExt cx="2686" cy="320"/>
          </a:xfrm>
        </p:grpSpPr>
        <p:cxnSp>
          <p:nvCxnSpPr>
            <p:cNvPr id="6158" name="AutoShape 249" hidden="1"/>
            <p:cNvCxnSpPr>
              <a:cxnSpLocks noChangeShapeType="1"/>
              <a:stCxn id="2063" idx="4"/>
              <a:endCxn id="2063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63" name="AutoShape 250" hidden="1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18288" anchor="b">
              <a:spAutoFit/>
            </a:bodyPr>
            <a:lstStyle/>
            <a:p>
              <a:pPr>
                <a:defRPr/>
              </a:pPr>
              <a:r>
                <a:rPr lang="pt-BR" altLang="zh-CN" sz="1600" b="1">
                  <a:solidFill>
                    <a:srgbClr val="000000"/>
                  </a:solidFill>
                  <a:cs typeface="Arial" charset="0"/>
                </a:rPr>
                <a:t>Título</a:t>
              </a:r>
            </a:p>
            <a:p>
              <a:pPr>
                <a:defRPr/>
              </a:pPr>
              <a:r>
                <a:rPr lang="pt-BR" altLang="zh-CN" sz="1600">
                  <a:solidFill>
                    <a:srgbClr val="808080"/>
                  </a:solidFill>
                  <a:cs typeface="Arial" charset="0"/>
                </a:rPr>
                <a:t>Unit of measure</a:t>
              </a:r>
            </a:p>
          </p:txBody>
        </p:sp>
      </p:grpSp>
      <p:sp>
        <p:nvSpPr>
          <p:cNvPr id="1304" name="Rectangle 28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45513" y="6435725"/>
            <a:ext cx="195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Arial" charset="0"/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2E913F3B-D809-447E-8111-0D4FFC58BDE8}" type="slidenum">
              <a:rPr lang="pt-BR"/>
              <a:pPr>
                <a:defRPr/>
              </a:pPr>
              <a:t>‹nº›</a:t>
            </a:fld>
            <a:r>
              <a:rPr lang="pt-BR"/>
              <a:t> </a:t>
            </a:r>
          </a:p>
        </p:txBody>
      </p:sp>
      <p:sp>
        <p:nvSpPr>
          <p:cNvPr id="2059" name="doc id"/>
          <p:cNvSpPr>
            <a:spLocks noChangeArrowheads="1"/>
          </p:cNvSpPr>
          <p:nvPr/>
        </p:nvSpPr>
        <p:spPr bwMode="auto">
          <a:xfrm>
            <a:off x="8081963" y="36513"/>
            <a:ext cx="6572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pPr algn="r">
              <a:defRPr/>
            </a:pPr>
            <a:endParaRPr lang="pt-BR" sz="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60" name="Working Draft" hidden="1"/>
          <p:cNvSpPr txBox="1">
            <a:spLocks noChangeArrowheads="1"/>
          </p:cNvSpPr>
          <p:nvPr/>
        </p:nvSpPr>
        <p:spPr bwMode="auto">
          <a:xfrm rot="5400000">
            <a:off x="7722394" y="2663031"/>
            <a:ext cx="23383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600" smtClean="0">
                <a:solidFill>
                  <a:srgbClr val="000000"/>
                </a:solidFill>
                <a:cs typeface="Arial" charset="0"/>
              </a:rPr>
              <a:t>Last Modified 31/03/2009 14:04:17 E. South America Standard Time</a:t>
            </a:r>
            <a:endParaRPr lang="en-US" altLang="zh-CN" sz="160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61" name="Printed" hidden="1"/>
          <p:cNvSpPr txBox="1">
            <a:spLocks noChangeArrowheads="1"/>
          </p:cNvSpPr>
          <p:nvPr/>
        </p:nvSpPr>
        <p:spPr bwMode="auto">
          <a:xfrm rot="5400000">
            <a:off x="8425656" y="3852069"/>
            <a:ext cx="9318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600" smtClean="0">
                <a:solidFill>
                  <a:srgbClr val="000000"/>
                </a:solidFill>
                <a:cs typeface="Arial" charset="0"/>
              </a:rPr>
              <a:t>Printed 12/3/2009 14:58:11</a:t>
            </a:r>
            <a:endParaRPr lang="en-US" altLang="zh-CN" sz="1600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3763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l" defTabSz="893763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2pPr>
      <a:lvl3pPr algn="l" defTabSz="893763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3pPr>
      <a:lvl4pPr algn="l" defTabSz="893763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4pPr>
      <a:lvl5pPr algn="l" defTabSz="893763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5pPr>
      <a:lvl6pPr marL="457102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206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309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413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41313" indent="-341313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192088" indent="-19050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455613" indent="-260350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612775" indent="-1539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744538" indent="-128588" algn="l" defTabSz="893763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1203070" indent="-130148" algn="l" defTabSz="895160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1660173" indent="-130148" algn="l" defTabSz="895160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2117276" indent="-130148" algn="l" defTabSz="895160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2574379" indent="-130148" algn="l" defTabSz="895160" rtl="0" fontAlgn="base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7.xml"/><Relationship Id="rId7" Type="http://schemas.openxmlformats.org/officeDocument/2006/relationships/image" Target="../media/image4.jpeg"/><Relationship Id="rId12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.xml"/><Relationship Id="rId10" Type="http://schemas.openxmlformats.org/officeDocument/2006/relationships/oleObject" Target="../embeddings/oleObject4.bin"/><Relationship Id="rId4" Type="http://schemas.openxmlformats.org/officeDocument/2006/relationships/tags" Target="../tags/tag8.xml"/><Relationship Id="rId9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6.png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jpeg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lagoa entardecerb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Rectangle 6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050" r:id="rId8" imgW="0" imgH="0" progId="">
              <p:embed/>
            </p:oleObj>
          </a:graphicData>
        </a:graphic>
      </p:graphicFrame>
      <p:sp>
        <p:nvSpPr>
          <p:cNvPr id="2054" name="Rectangle 5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168275" y="212725"/>
            <a:ext cx="7002463" cy="615950"/>
          </a:xfrm>
        </p:spPr>
        <p:txBody>
          <a:bodyPr/>
          <a:lstStyle/>
          <a:p>
            <a:pPr algn="ctr"/>
            <a:r>
              <a:rPr lang="pt-PT" sz="2000" b="1" smtClean="0">
                <a:solidFill>
                  <a:schemeClr val="bg1"/>
                </a:solidFill>
              </a:rPr>
              <a:t>2ª Reunião da REDE PNAFM – 2ª Fase</a:t>
            </a:r>
            <a:r>
              <a:rPr lang="pt-BR" sz="2000" u="sng" smtClean="0">
                <a:solidFill>
                  <a:schemeClr val="bg1"/>
                </a:solidFill>
              </a:rPr>
              <a:t/>
            </a:r>
            <a:br>
              <a:rPr lang="pt-BR" sz="2000" u="sng" smtClean="0">
                <a:solidFill>
                  <a:schemeClr val="bg1"/>
                </a:solidFill>
              </a:rPr>
            </a:br>
            <a:r>
              <a:rPr lang="pt-PT" sz="2000" b="1" smtClean="0">
                <a:solidFill>
                  <a:schemeClr val="bg1"/>
                </a:solidFill>
              </a:rPr>
              <a:t>Campo Grande/MS – 4 a 6 de setembro de 2012</a:t>
            </a:r>
            <a:endParaRPr lang="pt-BR" sz="2000" u="sng" smtClean="0">
              <a:solidFill>
                <a:schemeClr val="bg1"/>
              </a:solidFill>
            </a:endParaRPr>
          </a:p>
        </p:txBody>
      </p:sp>
      <p:sp>
        <p:nvSpPr>
          <p:cNvPr id="2055" name="Rectangle 3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0" rIns="91420" bIns="45710" anchor="ctr"/>
          <a:lstStyle/>
          <a:p>
            <a:pPr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graphicFrame>
        <p:nvGraphicFramePr>
          <p:cNvPr id="2051" name="Objeto 1"/>
          <p:cNvGraphicFramePr>
            <a:graphicFrameLocks noChangeAspect="1"/>
          </p:cNvGraphicFramePr>
          <p:nvPr/>
        </p:nvGraphicFramePr>
        <p:xfrm>
          <a:off x="7231063" y="136525"/>
          <a:ext cx="1847850" cy="746125"/>
        </p:xfrm>
        <a:graphic>
          <a:graphicData uri="http://schemas.openxmlformats.org/presentationml/2006/ole">
            <p:oleObj spid="_x0000_s2051" name="Imagem de Bitmap" r:id="rId9" imgW="3172268" imgH="1276190" progId="Paint.Picture">
              <p:embed/>
            </p:oleObj>
          </a:graphicData>
        </a:graphic>
      </p:graphicFrame>
      <p:graphicFrame>
        <p:nvGraphicFramePr>
          <p:cNvPr id="2052" name="Objeto 2"/>
          <p:cNvGraphicFramePr>
            <a:graphicFrameLocks noChangeAspect="1"/>
          </p:cNvGraphicFramePr>
          <p:nvPr/>
        </p:nvGraphicFramePr>
        <p:xfrm>
          <a:off x="3433763" y="2624138"/>
          <a:ext cx="1376362" cy="665162"/>
        </p:xfrm>
        <a:graphic>
          <a:graphicData uri="http://schemas.openxmlformats.org/presentationml/2006/ole">
            <p:oleObj spid="_x0000_s2052" r:id="rId10" imgW="1839163" imgH="903427" progId="">
              <p:embed/>
            </p:oleObj>
          </a:graphicData>
        </a:graphic>
      </p:graphicFrame>
      <p:sp>
        <p:nvSpPr>
          <p:cNvPr id="2056" name="Rectangle 5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33575" y="1789113"/>
            <a:ext cx="4595813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92175" eaLnBrk="0" hangingPunct="0"/>
            <a:r>
              <a:rPr lang="pt-BR" sz="2400" b="1">
                <a:solidFill>
                  <a:schemeClr val="bg1"/>
                </a:solidFill>
                <a:ea typeface="MS PGothic" pitchFamily="34" charset="-128"/>
              </a:rPr>
              <a:t>PAINEL DE BOAS PRÁTICAS </a:t>
            </a:r>
            <a:r>
              <a:rPr lang="pt-PT" sz="2400" b="1">
                <a:solidFill>
                  <a:schemeClr val="bg1"/>
                </a:solidFill>
                <a:ea typeface="MS PGothic" pitchFamily="34" charset="-128"/>
              </a:rPr>
              <a:t>Prefeitura do Rio de Janeiro/RJ</a:t>
            </a:r>
            <a:endParaRPr lang="pt-BR" sz="2400" u="sng">
              <a:solidFill>
                <a:schemeClr val="bg1"/>
              </a:solidFill>
              <a:ea typeface="MS PGothic" pitchFamily="34" charset="-128"/>
            </a:endParaRPr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31100" y="5930900"/>
            <a:ext cx="142716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13563" y="5930900"/>
            <a:ext cx="5937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37C2C14-7D56-41DF-AEBD-809098037E77}" type="slidenum">
              <a:rPr lang="pt-BR" smtClean="0">
                <a:ea typeface="SimSun" pitchFamily="2" charset="-122"/>
              </a:rPr>
              <a:pPr/>
              <a:t>9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7411" name="Título 30"/>
          <p:cNvSpPr txBox="1">
            <a:spLocks/>
          </p:cNvSpPr>
          <p:nvPr/>
        </p:nvSpPr>
        <p:spPr bwMode="auto">
          <a:xfrm>
            <a:off x="117475" y="111125"/>
            <a:ext cx="86820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ATUAÇÃO  DA  UEM</a:t>
            </a:r>
          </a:p>
        </p:txBody>
      </p:sp>
      <p:sp>
        <p:nvSpPr>
          <p:cNvPr id="17412" name="Retângulo 17"/>
          <p:cNvSpPr>
            <a:spLocks noChangeArrowheads="1"/>
          </p:cNvSpPr>
          <p:nvPr/>
        </p:nvSpPr>
        <p:spPr bwMode="auto">
          <a:xfrm>
            <a:off x="117475" y="547688"/>
            <a:ext cx="83566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Relacionamento com o Gestor do PNAFM na PCRJ - CVL (interno)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Relacionamento com UCP, CAIXA e BID (externo)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Gerenciamento do PNAFM – Revisões SEEMP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Estímulo às Atas de Registro de Preços das aquisições comuns aos projetos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Formulário de Conformidade e Orientações aos líderes dos projetos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Monitoramento dos Projetos – Reuniões periódicas com líderes</a:t>
            </a:r>
          </a:p>
        </p:txBody>
      </p:sp>
      <p:sp>
        <p:nvSpPr>
          <p:cNvPr id="17413" name="Título 30"/>
          <p:cNvSpPr txBox="1">
            <a:spLocks/>
          </p:cNvSpPr>
          <p:nvPr/>
        </p:nvSpPr>
        <p:spPr bwMode="auto">
          <a:xfrm>
            <a:off x="117475" y="3179763"/>
            <a:ext cx="86820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COMPOSIÇÃO  DA  UEM</a:t>
            </a:r>
          </a:p>
        </p:txBody>
      </p:sp>
      <p:sp>
        <p:nvSpPr>
          <p:cNvPr id="17414" name="Retângulo 17"/>
          <p:cNvSpPr>
            <a:spLocks noChangeArrowheads="1"/>
          </p:cNvSpPr>
          <p:nvPr/>
        </p:nvSpPr>
        <p:spPr bwMode="auto">
          <a:xfrm>
            <a:off x="280988" y="3487738"/>
            <a:ext cx="83566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Victor Zajdhaft – Coordenador Geral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Verônica Santos – Coordenadora Técnica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Eliane Totti – Coordenadora Financeira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Glauce Rabello e Rose Mota – Equipe Financeira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Monica Santoro e Priscila Pereira – Apoio Jurídico</a:t>
            </a:r>
          </a:p>
        </p:txBody>
      </p:sp>
      <p:sp>
        <p:nvSpPr>
          <p:cNvPr id="17415" name="Título 30"/>
          <p:cNvSpPr txBox="1">
            <a:spLocks/>
          </p:cNvSpPr>
          <p:nvPr/>
        </p:nvSpPr>
        <p:spPr bwMode="auto">
          <a:xfrm>
            <a:off x="117475" y="5632450"/>
            <a:ext cx="86820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RESPONSÁVEL PELO PNAFM NA PCRJ</a:t>
            </a:r>
          </a:p>
        </p:txBody>
      </p:sp>
      <p:sp>
        <p:nvSpPr>
          <p:cNvPr id="17416" name="Retângulo 17"/>
          <p:cNvSpPr>
            <a:spLocks noChangeArrowheads="1"/>
          </p:cNvSpPr>
          <p:nvPr/>
        </p:nvSpPr>
        <p:spPr bwMode="auto">
          <a:xfrm>
            <a:off x="117475" y="5924550"/>
            <a:ext cx="8520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1800">
                <a:solidFill>
                  <a:srgbClr val="002060"/>
                </a:solidFill>
              </a:rPr>
              <a:t>Jean Caris – Subsecretário de Planejamento e Modernização da Gestão - CVL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E1BD78C-6498-4E5B-9455-C9D0F5D8A107}" type="slidenum">
              <a:rPr lang="pt-BR" smtClean="0">
                <a:ea typeface="SimSun" pitchFamily="2" charset="-122"/>
              </a:rPr>
              <a:pPr/>
              <a:t>10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8435" name="Título 30"/>
          <p:cNvSpPr txBox="1">
            <a:spLocks/>
          </p:cNvSpPr>
          <p:nvPr/>
        </p:nvSpPr>
        <p:spPr bwMode="auto">
          <a:xfrm>
            <a:off x="119063" y="206375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MONITORAMENTO - ACOMPANHAMENTO DAS LICITAÇÕES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0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1844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47750"/>
            <a:ext cx="893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B63191E-1901-4E9F-8F3D-0D386E00A4C5}" type="slidenum">
              <a:rPr lang="pt-BR" smtClean="0">
                <a:ea typeface="SimSun" pitchFamily="2" charset="-122"/>
              </a:rPr>
              <a:pPr/>
              <a:t>11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9459" name="Título 30"/>
          <p:cNvSpPr txBox="1">
            <a:spLocks/>
          </p:cNvSpPr>
          <p:nvPr/>
        </p:nvSpPr>
        <p:spPr bwMode="auto">
          <a:xfrm>
            <a:off x="119063" y="206375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MONITORAMENTO - FORMULÁRIO DE CONFORMIDADE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9464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1946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25" y="531813"/>
            <a:ext cx="4465638" cy="5694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9862A39-47F5-4EF0-98E5-4AFB3510554B}" type="slidenum">
              <a:rPr lang="pt-BR" smtClean="0">
                <a:ea typeface="SimSun" pitchFamily="2" charset="-122"/>
              </a:rPr>
              <a:pPr/>
              <a:t>12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20483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DESTAQUE DAS ORIENTAÇÕES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87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88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0490" name="Retângulo 17"/>
          <p:cNvSpPr>
            <a:spLocks noChangeArrowheads="1"/>
          </p:cNvSpPr>
          <p:nvPr/>
        </p:nvSpPr>
        <p:spPr bwMode="auto">
          <a:xfrm>
            <a:off x="280988" y="639763"/>
            <a:ext cx="83566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Incluir no Edital, Contrato e NFs a seguinte afirmação: “Contratação executada com recursos do Contrato nº 353.254-22/2011- Programa Nacional de Apoio à Gestão Administrativa Fiscal dos Municípios Brasileiros – PNAFM”.</a:t>
            </a:r>
          </a:p>
          <a:p>
            <a:pPr marL="185738" indent="-185738" algn="just" defTabSz="895350">
              <a:buFont typeface="Arial" charset="0"/>
              <a:buChar char="•"/>
              <a:tabLst>
                <a:tab pos="185738" algn="l"/>
              </a:tabLst>
            </a:pPr>
            <a:endParaRPr lang="pt-BR" sz="800">
              <a:solidFill>
                <a:schemeClr val="tx1"/>
              </a:solidFill>
            </a:endParaRPr>
          </a:p>
          <a:p>
            <a:pPr marL="185738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Todas as aquisições pela legislação nacional de licitações (Lei 8666)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obras até US$ 25 milhões; 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aquisição de bens/serviços até US$ 5 milhões;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serviços de consultoria até US$ 1 milhão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endParaRPr lang="pt-BR" sz="800">
              <a:solidFill>
                <a:schemeClr val="tx1"/>
              </a:solidFill>
            </a:endParaRPr>
          </a:p>
          <a:p>
            <a:pPr marL="185738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Exceções: 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Contratação Direta (requer prévia não–objeção do BID)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Aquisição de bens e a contratação de obras e serviços de empresas ou indivíduos de países membros do BID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Pregão Presencial - limitação para obras/serviços até US$ 500 mil e aquisição de bens até US$ 100 mil por contrato.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O BID só autoriza aditivos de valor de até 15%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endParaRPr lang="pt-BR" sz="800">
              <a:solidFill>
                <a:schemeClr val="tx1"/>
              </a:solidFill>
            </a:endParaRPr>
          </a:p>
          <a:p>
            <a:pPr marL="185738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Orçamento / Liquidação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Cada Órgão deverá providenciar o Processo de Abertura de Crédito do(s) projeto(s) do órgão nas Fontes 101 (Contrapartida – 10%) e 110 (Empréstimo BID – 90%) do Programa de Trabalho referente ao PNAFM, solicitando os valores necessários para desembolso anual.</a:t>
            </a:r>
          </a:p>
          <a:p>
            <a:pPr marL="641350" lvl="1" indent="-185738" algn="just" defTabSz="895350">
              <a:buFont typeface="Arial" charset="0"/>
              <a:buChar char="•"/>
              <a:tabLst>
                <a:tab pos="185738" algn="l"/>
              </a:tabLst>
            </a:pPr>
            <a:r>
              <a:rPr lang="pt-BR" sz="1600">
                <a:solidFill>
                  <a:schemeClr val="tx1"/>
                </a:solidFill>
              </a:rPr>
              <a:t>NFs - As notas fiscais deverão ser liquidadas, preferencialmente, na proporção 90% (CEF) e 10% (PCRJ), salvo orientação contrária da UEM.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600E9F6-CF17-4CA6-BCD9-3422E4B2ECF6}" type="slidenum">
              <a:rPr lang="pt-BR" smtClean="0">
                <a:ea typeface="SimSun" pitchFamily="2" charset="-122"/>
              </a:rPr>
              <a:pPr/>
              <a:t>13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21507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DESTAQUE DAS ORIENTAÇÕES – DOCUMENTAÇÃO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12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1513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6" name="Retângulo 17"/>
          <p:cNvSpPr>
            <a:spLocks noChangeArrowheads="1"/>
          </p:cNvSpPr>
          <p:nvPr/>
        </p:nvSpPr>
        <p:spPr bwMode="auto">
          <a:xfrm>
            <a:off x="280988" y="517525"/>
            <a:ext cx="8356600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400" b="1" dirty="0">
                <a:solidFill>
                  <a:schemeClr val="tx1"/>
                </a:solidFill>
              </a:rPr>
              <a:t>CONTRATAÇÃO DIRETA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Justificativa Técnica da CD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Justificativa dos valores (de mercado)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Termo de Referência, com cronograma físico-financeiro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Certidões de inexigibilidade ou comprovação de aptidão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Análise e aprovação jurídica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endParaRPr lang="pt-BR" sz="800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pt-BR" sz="1400" b="1" dirty="0">
                <a:solidFill>
                  <a:schemeClr val="tx1"/>
                </a:solidFill>
              </a:rPr>
              <a:t>CONTRATO PARA A CAIXA</a:t>
            </a:r>
            <a:endParaRPr lang="pt-BR" sz="1400" dirty="0">
              <a:solidFill>
                <a:schemeClr val="tx1"/>
              </a:solidFill>
            </a:endParaRP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Cópia da publicação do Extrato do Edital ou da justificativa de dispensa ou de inexigibilidade de licitação, para as situações em que for exigida publicação.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Ata do Registro de Preço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Ata de Julgamento/Homologação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Publicação da Ata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Autorização do Gestor da Ata para o fornecimento solicitado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Publicação extrato contrato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Cópia do contrato firmado com o fornecedor;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Parecer conclusivo do Órgão Jurídico, nos casos de dispensa ou inexigibilidade de licitação, exceto para o processo administrativo de dispensa de licitação em razão do valor previsto no art. 24 inciso II, previstos na Lei 8.666/93 e suas alterações.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Termo de “não objeção” do UCP/BID, autorizando a contratação para os casos previstos no Regulamento Operacional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Notas de empenho emitidas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Memorando de início, ou equivalente, quando se aplicar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Termos aditivos ao contrato, quando houver</a:t>
            </a:r>
          </a:p>
          <a:p>
            <a:pPr marL="741363" lvl="1" indent="-285750">
              <a:buFont typeface="Arial" pitchFamily="34" charset="0"/>
              <a:buChar char="•"/>
              <a:defRPr/>
            </a:pPr>
            <a:r>
              <a:rPr lang="pt-BR" sz="1400" dirty="0">
                <a:solidFill>
                  <a:schemeClr val="tx1"/>
                </a:solidFill>
              </a:rPr>
              <a:t>ATENÇÃO: No Contrato deve constar a origem dos recursos: “Serviço/Fornecimento integrante do Contrato nº 353.254-22/2011- Programa Nacional de Apoio à Gestão Administrativa Fiscal dos Municípios Brasileiros – PNAFM”</a:t>
            </a:r>
          </a:p>
          <a:p>
            <a:pPr>
              <a:defRPr/>
            </a:pPr>
            <a:r>
              <a:rPr lang="pt-BR" sz="14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F91F30E-3308-4072-A905-1D0C2720BBE0}" type="slidenum">
              <a:rPr lang="pt-BR" smtClean="0">
                <a:ea typeface="SimSun" pitchFamily="2" charset="-122"/>
              </a:rPr>
              <a:pPr/>
              <a:t>14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22531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DESTAQUE DAS ORIENTAÇÕES – DOCUMENTAÇÃO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535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536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2538" name="Retângulo 17"/>
          <p:cNvSpPr>
            <a:spLocks noChangeArrowheads="1"/>
          </p:cNvSpPr>
          <p:nvPr/>
        </p:nvSpPr>
        <p:spPr bwMode="auto">
          <a:xfrm>
            <a:off x="280988" y="1304925"/>
            <a:ext cx="83566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pt-BR" sz="2000" b="1">
                <a:solidFill>
                  <a:schemeClr val="tx1"/>
                </a:solidFill>
              </a:rPr>
              <a:t>PAGAMENTO DE NF:</a:t>
            </a:r>
          </a:p>
          <a:p>
            <a:pPr marL="285750" indent="-285750">
              <a:buFont typeface="Arial" charset="0"/>
              <a:buNone/>
            </a:pPr>
            <a:endParaRPr lang="pt-BR" sz="20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r>
              <a:rPr lang="pt-BR" sz="2000">
                <a:solidFill>
                  <a:schemeClr val="tx1"/>
                </a:solidFill>
              </a:rPr>
              <a:t>Nº Processo de Pagamento;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2000">
                <a:solidFill>
                  <a:schemeClr val="tx1"/>
                </a:solidFill>
              </a:rPr>
              <a:t>Cópia da Nota de Empenho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2000">
                <a:solidFill>
                  <a:schemeClr val="tx1"/>
                </a:solidFill>
              </a:rPr>
              <a:t>2ª Via Original da NF (a 1ª via fica no processo de pagamento)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2000">
                <a:solidFill>
                  <a:schemeClr val="tx1"/>
                </a:solidFill>
              </a:rPr>
              <a:t>Nota Atestada contendo menção ao Contrato do PNAFM (“Serviço/Fornecimento integrante do Contrato nº 353.254-22/2011- Programa Nacional de Apoio à Gestão Administrativa Fiscal dos Municípios Brasileiros – PNAFM”), quantidades inteiras, descrição em conformidade ao que consta na Ficha SEEMP.  Se constar PIS/Cofins precisará das  Guias de Recolhimento.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2000">
                <a:solidFill>
                  <a:schemeClr val="tx1"/>
                </a:solidFill>
              </a:rPr>
              <a:t>As notas fiscais deverão ser liquidadas, preferencialmente, na proporção 90% (CEF) e 10% (PCRJ), salvo orientação contrária da UEM.</a:t>
            </a:r>
            <a:r>
              <a:rPr lang="pt-BR" sz="2000" b="1">
                <a:solidFill>
                  <a:schemeClr val="tx1"/>
                </a:solidFill>
              </a:rPr>
              <a:t> </a:t>
            </a:r>
            <a:endParaRPr lang="pt-BR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1"/>
          <p:cNvSpPr txBox="1">
            <a:spLocks noGrp="1"/>
          </p:cNvSpPr>
          <p:nvPr/>
        </p:nvSpPr>
        <p:spPr bwMode="auto">
          <a:xfrm>
            <a:off x="8545513" y="6435725"/>
            <a:ext cx="195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fld id="{B264D2A0-3C45-4AEB-BB4B-C79182248BCA}" type="slidenum">
              <a:rPr lang="pt-BR" sz="1000">
                <a:solidFill>
                  <a:srgbClr val="FFFFFF"/>
                </a:solidFill>
              </a:rPr>
              <a:pPr/>
              <a:t>15</a:t>
            </a:fld>
            <a:r>
              <a:rPr lang="pt-BR" sz="1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3555" name="Título 30"/>
          <p:cNvSpPr txBox="1">
            <a:spLocks/>
          </p:cNvSpPr>
          <p:nvPr/>
        </p:nvSpPr>
        <p:spPr bwMode="auto">
          <a:xfrm>
            <a:off x="119063" y="230188"/>
            <a:ext cx="86820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AUDITORIA PNAFM-RIO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557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558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560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3562" name="Retângulo 17"/>
          <p:cNvSpPr>
            <a:spLocks noChangeArrowheads="1"/>
          </p:cNvSpPr>
          <p:nvPr/>
        </p:nvSpPr>
        <p:spPr bwMode="auto">
          <a:xfrm>
            <a:off x="280988" y="1247775"/>
            <a:ext cx="83566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None/>
            </a:pPr>
            <a:r>
              <a:rPr lang="pt-BR" sz="1400">
                <a:solidFill>
                  <a:schemeClr val="tx1"/>
                </a:solidFill>
              </a:rPr>
              <a:t>          </a:t>
            </a:r>
            <a:r>
              <a:rPr lang="pt-BR" sz="1800" b="1">
                <a:solidFill>
                  <a:schemeClr val="tx1"/>
                </a:solidFill>
              </a:rPr>
              <a:t>PONTOS ABORDADOS:</a:t>
            </a:r>
          </a:p>
          <a:p>
            <a:pPr marL="285750" indent="-285750">
              <a:buFont typeface="Arial" charset="0"/>
              <a:buNone/>
            </a:pPr>
            <a:endParaRPr lang="pt-BR" sz="1800" b="1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Entrega da documentação do PNAFM, relatórios e SEEMP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Disponibilização dos processos e notas fiscais solicitados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Informações: relação valores contratados, efetivamente pagos no período e realizados, extrato da conta corrente no período, saldo da aplicação financeira, relatório de acompanhamento de gastos (SIGFIN)</a:t>
            </a:r>
          </a:p>
          <a:p>
            <a:pPr marL="741363" lvl="1" indent="-285750">
              <a:buFont typeface="Arial" charset="0"/>
              <a:buNone/>
            </a:pPr>
            <a:endParaRPr lang="pt-BR" sz="18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None/>
            </a:pPr>
            <a:r>
              <a:rPr lang="pt-BR" sz="1800" b="1">
                <a:solidFill>
                  <a:schemeClr val="tx1"/>
                </a:solidFill>
              </a:rPr>
              <a:t>PONTOS DE ATENÇÃO:</a:t>
            </a:r>
            <a:r>
              <a:rPr lang="pt-BR" sz="1800">
                <a:solidFill>
                  <a:schemeClr val="tx1"/>
                </a:solidFill>
              </a:rPr>
              <a:t> </a:t>
            </a:r>
          </a:p>
          <a:p>
            <a:pPr marL="741363" lvl="1" indent="-285750">
              <a:buFont typeface="Arial" charset="0"/>
              <a:buNone/>
            </a:pPr>
            <a:endParaRPr lang="pt-BR" sz="18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Limites de contratação - BID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Relação execução física e financeira dos projetos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Contratação de consultoria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Metas e indicadores utilizados no PNAFM</a:t>
            </a: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Produtos entregues</a:t>
            </a:r>
          </a:p>
          <a:p>
            <a:pPr marL="741363" lvl="1" indent="-285750">
              <a:buFont typeface="Arial" charset="0"/>
              <a:buChar char="•"/>
            </a:pPr>
            <a:endParaRPr lang="pt-BR" sz="18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endParaRPr lang="pt-BR" sz="14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endParaRPr lang="pt-BR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A3CE9A-CC37-48F2-BC56-F0C84ED056FB}" type="slidenum">
              <a:rPr lang="pt-BR" smtClean="0">
                <a:ea typeface="SimSun" pitchFamily="2" charset="-122"/>
              </a:rPr>
              <a:pPr/>
              <a:t>16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24579" name="Título 30"/>
          <p:cNvSpPr txBox="1">
            <a:spLocks/>
          </p:cNvSpPr>
          <p:nvPr/>
        </p:nvSpPr>
        <p:spPr bwMode="auto">
          <a:xfrm>
            <a:off x="119063" y="3333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SITUAÇÃO ATUAL E PROJEÇÕES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581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584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4585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24586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063" y="352425"/>
            <a:ext cx="8682037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1"/>
          <p:cNvSpPr txBox="1">
            <a:spLocks noGrp="1"/>
          </p:cNvSpPr>
          <p:nvPr/>
        </p:nvSpPr>
        <p:spPr bwMode="auto">
          <a:xfrm>
            <a:off x="8545513" y="6435725"/>
            <a:ext cx="195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fld id="{3BAEAEB3-45BC-47D1-801F-0FB0859FE72B}" type="slidenum">
              <a:rPr lang="pt-BR" sz="1000">
                <a:solidFill>
                  <a:srgbClr val="FFFFFF"/>
                </a:solidFill>
              </a:rPr>
              <a:pPr/>
              <a:t>17</a:t>
            </a:fld>
            <a:r>
              <a:rPr lang="pt-BR" sz="1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5603" name="Título 30"/>
          <p:cNvSpPr txBox="1">
            <a:spLocks/>
          </p:cNvSpPr>
          <p:nvPr/>
        </p:nvSpPr>
        <p:spPr bwMode="auto">
          <a:xfrm>
            <a:off x="123825" y="3721100"/>
            <a:ext cx="868203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SITES DE INTERESSE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5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8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25610" name="Retângulo 17"/>
          <p:cNvSpPr>
            <a:spLocks noChangeArrowheads="1"/>
          </p:cNvSpPr>
          <p:nvPr/>
        </p:nvSpPr>
        <p:spPr bwMode="auto">
          <a:xfrm>
            <a:off x="287338" y="4170363"/>
            <a:ext cx="8356600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1363" lvl="1" indent="-285750">
              <a:spcBef>
                <a:spcPts val="600"/>
              </a:spcBef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www.rio.rj.gov.br</a:t>
            </a:r>
          </a:p>
          <a:p>
            <a:pPr marL="741363" lvl="1" indent="-285750">
              <a:spcBef>
                <a:spcPts val="600"/>
              </a:spcBef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www.1746.rio.gov.br</a:t>
            </a:r>
          </a:p>
          <a:p>
            <a:pPr marL="741363" lvl="1" indent="-285750">
              <a:spcBef>
                <a:spcPts val="600"/>
              </a:spcBef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www.notacarioca.rio.gov.br</a:t>
            </a:r>
          </a:p>
          <a:p>
            <a:pPr marL="741363" lvl="1" indent="-285750">
              <a:spcBef>
                <a:spcPts val="600"/>
              </a:spcBef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www.cidadeolimpica.com</a:t>
            </a:r>
          </a:p>
          <a:p>
            <a:pPr marL="741363" lvl="1" indent="-285750">
              <a:spcBef>
                <a:spcPts val="600"/>
              </a:spcBef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www.transparenciacarioca.rio.gov.br</a:t>
            </a:r>
          </a:p>
          <a:p>
            <a:pPr marL="741363" lvl="1" indent="-285750">
              <a:spcBef>
                <a:spcPts val="600"/>
              </a:spcBef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www.armazemdedados.rio.rj.gov.br</a:t>
            </a:r>
          </a:p>
        </p:txBody>
      </p:sp>
      <p:sp>
        <p:nvSpPr>
          <p:cNvPr id="25611" name="Título 30"/>
          <p:cNvSpPr txBox="1">
            <a:spLocks/>
          </p:cNvSpPr>
          <p:nvPr/>
        </p:nvSpPr>
        <p:spPr bwMode="auto">
          <a:xfrm>
            <a:off x="123825" y="277813"/>
            <a:ext cx="86820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OUTROS PROJETOS DE INTERESSE</a:t>
            </a:r>
          </a:p>
        </p:txBody>
      </p:sp>
      <p:sp>
        <p:nvSpPr>
          <p:cNvPr id="25612" name="Retângulo 17"/>
          <p:cNvSpPr>
            <a:spLocks noChangeArrowheads="1"/>
          </p:cNvSpPr>
          <p:nvPr/>
        </p:nvSpPr>
        <p:spPr bwMode="auto">
          <a:xfrm>
            <a:off x="287338" y="684213"/>
            <a:ext cx="83566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1746 – Tele-atendimento Unificado</a:t>
            </a:r>
          </a:p>
          <a:p>
            <a:pPr marL="741363" lvl="1" indent="-285750">
              <a:buFont typeface="Arial" charset="0"/>
              <a:buChar char="•"/>
            </a:pPr>
            <a:endParaRPr lang="pt-BR" sz="18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COR – Centro de Operações RIO</a:t>
            </a:r>
          </a:p>
          <a:p>
            <a:pPr marL="741363" lvl="1" indent="-285750">
              <a:buFont typeface="Arial" charset="0"/>
              <a:buChar char="•"/>
            </a:pPr>
            <a:endParaRPr lang="pt-BR" sz="18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Gestão de Alto Desempenho – Acordo de Resultados com base na meritocracia</a:t>
            </a:r>
          </a:p>
          <a:p>
            <a:pPr marL="741363" lvl="1" indent="-285750">
              <a:buFont typeface="Arial" charset="0"/>
              <a:buChar char="•"/>
            </a:pPr>
            <a:endParaRPr lang="pt-BR" sz="18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Escola de Líderes Cariocas</a:t>
            </a:r>
          </a:p>
          <a:p>
            <a:pPr marL="741363" lvl="1" indent="-285750">
              <a:buFont typeface="Arial" charset="0"/>
              <a:buChar char="•"/>
            </a:pPr>
            <a:endParaRPr lang="pt-BR" sz="1800">
              <a:solidFill>
                <a:schemeClr val="tx1"/>
              </a:solidFill>
            </a:endParaRPr>
          </a:p>
          <a:p>
            <a:pPr marL="741363" lvl="1" indent="-285750">
              <a:buFont typeface="Arial" charset="0"/>
              <a:buChar char="•"/>
            </a:pPr>
            <a:r>
              <a:rPr lang="pt-BR" sz="1800">
                <a:solidFill>
                  <a:schemeClr val="tx1"/>
                </a:solidFill>
              </a:rPr>
              <a:t>Nota Fiscal Eletrônica</a:t>
            </a:r>
            <a:endParaRPr lang="pt-BR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Rectangle 6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074" r:id="rId5" imgW="0" imgH="0" progId="">
              <p:embed/>
            </p:oleObj>
          </a:graphicData>
        </a:graphic>
      </p:graphicFrame>
      <p:sp>
        <p:nvSpPr>
          <p:cNvPr id="3075" name="Rectangle 3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8958263" cy="67214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0" rIns="91420" bIns="45710" anchor="ctr"/>
          <a:lstStyle/>
          <a:p>
            <a:pPr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pic>
        <p:nvPicPr>
          <p:cNvPr id="3076" name="Picture 4" descr="C:\Users\26208897\Pictures\rio\tumblr_m06exwxDYL1qkqvjmo1_128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3175" y="1068388"/>
            <a:ext cx="8961438" cy="565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ítulo 30"/>
          <p:cNvSpPr txBox="1">
            <a:spLocks/>
          </p:cNvSpPr>
          <p:nvPr/>
        </p:nvSpPr>
        <p:spPr bwMode="auto">
          <a:xfrm>
            <a:off x="809625" y="76200"/>
            <a:ext cx="7191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93763" eaLnBrk="0" hangingPunct="0"/>
            <a:r>
              <a:rPr lang="pt-BR" sz="2000" b="1">
                <a:solidFill>
                  <a:schemeClr val="tx1"/>
                </a:solidFill>
                <a:ea typeface="MS PGothic" pitchFamily="34" charset="-128"/>
              </a:rPr>
              <a:t>OBRIGADO  E  SUCESSO A TODOS NO PNAFM  !</a:t>
            </a:r>
          </a:p>
          <a:p>
            <a:pPr algn="ctr" defTabSz="893763" eaLnBrk="0" hangingPunct="0"/>
            <a:r>
              <a:rPr lang="pt-BR" sz="2000" b="1">
                <a:solidFill>
                  <a:schemeClr val="tx1"/>
                </a:solidFill>
                <a:ea typeface="MS PGothic" pitchFamily="34" charset="-128"/>
              </a:rPr>
              <a:t>uem@rio.rj.gov.br</a:t>
            </a:r>
          </a:p>
          <a:p>
            <a:pPr algn="ctr" defTabSz="893763" eaLnBrk="0" hangingPunct="0"/>
            <a:r>
              <a:rPr lang="pt-BR" sz="2000" b="1">
                <a:solidFill>
                  <a:schemeClr val="tx1"/>
                </a:solidFill>
                <a:ea typeface="MS PGothic" pitchFamily="34" charset="-128"/>
              </a:rPr>
              <a:t>(21) 3971-1598 / 8909-3432</a:t>
            </a:r>
          </a:p>
        </p:txBody>
      </p:sp>
      <p:pic>
        <p:nvPicPr>
          <p:cNvPr id="3078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1763" y="47625"/>
            <a:ext cx="693737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039ECD-8D63-4607-B5A1-36FB8D3301FE}" type="slidenum">
              <a:rPr lang="pt-BR" smtClean="0">
                <a:ea typeface="SimSun" pitchFamily="2" charset="-122"/>
              </a:rPr>
              <a:pPr/>
              <a:t>1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9219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RIO DE JANEIRO – EM NÚMEROS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1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4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9226" name="Retângulo 17"/>
          <p:cNvSpPr>
            <a:spLocks noChangeArrowheads="1"/>
          </p:cNvSpPr>
          <p:nvPr/>
        </p:nvSpPr>
        <p:spPr bwMode="auto">
          <a:xfrm>
            <a:off x="280988" y="1030288"/>
            <a:ext cx="83566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Área: 1.255 km2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População: 6 milhões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27 Secretarias, 3 Autarquias, 6 Fundações, 10 Empresas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120mil ativos + 46mil inativos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Orçamento 2012: R$ 20bi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Arrecadação 2011: IPTU – R$ 1,6bi, ISS – R$ 3,7bi, ITBI – R$0,6 bi, Dívida Ativa – R$0,7bi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NFS eletrônicas = 9 milhões / mês ; 214 milhões já emitidas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Educação: 1071 escolas + 253 creches + 71 EDI = 700 mil alunos + 36 mil professores (ativos).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Saúde: 270 unidades (hospitais + policlínicas + clínicas da família + UPAs). 2011 = 300 mil internações + 65 milhões de procedimentos.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1"/>
          <p:cNvSpPr>
            <a:spLocks noGrp="1"/>
          </p:cNvSpPr>
          <p:nvPr>
            <p:ph type="sldNum" sz="quarter" idx="10"/>
          </p:nvPr>
        </p:nvSpPr>
        <p:spPr>
          <a:xfrm>
            <a:off x="8545513" y="5972175"/>
            <a:ext cx="195262" cy="152400"/>
          </a:xfrm>
          <a:noFill/>
        </p:spPr>
        <p:txBody>
          <a:bodyPr/>
          <a:lstStyle/>
          <a:p>
            <a:fld id="{1C1D7FE3-B224-4A57-B284-A4A6CC9CC5DF}" type="slidenum">
              <a:rPr lang="pt-BR" smtClean="0">
                <a:ea typeface="SimSun" pitchFamily="2" charset="-122"/>
              </a:rPr>
              <a:pPr/>
              <a:t>2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0243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RIO DE JANEIRO – GRANDES OBRAS EM ANDAMENTO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45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48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0250" name="Retângulo 17"/>
          <p:cNvSpPr>
            <a:spLocks noChangeArrowheads="1"/>
          </p:cNvSpPr>
          <p:nvPr/>
        </p:nvSpPr>
        <p:spPr bwMode="auto">
          <a:xfrm>
            <a:off x="280988" y="573088"/>
            <a:ext cx="83566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Transoeste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Transcarioca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Transolímpica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Porto Maravilha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Instalações Olímpicas</a:t>
            </a:r>
          </a:p>
        </p:txBody>
      </p:sp>
      <p:sp>
        <p:nvSpPr>
          <p:cNvPr id="10251" name="Título 30"/>
          <p:cNvSpPr txBox="1">
            <a:spLocks/>
          </p:cNvSpPr>
          <p:nvPr/>
        </p:nvSpPr>
        <p:spPr bwMode="auto">
          <a:xfrm>
            <a:off x="119063" y="3021013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RIO DE JANEIRO – GRANDES EVENTOS DA DÉCADA</a:t>
            </a:r>
          </a:p>
        </p:txBody>
      </p:sp>
      <p:sp>
        <p:nvSpPr>
          <p:cNvPr id="10252" name="Retângulo 17"/>
          <p:cNvSpPr>
            <a:spLocks noChangeArrowheads="1"/>
          </p:cNvSpPr>
          <p:nvPr/>
        </p:nvSpPr>
        <p:spPr bwMode="auto">
          <a:xfrm>
            <a:off x="280988" y="3387725"/>
            <a:ext cx="83566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2011 – Jogos Mundiais Militares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2012 – Rio +20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2013 – Copa das Confederações, Jornada Mundial da Juventude Cristã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2014 – Copa do Mundo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2015 – 450 anos do Rio de Janeiro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2016 – Jogos Olímpicos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1"/>
          <p:cNvSpPr>
            <a:spLocks noGrp="1"/>
          </p:cNvSpPr>
          <p:nvPr>
            <p:ph type="sldNum" sz="quarter" idx="10"/>
          </p:nvPr>
        </p:nvSpPr>
        <p:spPr>
          <a:xfrm>
            <a:off x="8545513" y="6835775"/>
            <a:ext cx="195262" cy="152400"/>
          </a:xfrm>
          <a:noFill/>
        </p:spPr>
        <p:txBody>
          <a:bodyPr/>
          <a:lstStyle/>
          <a:p>
            <a:fld id="{0837BC43-2582-469A-A290-2746CCF0598D}" type="slidenum">
              <a:rPr lang="pt-BR" smtClean="0">
                <a:ea typeface="SimSun" pitchFamily="2" charset="-122"/>
              </a:rPr>
              <a:pPr/>
              <a:t>3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1267" name="Título 30"/>
          <p:cNvSpPr txBox="1">
            <a:spLocks/>
          </p:cNvSpPr>
          <p:nvPr/>
        </p:nvSpPr>
        <p:spPr bwMode="auto">
          <a:xfrm>
            <a:off x="119063" y="1230313"/>
            <a:ext cx="86820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SUMÁRIO</a:t>
            </a:r>
          </a:p>
        </p:txBody>
      </p:sp>
      <p:sp>
        <p:nvSpPr>
          <p:cNvPr id="11268" name="Retângulo 18"/>
          <p:cNvSpPr>
            <a:spLocks noChangeArrowheads="1"/>
          </p:cNvSpPr>
          <p:nvPr/>
        </p:nvSpPr>
        <p:spPr bwMode="auto">
          <a:xfrm>
            <a:off x="1212850" y="1822450"/>
            <a:ext cx="6645275" cy="627063"/>
          </a:xfrm>
          <a:prstGeom prst="rect">
            <a:avLst/>
          </a:prstGeom>
          <a:solidFill>
            <a:srgbClr val="839FE7"/>
          </a:solidFill>
          <a:ln w="9525">
            <a:noFill/>
            <a:round/>
            <a:headEnd/>
            <a:tailEnd/>
          </a:ln>
        </p:spPr>
        <p:txBody>
          <a:bodyPr lIns="3798" tIns="0" rIns="3798" bIns="0" anchor="ctr"/>
          <a:lstStyle/>
          <a:p>
            <a:pPr defTabSz="893763">
              <a:buClr>
                <a:srgbClr val="002960"/>
              </a:buClr>
              <a:buFont typeface="Arial" charset="0"/>
              <a:buNone/>
            </a:pPr>
            <a:endParaRPr lang="pt-BR" b="1">
              <a:solidFill>
                <a:srgbClr val="FFFFFF"/>
              </a:solidFill>
            </a:endParaRPr>
          </a:p>
        </p:txBody>
      </p:sp>
      <p:grpSp>
        <p:nvGrpSpPr>
          <p:cNvPr id="11269" name="Grupo 23"/>
          <p:cNvGrpSpPr>
            <a:grpSpLocks/>
          </p:cNvGrpSpPr>
          <p:nvPr/>
        </p:nvGrpSpPr>
        <p:grpSpPr bwMode="auto">
          <a:xfrm>
            <a:off x="1689100" y="1962150"/>
            <a:ext cx="5721350" cy="320675"/>
            <a:chOff x="1689438" y="1664876"/>
            <a:chExt cx="5719591" cy="320514"/>
          </a:xfrm>
        </p:grpSpPr>
        <p:sp>
          <p:nvSpPr>
            <p:cNvPr id="11288" name="Text Box 9"/>
            <p:cNvSpPr txBox="1">
              <a:spLocks noChangeArrowheads="1"/>
            </p:cNvSpPr>
            <p:nvPr/>
          </p:nvSpPr>
          <p:spPr bwMode="auto">
            <a:xfrm>
              <a:off x="2159193" y="1686635"/>
              <a:ext cx="5249836" cy="276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77" tIns="0" rIns="3877" bIns="0">
              <a:spAutoFit/>
            </a:bodyPr>
            <a:lstStyle/>
            <a:p>
              <a:pPr defTabSz="893763">
                <a:buSzPct val="125000"/>
                <a:buFont typeface="Arial" charset="0"/>
                <a:buNone/>
              </a:pPr>
              <a:r>
                <a:rPr lang="pt-BR" sz="1800" b="1">
                  <a:solidFill>
                    <a:srgbClr val="002960"/>
                  </a:solidFill>
                </a:rPr>
                <a:t>Contrato</a:t>
              </a:r>
            </a:p>
          </p:txBody>
        </p:sp>
        <p:sp>
          <p:nvSpPr>
            <p:cNvPr id="11289" name="Elipse 10"/>
            <p:cNvSpPr>
              <a:spLocks noChangeArrowheads="1"/>
            </p:cNvSpPr>
            <p:nvPr/>
          </p:nvSpPr>
          <p:spPr bwMode="auto">
            <a:xfrm>
              <a:off x="1689438" y="1664876"/>
              <a:ext cx="320632" cy="320514"/>
            </a:xfrm>
            <a:prstGeom prst="ellipse">
              <a:avLst/>
            </a:prstGeom>
            <a:solidFill>
              <a:srgbClr val="E0EDFD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lIns="3878" tIns="0" rIns="3878" bIns="0" anchor="ctr"/>
            <a:lstStyle/>
            <a:p>
              <a:pPr algn="ctr" defTabSz="893763">
                <a:buClr>
                  <a:srgbClr val="002960"/>
                </a:buClr>
                <a:buFont typeface="Arial" charset="0"/>
                <a:buNone/>
              </a:pPr>
              <a:r>
                <a:rPr lang="pt-BR" sz="1800">
                  <a:solidFill>
                    <a:srgbClr val="002960"/>
                  </a:solidFill>
                </a:rPr>
                <a:t>1</a:t>
              </a:r>
              <a:endParaRPr lang="en-US" sz="1800">
                <a:solidFill>
                  <a:srgbClr val="002960"/>
                </a:solidFill>
              </a:endParaRPr>
            </a:p>
          </p:txBody>
        </p:sp>
      </p:grpSp>
      <p:grpSp>
        <p:nvGrpSpPr>
          <p:cNvPr id="11270" name="Grupo 25"/>
          <p:cNvGrpSpPr>
            <a:grpSpLocks/>
          </p:cNvGrpSpPr>
          <p:nvPr/>
        </p:nvGrpSpPr>
        <p:grpSpPr bwMode="auto">
          <a:xfrm>
            <a:off x="1689100" y="3036888"/>
            <a:ext cx="5070475" cy="320675"/>
            <a:chOff x="1689437" y="3926023"/>
            <a:chExt cx="5069710" cy="320515"/>
          </a:xfrm>
        </p:grpSpPr>
        <p:sp>
          <p:nvSpPr>
            <p:cNvPr id="11286" name="Text Box 9"/>
            <p:cNvSpPr txBox="1">
              <a:spLocks noChangeArrowheads="1"/>
            </p:cNvSpPr>
            <p:nvPr/>
          </p:nvSpPr>
          <p:spPr bwMode="auto">
            <a:xfrm>
              <a:off x="2184263" y="3947784"/>
              <a:ext cx="4574884" cy="276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77" tIns="0" rIns="3877" bIns="0">
              <a:spAutoFit/>
            </a:bodyPr>
            <a:lstStyle/>
            <a:p>
              <a:pPr marL="92075" indent="-92075" defTabSz="893763">
                <a:buSzPct val="125000"/>
              </a:pPr>
              <a:r>
                <a:rPr lang="pt-BR" sz="1800">
                  <a:solidFill>
                    <a:srgbClr val="002960"/>
                  </a:solidFill>
                </a:rPr>
                <a:t>Projetos</a:t>
              </a:r>
            </a:p>
          </p:txBody>
        </p:sp>
        <p:sp>
          <p:nvSpPr>
            <p:cNvPr id="11287" name="Elipse 16"/>
            <p:cNvSpPr>
              <a:spLocks noChangeArrowheads="1"/>
            </p:cNvSpPr>
            <p:nvPr/>
          </p:nvSpPr>
          <p:spPr bwMode="auto">
            <a:xfrm>
              <a:off x="1689437" y="3926023"/>
              <a:ext cx="337743" cy="320515"/>
            </a:xfrm>
            <a:prstGeom prst="ellipse">
              <a:avLst/>
            </a:prstGeom>
            <a:solidFill>
              <a:srgbClr val="E0EDFD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lIns="3878" tIns="0" rIns="3878" bIns="0" anchor="ctr"/>
            <a:lstStyle/>
            <a:p>
              <a:pPr algn="ctr" defTabSz="893763">
                <a:buClr>
                  <a:srgbClr val="002960"/>
                </a:buClr>
                <a:buFont typeface="Arial" charset="0"/>
                <a:buNone/>
              </a:pPr>
              <a:r>
                <a:rPr lang="pt-BR" sz="1800">
                  <a:solidFill>
                    <a:srgbClr val="002960"/>
                  </a:solidFill>
                </a:rPr>
                <a:t>2</a:t>
              </a:r>
            </a:p>
          </p:txBody>
        </p:sp>
      </p:grpSp>
      <p:grpSp>
        <p:nvGrpSpPr>
          <p:cNvPr id="11271" name="Grupo 25"/>
          <p:cNvGrpSpPr>
            <a:grpSpLocks/>
          </p:cNvGrpSpPr>
          <p:nvPr/>
        </p:nvGrpSpPr>
        <p:grpSpPr bwMode="auto">
          <a:xfrm>
            <a:off x="1655763" y="4826000"/>
            <a:ext cx="5070475" cy="320675"/>
            <a:chOff x="1689437" y="3926023"/>
            <a:chExt cx="5069710" cy="320515"/>
          </a:xfrm>
        </p:grpSpPr>
        <p:sp>
          <p:nvSpPr>
            <p:cNvPr id="11284" name="Text Box 9"/>
            <p:cNvSpPr txBox="1">
              <a:spLocks noChangeArrowheads="1"/>
            </p:cNvSpPr>
            <p:nvPr/>
          </p:nvSpPr>
          <p:spPr bwMode="auto">
            <a:xfrm>
              <a:off x="2184263" y="3947784"/>
              <a:ext cx="4574884" cy="276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77" tIns="0" rIns="3877" bIns="0">
              <a:spAutoFit/>
            </a:bodyPr>
            <a:lstStyle/>
            <a:p>
              <a:pPr marL="92075" indent="-92075" defTabSz="893763">
                <a:buSzPct val="125000"/>
                <a:buFont typeface="Arial" charset="0"/>
                <a:buNone/>
              </a:pPr>
              <a:r>
                <a:rPr lang="pt-BR" sz="1800">
                  <a:solidFill>
                    <a:srgbClr val="002960"/>
                  </a:solidFill>
                </a:rPr>
                <a:t>Características</a:t>
              </a:r>
            </a:p>
          </p:txBody>
        </p:sp>
        <p:sp>
          <p:nvSpPr>
            <p:cNvPr id="11285" name="Elipse 16"/>
            <p:cNvSpPr>
              <a:spLocks noChangeArrowheads="1"/>
            </p:cNvSpPr>
            <p:nvPr/>
          </p:nvSpPr>
          <p:spPr bwMode="auto">
            <a:xfrm>
              <a:off x="1689437" y="3926023"/>
              <a:ext cx="337743" cy="320515"/>
            </a:xfrm>
            <a:prstGeom prst="ellipse">
              <a:avLst/>
            </a:prstGeom>
            <a:solidFill>
              <a:srgbClr val="E0EDFD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lIns="3878" tIns="0" rIns="3878" bIns="0" anchor="ctr"/>
            <a:lstStyle/>
            <a:p>
              <a:pPr algn="ctr" defTabSz="893763">
                <a:buClr>
                  <a:srgbClr val="002960"/>
                </a:buClr>
                <a:buFont typeface="Arial" charset="0"/>
                <a:buNone/>
              </a:pPr>
              <a:r>
                <a:rPr lang="pt-BR" sz="1800">
                  <a:solidFill>
                    <a:srgbClr val="002960"/>
                  </a:solidFill>
                </a:rPr>
                <a:t>3</a:t>
              </a:r>
            </a:p>
          </p:txBody>
        </p:sp>
      </p:grpSp>
      <p:sp>
        <p:nvSpPr>
          <p:cNvPr id="11272" name="Retângulo 18"/>
          <p:cNvSpPr>
            <a:spLocks noChangeArrowheads="1"/>
          </p:cNvSpPr>
          <p:nvPr/>
        </p:nvSpPr>
        <p:spPr bwMode="auto">
          <a:xfrm>
            <a:off x="1219200" y="2835275"/>
            <a:ext cx="6645275" cy="627063"/>
          </a:xfrm>
          <a:prstGeom prst="rect">
            <a:avLst/>
          </a:prstGeom>
          <a:solidFill>
            <a:srgbClr val="839FE7"/>
          </a:solidFill>
          <a:ln w="9525">
            <a:noFill/>
            <a:round/>
            <a:headEnd/>
            <a:tailEnd/>
          </a:ln>
        </p:spPr>
        <p:txBody>
          <a:bodyPr lIns="3798" tIns="0" rIns="3798" bIns="0" anchor="ctr"/>
          <a:lstStyle/>
          <a:p>
            <a:pPr defTabSz="893763">
              <a:buClr>
                <a:srgbClr val="002960"/>
              </a:buClr>
              <a:buFont typeface="Arial" charset="0"/>
              <a:buNone/>
            </a:pPr>
            <a:endParaRPr lang="pt-BR" b="1">
              <a:solidFill>
                <a:srgbClr val="FFFFFF"/>
              </a:solidFill>
            </a:endParaRPr>
          </a:p>
        </p:txBody>
      </p:sp>
      <p:sp>
        <p:nvSpPr>
          <p:cNvPr id="11273" name="Retângulo 18"/>
          <p:cNvSpPr>
            <a:spLocks noChangeArrowheads="1"/>
          </p:cNvSpPr>
          <p:nvPr/>
        </p:nvSpPr>
        <p:spPr bwMode="auto">
          <a:xfrm>
            <a:off x="1244600" y="3740150"/>
            <a:ext cx="6645275" cy="627063"/>
          </a:xfrm>
          <a:prstGeom prst="rect">
            <a:avLst/>
          </a:prstGeom>
          <a:solidFill>
            <a:srgbClr val="839FE7"/>
          </a:solidFill>
          <a:ln w="9525">
            <a:noFill/>
            <a:round/>
            <a:headEnd/>
            <a:tailEnd/>
          </a:ln>
        </p:spPr>
        <p:txBody>
          <a:bodyPr lIns="3798" tIns="0" rIns="3798" bIns="0" anchor="ctr"/>
          <a:lstStyle/>
          <a:p>
            <a:pPr defTabSz="893763">
              <a:buClr>
                <a:srgbClr val="002960"/>
              </a:buClr>
              <a:buFont typeface="Arial" charset="0"/>
              <a:buNone/>
            </a:pPr>
            <a:endParaRPr lang="pt-BR" b="1">
              <a:solidFill>
                <a:srgbClr val="FFFFFF"/>
              </a:solidFill>
            </a:endParaRPr>
          </a:p>
        </p:txBody>
      </p:sp>
      <p:sp>
        <p:nvSpPr>
          <p:cNvPr id="11274" name="Retângulo 18"/>
          <p:cNvSpPr>
            <a:spLocks noChangeArrowheads="1"/>
          </p:cNvSpPr>
          <p:nvPr/>
        </p:nvSpPr>
        <p:spPr bwMode="auto">
          <a:xfrm>
            <a:off x="1243013" y="4670425"/>
            <a:ext cx="6645275" cy="627063"/>
          </a:xfrm>
          <a:prstGeom prst="rect">
            <a:avLst/>
          </a:prstGeom>
          <a:solidFill>
            <a:srgbClr val="839FE7"/>
          </a:solidFill>
          <a:ln w="9525">
            <a:noFill/>
            <a:round/>
            <a:headEnd/>
            <a:tailEnd/>
          </a:ln>
        </p:spPr>
        <p:txBody>
          <a:bodyPr lIns="3798" tIns="0" rIns="3798" bIns="0" anchor="ctr"/>
          <a:lstStyle/>
          <a:p>
            <a:pPr defTabSz="893763">
              <a:buClr>
                <a:srgbClr val="002960"/>
              </a:buClr>
              <a:buFont typeface="Arial" charset="0"/>
              <a:buNone/>
            </a:pPr>
            <a:endParaRPr lang="pt-BR" b="1">
              <a:solidFill>
                <a:srgbClr val="FFFFFF"/>
              </a:solidFill>
            </a:endParaRPr>
          </a:p>
        </p:txBody>
      </p:sp>
      <p:grpSp>
        <p:nvGrpSpPr>
          <p:cNvPr id="11275" name="Grupo 23"/>
          <p:cNvGrpSpPr>
            <a:grpSpLocks/>
          </p:cNvGrpSpPr>
          <p:nvPr/>
        </p:nvGrpSpPr>
        <p:grpSpPr bwMode="auto">
          <a:xfrm>
            <a:off x="1677988" y="2974975"/>
            <a:ext cx="5721350" cy="320675"/>
            <a:chOff x="1689438" y="1664876"/>
            <a:chExt cx="5719591" cy="320514"/>
          </a:xfrm>
        </p:grpSpPr>
        <p:sp>
          <p:nvSpPr>
            <p:cNvPr id="11282" name="Text Box 9"/>
            <p:cNvSpPr txBox="1">
              <a:spLocks noChangeArrowheads="1"/>
            </p:cNvSpPr>
            <p:nvPr/>
          </p:nvSpPr>
          <p:spPr bwMode="auto">
            <a:xfrm>
              <a:off x="2159193" y="1686635"/>
              <a:ext cx="5249836" cy="276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77" tIns="0" rIns="3877" bIns="0">
              <a:spAutoFit/>
            </a:bodyPr>
            <a:lstStyle/>
            <a:p>
              <a:pPr defTabSz="893763">
                <a:buSzPct val="125000"/>
                <a:buFont typeface="Arial" charset="0"/>
                <a:buNone/>
              </a:pPr>
              <a:r>
                <a:rPr lang="pt-BR" sz="1800" b="1">
                  <a:solidFill>
                    <a:srgbClr val="002960"/>
                  </a:solidFill>
                </a:rPr>
                <a:t>Projetos</a:t>
              </a:r>
            </a:p>
          </p:txBody>
        </p:sp>
        <p:sp>
          <p:nvSpPr>
            <p:cNvPr id="11283" name="Elipse 10"/>
            <p:cNvSpPr>
              <a:spLocks noChangeArrowheads="1"/>
            </p:cNvSpPr>
            <p:nvPr/>
          </p:nvSpPr>
          <p:spPr bwMode="auto">
            <a:xfrm>
              <a:off x="1689438" y="1664876"/>
              <a:ext cx="320632" cy="320514"/>
            </a:xfrm>
            <a:prstGeom prst="ellipse">
              <a:avLst/>
            </a:prstGeom>
            <a:solidFill>
              <a:srgbClr val="E0EDFD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lIns="3878" tIns="0" rIns="3878" bIns="0" anchor="ctr"/>
            <a:lstStyle/>
            <a:p>
              <a:pPr algn="ctr" defTabSz="893763">
                <a:buClr>
                  <a:srgbClr val="002960"/>
                </a:buClr>
                <a:buFont typeface="Arial" charset="0"/>
                <a:buNone/>
              </a:pPr>
              <a:r>
                <a:rPr lang="pt-BR" sz="1800">
                  <a:solidFill>
                    <a:srgbClr val="002960"/>
                  </a:solidFill>
                </a:rPr>
                <a:t>2</a:t>
              </a:r>
              <a:endParaRPr lang="en-US" sz="1800">
                <a:solidFill>
                  <a:srgbClr val="002960"/>
                </a:solidFill>
              </a:endParaRPr>
            </a:p>
          </p:txBody>
        </p:sp>
      </p:grpSp>
      <p:grpSp>
        <p:nvGrpSpPr>
          <p:cNvPr id="11276" name="Grupo 23"/>
          <p:cNvGrpSpPr>
            <a:grpSpLocks/>
          </p:cNvGrpSpPr>
          <p:nvPr/>
        </p:nvGrpSpPr>
        <p:grpSpPr bwMode="auto">
          <a:xfrm>
            <a:off x="1651000" y="3894138"/>
            <a:ext cx="5721350" cy="320675"/>
            <a:chOff x="1689438" y="1664876"/>
            <a:chExt cx="5719591" cy="320514"/>
          </a:xfrm>
        </p:grpSpPr>
        <p:sp>
          <p:nvSpPr>
            <p:cNvPr id="11280" name="Text Box 9"/>
            <p:cNvSpPr txBox="1">
              <a:spLocks noChangeArrowheads="1"/>
            </p:cNvSpPr>
            <p:nvPr/>
          </p:nvSpPr>
          <p:spPr bwMode="auto">
            <a:xfrm>
              <a:off x="2159193" y="1686635"/>
              <a:ext cx="5249836" cy="276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77" tIns="0" rIns="3877" bIns="0">
              <a:spAutoFit/>
            </a:bodyPr>
            <a:lstStyle/>
            <a:p>
              <a:pPr defTabSz="893763">
                <a:buSzPct val="125000"/>
              </a:pPr>
              <a:r>
                <a:rPr lang="pt-BR" sz="1800" b="1">
                  <a:solidFill>
                    <a:srgbClr val="002960"/>
                  </a:solidFill>
                </a:rPr>
                <a:t>Atuação da UEM / Monitoramento</a:t>
              </a:r>
            </a:p>
          </p:txBody>
        </p:sp>
        <p:sp>
          <p:nvSpPr>
            <p:cNvPr id="11281" name="Elipse 10"/>
            <p:cNvSpPr>
              <a:spLocks noChangeArrowheads="1"/>
            </p:cNvSpPr>
            <p:nvPr/>
          </p:nvSpPr>
          <p:spPr bwMode="auto">
            <a:xfrm>
              <a:off x="1689438" y="1664876"/>
              <a:ext cx="320632" cy="320514"/>
            </a:xfrm>
            <a:prstGeom prst="ellipse">
              <a:avLst/>
            </a:prstGeom>
            <a:solidFill>
              <a:srgbClr val="E0EDFD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lIns="3878" tIns="0" rIns="3878" bIns="0" anchor="ctr"/>
            <a:lstStyle/>
            <a:p>
              <a:pPr algn="ctr" defTabSz="893763">
                <a:buClr>
                  <a:srgbClr val="002960"/>
                </a:buClr>
                <a:buFont typeface="Arial" charset="0"/>
                <a:buNone/>
              </a:pPr>
              <a:r>
                <a:rPr lang="pt-BR" sz="1800">
                  <a:solidFill>
                    <a:srgbClr val="002960"/>
                  </a:solidFill>
                </a:rPr>
                <a:t>3</a:t>
              </a:r>
              <a:endParaRPr lang="en-US" sz="1800">
                <a:solidFill>
                  <a:srgbClr val="002960"/>
                </a:solidFill>
              </a:endParaRPr>
            </a:p>
          </p:txBody>
        </p:sp>
      </p:grpSp>
      <p:grpSp>
        <p:nvGrpSpPr>
          <p:cNvPr id="11277" name="Grupo 23"/>
          <p:cNvGrpSpPr>
            <a:grpSpLocks/>
          </p:cNvGrpSpPr>
          <p:nvPr/>
        </p:nvGrpSpPr>
        <p:grpSpPr bwMode="auto">
          <a:xfrm>
            <a:off x="1674813" y="4832350"/>
            <a:ext cx="5703887" cy="320675"/>
            <a:chOff x="1689438" y="1664876"/>
            <a:chExt cx="5719591" cy="320514"/>
          </a:xfrm>
        </p:grpSpPr>
        <p:sp>
          <p:nvSpPr>
            <p:cNvPr id="11278" name="Text Box 9"/>
            <p:cNvSpPr txBox="1">
              <a:spLocks noChangeArrowheads="1"/>
            </p:cNvSpPr>
            <p:nvPr/>
          </p:nvSpPr>
          <p:spPr bwMode="auto">
            <a:xfrm>
              <a:off x="2159193" y="1686635"/>
              <a:ext cx="5249836" cy="276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77" tIns="0" rIns="3877" bIns="0">
              <a:spAutoFit/>
            </a:bodyPr>
            <a:lstStyle/>
            <a:p>
              <a:pPr defTabSz="893763">
                <a:buSzPct val="125000"/>
                <a:buFont typeface="Arial" charset="0"/>
                <a:buNone/>
              </a:pPr>
              <a:r>
                <a:rPr lang="pt-BR" sz="1800" b="1">
                  <a:solidFill>
                    <a:srgbClr val="002960"/>
                  </a:solidFill>
                </a:rPr>
                <a:t>Situação Atual</a:t>
              </a:r>
            </a:p>
          </p:txBody>
        </p:sp>
        <p:sp>
          <p:nvSpPr>
            <p:cNvPr id="11279" name="Elipse 10"/>
            <p:cNvSpPr>
              <a:spLocks noChangeArrowheads="1"/>
            </p:cNvSpPr>
            <p:nvPr/>
          </p:nvSpPr>
          <p:spPr bwMode="auto">
            <a:xfrm>
              <a:off x="1689438" y="1664876"/>
              <a:ext cx="320632" cy="320514"/>
            </a:xfrm>
            <a:prstGeom prst="ellipse">
              <a:avLst/>
            </a:prstGeom>
            <a:solidFill>
              <a:srgbClr val="E0EDFD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lIns="3878" tIns="0" rIns="3878" bIns="0" anchor="ctr"/>
            <a:lstStyle/>
            <a:p>
              <a:pPr algn="ctr" defTabSz="893763">
                <a:buClr>
                  <a:srgbClr val="002960"/>
                </a:buClr>
                <a:buFont typeface="Arial" charset="0"/>
                <a:buNone/>
              </a:pPr>
              <a:r>
                <a:rPr lang="pt-BR" sz="1800">
                  <a:solidFill>
                    <a:srgbClr val="002960"/>
                  </a:solidFill>
                </a:rPr>
                <a:t>4</a:t>
              </a:r>
              <a:endParaRPr lang="en-US" sz="1800">
                <a:solidFill>
                  <a:srgbClr val="0029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F3E41BB-BDB0-4203-A2D5-FCE2CFA3CC3B}" type="slidenum">
              <a:rPr lang="pt-BR" smtClean="0">
                <a:ea typeface="SimSun" pitchFamily="2" charset="-122"/>
              </a:rPr>
              <a:pPr/>
              <a:t>4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2291" name="Título 30"/>
          <p:cNvSpPr txBox="1">
            <a:spLocks/>
          </p:cNvSpPr>
          <p:nvPr/>
        </p:nvSpPr>
        <p:spPr bwMode="auto">
          <a:xfrm>
            <a:off x="119063" y="230188"/>
            <a:ext cx="86820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CONTRATO PNAFM-Rio</a:t>
            </a:r>
          </a:p>
        </p:txBody>
      </p:sp>
      <p:sp>
        <p:nvSpPr>
          <p:cNvPr id="12292" name="Retângulo de cantos arredondados 4"/>
          <p:cNvSpPr>
            <a:spLocks noChangeArrowheads="1"/>
          </p:cNvSpPr>
          <p:nvPr/>
        </p:nvSpPr>
        <p:spPr bwMode="auto">
          <a:xfrm>
            <a:off x="320675" y="1316038"/>
            <a:ext cx="8348663" cy="4002087"/>
          </a:xfrm>
          <a:prstGeom prst="roundRect">
            <a:avLst>
              <a:gd name="adj" fmla="val 4139"/>
            </a:avLst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2"/>
              </a:solidFill>
            </a:endParaRPr>
          </a:p>
        </p:txBody>
      </p:sp>
      <p:sp>
        <p:nvSpPr>
          <p:cNvPr id="12293" name="CaixaDeTexto 7"/>
          <p:cNvSpPr txBox="1">
            <a:spLocks noChangeArrowheads="1"/>
          </p:cNvSpPr>
          <p:nvPr/>
        </p:nvSpPr>
        <p:spPr bwMode="auto">
          <a:xfrm>
            <a:off x="577850" y="1752600"/>
            <a:ext cx="7832725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000" b="1">
                <a:solidFill>
                  <a:schemeClr val="tx2"/>
                </a:solidFill>
              </a:rPr>
              <a:t>R$ 54.434.317,78</a:t>
            </a:r>
            <a:r>
              <a:rPr lang="pt-BR" sz="2000">
                <a:solidFill>
                  <a:schemeClr val="tx2"/>
                </a:solidFill>
              </a:rPr>
              <a:t>, sendo </a:t>
            </a:r>
            <a:r>
              <a:rPr lang="pt-BR" sz="2000" b="1">
                <a:solidFill>
                  <a:schemeClr val="tx2"/>
                </a:solidFill>
              </a:rPr>
              <a:t>R$ 48.990.886,00 </a:t>
            </a:r>
            <a:r>
              <a:rPr lang="pt-BR" sz="2000">
                <a:solidFill>
                  <a:schemeClr val="tx2"/>
                </a:solidFill>
              </a:rPr>
              <a:t>financiados pelo PNAFM e </a:t>
            </a:r>
            <a:r>
              <a:rPr lang="pt-BR" sz="2000" b="1">
                <a:solidFill>
                  <a:schemeClr val="tx2"/>
                </a:solidFill>
              </a:rPr>
              <a:t>R$ 5.443.431,78 </a:t>
            </a:r>
            <a:r>
              <a:rPr lang="pt-BR" sz="2000">
                <a:solidFill>
                  <a:schemeClr val="tx2"/>
                </a:solidFill>
              </a:rPr>
              <a:t>de contrapartida da Prefeitura;</a:t>
            </a:r>
          </a:p>
          <a:p>
            <a:pPr marL="185738" indent="-185738" algn="just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000">
                <a:solidFill>
                  <a:schemeClr val="tx2"/>
                </a:solidFill>
              </a:rPr>
              <a:t>11 Projetos;</a:t>
            </a:r>
          </a:p>
          <a:p>
            <a:pPr marL="185738" indent="-185738" algn="just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000">
                <a:solidFill>
                  <a:schemeClr val="tx2"/>
                </a:solidFill>
              </a:rPr>
              <a:t>6 Secretarias (SMA, CVL, SEOP, IPLANRIO, IPP, CGM);</a:t>
            </a:r>
          </a:p>
          <a:p>
            <a:pPr marL="185738" indent="-185738" algn="just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000">
                <a:solidFill>
                  <a:schemeClr val="tx2"/>
                </a:solidFill>
              </a:rPr>
              <a:t>Patrocinador: Secretaria Municipal da Casa Civil (CVL);</a:t>
            </a:r>
          </a:p>
          <a:p>
            <a:pPr marL="185738" indent="-185738" algn="just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pt-BR" sz="2000">
                <a:solidFill>
                  <a:schemeClr val="tx2"/>
                </a:solidFill>
              </a:rPr>
              <a:t>Contrato assinado com a CAIXA em 05/07/2011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30"/>
          <p:cNvSpPr txBox="1">
            <a:spLocks/>
          </p:cNvSpPr>
          <p:nvPr/>
        </p:nvSpPr>
        <p:spPr bwMode="auto">
          <a:xfrm>
            <a:off x="119063" y="581025"/>
            <a:ext cx="207962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PROJETOS</a:t>
            </a:r>
          </a:p>
          <a:p>
            <a:pPr defTabSz="893763" eaLnBrk="0" hangingPunct="0"/>
            <a:endParaRPr lang="pt-BR" sz="1900" b="1">
              <a:solidFill>
                <a:srgbClr val="002960"/>
              </a:solidFill>
              <a:ea typeface="MS PGothic" pitchFamily="34" charset="-128"/>
            </a:endParaRPr>
          </a:p>
          <a:p>
            <a:pPr algn="ctr"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PNAFM-RIO</a:t>
            </a:r>
          </a:p>
        </p:txBody>
      </p:sp>
      <p:pic>
        <p:nvPicPr>
          <p:cNvPr id="1331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675" y="71438"/>
            <a:ext cx="8448675" cy="620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86C4584-6D64-4E6F-B446-9D1C9AE5F373}" type="slidenum">
              <a:rPr lang="pt-BR" smtClean="0">
                <a:ea typeface="SimSun" pitchFamily="2" charset="-122"/>
              </a:rPr>
              <a:pPr/>
              <a:t>6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4339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PROJETOS - FICHA DE CANDIDATURA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344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pic>
        <p:nvPicPr>
          <p:cNvPr id="14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2288"/>
            <a:ext cx="36449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55900" y="1009650"/>
            <a:ext cx="4060825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2013" y="1847850"/>
            <a:ext cx="4289425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C59415E-916F-4F62-A248-41D3C3341414}" type="slidenum">
              <a:rPr lang="pt-BR" smtClean="0">
                <a:ea typeface="SimSun" pitchFamily="2" charset="-122"/>
              </a:rPr>
              <a:pPr/>
              <a:t>7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5363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PROJETOS - CARACTERÍSTICAS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5" name="Text Box 10"/>
          <p:cNvSpPr txBox="1">
            <a:spLocks noChangeArrowheads="1"/>
          </p:cNvSpPr>
          <p:nvPr/>
        </p:nvSpPr>
        <p:spPr bwMode="auto">
          <a:xfrm>
            <a:off x="2947988" y="285115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2643188" y="2717800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8" name="Text Box 3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2789238" y="2687638"/>
            <a:ext cx="76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70" name="Retângulo 17"/>
          <p:cNvSpPr>
            <a:spLocks noChangeArrowheads="1"/>
          </p:cNvSpPr>
          <p:nvPr/>
        </p:nvSpPr>
        <p:spPr bwMode="auto">
          <a:xfrm>
            <a:off x="280988" y="1973263"/>
            <a:ext cx="8356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Projetos Estruturantes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Projetos oriundos do corpo técnico da Prefeitura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Projetos liderados por servidores do quadro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Projetos possuem líderes substitutos também do quadro</a:t>
            </a:r>
          </a:p>
          <a:p>
            <a:pPr marL="185738" indent="-185738" algn="just" defTabSz="895350">
              <a:spcBef>
                <a:spcPts val="600"/>
              </a:spcBef>
              <a:spcAft>
                <a:spcPts val="600"/>
              </a:spcAft>
              <a:buFont typeface="Arial" charset="0"/>
              <a:buChar char="•"/>
              <a:tabLst>
                <a:tab pos="185738" algn="l"/>
              </a:tabLst>
            </a:pPr>
            <a:r>
              <a:rPr lang="pt-BR" sz="2000">
                <a:solidFill>
                  <a:srgbClr val="002060"/>
                </a:solidFill>
              </a:rPr>
              <a:t>Execução dos Projetos descentralizada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F79AF6-C9AD-4399-8045-FB9AD7C29434}" type="slidenum">
              <a:rPr lang="pt-BR" smtClean="0">
                <a:ea typeface="SimSun" pitchFamily="2" charset="-122"/>
              </a:rPr>
              <a:pPr/>
              <a:t>8</a:t>
            </a:fld>
            <a:r>
              <a:rPr lang="pt-BR" smtClean="0">
                <a:ea typeface="SimSun" pitchFamily="2" charset="-122"/>
              </a:rPr>
              <a:t> </a:t>
            </a:r>
          </a:p>
        </p:txBody>
      </p:sp>
      <p:sp>
        <p:nvSpPr>
          <p:cNvPr id="16387" name="Título 30"/>
          <p:cNvSpPr txBox="1">
            <a:spLocks/>
          </p:cNvSpPr>
          <p:nvPr/>
        </p:nvSpPr>
        <p:spPr bwMode="auto">
          <a:xfrm>
            <a:off x="119063" y="230188"/>
            <a:ext cx="86820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893763" eaLnBrk="0" hangingPunct="0"/>
            <a:r>
              <a:rPr lang="pt-BR" sz="1900" b="1">
                <a:solidFill>
                  <a:srgbClr val="002960"/>
                </a:solidFill>
                <a:ea typeface="MS PGothic" pitchFamily="34" charset="-128"/>
              </a:rPr>
              <a:t>ATUAÇÃO  DA  UEM</a:t>
            </a:r>
          </a:p>
        </p:txBody>
      </p:sp>
      <p:sp>
        <p:nvSpPr>
          <p:cNvPr id="16388" name="Elipse 12"/>
          <p:cNvSpPr>
            <a:spLocks noChangeArrowheads="1"/>
          </p:cNvSpPr>
          <p:nvPr/>
        </p:nvSpPr>
        <p:spPr bwMode="auto">
          <a:xfrm>
            <a:off x="3430588" y="2736850"/>
            <a:ext cx="2116137" cy="1120775"/>
          </a:xfrm>
          <a:prstGeom prst="ellipse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89" name="Elipse 16"/>
          <p:cNvSpPr>
            <a:spLocks noChangeArrowheads="1"/>
          </p:cNvSpPr>
          <p:nvPr/>
        </p:nvSpPr>
        <p:spPr bwMode="auto">
          <a:xfrm>
            <a:off x="477838" y="3441700"/>
            <a:ext cx="2116137" cy="1120775"/>
          </a:xfrm>
          <a:prstGeom prst="ellipse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90" name="Elipse 17"/>
          <p:cNvSpPr>
            <a:spLocks noChangeArrowheads="1"/>
          </p:cNvSpPr>
          <p:nvPr/>
        </p:nvSpPr>
        <p:spPr bwMode="auto">
          <a:xfrm>
            <a:off x="1535113" y="4632325"/>
            <a:ext cx="2116137" cy="1120775"/>
          </a:xfrm>
          <a:prstGeom prst="ellipse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91" name="Elipse 18"/>
          <p:cNvSpPr>
            <a:spLocks noChangeArrowheads="1"/>
          </p:cNvSpPr>
          <p:nvPr/>
        </p:nvSpPr>
        <p:spPr bwMode="auto">
          <a:xfrm>
            <a:off x="3651250" y="5153025"/>
            <a:ext cx="2116138" cy="1120775"/>
          </a:xfrm>
          <a:prstGeom prst="ellipse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92" name="Elipse 19"/>
          <p:cNvSpPr>
            <a:spLocks noChangeArrowheads="1"/>
          </p:cNvSpPr>
          <p:nvPr/>
        </p:nvSpPr>
        <p:spPr bwMode="auto">
          <a:xfrm>
            <a:off x="6435725" y="3441700"/>
            <a:ext cx="2116138" cy="1120775"/>
          </a:xfrm>
          <a:prstGeom prst="ellipse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93" name="Elipse 20"/>
          <p:cNvSpPr>
            <a:spLocks noChangeArrowheads="1"/>
          </p:cNvSpPr>
          <p:nvPr/>
        </p:nvSpPr>
        <p:spPr bwMode="auto">
          <a:xfrm>
            <a:off x="5767388" y="4632325"/>
            <a:ext cx="2116137" cy="1120775"/>
          </a:xfrm>
          <a:prstGeom prst="ellipse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94" name="Elipse 21"/>
          <p:cNvSpPr>
            <a:spLocks noChangeArrowheads="1"/>
          </p:cNvSpPr>
          <p:nvPr/>
        </p:nvSpPr>
        <p:spPr bwMode="auto">
          <a:xfrm>
            <a:off x="3402013" y="1127125"/>
            <a:ext cx="2116137" cy="1120775"/>
          </a:xfrm>
          <a:prstGeom prst="ellipse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95" name="Elipse 22"/>
          <p:cNvSpPr>
            <a:spLocks noChangeArrowheads="1"/>
          </p:cNvSpPr>
          <p:nvPr/>
        </p:nvSpPr>
        <p:spPr bwMode="auto">
          <a:xfrm>
            <a:off x="5083175" y="47625"/>
            <a:ext cx="2116138" cy="1120775"/>
          </a:xfrm>
          <a:prstGeom prst="ellipse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396" name="CaixaDeTexto 2"/>
          <p:cNvSpPr txBox="1">
            <a:spLocks noChangeArrowheads="1"/>
          </p:cNvSpPr>
          <p:nvPr/>
        </p:nvSpPr>
        <p:spPr bwMode="auto">
          <a:xfrm>
            <a:off x="4038600" y="3067050"/>
            <a:ext cx="900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UEM</a:t>
            </a:r>
          </a:p>
        </p:txBody>
      </p:sp>
      <p:sp>
        <p:nvSpPr>
          <p:cNvPr id="16397" name="CaixaDeTexto 26"/>
          <p:cNvSpPr txBox="1">
            <a:spLocks noChangeArrowheads="1"/>
          </p:cNvSpPr>
          <p:nvPr/>
        </p:nvSpPr>
        <p:spPr bwMode="auto">
          <a:xfrm>
            <a:off x="4010025" y="1457325"/>
            <a:ext cx="900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UCP</a:t>
            </a:r>
          </a:p>
        </p:txBody>
      </p:sp>
      <p:sp>
        <p:nvSpPr>
          <p:cNvPr id="16398" name="CaixaDeTexto 27"/>
          <p:cNvSpPr txBox="1">
            <a:spLocks noChangeArrowheads="1"/>
          </p:cNvSpPr>
          <p:nvPr/>
        </p:nvSpPr>
        <p:spPr bwMode="auto">
          <a:xfrm>
            <a:off x="5791200" y="376238"/>
            <a:ext cx="700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BID</a:t>
            </a:r>
          </a:p>
        </p:txBody>
      </p:sp>
      <p:sp>
        <p:nvSpPr>
          <p:cNvPr id="16399" name="Elipse 28"/>
          <p:cNvSpPr>
            <a:spLocks noChangeArrowheads="1"/>
          </p:cNvSpPr>
          <p:nvPr/>
        </p:nvSpPr>
        <p:spPr bwMode="auto">
          <a:xfrm>
            <a:off x="5930900" y="1866900"/>
            <a:ext cx="2116138" cy="1120775"/>
          </a:xfrm>
          <a:prstGeom prst="ellipse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400" name="CaixaDeTexto 29"/>
          <p:cNvSpPr txBox="1">
            <a:spLocks noChangeArrowheads="1"/>
          </p:cNvSpPr>
          <p:nvPr/>
        </p:nvSpPr>
        <p:spPr bwMode="auto">
          <a:xfrm>
            <a:off x="6264275" y="2208213"/>
            <a:ext cx="11239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CAIXA</a:t>
            </a:r>
          </a:p>
        </p:txBody>
      </p:sp>
      <p:sp>
        <p:nvSpPr>
          <p:cNvPr id="16401" name="CaixaDeTexto 30"/>
          <p:cNvSpPr txBox="1">
            <a:spLocks noChangeArrowheads="1"/>
          </p:cNvSpPr>
          <p:nvPr/>
        </p:nvSpPr>
        <p:spPr bwMode="auto">
          <a:xfrm>
            <a:off x="1085850" y="3771900"/>
            <a:ext cx="900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CVL</a:t>
            </a:r>
          </a:p>
        </p:txBody>
      </p:sp>
      <p:sp>
        <p:nvSpPr>
          <p:cNvPr id="16402" name="CaixaDeTexto 31"/>
          <p:cNvSpPr txBox="1">
            <a:spLocks noChangeArrowheads="1"/>
          </p:cNvSpPr>
          <p:nvPr/>
        </p:nvSpPr>
        <p:spPr bwMode="auto">
          <a:xfrm>
            <a:off x="2143125" y="4962525"/>
            <a:ext cx="9001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SMA</a:t>
            </a:r>
          </a:p>
        </p:txBody>
      </p:sp>
      <p:sp>
        <p:nvSpPr>
          <p:cNvPr id="16403" name="CaixaDeTexto 32"/>
          <p:cNvSpPr txBox="1">
            <a:spLocks noChangeArrowheads="1"/>
          </p:cNvSpPr>
          <p:nvPr/>
        </p:nvSpPr>
        <p:spPr bwMode="auto">
          <a:xfrm>
            <a:off x="4178300" y="5483225"/>
            <a:ext cx="1063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SEOP</a:t>
            </a:r>
          </a:p>
        </p:txBody>
      </p:sp>
      <p:sp>
        <p:nvSpPr>
          <p:cNvPr id="16404" name="CaixaDeTexto 33"/>
          <p:cNvSpPr txBox="1">
            <a:spLocks noChangeArrowheads="1"/>
          </p:cNvSpPr>
          <p:nvPr/>
        </p:nvSpPr>
        <p:spPr bwMode="auto">
          <a:xfrm>
            <a:off x="6484938" y="4962525"/>
            <a:ext cx="6826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IPP</a:t>
            </a:r>
          </a:p>
        </p:txBody>
      </p:sp>
      <p:sp>
        <p:nvSpPr>
          <p:cNvPr id="16405" name="CaixaDeTexto 34"/>
          <p:cNvSpPr txBox="1">
            <a:spLocks noChangeArrowheads="1"/>
          </p:cNvSpPr>
          <p:nvPr/>
        </p:nvSpPr>
        <p:spPr bwMode="auto">
          <a:xfrm>
            <a:off x="6680200" y="3784600"/>
            <a:ext cx="162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IPLANRIO</a:t>
            </a:r>
          </a:p>
        </p:txBody>
      </p:sp>
      <p:sp>
        <p:nvSpPr>
          <p:cNvPr id="16406" name="Elipse 38"/>
          <p:cNvSpPr>
            <a:spLocks noChangeArrowheads="1"/>
          </p:cNvSpPr>
          <p:nvPr/>
        </p:nvSpPr>
        <p:spPr bwMode="auto">
          <a:xfrm>
            <a:off x="927100" y="1878013"/>
            <a:ext cx="2116138" cy="1120775"/>
          </a:xfrm>
          <a:prstGeom prst="ellipse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407" name="CaixaDeTexto 39"/>
          <p:cNvSpPr txBox="1">
            <a:spLocks noChangeArrowheads="1"/>
          </p:cNvSpPr>
          <p:nvPr/>
        </p:nvSpPr>
        <p:spPr bwMode="auto">
          <a:xfrm>
            <a:off x="1554163" y="2228850"/>
            <a:ext cx="86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CGU</a:t>
            </a:r>
          </a:p>
        </p:txBody>
      </p:sp>
      <p:cxnSp>
        <p:nvCxnSpPr>
          <p:cNvPr id="16408" name="Conector de seta reta 4"/>
          <p:cNvCxnSpPr>
            <a:cxnSpLocks noChangeShapeType="1"/>
          </p:cNvCxnSpPr>
          <p:nvPr/>
        </p:nvCxnSpPr>
        <p:spPr bwMode="auto">
          <a:xfrm flipH="1">
            <a:off x="2593975" y="3527425"/>
            <a:ext cx="808038" cy="244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09" name="Conector de seta reta 41"/>
          <p:cNvCxnSpPr>
            <a:cxnSpLocks noChangeShapeType="1"/>
          </p:cNvCxnSpPr>
          <p:nvPr/>
        </p:nvCxnSpPr>
        <p:spPr bwMode="auto">
          <a:xfrm flipH="1">
            <a:off x="3043238" y="3879850"/>
            <a:ext cx="966787" cy="752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0" name="Conector de seta reta 43"/>
          <p:cNvCxnSpPr>
            <a:cxnSpLocks noChangeShapeType="1"/>
          </p:cNvCxnSpPr>
          <p:nvPr/>
        </p:nvCxnSpPr>
        <p:spPr bwMode="auto">
          <a:xfrm>
            <a:off x="4618038" y="3995738"/>
            <a:ext cx="0" cy="10620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1" name="Conector de seta reta 45"/>
          <p:cNvCxnSpPr>
            <a:cxnSpLocks noChangeShapeType="1"/>
          </p:cNvCxnSpPr>
          <p:nvPr/>
        </p:nvCxnSpPr>
        <p:spPr bwMode="auto">
          <a:xfrm>
            <a:off x="3043238" y="2597150"/>
            <a:ext cx="484187" cy="4016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2" name="Conector de seta reta 47"/>
          <p:cNvCxnSpPr>
            <a:cxnSpLocks noChangeShapeType="1"/>
          </p:cNvCxnSpPr>
          <p:nvPr/>
        </p:nvCxnSpPr>
        <p:spPr bwMode="auto">
          <a:xfrm>
            <a:off x="5540375" y="3441700"/>
            <a:ext cx="895350" cy="415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3" name="Conector de seta reta 50"/>
          <p:cNvCxnSpPr>
            <a:cxnSpLocks noChangeShapeType="1"/>
          </p:cNvCxnSpPr>
          <p:nvPr/>
        </p:nvCxnSpPr>
        <p:spPr bwMode="auto">
          <a:xfrm>
            <a:off x="4459288" y="2260600"/>
            <a:ext cx="0" cy="4016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4" name="Conector de seta reta 53"/>
          <p:cNvCxnSpPr>
            <a:cxnSpLocks noChangeShapeType="1"/>
            <a:stCxn id="16395" idx="2"/>
          </p:cNvCxnSpPr>
          <p:nvPr/>
        </p:nvCxnSpPr>
        <p:spPr bwMode="auto">
          <a:xfrm flipH="1">
            <a:off x="4460875" y="608013"/>
            <a:ext cx="622300" cy="4730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5" name="Conector de seta reta 54"/>
          <p:cNvCxnSpPr>
            <a:cxnSpLocks noChangeShapeType="1"/>
          </p:cNvCxnSpPr>
          <p:nvPr/>
        </p:nvCxnSpPr>
        <p:spPr bwMode="auto">
          <a:xfrm>
            <a:off x="5540375" y="1717675"/>
            <a:ext cx="600075" cy="2730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6" name="Conector de seta reta 59"/>
          <p:cNvCxnSpPr>
            <a:cxnSpLocks noChangeShapeType="1"/>
          </p:cNvCxnSpPr>
          <p:nvPr/>
        </p:nvCxnSpPr>
        <p:spPr bwMode="auto">
          <a:xfrm flipV="1">
            <a:off x="5386388" y="2690813"/>
            <a:ext cx="601662" cy="2397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7" name="Conector de seta reta 61"/>
          <p:cNvCxnSpPr>
            <a:cxnSpLocks noChangeShapeType="1"/>
          </p:cNvCxnSpPr>
          <p:nvPr/>
        </p:nvCxnSpPr>
        <p:spPr bwMode="auto">
          <a:xfrm flipV="1">
            <a:off x="2743200" y="1735138"/>
            <a:ext cx="601663" cy="238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418" name="Conector de seta reta 65"/>
          <p:cNvCxnSpPr>
            <a:cxnSpLocks noChangeShapeType="1"/>
          </p:cNvCxnSpPr>
          <p:nvPr/>
        </p:nvCxnSpPr>
        <p:spPr bwMode="auto">
          <a:xfrm>
            <a:off x="5145088" y="3802063"/>
            <a:ext cx="842962" cy="9699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6419" name="Elipse 67"/>
          <p:cNvSpPr>
            <a:spLocks noChangeArrowheads="1"/>
          </p:cNvSpPr>
          <p:nvPr/>
        </p:nvSpPr>
        <p:spPr bwMode="auto">
          <a:xfrm>
            <a:off x="7743825" y="5500688"/>
            <a:ext cx="1057275" cy="695325"/>
          </a:xfrm>
          <a:prstGeom prst="ellipse">
            <a:avLst/>
          </a:prstGeom>
          <a:blipFill dpi="0" rotWithShape="1">
            <a:blip r:embed="rId4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420" name="CaixaDeTexto 68"/>
          <p:cNvSpPr txBox="1">
            <a:spLocks noChangeArrowheads="1"/>
          </p:cNvSpPr>
          <p:nvPr/>
        </p:nvSpPr>
        <p:spPr bwMode="auto">
          <a:xfrm>
            <a:off x="7777163" y="5618163"/>
            <a:ext cx="10572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CGM</a:t>
            </a:r>
          </a:p>
        </p:txBody>
      </p:sp>
      <p:sp>
        <p:nvSpPr>
          <p:cNvPr id="16421" name="Elipse 69"/>
          <p:cNvSpPr>
            <a:spLocks noChangeArrowheads="1"/>
          </p:cNvSpPr>
          <p:nvPr/>
        </p:nvSpPr>
        <p:spPr bwMode="auto">
          <a:xfrm>
            <a:off x="242888" y="5497513"/>
            <a:ext cx="1057275" cy="695325"/>
          </a:xfrm>
          <a:prstGeom prst="ellipse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3810" tIns="0" rIns="3810" bIns="0" anchor="ctr"/>
          <a:lstStyle/>
          <a:p>
            <a:pPr defTabSz="895350">
              <a:buClr>
                <a:schemeClr val="tx2"/>
              </a:buClr>
            </a:pPr>
            <a:endParaRPr lang="pt-BR" b="1">
              <a:solidFill>
                <a:schemeClr val="bg1"/>
              </a:solidFill>
            </a:endParaRPr>
          </a:p>
        </p:txBody>
      </p:sp>
      <p:sp>
        <p:nvSpPr>
          <p:cNvPr id="16422" name="CaixaDeTexto 70"/>
          <p:cNvSpPr txBox="1">
            <a:spLocks noChangeArrowheads="1"/>
          </p:cNvSpPr>
          <p:nvPr/>
        </p:nvSpPr>
        <p:spPr bwMode="auto">
          <a:xfrm>
            <a:off x="323850" y="5613400"/>
            <a:ext cx="933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>
                <a:solidFill>
                  <a:schemeClr val="tx1"/>
                </a:solidFill>
              </a:rPr>
              <a:t>TCM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PRESENTATIONDONOTDELETE" val="&lt;?xml version=&quot;1.0&quot; encoding=&quot;UTF-16&quot; standalone=&quot;yes&quot;?&gt;&#10;&lt;root&gt;&lt;version val=&quot;17220&quot;/&gt;&lt;partner val=&quot;53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0&quot; g=&quot;ff&quot; b=&quot;0&quot;/&gt;&lt;/elem&gt;&lt;elem&gt;&lt;m_ppcolschidx val=&quot;0&quot;/&gt;&lt;m_rgb r=&quot;ff&quot; g=&quot;0&quot; b=&quot;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2147483647&quot;/&gt;&lt;/m_precDefault&gt;&lt;/CDefaultPrec&gt;&lt;/root&gt;"/>
  <p:tag name="THINKCELLUNDODONOTDELETE" val="28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sYonlN2fZEufFyn.JCSEa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rZdRXXNEGDBNZQNgfcY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sYonlN2fZEufFyn.JCSEa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rZdRXXNEGDBNZQNgfcYA"/>
</p:tagLst>
</file>

<file path=ppt/theme/theme1.xml><?xml version="1.0" encoding="utf-8"?>
<a:theme xmlns:a="http://schemas.openxmlformats.org/drawingml/2006/main" name="1_default">
  <a:themeElements>
    <a:clrScheme name="defaul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FFFFFF"/>
      </a:accent3>
      <a:accent4>
        <a:srgbClr val="000000"/>
      </a:accent4>
      <a:accent5>
        <a:srgbClr val="E0EDFD"/>
      </a:accent5>
      <a:accent6>
        <a:srgbClr val="839FE7"/>
      </a:accent6>
      <a:hlink>
        <a:srgbClr val="0066CC"/>
      </a:hlink>
      <a:folHlink>
        <a:srgbClr val="00296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810" tIns="0" rIns="3810" bIns="0" numCol="1" anchor="ctr" anchorCtr="0" compatLnSpc="1">
        <a:prstTxWarp prst="textNoShape">
          <a:avLst/>
        </a:prstTxWarp>
      </a:bodyPr>
      <a:lstStyle>
        <a:defPPr marL="0" marR="0" indent="0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810" tIns="0" rIns="3810" bIns="0" numCol="1" anchor="ctr" anchorCtr="0" compatLnSpc="1">
        <a:prstTxWarp prst="textNoShape">
          <a:avLst/>
        </a:prstTxWarp>
      </a:bodyPr>
      <a:lstStyle>
        <a:defPPr marL="0" marR="0" indent="0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pitchFamily="2" charset="-122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">
  <a:themeElements>
    <a:clrScheme name="defaul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FFFFFF"/>
      </a:accent3>
      <a:accent4>
        <a:srgbClr val="000000"/>
      </a:accent4>
      <a:accent5>
        <a:srgbClr val="E0EDFD"/>
      </a:accent5>
      <a:accent6>
        <a:srgbClr val="839FE7"/>
      </a:accent6>
      <a:hlink>
        <a:srgbClr val="0066CC"/>
      </a:hlink>
      <a:folHlink>
        <a:srgbClr val="00296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810" tIns="0" rIns="3810" bIns="0" numCol="1" anchor="ctr" anchorCtr="0" compatLnSpc="1">
        <a:prstTxWarp prst="textNoShape">
          <a:avLst/>
        </a:prstTxWarp>
      </a:bodyPr>
      <a:lstStyle>
        <a:defPPr marL="0" marR="0" indent="0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810" tIns="0" rIns="3810" bIns="0" numCol="1" anchor="ctr" anchorCtr="0" compatLnSpc="1">
        <a:prstTxWarp prst="textNoShape">
          <a:avLst/>
        </a:prstTxWarp>
      </a:bodyPr>
      <a:lstStyle>
        <a:defPPr marL="0" marR="0" indent="0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pitchFamily="2" charset="-122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37054</TotalTime>
  <Words>1107</Words>
  <Application>Microsoft Office PowerPoint</Application>
  <PresentationFormat>Personalizar</PresentationFormat>
  <Paragraphs>203</Paragraphs>
  <Slides>19</Slides>
  <Notes>19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SimSun</vt:lpstr>
      <vt:lpstr>MS PGothic</vt:lpstr>
      <vt:lpstr>1_default</vt:lpstr>
      <vt:lpstr>2_default</vt:lpstr>
      <vt:lpstr>Imagem do Paintbrush</vt:lpstr>
      <vt:lpstr>2ª Reunião da REDE PNAFM – 2ª Fase Campo Grande/MS – 4 a 6 de setembro de 2012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ipp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Preparação da PCRJ para o 746</dc:title>
  <dc:creator>Tiba</dc:creator>
  <cp:lastModifiedBy>IrmaBC</cp:lastModifiedBy>
  <cp:revision>2753</cp:revision>
  <cp:lastPrinted>2012-09-03T23:05:06Z</cp:lastPrinted>
  <dcterms:created xsi:type="dcterms:W3CDTF">2010-03-18T14:52:35Z</dcterms:created>
  <dcterms:modified xsi:type="dcterms:W3CDTF">2018-08-31T12:58:13Z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niversal Objects">
    <vt:bool>true</vt:bool>
  </property>
  <property fmtid="{D5CDD505-2E9C-101B-9397-08002B2CF9AE}" pid="3" name="McKPaperSize">
    <vt:lpwstr>A4</vt:lpwstr>
  </property>
  <property fmtid="{D5CDD505-2E9C-101B-9397-08002B2CF9AE}" pid="4" name="NotesPageLayout">
    <vt:lpwstr>Message</vt:lpwstr>
  </property>
  <property fmtid="{D5CDD505-2E9C-101B-9397-08002B2CF9AE}" pid="5" name="DocID">
    <vt:lpwstr/>
  </property>
  <property fmtid="{D5CDD505-2E9C-101B-9397-08002B2CF9AE}" pid="6" name="DocIDinTitle">
    <vt:bool>false</vt:bool>
  </property>
  <property fmtid="{D5CDD505-2E9C-101B-9397-08002B2CF9AE}" pid="7" name="DocIDinSlide">
    <vt:bool>true</vt:bool>
  </property>
  <property fmtid="{D5CDD505-2E9C-101B-9397-08002B2CF9AE}" pid="8" name="DocIDPosition">
    <vt:i4>1</vt:i4>
  </property>
  <property fmtid="{D5CDD505-2E9C-101B-9397-08002B2CF9AE}" pid="9" name="Final">
    <vt:bool>true</vt:bool>
  </property>
  <property fmtid="{D5CDD505-2E9C-101B-9397-08002B2CF9AE}" pid="10" name="Title">
    <vt:lpwstr>Projeto Porto Maravilha</vt:lpwstr>
  </property>
  <property fmtid="{D5CDD505-2E9C-101B-9397-08002B2CF9AE}" pid="11" name="Event">
    <vt:lpwstr/>
  </property>
  <property fmtid="{D5CDD505-2E9C-101B-9397-08002B2CF9AE}" pid="12" name="Delivery Date">
    <vt:lpwstr>Rio de Janeiro, 31 de março de 2009</vt:lpwstr>
  </property>
  <property fmtid="{D5CDD505-2E9C-101B-9397-08002B2CF9AE}" pid="13" name="NumberOfSlides">
    <vt:i4>49</vt:i4>
  </property>
  <property fmtid="{D5CDD505-2E9C-101B-9397-08002B2CF9AE}" pid="14" name="RevisionCount">
    <vt:i4>1</vt:i4>
  </property>
</Properties>
</file>