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96" y="-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204A4-C6EB-48A5-8DED-0536C8569E0A}" type="datetimeFigureOut">
              <a:rPr lang="pt-BR" smtClean="0"/>
              <a:pPr/>
              <a:t>29/08/2018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721A0-ABF3-4160-BC7E-207A5108229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204A4-C6EB-48A5-8DED-0536C8569E0A}" type="datetimeFigureOut">
              <a:rPr lang="pt-BR" smtClean="0"/>
              <a:pPr/>
              <a:t>29/08/2018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721A0-ABF3-4160-BC7E-207A5108229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204A4-C6EB-48A5-8DED-0536C8569E0A}" type="datetimeFigureOut">
              <a:rPr lang="pt-BR" smtClean="0"/>
              <a:pPr/>
              <a:t>29/08/2018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721A0-ABF3-4160-BC7E-207A5108229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204A4-C6EB-48A5-8DED-0536C8569E0A}" type="datetimeFigureOut">
              <a:rPr lang="pt-BR" smtClean="0"/>
              <a:pPr/>
              <a:t>29/08/2018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721A0-ABF3-4160-BC7E-207A5108229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204A4-C6EB-48A5-8DED-0536C8569E0A}" type="datetimeFigureOut">
              <a:rPr lang="pt-BR" smtClean="0"/>
              <a:pPr/>
              <a:t>29/08/2018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721A0-ABF3-4160-BC7E-207A5108229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204A4-C6EB-48A5-8DED-0536C8569E0A}" type="datetimeFigureOut">
              <a:rPr lang="pt-BR" smtClean="0"/>
              <a:pPr/>
              <a:t>29/08/2018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721A0-ABF3-4160-BC7E-207A5108229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204A4-C6EB-48A5-8DED-0536C8569E0A}" type="datetimeFigureOut">
              <a:rPr lang="pt-BR" smtClean="0"/>
              <a:pPr/>
              <a:t>29/08/2018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721A0-ABF3-4160-BC7E-207A5108229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204A4-C6EB-48A5-8DED-0536C8569E0A}" type="datetimeFigureOut">
              <a:rPr lang="pt-BR" smtClean="0"/>
              <a:pPr/>
              <a:t>29/08/2018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721A0-ABF3-4160-BC7E-207A5108229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204A4-C6EB-48A5-8DED-0536C8569E0A}" type="datetimeFigureOut">
              <a:rPr lang="pt-BR" smtClean="0"/>
              <a:pPr/>
              <a:t>29/08/2018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721A0-ABF3-4160-BC7E-207A5108229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204A4-C6EB-48A5-8DED-0536C8569E0A}" type="datetimeFigureOut">
              <a:rPr lang="pt-BR" smtClean="0"/>
              <a:pPr/>
              <a:t>29/08/2018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721A0-ABF3-4160-BC7E-207A5108229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204A4-C6EB-48A5-8DED-0536C8569E0A}" type="datetimeFigureOut">
              <a:rPr lang="pt-BR" smtClean="0"/>
              <a:pPr/>
              <a:t>29/08/2018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721A0-ABF3-4160-BC7E-207A5108229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F204A4-C6EB-48A5-8DED-0536C8569E0A}" type="datetimeFigureOut">
              <a:rPr lang="pt-BR" smtClean="0"/>
              <a:pPr/>
              <a:t>29/08/2018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3721A0-ABF3-4160-BC7E-207A5108229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msaito\Spark\user\msaito@capital.ms.gov.br\downloads\base_ppt-0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8640"/>
            <a:ext cx="9145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CaixaDeTexto 6"/>
          <p:cNvSpPr txBox="1">
            <a:spLocks noChangeArrowheads="1"/>
          </p:cNvSpPr>
          <p:nvPr/>
        </p:nvSpPr>
        <p:spPr bwMode="auto">
          <a:xfrm>
            <a:off x="357188" y="1143000"/>
            <a:ext cx="4429125" cy="424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t-BR" dirty="0"/>
          </a:p>
          <a:p>
            <a:r>
              <a:rPr lang="pt-BR" dirty="0"/>
              <a:t>.</a:t>
            </a:r>
          </a:p>
          <a:p>
            <a:r>
              <a:rPr lang="pt-BR" dirty="0"/>
              <a:t>.</a:t>
            </a:r>
          </a:p>
          <a:p>
            <a:r>
              <a:rPr lang="pt-BR" dirty="0"/>
              <a:t>.</a:t>
            </a:r>
          </a:p>
          <a:p>
            <a:r>
              <a:rPr lang="pt-BR" dirty="0"/>
              <a:t>.</a:t>
            </a:r>
          </a:p>
          <a:p>
            <a:r>
              <a:rPr lang="pt-BR" dirty="0"/>
              <a:t>.</a:t>
            </a:r>
          </a:p>
          <a:p>
            <a:r>
              <a:rPr lang="pt-BR" dirty="0"/>
              <a:t>.</a:t>
            </a:r>
          </a:p>
          <a:p>
            <a:r>
              <a:rPr lang="pt-BR" dirty="0"/>
              <a:t>.</a:t>
            </a:r>
          </a:p>
          <a:p>
            <a:r>
              <a:rPr lang="pt-BR" dirty="0"/>
              <a:t>.</a:t>
            </a:r>
          </a:p>
          <a:p>
            <a:r>
              <a:rPr lang="pt-BR" dirty="0"/>
              <a:t>.</a:t>
            </a:r>
          </a:p>
          <a:p>
            <a:r>
              <a:rPr lang="pt-BR" dirty="0"/>
              <a:t>.</a:t>
            </a:r>
          </a:p>
          <a:p>
            <a:r>
              <a:rPr lang="pt-BR" dirty="0"/>
              <a:t>.</a:t>
            </a:r>
          </a:p>
          <a:p>
            <a:r>
              <a:rPr lang="pt-BR" dirty="0"/>
              <a:t>.</a:t>
            </a:r>
          </a:p>
          <a:p>
            <a:r>
              <a:rPr lang="pt-BR" dirty="0"/>
              <a:t>.</a:t>
            </a:r>
          </a:p>
          <a:p>
            <a:r>
              <a:rPr lang="pt-BR" dirty="0"/>
              <a:t>.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251520" y="692696"/>
            <a:ext cx="51125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/>
              <a:t>PNAFM 2ª FASE/2º PROJETO</a:t>
            </a:r>
            <a:endParaRPr lang="pt-BR" sz="2400" b="1" dirty="0"/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611560" y="1556792"/>
          <a:ext cx="8064895" cy="4843185"/>
        </p:xfrm>
        <a:graphic>
          <a:graphicData uri="http://schemas.openxmlformats.org/drawingml/2006/table">
            <a:tbl>
              <a:tblPr/>
              <a:tblGrid>
                <a:gridCol w="1966298"/>
                <a:gridCol w="1059958"/>
                <a:gridCol w="1059958"/>
                <a:gridCol w="1059958"/>
                <a:gridCol w="1198212"/>
                <a:gridCol w="1720511"/>
              </a:tblGrid>
              <a:tr h="269225">
                <a:tc>
                  <a:txBody>
                    <a:bodyPr/>
                    <a:lstStyle/>
                    <a:p>
                      <a:pPr algn="l" fontAlgn="b"/>
                      <a:endParaRPr lang="pt-BR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967" marR="6967" marT="69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967" marR="6967" marT="69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967" marR="6967" marT="69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967" marR="6967" marT="69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967" marR="6967" marT="69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967" marR="6967" marT="69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383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MUNICÍPIO</a:t>
                      </a:r>
                    </a:p>
                  </a:txBody>
                  <a:tcPr marL="6967" marR="6967" marT="69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FAIXA ROP (R$)</a:t>
                      </a:r>
                    </a:p>
                  </a:txBody>
                  <a:tcPr marL="6967" marR="6967" marT="69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VALOR UCP (R$)</a:t>
                      </a:r>
                    </a:p>
                  </a:txBody>
                  <a:tcPr marL="6967" marR="6967" marT="69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SEEMP (BID)       (R$)</a:t>
                      </a:r>
                    </a:p>
                  </a:txBody>
                  <a:tcPr marL="6967" marR="6967" marT="69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SEEMP (BID+Local)       (R$)</a:t>
                      </a:r>
                    </a:p>
                  </a:txBody>
                  <a:tcPr marL="6967" marR="6967" marT="69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SADIPEM</a:t>
                      </a:r>
                    </a:p>
                  </a:txBody>
                  <a:tcPr marL="6967" marR="6967" marT="69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27710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ARAÇATUBA - SP</a:t>
                      </a:r>
                    </a:p>
                  </a:txBody>
                  <a:tcPr marL="6967" marR="6967" marT="69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6.600.000 </a:t>
                      </a:r>
                    </a:p>
                  </a:txBody>
                  <a:tcPr marL="6967" marR="6967" marT="69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3.300.000 </a:t>
                      </a:r>
                    </a:p>
                  </a:txBody>
                  <a:tcPr marL="6967" marR="6967" marT="69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2.997.200 </a:t>
                      </a:r>
                    </a:p>
                  </a:txBody>
                  <a:tcPr marL="6967" marR="6967" marT="69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3.308.000 </a:t>
                      </a:r>
                    </a:p>
                  </a:txBody>
                  <a:tcPr marL="6967" marR="6967" marT="69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NÃO</a:t>
                      </a:r>
                    </a:p>
                  </a:txBody>
                  <a:tcPr marL="6967" marR="6967" marT="69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</a:tr>
              <a:tr h="25845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BALNEÁRIO PIÇARRAS - SC</a:t>
                      </a:r>
                    </a:p>
                  </a:txBody>
                  <a:tcPr marL="6967" marR="6967" marT="69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900.000 </a:t>
                      </a:r>
                    </a:p>
                  </a:txBody>
                  <a:tcPr marL="6967" marR="6967" marT="69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450.000 </a:t>
                      </a:r>
                    </a:p>
                  </a:txBody>
                  <a:tcPr marL="6967" marR="6967" marT="69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135.000 </a:t>
                      </a:r>
                    </a:p>
                  </a:txBody>
                  <a:tcPr marL="6967" marR="6967" marT="69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450.000 </a:t>
                      </a:r>
                    </a:p>
                  </a:txBody>
                  <a:tcPr marL="6967" marR="6967" marT="69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SIM</a:t>
                      </a:r>
                    </a:p>
                  </a:txBody>
                  <a:tcPr marL="6967" marR="6967" marT="69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</a:tr>
              <a:tr h="25845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BIGUAÇU - SC</a:t>
                      </a:r>
                    </a:p>
                  </a:txBody>
                  <a:tcPr marL="6967" marR="6967" marT="69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2.450.000 </a:t>
                      </a:r>
                    </a:p>
                  </a:txBody>
                  <a:tcPr marL="6967" marR="6967" marT="69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1.200.000 </a:t>
                      </a:r>
                    </a:p>
                  </a:txBody>
                  <a:tcPr marL="6967" marR="6967" marT="69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1.080.000 </a:t>
                      </a:r>
                    </a:p>
                  </a:txBody>
                  <a:tcPr marL="6967" marR="6967" marT="69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1.200.000 </a:t>
                      </a:r>
                    </a:p>
                  </a:txBody>
                  <a:tcPr marL="6967" marR="6967" marT="69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SIM</a:t>
                      </a:r>
                    </a:p>
                  </a:txBody>
                  <a:tcPr marL="6967" marR="6967" marT="69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</a:tr>
              <a:tr h="25845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BRASILIA - DF</a:t>
                      </a:r>
                    </a:p>
                  </a:txBody>
                  <a:tcPr marL="6967" marR="6967" marT="69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35.000.000 </a:t>
                      </a:r>
                    </a:p>
                  </a:txBody>
                  <a:tcPr marL="6967" marR="6967" marT="69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24.400.000 </a:t>
                      </a:r>
                    </a:p>
                  </a:txBody>
                  <a:tcPr marL="6967" marR="6967" marT="69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20.016.000 </a:t>
                      </a:r>
                    </a:p>
                  </a:txBody>
                  <a:tcPr marL="6967" marR="6967" marT="69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22.240.000 </a:t>
                      </a:r>
                    </a:p>
                  </a:txBody>
                  <a:tcPr marL="6967" marR="6967" marT="69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NÃO</a:t>
                      </a:r>
                    </a:p>
                  </a:txBody>
                  <a:tcPr marL="6967" marR="6967" marT="69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</a:tr>
              <a:tr h="25845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CAMPO GRANDE - MS</a:t>
                      </a:r>
                    </a:p>
                  </a:txBody>
                  <a:tcPr marL="6967" marR="6967" marT="69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25.000.000 </a:t>
                      </a:r>
                    </a:p>
                  </a:txBody>
                  <a:tcPr marL="6967" marR="6967" marT="69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12.500.000 </a:t>
                      </a:r>
                    </a:p>
                  </a:txBody>
                  <a:tcPr marL="6967" marR="6967" marT="69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11.250.000 </a:t>
                      </a:r>
                    </a:p>
                  </a:txBody>
                  <a:tcPr marL="6967" marR="6967" marT="69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12.500.000 </a:t>
                      </a:r>
                    </a:p>
                  </a:txBody>
                  <a:tcPr marL="6967" marR="6967" marT="69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NÃO</a:t>
                      </a:r>
                    </a:p>
                  </a:txBody>
                  <a:tcPr marL="6967" marR="6967" marT="69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</a:tr>
              <a:tr h="25845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CORUPÁ - SC</a:t>
                      </a:r>
                    </a:p>
                  </a:txBody>
                  <a:tcPr marL="6967" marR="6967" marT="69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900.000 </a:t>
                      </a:r>
                    </a:p>
                  </a:txBody>
                  <a:tcPr marL="6967" marR="6967" marT="69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450.000 </a:t>
                      </a:r>
                    </a:p>
                  </a:txBody>
                  <a:tcPr marL="6967" marR="6967" marT="69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405.000 </a:t>
                      </a:r>
                    </a:p>
                  </a:txBody>
                  <a:tcPr marL="6967" marR="6967" marT="69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450.000 </a:t>
                      </a:r>
                    </a:p>
                  </a:txBody>
                  <a:tcPr marL="6967" marR="6967" marT="69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SIM</a:t>
                      </a:r>
                    </a:p>
                  </a:txBody>
                  <a:tcPr marL="6967" marR="6967" marT="69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</a:tr>
              <a:tr h="25845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FLORIANOPOLIS - SC</a:t>
                      </a:r>
                    </a:p>
                  </a:txBody>
                  <a:tcPr marL="6967" marR="6967" marT="69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12.900.000 </a:t>
                      </a:r>
                    </a:p>
                  </a:txBody>
                  <a:tcPr marL="6967" marR="6967" marT="69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6.450.000 </a:t>
                      </a:r>
                    </a:p>
                  </a:txBody>
                  <a:tcPr marL="6967" marR="6967" marT="69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11.015.000 </a:t>
                      </a:r>
                    </a:p>
                  </a:txBody>
                  <a:tcPr marL="6967" marR="6967" marT="69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12.240.000 </a:t>
                      </a:r>
                    </a:p>
                  </a:txBody>
                  <a:tcPr marL="6967" marR="6967" marT="69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NÃO</a:t>
                      </a:r>
                    </a:p>
                  </a:txBody>
                  <a:tcPr marL="6967" marR="6967" marT="69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</a:tr>
              <a:tr h="25845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FORTALEZA - CE</a:t>
                      </a:r>
                    </a:p>
                  </a:txBody>
                  <a:tcPr marL="6967" marR="6967" marT="69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35.000.000 </a:t>
                      </a:r>
                    </a:p>
                  </a:txBody>
                  <a:tcPr marL="6967" marR="6967" marT="69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25.200.000 </a:t>
                      </a:r>
                    </a:p>
                  </a:txBody>
                  <a:tcPr marL="6967" marR="6967" marT="69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25.200.000 </a:t>
                      </a:r>
                    </a:p>
                  </a:txBody>
                  <a:tcPr marL="6967" marR="6967" marT="69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28.000.000 </a:t>
                      </a:r>
                    </a:p>
                  </a:txBody>
                  <a:tcPr marL="6967" marR="6967" marT="69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SIM</a:t>
                      </a:r>
                    </a:p>
                  </a:txBody>
                  <a:tcPr marL="6967" marR="6967" marT="69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</a:tr>
              <a:tr h="25845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ITAPETININGA - SP</a:t>
                      </a:r>
                    </a:p>
                  </a:txBody>
                  <a:tcPr marL="6967" marR="6967" marT="69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6.600.000 </a:t>
                      </a:r>
                    </a:p>
                  </a:txBody>
                  <a:tcPr marL="6967" marR="6967" marT="69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3.300.000 </a:t>
                      </a:r>
                    </a:p>
                  </a:txBody>
                  <a:tcPr marL="6967" marR="6967" marT="69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2.970.000 </a:t>
                      </a:r>
                    </a:p>
                  </a:txBody>
                  <a:tcPr marL="6967" marR="6967" marT="69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3.630.000 </a:t>
                      </a:r>
                    </a:p>
                  </a:txBody>
                  <a:tcPr marL="6967" marR="6967" marT="69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SIM</a:t>
                      </a:r>
                    </a:p>
                  </a:txBody>
                  <a:tcPr marL="6967" marR="6967" marT="69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</a:tr>
              <a:tr h="25845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RIO DE JANEIRO - RJ</a:t>
                      </a:r>
                    </a:p>
                  </a:txBody>
                  <a:tcPr marL="6967" marR="6967" marT="69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49.000.000 </a:t>
                      </a:r>
                    </a:p>
                  </a:txBody>
                  <a:tcPr marL="6967" marR="6967" marT="69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36.700.000 </a:t>
                      </a:r>
                    </a:p>
                  </a:txBody>
                  <a:tcPr marL="6967" marR="6967" marT="69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48.977.000 </a:t>
                      </a:r>
                    </a:p>
                  </a:txBody>
                  <a:tcPr marL="6967" marR="6967" marT="69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54.418.000 </a:t>
                      </a:r>
                    </a:p>
                  </a:txBody>
                  <a:tcPr marL="6967" marR="6967" marT="69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SIM</a:t>
                      </a:r>
                    </a:p>
                  </a:txBody>
                  <a:tcPr marL="6967" marR="6967" marT="69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</a:tr>
              <a:tr h="25845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SÃO JOSÉ - SC</a:t>
                      </a:r>
                    </a:p>
                  </a:txBody>
                  <a:tcPr marL="6967" marR="6967" marT="69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6.600.000 </a:t>
                      </a:r>
                    </a:p>
                  </a:txBody>
                  <a:tcPr marL="6967" marR="6967" marT="69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3.750.000 </a:t>
                      </a:r>
                    </a:p>
                  </a:txBody>
                  <a:tcPr marL="6967" marR="6967" marT="69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3.157.000 </a:t>
                      </a:r>
                    </a:p>
                  </a:txBody>
                  <a:tcPr marL="6967" marR="6967" marT="69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3.507.000 </a:t>
                      </a:r>
                    </a:p>
                  </a:txBody>
                  <a:tcPr marL="6967" marR="6967" marT="69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NÃO</a:t>
                      </a:r>
                    </a:p>
                  </a:txBody>
                  <a:tcPr marL="6967" marR="6967" marT="69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</a:tr>
              <a:tr h="26922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SÃO PAULO - SP</a:t>
                      </a:r>
                    </a:p>
                  </a:txBody>
                  <a:tcPr marL="6967" marR="6967" marT="69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49.000.000 </a:t>
                      </a:r>
                    </a:p>
                  </a:txBody>
                  <a:tcPr marL="6967" marR="6967" marT="69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24.500.000 </a:t>
                      </a:r>
                    </a:p>
                  </a:txBody>
                  <a:tcPr marL="6967" marR="6967" marT="69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24.500.000 </a:t>
                      </a:r>
                    </a:p>
                  </a:txBody>
                  <a:tcPr marL="6967" marR="6967" marT="69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27.223.000 </a:t>
                      </a:r>
                    </a:p>
                  </a:txBody>
                  <a:tcPr marL="6967" marR="6967" marT="69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NÃO</a:t>
                      </a:r>
                    </a:p>
                  </a:txBody>
                  <a:tcPr marL="6967" marR="6967" marT="69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7999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 O T A L - R$</a:t>
                      </a:r>
                    </a:p>
                  </a:txBody>
                  <a:tcPr marL="6967" marR="6967" marT="69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967" marR="6967" marT="69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142.200.000 </a:t>
                      </a:r>
                    </a:p>
                  </a:txBody>
                  <a:tcPr marL="6967" marR="6967" marT="69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151.702.200 </a:t>
                      </a:r>
                    </a:p>
                  </a:txBody>
                  <a:tcPr marL="6967" marR="6967" marT="69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169.166.000 </a:t>
                      </a:r>
                    </a:p>
                  </a:txBody>
                  <a:tcPr marL="6967" marR="6967" marT="69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967" marR="6967" marT="69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</a:tr>
              <a:tr h="26922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 O T A L - US$</a:t>
                      </a:r>
                    </a:p>
                  </a:txBody>
                  <a:tcPr marL="6967" marR="6967" marT="69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967" marR="6967" marT="69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39.500.000 </a:t>
                      </a:r>
                    </a:p>
                  </a:txBody>
                  <a:tcPr marL="6967" marR="6967" marT="69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42.139.500 </a:t>
                      </a:r>
                    </a:p>
                  </a:txBody>
                  <a:tcPr marL="6967" marR="6967" marT="69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46.990.556 </a:t>
                      </a:r>
                    </a:p>
                  </a:txBody>
                  <a:tcPr marL="6967" marR="6967" marT="69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TAXA US$ 3,60</a:t>
                      </a:r>
                    </a:p>
                  </a:txBody>
                  <a:tcPr marL="6967" marR="6967" marT="69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226</Words>
  <Application>Microsoft Office PowerPoint</Application>
  <PresentationFormat>Apresentação na tela (4:3)</PresentationFormat>
  <Paragraphs>106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Luisao</dc:creator>
  <cp:lastModifiedBy>IrmaBC</cp:lastModifiedBy>
  <cp:revision>5</cp:revision>
  <dcterms:created xsi:type="dcterms:W3CDTF">2016-05-31T17:48:39Z</dcterms:created>
  <dcterms:modified xsi:type="dcterms:W3CDTF">2018-08-29T16:42:10Z</dcterms:modified>
</cp:coreProperties>
</file>