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04A4-C6EB-48A5-8DED-0536C8569E0A}" type="datetimeFigureOut">
              <a:rPr lang="pt-BR" smtClean="0"/>
              <a:pPr/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21A0-ABF3-4160-BC7E-207A510822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04A4-C6EB-48A5-8DED-0536C8569E0A}" type="datetimeFigureOut">
              <a:rPr lang="pt-BR" smtClean="0"/>
              <a:pPr/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21A0-ABF3-4160-BC7E-207A510822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04A4-C6EB-48A5-8DED-0536C8569E0A}" type="datetimeFigureOut">
              <a:rPr lang="pt-BR" smtClean="0"/>
              <a:pPr/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21A0-ABF3-4160-BC7E-207A510822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04A4-C6EB-48A5-8DED-0536C8569E0A}" type="datetimeFigureOut">
              <a:rPr lang="pt-BR" smtClean="0"/>
              <a:pPr/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21A0-ABF3-4160-BC7E-207A510822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04A4-C6EB-48A5-8DED-0536C8569E0A}" type="datetimeFigureOut">
              <a:rPr lang="pt-BR" smtClean="0"/>
              <a:pPr/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21A0-ABF3-4160-BC7E-207A510822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04A4-C6EB-48A5-8DED-0536C8569E0A}" type="datetimeFigureOut">
              <a:rPr lang="pt-BR" smtClean="0"/>
              <a:pPr/>
              <a:t>29/08/2018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21A0-ABF3-4160-BC7E-207A510822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04A4-C6EB-48A5-8DED-0536C8569E0A}" type="datetimeFigureOut">
              <a:rPr lang="pt-BR" smtClean="0"/>
              <a:pPr/>
              <a:t>29/08/2018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21A0-ABF3-4160-BC7E-207A510822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04A4-C6EB-48A5-8DED-0536C8569E0A}" type="datetimeFigureOut">
              <a:rPr lang="pt-BR" smtClean="0"/>
              <a:pPr/>
              <a:t>29/08/2018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21A0-ABF3-4160-BC7E-207A510822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04A4-C6EB-48A5-8DED-0536C8569E0A}" type="datetimeFigureOut">
              <a:rPr lang="pt-BR" smtClean="0"/>
              <a:pPr/>
              <a:t>29/08/2018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21A0-ABF3-4160-BC7E-207A510822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04A4-C6EB-48A5-8DED-0536C8569E0A}" type="datetimeFigureOut">
              <a:rPr lang="pt-BR" smtClean="0"/>
              <a:pPr/>
              <a:t>29/08/2018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21A0-ABF3-4160-BC7E-207A510822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04A4-C6EB-48A5-8DED-0536C8569E0A}" type="datetimeFigureOut">
              <a:rPr lang="pt-BR" smtClean="0"/>
              <a:pPr/>
              <a:t>29/08/2018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21A0-ABF3-4160-BC7E-207A510822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204A4-C6EB-48A5-8DED-0536C8569E0A}" type="datetimeFigureOut">
              <a:rPr lang="pt-BR" smtClean="0"/>
              <a:pPr/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721A0-ABF3-4160-BC7E-207A510822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6"/>
          <p:cNvSpPr txBox="1">
            <a:spLocks noChangeArrowheads="1"/>
          </p:cNvSpPr>
          <p:nvPr/>
        </p:nvSpPr>
        <p:spPr bwMode="auto">
          <a:xfrm>
            <a:off x="357188" y="1143000"/>
            <a:ext cx="4429125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dirty="0"/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1520" y="69269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PNAFM 2ª FASE/2º PROJETO</a:t>
            </a:r>
            <a:endParaRPr lang="pt-BR" sz="24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11560" y="1556792"/>
          <a:ext cx="8064895" cy="4843185"/>
        </p:xfrm>
        <a:graphic>
          <a:graphicData uri="http://schemas.openxmlformats.org/drawingml/2006/table">
            <a:tbl>
              <a:tblPr/>
              <a:tblGrid>
                <a:gridCol w="1966298"/>
                <a:gridCol w="1059958"/>
                <a:gridCol w="1059958"/>
                <a:gridCol w="1059958"/>
                <a:gridCol w="1198212"/>
                <a:gridCol w="1720511"/>
              </a:tblGrid>
              <a:tr h="26922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67" marR="6967" marT="69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67" marR="6967" marT="69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67" marR="6967" marT="69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67" marR="6967" marT="69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67" marR="6967" marT="69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67" marR="6967" marT="69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8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6967" marR="6967" marT="69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FAIXA ROP (R$)</a:t>
                      </a:r>
                    </a:p>
                  </a:txBody>
                  <a:tcPr marL="6967" marR="6967" marT="69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VALOR UCP (R$)</a:t>
                      </a:r>
                    </a:p>
                  </a:txBody>
                  <a:tcPr marL="6967" marR="6967" marT="69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SEEMP (BID)       (R$)</a:t>
                      </a:r>
                    </a:p>
                  </a:txBody>
                  <a:tcPr marL="6967" marR="6967" marT="69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SEEMP (BID+Local)       (R$)</a:t>
                      </a:r>
                    </a:p>
                  </a:txBody>
                  <a:tcPr marL="6967" marR="6967" marT="69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SADIPEM</a:t>
                      </a:r>
                    </a:p>
                  </a:txBody>
                  <a:tcPr marL="6967" marR="6967" marT="69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771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ARAÇATUBA - SP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6.600.000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3.300.000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2.997.200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3.308.000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NÃO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584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BALNEÁRIO PIÇARRAS - SC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900.000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450.000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135.000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450.000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584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BIGUAÇU - SC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2.450.000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1.200.000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1.080.000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1.200.000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584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BRASILIA - DF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35.000.000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24.400.000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20.016.000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22.240.000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NÃO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584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CAMPO GRANDE - MS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25.000.000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12.500.000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11.250.000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12.500.000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NÃO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584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CORUPÁ - SC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900.000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450.000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405.000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450.000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584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FLORIANOPOLIS - SC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12.900.000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6.450.000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11.015.000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12.240.000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NÃO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584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FORTALEZA - CE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35.000.000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25.200.000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25.200.000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28.000.000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584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ITAPETININGA - SP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6.600.000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3.300.000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2.970.000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3.630.000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584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 - RJ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49.000.000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36.700.000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48.977.000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54.418.000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584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JOSÉ - SC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6.600.000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3.750.000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3.157.000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3.507.000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NÃO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692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 - SP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49.000.000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24.500.000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24.500.000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27.223.000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NÃO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799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O T A L - R$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142.200.000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151.702.200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169.166.000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692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O T A L - US$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39.500.000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42.139.500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46.990.556 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TAXA US$ 3,60</a:t>
                      </a:r>
                    </a:p>
                  </a:txBody>
                  <a:tcPr marL="6967" marR="6967" marT="6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226</Words>
  <Application>Microsoft Office PowerPoint</Application>
  <PresentationFormat>Apresentação na tela (4:3)</PresentationFormat>
  <Paragraphs>106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Luisao</dc:creator>
  <cp:lastModifiedBy>IrmaBC</cp:lastModifiedBy>
  <cp:revision>5</cp:revision>
  <dcterms:created xsi:type="dcterms:W3CDTF">2016-05-31T17:48:39Z</dcterms:created>
  <dcterms:modified xsi:type="dcterms:W3CDTF">2018-08-29T16:42:10Z</dcterms:modified>
</cp:coreProperties>
</file>