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handoutMasterIdLst>
    <p:handoutMasterId r:id="rId18"/>
  </p:handoutMasterIdLst>
  <p:sldIdLst>
    <p:sldId id="290" r:id="rId2"/>
    <p:sldId id="295" r:id="rId3"/>
    <p:sldId id="338" r:id="rId4"/>
    <p:sldId id="347" r:id="rId5"/>
    <p:sldId id="346" r:id="rId6"/>
    <p:sldId id="339" r:id="rId7"/>
    <p:sldId id="341" r:id="rId8"/>
    <p:sldId id="348" r:id="rId9"/>
    <p:sldId id="343" r:id="rId10"/>
    <p:sldId id="344" r:id="rId11"/>
    <p:sldId id="316" r:id="rId12"/>
    <p:sldId id="334" r:id="rId13"/>
    <p:sldId id="335" r:id="rId14"/>
    <p:sldId id="337" r:id="rId15"/>
    <p:sldId id="326" r:id="rId16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7101" autoAdjust="0"/>
  </p:normalViewPr>
  <p:slideViewPr>
    <p:cSldViewPr>
      <p:cViewPr>
        <p:scale>
          <a:sx n="70" d="100"/>
          <a:sy n="70" d="100"/>
        </p:scale>
        <p:origin x="-828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36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E5BAA6-7E4D-4E84-ABBC-1F637728A57F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D4E07F-6FCD-47D4-B5E9-C3F7131CA9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FFFC6B-3D8E-4859-8DCD-627A024906DF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23561-520D-44B9-9DB0-CC9F2A17BF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13339A-C1BE-4F1E-B48B-FA26BEDBE986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2B42F21-732D-49C8-9E87-B810B41DE8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01FA-D222-40DB-BC67-C02BD5FB68BD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9AA03-3003-4D04-98A0-BA1BA46C8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89E61-310E-4557-BB16-C73D6A7EF50B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FD4E5-3207-4C1B-BA1C-CA389B1808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360E-67DD-41B3-94FA-113E6EA7B170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6B1C-659E-4353-8600-34F07583B3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193BED-627C-4E21-8B28-C5CF2D731F1E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F07ED6-011C-4247-863C-6C1E96CB86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2BE153-A991-435A-A3B2-96F05CD40F75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7D70C4-4B81-472F-946B-4056EB45F0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B6F0D7-CD06-4462-A733-D195729BA667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82D9EB-A78D-486B-BC66-7766E34CBC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EE1217-5603-415C-B580-33967543E81C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3016C7-D020-4E88-8F0F-15B5C59DD0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6DC44-3FFE-4DD4-B2A1-5D9B378DD90E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9828-E45F-4BC8-9AB1-2E5F5AF718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6BB877-2F26-4445-BF62-995E64C060A8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DCC59F-0BEA-402B-8ED1-077CE464CA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E31A3F-75FF-468D-9768-7F3FE96579B9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8D08B0-9D65-4A29-BABB-B72231C821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5118FD3-4FEA-4150-BD82-DE72F8FF777C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741F932-E798-4EF9-8215-EFD9355826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9" r:id="rId2"/>
    <p:sldLayoutId id="2147484074" r:id="rId3"/>
    <p:sldLayoutId id="2147484075" r:id="rId4"/>
    <p:sldLayoutId id="2147484076" r:id="rId5"/>
    <p:sldLayoutId id="2147484077" r:id="rId6"/>
    <p:sldLayoutId id="2147484070" r:id="rId7"/>
    <p:sldLayoutId id="2147484078" r:id="rId8"/>
    <p:sldLayoutId id="2147484079" r:id="rId9"/>
    <p:sldLayoutId id="2147484071" r:id="rId10"/>
    <p:sldLayoutId id="21474840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3713" y="1916113"/>
            <a:ext cx="738028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sp>
        <p:nvSpPr>
          <p:cNvPr id="9220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221" name="Retângulo 5"/>
          <p:cNvSpPr>
            <a:spLocks noChangeArrowheads="1"/>
          </p:cNvSpPr>
          <p:nvPr/>
        </p:nvSpPr>
        <p:spPr bwMode="auto">
          <a:xfrm>
            <a:off x="2051050" y="1412875"/>
            <a:ext cx="511175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3600" b="1"/>
          </a:p>
          <a:p>
            <a:pPr algn="ctr"/>
            <a:r>
              <a:rPr lang="pt-BR" sz="3600" b="1">
                <a:solidFill>
                  <a:srgbClr val="0070C0"/>
                </a:solidFill>
              </a:rPr>
              <a:t>16º COGEP</a:t>
            </a:r>
          </a:p>
          <a:p>
            <a:pPr algn="ctr"/>
            <a:endParaRPr lang="pt-BR" sz="3600" b="1"/>
          </a:p>
          <a:p>
            <a:pPr algn="ctr"/>
            <a:r>
              <a:rPr lang="pt-BR" sz="3200" b="1">
                <a:latin typeface="Aparajita" pitchFamily="34" charset="0"/>
              </a:rPr>
              <a:t>APRESENTAÇÃO COORDENAÇÃO TÉCNICA E DE MONITORAMENTO</a:t>
            </a:r>
          </a:p>
        </p:txBody>
      </p:sp>
      <p:pic>
        <p:nvPicPr>
          <p:cNvPr id="9222" name="Imagem 2" descr="L:\SE-MF\COOPE\Ucp\08 COGEP\Logos COGEP\Logotipo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188913"/>
            <a:ext cx="2992437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/>
              <a:t>Aquisições e Contratações</a:t>
            </a: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sz="2000" dirty="0">
                <a:latin typeface="+mn-lt"/>
                <a:cs typeface="+mn-cs"/>
              </a:rPr>
              <a:t>	</a:t>
            </a:r>
            <a:r>
              <a:rPr lang="pt-BR" sz="2000" b="1" dirty="0"/>
              <a:t>6.4	Contratação direta</a:t>
            </a:r>
          </a:p>
          <a:p>
            <a:pPr>
              <a:defRPr/>
            </a:pPr>
            <a:endParaRPr lang="pt-BR" sz="2000" dirty="0"/>
          </a:p>
          <a:p>
            <a:pPr marL="892175" algn="just">
              <a:defRPr/>
            </a:pPr>
            <a:r>
              <a:rPr lang="pt-BR" sz="2400" dirty="0"/>
              <a:t>6.4.1	O Banco poderá autorizar a contratação direta de </a:t>
            </a:r>
            <a:r>
              <a:rPr lang="pt-BR" sz="2400" u="sng" dirty="0"/>
              <a:t>fundações, escolas de governo, institutos e outros entes no âmbito da administração pública para prover serviços de capacitação de pessoal da administração pública federal ou </a:t>
            </a:r>
            <a:r>
              <a:rPr lang="pt-BR" sz="2400" u="sng" dirty="0"/>
              <a:t>municipal</a:t>
            </a:r>
            <a:r>
              <a:rPr lang="pt-BR" sz="2400" dirty="0"/>
              <a:t> ... </a:t>
            </a:r>
          </a:p>
          <a:p>
            <a:pPr marL="892175" algn="just">
              <a:defRPr/>
            </a:pPr>
            <a:endParaRPr lang="pt-BR" sz="2400" dirty="0"/>
          </a:p>
          <a:p>
            <a:pPr marL="892175" algn="just">
              <a:defRPr/>
            </a:pPr>
            <a:r>
              <a:rPr lang="pt-BR" sz="2400" dirty="0"/>
              <a:t>* Não sendo o caso em tela, é ato de gestão municipal.</a:t>
            </a:r>
            <a:endParaRPr lang="pt-BR" sz="2400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000" dirty="0">
                <a:latin typeface="Arial" charset="0"/>
                <a:cs typeface="Arial" charset="0"/>
              </a:rPr>
              <a:t>		</a:t>
            </a:r>
            <a:endParaRPr lang="pt-BR" sz="2000" dirty="0"/>
          </a:p>
        </p:txBody>
      </p:sp>
      <p:sp>
        <p:nvSpPr>
          <p:cNvPr id="18437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188913"/>
            <a:ext cx="871378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400" dirty="0"/>
              <a:t>Parcerias, Cooperação e Apoio Institucional </a:t>
            </a: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892175"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892175">
              <a:defRPr/>
            </a:pPr>
            <a:r>
              <a:rPr lang="pt-BR" sz="2000" dirty="0">
                <a:latin typeface="Arial" charset="0"/>
                <a:cs typeface="Arial" charset="0"/>
              </a:rPr>
              <a:t>	</a:t>
            </a:r>
            <a:r>
              <a:rPr lang="pt-BR" sz="2000" dirty="0"/>
              <a:t>3.4.1	O Mutuário e os Submutuários poderão </a:t>
            </a:r>
            <a:r>
              <a:rPr lang="pt-BR" sz="2000" u="sng" dirty="0"/>
              <a:t>utilizar os serviços 	de apoio administrativo e técnico das seguintes instituições</a:t>
            </a:r>
            <a:r>
              <a:rPr lang="pt-BR" sz="2000" dirty="0"/>
              <a:t>...:</a:t>
            </a:r>
          </a:p>
          <a:p>
            <a:pPr>
              <a:defRPr/>
            </a:pPr>
            <a:endParaRPr lang="pt-BR" sz="2000" dirty="0"/>
          </a:p>
          <a:p>
            <a:pPr>
              <a:defRPr/>
            </a:pPr>
            <a:r>
              <a:rPr lang="pt-BR" sz="2000" dirty="0"/>
              <a:t>	(i)	Organismos de cooperação</a:t>
            </a:r>
          </a:p>
          <a:p>
            <a:pPr>
              <a:defRPr/>
            </a:pPr>
            <a:r>
              <a:rPr lang="pt-BR" sz="2000" dirty="0"/>
              <a:t> 	(ii)	Associações, federações, consórcios municipais e outras 		entidades, sem fins lucrativos, representantes de 			municípios.</a:t>
            </a:r>
          </a:p>
          <a:p>
            <a:pPr>
              <a:defRPr/>
            </a:pPr>
            <a:r>
              <a:rPr lang="pt-BR" sz="2000" dirty="0"/>
              <a:t>	(iii)	Entidades de ensino e fundações, sem fins lucrativos.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sp>
        <p:nvSpPr>
          <p:cNvPr id="19461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115888"/>
            <a:ext cx="8713787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400" dirty="0"/>
              <a:t>Parcerias, Cooperação e Apoio Institucional</a:t>
            </a:r>
            <a:r>
              <a:rPr lang="pt-BR" sz="2800" dirty="0"/>
              <a:t> </a:t>
            </a: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b="1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892175" algn="just">
              <a:defRPr/>
            </a:pPr>
            <a:r>
              <a:rPr lang="pt-BR" sz="2400" dirty="0"/>
              <a:t>	3.4.1.1	..., </a:t>
            </a:r>
            <a:r>
              <a:rPr lang="pt-BR" sz="2400" u="sng" dirty="0"/>
              <a:t>faz-se necessária a prévia não objeção do Banco</a:t>
            </a:r>
            <a:r>
              <a:rPr lang="pt-BR" sz="2400" dirty="0"/>
              <a:t>, 	relativamente ao instrumento jurídico no	qual a instituição se comprometa a: (i) cumprir com as normas nacionais de aquisições e contratações vigentes e (ii) permitir que o Banco e os auditores 	do Projeto tenham acesso à documentação que 	ampara essas aquisições e contratações.</a:t>
            </a:r>
          </a:p>
        </p:txBody>
      </p:sp>
      <p:sp>
        <p:nvSpPr>
          <p:cNvPr id="20485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115888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400" dirty="0"/>
              <a:t>Parcerias, Cooperação e Apoio Institucional </a:t>
            </a:r>
            <a:r>
              <a:rPr lang="pt-BR" sz="2400" dirty="0">
                <a:latin typeface="+mn-lt"/>
                <a:cs typeface="+mn-cs"/>
              </a:rPr>
              <a:t/>
            </a:r>
            <a:br>
              <a:rPr lang="pt-BR" sz="24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400" dirty="0">
              <a:latin typeface="Arial" charset="0"/>
              <a:cs typeface="Arial" charset="0"/>
            </a:endParaRPr>
          </a:p>
          <a:p>
            <a:pPr marL="892175">
              <a:defRPr/>
            </a:pPr>
            <a:r>
              <a:rPr lang="pt-BR" sz="2400" dirty="0"/>
              <a:t>	3.4.2	</a:t>
            </a:r>
            <a:r>
              <a:rPr lang="pt-BR" sz="2400" u="sng" dirty="0"/>
              <a:t>O Mutuário e os Submutuários poderão executar seus projetos por meio de órgãos e/ou empresas vinculadas à União e aos Municípios, que componham a administração direta ou indireta desses Entes</a:t>
            </a:r>
            <a:r>
              <a:rPr lang="pt-BR" sz="2400" dirty="0"/>
              <a:t>, de forma a respeitar a descentralização orçamentária e financeira e demais procedimentos administrativos aprovados em leis Federais ou Municipais específicas.</a:t>
            </a:r>
          </a:p>
          <a:p>
            <a:pPr>
              <a:defRPr/>
            </a:pPr>
            <a:endParaRPr lang="pt-BR" sz="2000" dirty="0"/>
          </a:p>
        </p:txBody>
      </p:sp>
      <p:sp>
        <p:nvSpPr>
          <p:cNvPr id="21509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188913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/>
              <a:t>Parcerias, Cooperação e Apoio Institucional </a:t>
            </a: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892175" algn="just">
              <a:defRPr/>
            </a:pPr>
            <a:r>
              <a:rPr lang="pt-BR" sz="2000" dirty="0"/>
              <a:t>	</a:t>
            </a:r>
            <a:r>
              <a:rPr lang="pt-BR" sz="2400" dirty="0"/>
              <a:t>3.4.2.4	Tendo em vista que os projetos municipais são aprovados previamente pelo BID, </a:t>
            </a:r>
            <a:r>
              <a:rPr lang="pt-BR" sz="2400" u="sng" dirty="0"/>
              <a:t>caso o submutuário tenha interesse em executar seu projeto utilizando-se de órgãos e/ou empresas vinculadas às administrações direta ou indireta do Município</a:t>
            </a:r>
            <a:r>
              <a:rPr lang="pt-BR" sz="2400" dirty="0"/>
              <a:t>, esse arranjo deverá ser registrado nos documentos do projeto para análise e obtenção de </a:t>
            </a:r>
            <a:r>
              <a:rPr lang="pt-BR" sz="2400" u="sng" dirty="0"/>
              <a:t>não objeção do BID.</a:t>
            </a:r>
            <a:endParaRPr lang="pt-BR" sz="2000" u="sng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22533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903288"/>
            <a:ext cx="8135937" cy="3868737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4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4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Times New Roman" pitchFamily="18" charset="0"/>
                <a:cs typeface="Arial" charset="0"/>
              </a:rPr>
              <a:t>Obrigado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05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3412-2492</a:t>
            </a:r>
            <a:b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4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"P", Sala 415.</a:t>
            </a:r>
            <a:b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4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23555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Espaço Reservado para Texto 4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6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  <p:pic>
        <p:nvPicPr>
          <p:cNvPr id="23558" name="Imagem 2" descr="L:\SE-MF\COOPE\Ucp\08 COGEP\Logos COGEP\Logotipo 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88913"/>
            <a:ext cx="2992437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– PNAFM III</a:t>
            </a:r>
          </a:p>
        </p:txBody>
      </p:sp>
      <p:sp>
        <p:nvSpPr>
          <p:cNvPr id="2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79388" y="333375"/>
            <a:ext cx="8640762" cy="5399088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pt-BR" sz="2800" b="1" smtClean="0">
                <a:solidFill>
                  <a:srgbClr val="0070C0"/>
                </a:solidFill>
              </a:rPr>
              <a:t>16º COGEP</a:t>
            </a:r>
          </a:p>
          <a:p>
            <a:pPr>
              <a:buFont typeface="Wingdings 3" pitchFamily="18" charset="2"/>
              <a:buNone/>
            </a:pPr>
            <a:endParaRPr lang="pt-BR" sz="2800" b="1" smtClean="0">
              <a:solidFill>
                <a:srgbClr val="0070C0"/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pt-BR" sz="2800" b="1" smtClean="0">
                <a:latin typeface="Aparajita" pitchFamily="34" charset="0"/>
              </a:rPr>
              <a:t>Apresentação da Coordenação Técnica e de Monitoramento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pt-BR" sz="2400" smtClean="0"/>
              <a:t>PAUTA</a:t>
            </a:r>
          </a:p>
          <a:p>
            <a:r>
              <a:rPr lang="pt-BR" sz="2400" smtClean="0"/>
              <a:t>Desenvolvimento do SEEMP/Novas funcionalidades</a:t>
            </a:r>
          </a:p>
          <a:p>
            <a:r>
              <a:rPr lang="pt-BR" sz="2400" smtClean="0"/>
              <a:t>Fluxo de Aquisição/Monitoramento</a:t>
            </a:r>
          </a:p>
          <a:p>
            <a:r>
              <a:rPr lang="pt-BR" sz="2400" smtClean="0"/>
              <a:t>Estrutura/Organização da UEM</a:t>
            </a:r>
          </a:p>
          <a:p>
            <a:r>
              <a:rPr lang="pt-BR" sz="2400" smtClean="0"/>
              <a:t>Revisões (Formais e Simplificada)</a:t>
            </a:r>
          </a:p>
          <a:p>
            <a:r>
              <a:rPr lang="pt-BR" sz="2400" smtClean="0"/>
              <a:t>Métodos de Aquisição: Legislação Nacional/BID</a:t>
            </a:r>
          </a:p>
          <a:p>
            <a:r>
              <a:rPr lang="pt-BR" sz="2400" smtClean="0">
                <a:latin typeface="Arial" pitchFamily="34" charset="0"/>
                <a:cs typeface="Arial" pitchFamily="34" charset="0"/>
              </a:rPr>
              <a:t>Parcerias, Cooperação e Apoio Institucional</a:t>
            </a:r>
            <a:endParaRPr lang="pt-BR" sz="2000" smtClean="0"/>
          </a:p>
          <a:p>
            <a:pPr lvl="1" algn="r" eaLnBrk="1" hangingPunct="1">
              <a:buFont typeface="Verdana" pitchFamily="34" charset="0"/>
              <a:buNone/>
            </a:pPr>
            <a:r>
              <a:rPr lang="pt-BR" sz="1800" smtClean="0"/>
              <a:t>Josenilson Torres Veras</a:t>
            </a:r>
            <a:br>
              <a:rPr lang="pt-BR" sz="1800" smtClean="0"/>
            </a:br>
            <a:r>
              <a:rPr lang="pt-BR" sz="1800" smtClean="0"/>
              <a:t>Coordenador Técnico e de Monitoramento</a:t>
            </a:r>
          </a:p>
          <a:p>
            <a:pPr lvl="1" algn="r" eaLnBrk="1" hangingPunct="1">
              <a:buFont typeface="Verdana" pitchFamily="34" charset="0"/>
              <a:buNone/>
            </a:pPr>
            <a:endParaRPr lang="pt-BR" sz="1800" smtClean="0"/>
          </a:p>
        </p:txBody>
      </p:sp>
      <p:pic>
        <p:nvPicPr>
          <p:cNvPr id="10244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</a:t>
            </a:r>
            <a:r>
              <a:rPr lang="pt-BR" sz="2800" dirty="0">
                <a:latin typeface="+mn-lt"/>
                <a:cs typeface="+mn-cs"/>
              </a:rPr>
              <a:t>III</a:t>
            </a:r>
            <a:endParaRPr lang="pt-BR" sz="2400" dirty="0">
              <a:latin typeface="+mn-lt"/>
              <a:cs typeface="+mn-cs"/>
            </a:endParaRP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400" b="1" dirty="0"/>
              <a:t>DESENVOLVIMENTO </a:t>
            </a:r>
            <a:r>
              <a:rPr lang="pt-BR" sz="2400" b="1" dirty="0"/>
              <a:t>DO SEEMP</a:t>
            </a:r>
            <a:endParaRPr lang="pt-BR" sz="24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990600" algn="just">
              <a:buFont typeface="Arial" pitchFamily="34" charset="0"/>
              <a:buChar char="•"/>
              <a:defRPr/>
            </a:pPr>
            <a:r>
              <a:rPr lang="pt-BR" sz="2400" dirty="0"/>
              <a:t>Priorização das funcionalidades financeiras – Descontinuidade do SIGFIN</a:t>
            </a:r>
          </a:p>
          <a:p>
            <a:pPr marL="9906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990600" algn="just">
              <a:buFont typeface="Arial" pitchFamily="34" charset="0"/>
              <a:buChar char="•"/>
              <a:defRPr/>
            </a:pPr>
            <a:r>
              <a:rPr lang="pt-BR" sz="2400" dirty="0"/>
              <a:t>Funcionalidades do Monitoramento</a:t>
            </a:r>
          </a:p>
          <a:p>
            <a:pPr marL="9906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990600" algn="just">
              <a:buFont typeface="Arial" pitchFamily="34" charset="0"/>
              <a:buChar char="•"/>
              <a:defRPr/>
            </a:pPr>
            <a:r>
              <a:rPr lang="pt-BR" sz="2400" dirty="0"/>
              <a:t>Uso pelas </a:t>
            </a:r>
            <a:r>
              <a:rPr lang="pt-BR" sz="2400" dirty="0"/>
              <a:t>CAIXA (</a:t>
            </a:r>
            <a:r>
              <a:rPr lang="pt-BR" sz="2400" dirty="0" err="1"/>
              <a:t>GIGOVs</a:t>
            </a:r>
            <a:r>
              <a:rPr lang="pt-BR" sz="2400" dirty="0"/>
              <a:t>)</a:t>
            </a:r>
            <a:endParaRPr lang="pt-BR" sz="2400" dirty="0"/>
          </a:p>
          <a:p>
            <a:pPr marL="9906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990600" algn="just">
              <a:buFont typeface="Arial" pitchFamily="34" charset="0"/>
              <a:buChar char="•"/>
              <a:defRPr/>
            </a:pPr>
            <a:r>
              <a:rPr lang="pt-BR" sz="2400" dirty="0"/>
              <a:t>Rotina sem papel</a:t>
            </a:r>
          </a:p>
          <a:p>
            <a:pPr marL="9906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990600" algn="just">
              <a:buFont typeface="Arial" pitchFamily="34" charset="0"/>
              <a:buChar char="•"/>
              <a:defRPr/>
            </a:pPr>
            <a:r>
              <a:rPr lang="pt-BR" sz="2400" dirty="0"/>
              <a:t>Todo o ciclo financeiro pelo SEEMP</a:t>
            </a:r>
          </a:p>
          <a:p>
            <a:pPr>
              <a:defRPr/>
            </a:pPr>
            <a:r>
              <a:rPr lang="pt-BR" sz="2000" dirty="0"/>
              <a:t> </a:t>
            </a:r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11269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</a:t>
            </a:r>
            <a:r>
              <a:rPr lang="pt-BR" sz="2800" dirty="0">
                <a:latin typeface="+mn-lt"/>
                <a:cs typeface="+mn-cs"/>
              </a:rPr>
              <a:t>III</a:t>
            </a:r>
            <a:endParaRPr lang="pt-BR" sz="2400" dirty="0">
              <a:latin typeface="+mn-lt"/>
              <a:cs typeface="+mn-cs"/>
            </a:endParaRP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400" b="1" dirty="0"/>
              <a:t>DESENVOLVIMENTO DO SEEMP</a:t>
            </a:r>
            <a:endParaRPr lang="pt-BR" sz="24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446088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446088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892175" algn="just">
              <a:defRPr/>
            </a:pPr>
            <a:r>
              <a:rPr lang="pt-BR" sz="2400" dirty="0"/>
              <a:t>Fluxo de </a:t>
            </a:r>
            <a:r>
              <a:rPr lang="pt-BR" sz="2400" dirty="0"/>
              <a:t>Aquisição no SEEMP</a:t>
            </a:r>
            <a:r>
              <a:rPr lang="pt-BR" sz="2400" dirty="0"/>
              <a:t>	</a:t>
            </a:r>
          </a:p>
          <a:p>
            <a:pPr marL="446088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marL="892175" indent="-892175">
              <a:defRPr/>
            </a:pPr>
            <a:r>
              <a:rPr lang="pt-BR" sz="2000" dirty="0"/>
              <a:t> 	Importância do preenchimento para o perfeito monitoramento e para a geração do Plano Operacional Anual, o qual permite a programação </a:t>
            </a:r>
            <a:r>
              <a:rPr lang="pt-BR" sz="2000" dirty="0"/>
              <a:t>anual do projeto, sendo assim </a:t>
            </a:r>
            <a:r>
              <a:rPr lang="pt-BR" sz="2000" dirty="0"/>
              <a:t>subsídio para </a:t>
            </a:r>
            <a:r>
              <a:rPr lang="pt-BR" sz="2000" dirty="0"/>
              <a:t>a preparação da </a:t>
            </a:r>
            <a:r>
              <a:rPr lang="pt-BR" sz="2000" dirty="0"/>
              <a:t>LOA.</a:t>
            </a:r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12293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400" b="1" dirty="0"/>
              <a:t>DA </a:t>
            </a:r>
            <a:r>
              <a:rPr lang="pt-BR" sz="2400" b="1" dirty="0"/>
              <a:t>ESTRUTURA DA UEM</a:t>
            </a:r>
            <a:endParaRPr lang="pt-BR" sz="24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446088" algn="just">
              <a:defRPr/>
            </a:pPr>
            <a:r>
              <a:rPr lang="pt-BR" sz="2400" dirty="0"/>
              <a:t>4.2.1.1	A estrutura formal da UEM poderá adequar-se às características de cada Submutuário, sendo que, sua estrutura mínima:</a:t>
            </a:r>
          </a:p>
          <a:p>
            <a:pPr marL="446088" algn="just">
              <a:defRPr/>
            </a:pPr>
            <a:endParaRPr lang="pt-BR" sz="2400" dirty="0"/>
          </a:p>
          <a:p>
            <a:pPr marL="446088" algn="just">
              <a:defRPr/>
            </a:pPr>
            <a:r>
              <a:rPr lang="pt-BR" sz="2400" dirty="0"/>
              <a:t>1 (um) Coordenador Geral</a:t>
            </a:r>
          </a:p>
          <a:p>
            <a:pPr marL="446088" algn="just">
              <a:defRPr/>
            </a:pPr>
            <a:r>
              <a:rPr lang="pt-BR" sz="2400" dirty="0"/>
              <a:t>1 (um) Coordenador Técnico</a:t>
            </a:r>
          </a:p>
          <a:p>
            <a:pPr marL="446088" algn="just">
              <a:defRPr/>
            </a:pPr>
            <a:r>
              <a:rPr lang="pt-BR" sz="2400" dirty="0"/>
              <a:t>1 (um) Coordenador Administrativo e Financeiro</a:t>
            </a:r>
          </a:p>
          <a:p>
            <a:pPr marL="446088" algn="just">
              <a:defRPr/>
            </a:pPr>
            <a:r>
              <a:rPr lang="pt-BR" sz="2400" dirty="0"/>
              <a:t>1 (um) servidor (Assistente) de Monitoramento</a:t>
            </a:r>
            <a:r>
              <a:rPr lang="pt-BR" sz="2400" dirty="0"/>
              <a:t>.</a:t>
            </a:r>
          </a:p>
          <a:p>
            <a:pPr marL="446088" algn="just">
              <a:defRPr/>
            </a:pPr>
            <a:endParaRPr lang="pt-BR" sz="2400" dirty="0"/>
          </a:p>
          <a:p>
            <a:pPr marL="446088" algn="just">
              <a:defRPr/>
            </a:pPr>
            <a:r>
              <a:rPr lang="pt-BR" sz="2400" dirty="0"/>
              <a:t>Importância de conhecer as atribuições de cada componente e manter a segregação de funções.</a:t>
            </a:r>
            <a:endParaRPr lang="pt-BR" sz="2400" dirty="0"/>
          </a:p>
          <a:p>
            <a:pPr>
              <a:defRPr/>
            </a:pPr>
            <a:r>
              <a:rPr lang="pt-BR" sz="2000" dirty="0"/>
              <a:t> </a:t>
            </a:r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13317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</a:t>
            </a:r>
            <a:r>
              <a:rPr lang="pt-BR" sz="2800" dirty="0">
                <a:latin typeface="+mn-lt"/>
                <a:cs typeface="+mn-cs"/>
              </a:rPr>
              <a:t>III</a:t>
            </a:r>
            <a:endParaRPr lang="pt-BR" sz="2400" dirty="0">
              <a:latin typeface="+mn-lt"/>
              <a:cs typeface="+mn-cs"/>
            </a:endParaRP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/>
              <a:t>DA ORGANIZAÇÃO DA UEM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446088" algn="just">
              <a:defRPr/>
            </a:pPr>
            <a:r>
              <a:rPr lang="pt-BR" sz="2400" dirty="0"/>
              <a:t>4.2.2	Para evitar a perda dos conhecimentos técnicos obtidos, bem como evitar a descontinuidade da execução dos projetos, a equipe da UEM deverá ter composição multidisciplinar e prioritariamente com dedicação exclusiva, </a:t>
            </a:r>
            <a:r>
              <a:rPr lang="pt-BR" sz="2400" u="sng" dirty="0"/>
              <a:t>sendo obrigatório que, pelo menos, 02 (dois) coordenadores sejam servidores municipais efetivos</a:t>
            </a:r>
            <a:r>
              <a:rPr lang="pt-BR" sz="2400" dirty="0"/>
              <a:t>, sendo vedada, ainda, a coordenação do Projeto por consultoria externa.</a:t>
            </a:r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14341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</a:t>
            </a:r>
            <a:r>
              <a:rPr lang="pt-BR" sz="2800" dirty="0">
                <a:latin typeface="+mn-lt"/>
                <a:cs typeface="+mn-cs"/>
              </a:rPr>
              <a:t>III</a:t>
            </a:r>
            <a:endParaRPr lang="pt-BR" sz="2400" dirty="0">
              <a:latin typeface="+mn-lt"/>
              <a:cs typeface="+mn-cs"/>
            </a:endParaRPr>
          </a:p>
          <a:p>
            <a:pPr marL="365125" lvl="1" indent="-255588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  <a:cs typeface="+mn-cs"/>
              </a:rPr>
              <a:t>EXECUÇÃO DO </a:t>
            </a:r>
            <a:r>
              <a:rPr lang="pt-BR" sz="2800" dirty="0">
                <a:latin typeface="+mn-lt"/>
                <a:cs typeface="+mn-cs"/>
              </a:rPr>
              <a:t>PROJETO – REVISÕES</a:t>
            </a:r>
            <a:endParaRPr lang="pt-BR" sz="2800" dirty="0">
              <a:latin typeface="+mn-lt"/>
              <a:cs typeface="+mn-cs"/>
            </a:endParaRP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defRPr/>
            </a:pPr>
            <a:endParaRPr lang="pt-BR" sz="3200" b="1" dirty="0">
              <a:latin typeface="Arial" charset="0"/>
              <a:cs typeface="Arial" charset="0"/>
            </a:endParaRP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3200" b="1" dirty="0">
                <a:latin typeface="Arial" charset="0"/>
                <a:cs typeface="Arial" charset="0"/>
              </a:rPr>
              <a:t>Revisão Simplificada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400" dirty="0">
              <a:latin typeface="Arial" charset="0"/>
              <a:cs typeface="Arial" charset="0"/>
            </a:endParaRP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pt-BR" sz="2400" dirty="0">
              <a:latin typeface="Arial" charset="0"/>
              <a:cs typeface="Arial" charset="0"/>
            </a:endParaRP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É uma nova funcionalidade do SEEMP;</a:t>
            </a: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Acontece no momento de cadastrar o contrato no sistema;</a:t>
            </a: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Alguns </a:t>
            </a:r>
            <a:r>
              <a:rPr lang="pt-BR" sz="2400" dirty="0">
                <a:latin typeface="Arial" charset="0"/>
                <a:cs typeface="Arial" charset="0"/>
              </a:rPr>
              <a:t>municípios precisam fazer uma primeira revisão Formal antes de iniciar a execução;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15365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</a:t>
            </a:r>
            <a:r>
              <a:rPr lang="pt-BR" sz="2800" dirty="0">
                <a:latin typeface="+mn-lt"/>
                <a:cs typeface="+mn-cs"/>
              </a:rPr>
              <a:t>III</a:t>
            </a:r>
            <a:endParaRPr lang="pt-BR" sz="2400" dirty="0">
              <a:latin typeface="+mn-lt"/>
              <a:cs typeface="+mn-cs"/>
            </a:endParaRPr>
          </a:p>
          <a:p>
            <a:pPr marL="365125" lvl="1" indent="-255588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  <a:cs typeface="+mn-cs"/>
              </a:rPr>
              <a:t>EXECUÇÃO DO </a:t>
            </a:r>
            <a:r>
              <a:rPr lang="pt-BR" sz="2800" dirty="0">
                <a:latin typeface="+mn-lt"/>
                <a:cs typeface="+mn-cs"/>
              </a:rPr>
              <a:t>PROJETO – REVISÕES</a:t>
            </a:r>
            <a:endParaRPr lang="pt-BR" sz="2800" dirty="0">
              <a:latin typeface="+mn-lt"/>
              <a:cs typeface="+mn-cs"/>
            </a:endParaRP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defRPr/>
            </a:pPr>
            <a:endParaRPr lang="pt-BR" sz="3200" b="1" dirty="0">
              <a:latin typeface="Arial" charset="0"/>
              <a:cs typeface="Arial" charset="0"/>
            </a:endParaRPr>
          </a:p>
          <a:p>
            <a:pPr marL="620713" lvl="1" indent="-228600" algn="ctr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3200" b="1" dirty="0">
                <a:latin typeface="Arial" charset="0"/>
                <a:cs typeface="Arial" charset="0"/>
              </a:rPr>
              <a:t>Revisão Formal</a:t>
            </a:r>
            <a:endParaRPr lang="pt-BR" sz="24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Pontos a observar</a:t>
            </a:r>
            <a:r>
              <a:rPr lang="pt-BR" sz="2400" dirty="0">
                <a:latin typeface="Arial" charset="0"/>
                <a:cs typeface="Arial" charset="0"/>
              </a:rPr>
              <a:t>:</a:t>
            </a: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Somente </a:t>
            </a:r>
            <a:r>
              <a:rPr lang="pt-BR" sz="2400" dirty="0">
                <a:latin typeface="Arial" charset="0"/>
                <a:cs typeface="Arial" charset="0"/>
              </a:rPr>
              <a:t>o Coordenador-Geral e coordenador-Geral substituto podem enviar o projeto para revisão</a:t>
            </a:r>
            <a:r>
              <a:rPr lang="pt-BR" sz="2400" dirty="0">
                <a:latin typeface="Arial" charset="0"/>
                <a:cs typeface="Arial" charset="0"/>
              </a:rPr>
              <a:t>;</a:t>
            </a: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Solicitada por meio da funcionalidade “Encaminhamento” no SEEMP</a:t>
            </a:r>
            <a:endParaRPr lang="pt-BR" sz="2400" dirty="0">
              <a:latin typeface="Arial" charset="0"/>
              <a:cs typeface="Arial" charset="0"/>
            </a:endParaRP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Lembrem-se de adequar o PE ao fazer a revisão formal;</a:t>
            </a:r>
          </a:p>
          <a:p>
            <a:pPr marL="1077913" lvl="2" indent="-228600">
              <a:spcBef>
                <a:spcPts val="325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pt-BR" sz="2400" dirty="0">
                <a:latin typeface="Arial" charset="0"/>
                <a:cs typeface="Arial" charset="0"/>
              </a:rPr>
              <a:t>Desfazer o Fluxo de Aquisição antes para encaminhar para revisão (caso queria excluir o insumo)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sp>
        <p:nvSpPr>
          <p:cNvPr id="16389" name="Espaço Reservado para Texto 5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9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</a:t>
            </a:r>
            <a:r>
              <a:rPr lang="pt-BR" sz="2800" dirty="0">
                <a:latin typeface="+mn-lt"/>
                <a:cs typeface="+mn-cs"/>
              </a:rPr>
              <a:t>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Aquisições e Contratações</a:t>
            </a: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sz="2000" dirty="0">
                <a:latin typeface="+mn-lt"/>
                <a:cs typeface="+mn-cs"/>
              </a:rPr>
              <a:t>	</a:t>
            </a:r>
            <a:r>
              <a:rPr lang="pt-BR" sz="2000" b="1" dirty="0"/>
              <a:t>6.1	Aquisições e contratações</a:t>
            </a:r>
            <a:endParaRPr lang="pt-BR" sz="2000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000" dirty="0">
                <a:latin typeface="Arial" charset="0"/>
                <a:cs typeface="Arial" charset="0"/>
              </a:rPr>
              <a:t>		Políticas de Aquisição do BID (GN 2349-9 e GN 2350-9)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000" dirty="0">
                <a:latin typeface="Arial" charset="0"/>
                <a:cs typeface="Arial" charset="0"/>
              </a:rPr>
              <a:t>		Limites para utilização das políticas do BID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000" dirty="0">
                <a:latin typeface="Arial" charset="0"/>
                <a:cs typeface="Arial" charset="0"/>
              </a:rPr>
              <a:t>	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 marL="892175">
              <a:defRPr/>
            </a:pPr>
            <a:endParaRPr lang="pt-BR" sz="2000" dirty="0"/>
          </a:p>
          <a:p>
            <a:pPr>
              <a:defRPr/>
            </a:pPr>
            <a:endParaRPr lang="pt-BR" sz="20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76375" y="3573463"/>
          <a:ext cx="6096000" cy="2026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TIPO DE SERVIÇO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LIMITES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obras 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&gt; US$</a:t>
                      </a:r>
                      <a:r>
                        <a:rPr lang="pt-BR" baseline="0" dirty="0" smtClean="0"/>
                        <a:t> 25 milhões</a:t>
                      </a:r>
                      <a:endParaRPr lang="pt-B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Aquisição de bens e a contratação de serviços diferentes de consultoria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&gt; US$</a:t>
                      </a:r>
                      <a:r>
                        <a:rPr lang="pt-BR" baseline="0" dirty="0" smtClean="0"/>
                        <a:t> 5 milhões</a:t>
                      </a:r>
                      <a:endParaRPr lang="pt-BR" dirty="0" smtClean="0"/>
                    </a:p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Serviços de Consultoria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&gt; US$</a:t>
                      </a:r>
                      <a:r>
                        <a:rPr lang="pt-BR" baseline="0" dirty="0" smtClean="0"/>
                        <a:t> 1 milhões</a:t>
                      </a:r>
                      <a:endParaRPr lang="pt-B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30" name="Espaço Reservado para Texto 8"/>
          <p:cNvSpPr>
            <a:spLocks noGrp="1"/>
          </p:cNvSpPr>
          <p:nvPr>
            <p:ph type="body" idx="2"/>
          </p:nvPr>
        </p:nvSpPr>
        <p:spPr>
          <a:xfrm>
            <a:off x="4419600" y="5354638"/>
            <a:ext cx="3975100" cy="914400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10" name="Espaço Reservado para Texto 2"/>
          <p:cNvSpPr txBox="1">
            <a:spLocks/>
          </p:cNvSpPr>
          <p:nvPr/>
        </p:nvSpPr>
        <p:spPr bwMode="auto"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– PNAFM III</a:t>
            </a:r>
            <a:endParaRPr lang="pt-BR" sz="1900" b="1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3470</TotalTime>
  <Words>464</Words>
  <Application>Microsoft Office PowerPoint</Application>
  <PresentationFormat>Apresentação na tela (4:3)</PresentationFormat>
  <Paragraphs>186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5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Times New Roman</vt:lpstr>
      <vt:lpstr>Concurso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346</cp:revision>
  <dcterms:created xsi:type="dcterms:W3CDTF">2016-08-22T14:28:27Z</dcterms:created>
  <dcterms:modified xsi:type="dcterms:W3CDTF">2019-06-06T13:07:49Z</dcterms:modified>
</cp:coreProperties>
</file>