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85" r:id="rId4"/>
    <p:sldId id="280" r:id="rId5"/>
    <p:sldId id="288" r:id="rId6"/>
    <p:sldId id="289" r:id="rId7"/>
    <p:sldId id="284" r:id="rId8"/>
    <p:sldId id="287" r:id="rId9"/>
    <p:sldId id="283" r:id="rId10"/>
    <p:sldId id="286" r:id="rId11"/>
    <p:sldId id="269" r:id="rId12"/>
    <p:sldId id="267" r:id="rId13"/>
    <p:sldId id="281" r:id="rId14"/>
    <p:sldId id="277" r:id="rId15"/>
    <p:sldId id="268" r:id="rId16"/>
    <p:sldId id="276" r:id="rId17"/>
    <p:sldId id="290" r:id="rId18"/>
    <p:sldId id="258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C69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GEP%20SP\CALCULO%20MET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GEP%20SP\CALCULO%20MET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OGEP%20SP\CALCULO%20MET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DESEMBOLSO!$C$2</c:f>
              <c:strCache>
                <c:ptCount val="1"/>
                <c:pt idx="0">
                  <c:v>META DESEMBOLSO</c:v>
                </c:pt>
              </c:strCache>
            </c:strRef>
          </c:tx>
          <c:val>
            <c:numRef>
              <c:f>DESEMBOLSO!$C$3:$C$24</c:f>
              <c:numCache>
                <c:formatCode>#.##000</c:formatCode>
                <c:ptCount val="22"/>
                <c:pt idx="0">
                  <c:v>604041.64</c:v>
                </c:pt>
                <c:pt idx="1">
                  <c:v>384548.14999999985</c:v>
                </c:pt>
                <c:pt idx="2">
                  <c:v>2836593.66</c:v>
                </c:pt>
                <c:pt idx="3">
                  <c:v>979080.67999999947</c:v>
                </c:pt>
                <c:pt idx="4">
                  <c:v>11633249.789999994</c:v>
                </c:pt>
                <c:pt idx="5">
                  <c:v>456090.64999999985</c:v>
                </c:pt>
                <c:pt idx="6">
                  <c:v>3773271.8899999997</c:v>
                </c:pt>
                <c:pt idx="7">
                  <c:v>18649635.039999999</c:v>
                </c:pt>
                <c:pt idx="8">
                  <c:v>14883776.779999994</c:v>
                </c:pt>
                <c:pt idx="9">
                  <c:v>1478068.1300000001</c:v>
                </c:pt>
                <c:pt idx="10">
                  <c:v>1590668.43</c:v>
                </c:pt>
                <c:pt idx="11">
                  <c:v>451490.51</c:v>
                </c:pt>
                <c:pt idx="12">
                  <c:v>2899088.15</c:v>
                </c:pt>
                <c:pt idx="13">
                  <c:v>3241499.42</c:v>
                </c:pt>
                <c:pt idx="14">
                  <c:v>3903216.96</c:v>
                </c:pt>
                <c:pt idx="15">
                  <c:v>1560485.83</c:v>
                </c:pt>
                <c:pt idx="16">
                  <c:v>377461.71</c:v>
                </c:pt>
                <c:pt idx="17">
                  <c:v>25003023.170000009</c:v>
                </c:pt>
                <c:pt idx="18">
                  <c:v>1034148.55</c:v>
                </c:pt>
                <c:pt idx="19">
                  <c:v>14536135.77</c:v>
                </c:pt>
                <c:pt idx="20">
                  <c:v>2520347.16</c:v>
                </c:pt>
                <c:pt idx="21">
                  <c:v>6807228.9200000009</c:v>
                </c:pt>
              </c:numCache>
            </c:numRef>
          </c:val>
        </c:ser>
        <c:ser>
          <c:idx val="1"/>
          <c:order val="1"/>
          <c:tx>
            <c:strRef>
              <c:f>DESEMBOLSO!$D$2</c:f>
              <c:strCache>
                <c:ptCount val="1"/>
                <c:pt idx="0">
                  <c:v>REALIZADO</c:v>
                </c:pt>
              </c:strCache>
            </c:strRef>
          </c:tx>
          <c:val>
            <c:numRef>
              <c:f>DESEMBOLSO!$D$3:$D$24</c:f>
              <c:numCache>
                <c:formatCode>#.##000</c:formatCode>
                <c:ptCount val="22"/>
                <c:pt idx="0">
                  <c:v>453080</c:v>
                </c:pt>
                <c:pt idx="1">
                  <c:v>575000</c:v>
                </c:pt>
                <c:pt idx="2">
                  <c:v>1237875</c:v>
                </c:pt>
                <c:pt idx="3">
                  <c:v>830000</c:v>
                </c:pt>
                <c:pt idx="4">
                  <c:v>7837572.9300000025</c:v>
                </c:pt>
                <c:pt idx="5">
                  <c:v>360000</c:v>
                </c:pt>
                <c:pt idx="6">
                  <c:v>3759490.01</c:v>
                </c:pt>
                <c:pt idx="7">
                  <c:v>12028504.99</c:v>
                </c:pt>
                <c:pt idx="8">
                  <c:v>5876486</c:v>
                </c:pt>
                <c:pt idx="9">
                  <c:v>263033.65999999986</c:v>
                </c:pt>
                <c:pt idx="10">
                  <c:v>3208208.19</c:v>
                </c:pt>
                <c:pt idx="11">
                  <c:v>490000</c:v>
                </c:pt>
                <c:pt idx="12">
                  <c:v>2484678.92</c:v>
                </c:pt>
                <c:pt idx="13">
                  <c:v>4871096.26</c:v>
                </c:pt>
                <c:pt idx="14">
                  <c:v>1308826.49</c:v>
                </c:pt>
                <c:pt idx="15">
                  <c:v>671228.7</c:v>
                </c:pt>
                <c:pt idx="16">
                  <c:v>250000</c:v>
                </c:pt>
                <c:pt idx="17">
                  <c:v>15863515.99</c:v>
                </c:pt>
                <c:pt idx="18">
                  <c:v>1891226.8</c:v>
                </c:pt>
                <c:pt idx="19">
                  <c:v>9000000</c:v>
                </c:pt>
                <c:pt idx="20">
                  <c:v>1845000</c:v>
                </c:pt>
                <c:pt idx="21">
                  <c:v>5369430</c:v>
                </c:pt>
              </c:numCache>
            </c:numRef>
          </c:val>
        </c:ser>
        <c:axId val="56374016"/>
        <c:axId val="56375552"/>
      </c:barChart>
      <c:catAx>
        <c:axId val="56374016"/>
        <c:scaling>
          <c:orientation val="minMax"/>
        </c:scaling>
        <c:axPos val="b"/>
        <c:tickLblPos val="nextTo"/>
        <c:crossAx val="56375552"/>
        <c:crosses val="autoZero"/>
        <c:auto val="1"/>
        <c:lblAlgn val="ctr"/>
        <c:lblOffset val="100"/>
      </c:catAx>
      <c:valAx>
        <c:axId val="56375552"/>
        <c:scaling>
          <c:orientation val="minMax"/>
        </c:scaling>
        <c:axPos val="l"/>
        <c:majorGridlines/>
        <c:numFmt formatCode="#.##000" sourceLinked="1"/>
        <c:tickLblPos val="nextTo"/>
        <c:crossAx val="5637401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'GASTO EFETIVO'!$C$2</c:f>
              <c:strCache>
                <c:ptCount val="1"/>
                <c:pt idx="0">
                  <c:v>META GASTO EFETIVO</c:v>
                </c:pt>
              </c:strCache>
            </c:strRef>
          </c:tx>
          <c:val>
            <c:numRef>
              <c:f>'GASTO EFETIVO'!$C$3:$C$23</c:f>
              <c:numCache>
                <c:formatCode>#.##000</c:formatCode>
                <c:ptCount val="21"/>
                <c:pt idx="0">
                  <c:v>664445.80000000005</c:v>
                </c:pt>
                <c:pt idx="1">
                  <c:v>419702.97000000015</c:v>
                </c:pt>
                <c:pt idx="2">
                  <c:v>3120253.03</c:v>
                </c:pt>
                <c:pt idx="3">
                  <c:v>1076988.74</c:v>
                </c:pt>
                <c:pt idx="4">
                  <c:v>12796574.77</c:v>
                </c:pt>
                <c:pt idx="5">
                  <c:v>391699.72000000015</c:v>
                </c:pt>
                <c:pt idx="6">
                  <c:v>4150599.08</c:v>
                </c:pt>
                <c:pt idx="7">
                  <c:v>20514598.539999999</c:v>
                </c:pt>
                <c:pt idx="8">
                  <c:v>16372154.460000006</c:v>
                </c:pt>
                <c:pt idx="9">
                  <c:v>1642297.92</c:v>
                </c:pt>
                <c:pt idx="10">
                  <c:v>1749735.27</c:v>
                </c:pt>
                <c:pt idx="11">
                  <c:v>501656.13</c:v>
                </c:pt>
                <c:pt idx="12">
                  <c:v>3188996.96</c:v>
                </c:pt>
                <c:pt idx="13">
                  <c:v>3565649.36</c:v>
                </c:pt>
                <c:pt idx="14">
                  <c:v>4293538.6599999992</c:v>
                </c:pt>
                <c:pt idx="15">
                  <c:v>1716534.41</c:v>
                </c:pt>
                <c:pt idx="16">
                  <c:v>415207.88</c:v>
                </c:pt>
                <c:pt idx="17">
                  <c:v>27503325.489999987</c:v>
                </c:pt>
                <c:pt idx="18">
                  <c:v>1137563.4100000001</c:v>
                </c:pt>
                <c:pt idx="19">
                  <c:v>16011749.350000005</c:v>
                </c:pt>
                <c:pt idx="20">
                  <c:v>2772581.8699999987</c:v>
                </c:pt>
              </c:numCache>
            </c:numRef>
          </c:val>
        </c:ser>
        <c:ser>
          <c:idx val="1"/>
          <c:order val="1"/>
          <c:tx>
            <c:strRef>
              <c:f>'GASTO EFETIVO'!$D$2</c:f>
              <c:strCache>
                <c:ptCount val="1"/>
                <c:pt idx="0">
                  <c:v>REALIZADO</c:v>
                </c:pt>
              </c:strCache>
            </c:strRef>
          </c:tx>
          <c:val>
            <c:numRef>
              <c:f>'GASTO EFETIVO'!$D$3:$D$23</c:f>
              <c:numCache>
                <c:formatCode>#.##000</c:formatCode>
                <c:ptCount val="21"/>
                <c:pt idx="0">
                  <c:v>214900</c:v>
                </c:pt>
                <c:pt idx="1">
                  <c:v>535618.41</c:v>
                </c:pt>
                <c:pt idx="2">
                  <c:v>1297604.04</c:v>
                </c:pt>
                <c:pt idx="3">
                  <c:v>728311.58</c:v>
                </c:pt>
                <c:pt idx="4">
                  <c:v>6399800.1199999992</c:v>
                </c:pt>
                <c:pt idx="5">
                  <c:v>258294.01</c:v>
                </c:pt>
                <c:pt idx="6">
                  <c:v>1796875.9</c:v>
                </c:pt>
                <c:pt idx="7">
                  <c:v>7384328.3900000006</c:v>
                </c:pt>
                <c:pt idx="8">
                  <c:v>59829.950000000012</c:v>
                </c:pt>
                <c:pt idx="9">
                  <c:v>0</c:v>
                </c:pt>
                <c:pt idx="10">
                  <c:v>3387718.8299999987</c:v>
                </c:pt>
                <c:pt idx="11">
                  <c:v>0</c:v>
                </c:pt>
                <c:pt idx="12">
                  <c:v>2257815.08</c:v>
                </c:pt>
                <c:pt idx="13">
                  <c:v>4595622.53</c:v>
                </c:pt>
                <c:pt idx="14">
                  <c:v>811670.3</c:v>
                </c:pt>
                <c:pt idx="15">
                  <c:v>203431.51</c:v>
                </c:pt>
                <c:pt idx="16">
                  <c:v>183625</c:v>
                </c:pt>
                <c:pt idx="17">
                  <c:v>15021942.350000005</c:v>
                </c:pt>
                <c:pt idx="18">
                  <c:v>804781.8</c:v>
                </c:pt>
                <c:pt idx="19">
                  <c:v>4380022.42</c:v>
                </c:pt>
                <c:pt idx="20">
                  <c:v>971667.7</c:v>
                </c:pt>
              </c:numCache>
            </c:numRef>
          </c:val>
        </c:ser>
        <c:axId val="56421376"/>
        <c:axId val="60035840"/>
      </c:barChart>
      <c:catAx>
        <c:axId val="56421376"/>
        <c:scaling>
          <c:orientation val="minMax"/>
        </c:scaling>
        <c:axPos val="b"/>
        <c:tickLblPos val="nextTo"/>
        <c:crossAx val="60035840"/>
        <c:crosses val="autoZero"/>
        <c:auto val="1"/>
        <c:lblAlgn val="ctr"/>
        <c:lblOffset val="100"/>
      </c:catAx>
      <c:valAx>
        <c:axId val="60035840"/>
        <c:scaling>
          <c:orientation val="minMax"/>
        </c:scaling>
        <c:axPos val="l"/>
        <c:majorGridlines/>
        <c:numFmt formatCode="#.##000" sourceLinked="1"/>
        <c:tickLblPos val="nextTo"/>
        <c:crossAx val="5642137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plotArea>
      <c:layout/>
      <c:barChart>
        <c:barDir val="col"/>
        <c:grouping val="clustered"/>
        <c:ser>
          <c:idx val="0"/>
          <c:order val="0"/>
          <c:tx>
            <c:strRef>
              <c:f>CONTRATACAO!$C$2</c:f>
              <c:strCache>
                <c:ptCount val="1"/>
                <c:pt idx="0">
                  <c:v>META CONTRATACAO</c:v>
                </c:pt>
              </c:strCache>
            </c:strRef>
          </c:tx>
          <c:val>
            <c:numRef>
              <c:f>CONTRATACAO!$C$3:$C$24</c:f>
              <c:numCache>
                <c:formatCode>#.##000</c:formatCode>
                <c:ptCount val="22"/>
                <c:pt idx="0">
                  <c:v>779446.04</c:v>
                </c:pt>
                <c:pt idx="1">
                  <c:v>500848.55</c:v>
                </c:pt>
                <c:pt idx="2">
                  <c:v>3566712.13</c:v>
                </c:pt>
                <c:pt idx="3">
                  <c:v>1295790.07</c:v>
                </c:pt>
                <c:pt idx="4">
                  <c:v>15061455.26</c:v>
                </c:pt>
                <c:pt idx="5">
                  <c:v>471911.26</c:v>
                </c:pt>
                <c:pt idx="6">
                  <c:v>4976132.6000000006</c:v>
                </c:pt>
                <c:pt idx="7">
                  <c:v>23617647.059999999</c:v>
                </c:pt>
                <c:pt idx="8">
                  <c:v>19010460.459999997</c:v>
                </c:pt>
                <c:pt idx="9">
                  <c:v>1844219.79</c:v>
                </c:pt>
                <c:pt idx="10">
                  <c:v>1886363.6400000001</c:v>
                </c:pt>
                <c:pt idx="11">
                  <c:v>663480</c:v>
                </c:pt>
                <c:pt idx="12">
                  <c:v>3580819.11</c:v>
                </c:pt>
                <c:pt idx="13">
                  <c:v>4229368.99</c:v>
                </c:pt>
                <c:pt idx="14">
                  <c:v>5076554.83</c:v>
                </c:pt>
                <c:pt idx="15">
                  <c:v>2009402.84</c:v>
                </c:pt>
                <c:pt idx="16">
                  <c:v>517029.97000000015</c:v>
                </c:pt>
                <c:pt idx="17">
                  <c:v>31911694.670000009</c:v>
                </c:pt>
                <c:pt idx="18">
                  <c:v>1359166.6700000006</c:v>
                </c:pt>
                <c:pt idx="19">
                  <c:v>18143491.120000001</c:v>
                </c:pt>
                <c:pt idx="20">
                  <c:v>3354679.11</c:v>
                </c:pt>
                <c:pt idx="21">
                  <c:v>8341940.5300000003</c:v>
                </c:pt>
              </c:numCache>
            </c:numRef>
          </c:val>
        </c:ser>
        <c:ser>
          <c:idx val="1"/>
          <c:order val="1"/>
          <c:tx>
            <c:strRef>
              <c:f>CONTRATACAO!$D$2</c:f>
              <c:strCache>
                <c:ptCount val="1"/>
                <c:pt idx="0">
                  <c:v>REALIZADO</c:v>
                </c:pt>
              </c:strCache>
            </c:strRef>
          </c:tx>
          <c:val>
            <c:numRef>
              <c:f>CONTRATACAO!$D$3:$D$24</c:f>
              <c:numCache>
                <c:formatCode>#.##000</c:formatCode>
                <c:ptCount val="22"/>
                <c:pt idx="0">
                  <c:v>1625084</c:v>
                </c:pt>
                <c:pt idx="1">
                  <c:v>535618.41</c:v>
                </c:pt>
                <c:pt idx="2">
                  <c:v>214900</c:v>
                </c:pt>
                <c:pt idx="3">
                  <c:v>1446351.96</c:v>
                </c:pt>
                <c:pt idx="4">
                  <c:v>6677230.9200000009</c:v>
                </c:pt>
                <c:pt idx="5">
                  <c:v>258294.01</c:v>
                </c:pt>
                <c:pt idx="6">
                  <c:v>3560061.86</c:v>
                </c:pt>
                <c:pt idx="7">
                  <c:v>11725792.91</c:v>
                </c:pt>
                <c:pt idx="8">
                  <c:v>626566.5</c:v>
                </c:pt>
                <c:pt idx="9">
                  <c:v>0</c:v>
                </c:pt>
                <c:pt idx="10">
                  <c:v>4198458.8100000005</c:v>
                </c:pt>
                <c:pt idx="11">
                  <c:v>0</c:v>
                </c:pt>
                <c:pt idx="12">
                  <c:v>3033834.72</c:v>
                </c:pt>
                <c:pt idx="13">
                  <c:v>4939109.57</c:v>
                </c:pt>
                <c:pt idx="14">
                  <c:v>827910.65</c:v>
                </c:pt>
                <c:pt idx="15">
                  <c:v>385703.14999999985</c:v>
                </c:pt>
                <c:pt idx="16">
                  <c:v>183625</c:v>
                </c:pt>
                <c:pt idx="17">
                  <c:v>30593786.219999999</c:v>
                </c:pt>
                <c:pt idx="18">
                  <c:v>2579458.5</c:v>
                </c:pt>
                <c:pt idx="19">
                  <c:v>4443467.63</c:v>
                </c:pt>
                <c:pt idx="20">
                  <c:v>5695045</c:v>
                </c:pt>
                <c:pt idx="21">
                  <c:v>0</c:v>
                </c:pt>
              </c:numCache>
            </c:numRef>
          </c:val>
        </c:ser>
        <c:axId val="60089856"/>
        <c:axId val="60091392"/>
      </c:barChart>
      <c:catAx>
        <c:axId val="60089856"/>
        <c:scaling>
          <c:orientation val="minMax"/>
        </c:scaling>
        <c:axPos val="b"/>
        <c:tickLblPos val="nextTo"/>
        <c:crossAx val="60091392"/>
        <c:crosses val="autoZero"/>
        <c:auto val="1"/>
        <c:lblAlgn val="ctr"/>
        <c:lblOffset val="100"/>
      </c:catAx>
      <c:valAx>
        <c:axId val="60091392"/>
        <c:scaling>
          <c:orientation val="minMax"/>
        </c:scaling>
        <c:axPos val="l"/>
        <c:majorGridlines/>
        <c:numFmt formatCode="#.##000" sourceLinked="1"/>
        <c:tickLblPos val="nextTo"/>
        <c:crossAx val="60089856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F732D1-6AE6-413C-B6CE-E7278E85693A}" type="datetimeFigureOut">
              <a:rPr lang="en-US" smtClean="0"/>
              <a:pPr/>
              <a:t>8/30/2018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FB3A7-3A70-4487-B6B5-C331A72C651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7059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FB3A7-3A70-4487-B6B5-C331A72C651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D83D1-EF7E-404A-AA47-A1AA07B13D8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3F335-765F-4166-8D9B-6993A4DF8E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3BE0A-6F52-4631-A911-C2A78CAD03CA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BEA06-2107-4E1E-B616-1C5B01592D9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0B74C-BAA9-4D4A-905E-EB204C8340B3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B9DDF-462D-406F-B6F5-BC34AE08540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1BF44-7E50-45EA-ABE4-A162426C4268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0DC19-2E65-47E4-A60A-C918000E94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99797-6A67-4A79-8B6D-0839BDE2633E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D71C6-B0D1-4CBB-A045-E87ECCCA4D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6E0C3-68F1-4A00-A180-9ECBD288CC7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530E5-8E2D-457F-BDA2-5089C7CD44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433CD-F208-4E1D-A370-BEB1991803F7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A753-3CA2-4BE4-BCE0-289FF7B7526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B48CF-5CE2-4FB4-B9BA-42C057D8AD42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6564D-3EDA-4CB2-9223-6700196111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5F07C-BCA2-41D6-BEB8-DAFB2260F0EB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8AA4C-85DB-43E5-8017-D4A7A939B0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D08B2-0017-49E7-BF08-0614F461B4DC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8C955-C885-4567-B640-27984AF1E8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78845-485A-447F-972E-3AC516F26449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99D48-7E2E-4731-92FC-65A0868739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74E8A1-194D-43B1-A82B-37A936EF9E94}" type="datetimeFigureOut">
              <a:rPr lang="pt-BR"/>
              <a:pPr>
                <a:defRPr/>
              </a:pPr>
              <a:t>30/08/2018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379DE2-21D3-4A11-819C-60DECDD2F9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6.xml"/><Relationship Id="rId4" Type="http://schemas.openxmlformats.org/officeDocument/2006/relationships/hyperlink" Target="Modelos%20M%20e%20N%20-%20%20PNAFM%20II.xl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PRIMEIRO%20TRIM%202013/JACARE&#205;/Indicadores%20e%20Gr&#225;ficos%20JC%2003%2008%2012.xlsx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hyperlink" Target="CALCULO%20METAS.xlsx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588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139952" y="2790825"/>
            <a:ext cx="5004048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Unidade de Coordenação de Programas – UCP/MF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1671638"/>
            <a:ext cx="8281987" cy="4710112"/>
          </a:xfrm>
        </p:spPr>
        <p:txBody>
          <a:bodyPr/>
          <a:lstStyle/>
          <a:p>
            <a:pPr marL="0" lvl="1" indent="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pt-PT" sz="2000" b="1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CUMPRIMENTO DAS CLÁUSULAS CONTRATUAIS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5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Bens adquiridos pelo projeto</a:t>
            </a:r>
          </a:p>
          <a:p>
            <a:pPr marL="1076325" lvl="1" indent="0" algn="just" eaLnBrk="1" hangingPunct="1">
              <a:lnSpc>
                <a:spcPct val="90000"/>
              </a:lnSpc>
              <a:buClr>
                <a:srgbClr val="0033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Não segurados =&gt; repor bens furtados.</a:t>
            </a:r>
          </a:p>
          <a:p>
            <a:pPr marL="1076325" lvl="1" indent="0" algn="just" eaLnBrk="1" hangingPunct="1">
              <a:lnSpc>
                <a:spcPct val="90000"/>
              </a:lnSpc>
              <a:buClr>
                <a:srgbClr val="0033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Manter controle da localização e utilização dos bens.</a:t>
            </a:r>
          </a:p>
          <a:p>
            <a:pPr marL="1076325" lvl="1" indent="0" algn="just" eaLnBrk="1" hangingPunct="1">
              <a:lnSpc>
                <a:spcPct val="90000"/>
              </a:lnSpc>
              <a:buClr>
                <a:srgbClr val="0033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Falhas no controle patrimonial, inventário, termo de responsabilidade e segurança (resultou em roubo).</a:t>
            </a:r>
          </a:p>
          <a:p>
            <a:pPr marL="0" lvl="1" indent="0" algn="just" eaLnBrk="1" hangingPunct="1">
              <a:lnSpc>
                <a:spcPct val="90000"/>
              </a:lnSpc>
              <a:defRPr/>
            </a:pPr>
            <a:endParaRPr lang="pt-PT" sz="2000" dirty="0" smtClean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eaLnBrk="1" hangingPunct="1">
              <a:lnSpc>
                <a:spcPct val="90000"/>
              </a:lnSpc>
              <a:spcBef>
                <a:spcPct val="50000"/>
              </a:spcBef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pt-BR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Programação Orçamentária</a:t>
            </a: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076325" lvl="1" indent="0" algn="just" eaLnBrk="1" hangingPunct="1">
              <a:lnSpc>
                <a:spcPct val="90000"/>
              </a:lnSpc>
              <a:buClr>
                <a:srgbClr val="0033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Observar prazo de remessa ao BID (31 de Janeiro - remessa para UCP). </a:t>
            </a:r>
          </a:p>
          <a:p>
            <a:pPr marL="1076325" lvl="1" indent="0" algn="just" eaLnBrk="1" hangingPunct="1">
              <a:lnSpc>
                <a:spcPct val="90000"/>
              </a:lnSpc>
              <a:buClr>
                <a:srgbClr val="0033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Identificar as dotações no orçamento do município.</a:t>
            </a:r>
          </a:p>
          <a:p>
            <a:pPr marL="1076325" lvl="1" indent="0" algn="just" eaLnBrk="1" hangingPunct="1">
              <a:lnSpc>
                <a:spcPct val="90000"/>
              </a:lnSpc>
              <a:buClr>
                <a:srgbClr val="0033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Condição para liberação de recursos aos </a:t>
            </a:r>
            <a:r>
              <a:rPr lang="pt-PT" sz="2000" dirty="0" smtClean="0">
                <a:solidFill>
                  <a:srgbClr val="003366"/>
                </a:solidFill>
              </a:rPr>
              <a:t>municípios.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endParaRPr lang="pt-PT" sz="2400" dirty="0" smtClean="0">
              <a:solidFill>
                <a:srgbClr val="003366"/>
              </a:solidFill>
            </a:endParaRPr>
          </a:p>
          <a:p>
            <a:pPr marL="838200" lvl="1" indent="-381000" eaLnBrk="1" hangingPunct="1">
              <a:lnSpc>
                <a:spcPct val="90000"/>
              </a:lnSpc>
              <a:defRPr/>
            </a:pPr>
            <a:endParaRPr lang="pt-PT" sz="2400" dirty="0" smtClean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174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88" y="1597025"/>
            <a:ext cx="8535292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2C69B2"/>
                </a:solidFill>
                <a:latin typeface="Arial" pitchFamily="34" charset="0"/>
                <a:cs typeface="Arial" pitchFamily="34" charset="0"/>
              </a:rPr>
              <a:t>Prestação de Contas</a:t>
            </a:r>
          </a:p>
          <a:p>
            <a:endParaRPr lang="pt-BR" sz="2400" dirty="0" smtClean="0"/>
          </a:p>
          <a:p>
            <a:r>
              <a:rPr lang="pt-BR" sz="2400" dirty="0" smtClean="0"/>
              <a:t>Periodicidade                trimestral</a:t>
            </a:r>
          </a:p>
          <a:p>
            <a:pPr>
              <a:buNone/>
            </a:pPr>
            <a:endParaRPr lang="pt-BR" sz="2400" dirty="0" smtClean="0"/>
          </a:p>
          <a:p>
            <a:r>
              <a:rPr lang="pt-BR" sz="2400" dirty="0" smtClean="0"/>
              <a:t>Sistemas Corporativos               SIAPM e SIGFIN</a:t>
            </a:r>
          </a:p>
          <a:p>
            <a:endParaRPr lang="pt-BR" sz="2400" dirty="0" smtClean="0"/>
          </a:p>
          <a:p>
            <a:r>
              <a:rPr lang="pt-BR" sz="2400" dirty="0" smtClean="0"/>
              <a:t>Requisito Formal                OBRIGATÓRIO</a:t>
            </a:r>
            <a:endParaRPr lang="pt-BR" sz="2400" dirty="0"/>
          </a:p>
        </p:txBody>
      </p:sp>
      <p:sp>
        <p:nvSpPr>
          <p:cNvPr id="5" name="Seta para a direita 4"/>
          <p:cNvSpPr/>
          <p:nvPr/>
        </p:nvSpPr>
        <p:spPr>
          <a:xfrm>
            <a:off x="2483768" y="2348880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para a direita 7"/>
          <p:cNvSpPr/>
          <p:nvPr/>
        </p:nvSpPr>
        <p:spPr>
          <a:xfrm>
            <a:off x="3707904" y="3068960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a direita 8"/>
          <p:cNvSpPr/>
          <p:nvPr/>
        </p:nvSpPr>
        <p:spPr>
          <a:xfrm>
            <a:off x="2987824" y="3789040"/>
            <a:ext cx="93610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88" y="1597025"/>
            <a:ext cx="8391276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rgbClr val="2C69B2"/>
                </a:solidFill>
                <a:latin typeface="Arial" pitchFamily="34" charset="0"/>
                <a:cs typeface="Arial" pitchFamily="34" charset="0"/>
              </a:rPr>
              <a:t>TÓPICO  - SIGFIN</a:t>
            </a:r>
            <a:endParaRPr lang="pt-BR" sz="2400" b="1" dirty="0">
              <a:solidFill>
                <a:srgbClr val="2C69B2"/>
              </a:solidFill>
              <a:latin typeface="Arial" pitchFamily="34" charset="0"/>
              <a:cs typeface="Arial" pitchFamily="34" charset="0"/>
            </a:endParaRPr>
          </a:p>
          <a:p>
            <a:endParaRPr lang="pt-BR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É obrigatório</a:t>
            </a:r>
            <a:r>
              <a:rPr lang="pt-BR" sz="2400" b="1" dirty="0" smtClean="0"/>
              <a:t> </a:t>
            </a:r>
            <a:r>
              <a:rPr lang="pt-BR" sz="2400" dirty="0" smtClean="0"/>
              <a:t>que todos os procedimentos  financeiros sejam tratados pelo sistema.</a:t>
            </a:r>
          </a:p>
          <a:p>
            <a:endParaRPr lang="pt-BR" sz="2400" dirty="0" smtClean="0"/>
          </a:p>
          <a:p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É obrigatório </a:t>
            </a:r>
            <a:r>
              <a:rPr lang="pt-BR" sz="2400" dirty="0" smtClean="0"/>
              <a:t>o envio da base de dados trimestralmente para UCP.</a:t>
            </a:r>
          </a:p>
          <a:p>
            <a:endParaRPr lang="pt-BR" sz="2400" dirty="0" smtClean="0"/>
          </a:p>
          <a:p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É fundamental </a:t>
            </a:r>
            <a:r>
              <a:rPr lang="pt-BR" sz="2400" dirty="0" smtClean="0"/>
              <a:t>que os registros sejam conferidos.</a:t>
            </a:r>
          </a:p>
          <a:p>
            <a:endParaRPr lang="pt-BR" sz="2400" dirty="0" smtClean="0"/>
          </a:p>
          <a:p>
            <a:r>
              <a:rPr lang="pt-BR" sz="2400" dirty="0" smtClean="0"/>
              <a:t>Nova versão – disponibiliza os indicadores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57313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2748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88" y="1597025"/>
            <a:ext cx="81752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t-BR" sz="2400" dirty="0"/>
          </a:p>
        </p:txBody>
      </p:sp>
      <p:sp>
        <p:nvSpPr>
          <p:cNvPr id="14" name="Título 1"/>
          <p:cNvSpPr>
            <a:spLocks noGrp="1"/>
          </p:cNvSpPr>
          <p:nvPr>
            <p:ph type="title"/>
          </p:nvPr>
        </p:nvSpPr>
        <p:spPr bwMode="auto">
          <a:xfrm>
            <a:off x="395536" y="1484784"/>
            <a:ext cx="8229600" cy="6572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sz="3200" b="1" smtClean="0">
                <a:solidFill>
                  <a:srgbClr val="191966"/>
                </a:solidFill>
              </a:rPr>
              <a:t>Mapa de Relacionamento Institucional</a:t>
            </a:r>
          </a:p>
        </p:txBody>
      </p:sp>
      <p:sp>
        <p:nvSpPr>
          <p:cNvPr id="15" name="Fluxograma: Conector 3"/>
          <p:cNvSpPr>
            <a:spLocks noChangeArrowheads="1"/>
          </p:cNvSpPr>
          <p:nvPr/>
        </p:nvSpPr>
        <p:spPr bwMode="auto">
          <a:xfrm>
            <a:off x="3508375" y="3235598"/>
            <a:ext cx="2520950" cy="2376487"/>
          </a:xfrm>
          <a:prstGeom prst="flowChartConnector">
            <a:avLst/>
          </a:prstGeom>
          <a:solidFill>
            <a:schemeClr val="accent1"/>
          </a:solidFill>
          <a:ln w="762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PNAMF</a:t>
            </a:r>
          </a:p>
        </p:txBody>
      </p:sp>
      <p:sp>
        <p:nvSpPr>
          <p:cNvPr id="16" name="Fluxograma: Conector 11"/>
          <p:cNvSpPr>
            <a:spLocks noChangeArrowheads="1"/>
          </p:cNvSpPr>
          <p:nvPr/>
        </p:nvSpPr>
        <p:spPr bwMode="auto">
          <a:xfrm>
            <a:off x="5364163" y="2675806"/>
            <a:ext cx="1872133" cy="1761306"/>
          </a:xfrm>
          <a:prstGeom prst="flowChartConnector">
            <a:avLst/>
          </a:prstGeom>
          <a:solidFill>
            <a:schemeClr val="accent2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pt-BR" dirty="0"/>
              <a:t>MF</a:t>
            </a:r>
          </a:p>
        </p:txBody>
      </p:sp>
      <p:sp>
        <p:nvSpPr>
          <p:cNvPr id="17" name="Fluxograma: Conector 16"/>
          <p:cNvSpPr/>
          <p:nvPr/>
        </p:nvSpPr>
        <p:spPr bwMode="auto">
          <a:xfrm>
            <a:off x="3435351" y="2060849"/>
            <a:ext cx="1856729" cy="1763700"/>
          </a:xfrm>
          <a:prstGeom prst="flowChartConnector">
            <a:avLst/>
          </a:prstGeom>
          <a:solidFill>
            <a:schemeClr val="accent5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12700"/>
            <a:bevelB w="6350"/>
          </a:sp3d>
        </p:spPr>
        <p:txBody>
          <a:bodyPr wrap="none" anchor="ctr"/>
          <a:lstStyle/>
          <a:p>
            <a:pPr algn="ctr">
              <a:defRPr/>
            </a:pPr>
            <a:r>
              <a:rPr lang="pt-BR" dirty="0">
                <a:solidFill>
                  <a:schemeClr val="tx1"/>
                </a:solidFill>
              </a:rPr>
              <a:t>BID</a:t>
            </a:r>
          </a:p>
        </p:txBody>
      </p:sp>
      <p:sp>
        <p:nvSpPr>
          <p:cNvPr id="18" name="Fluxograma: Conector 13"/>
          <p:cNvSpPr>
            <a:spLocks noChangeArrowheads="1"/>
          </p:cNvSpPr>
          <p:nvPr/>
        </p:nvSpPr>
        <p:spPr bwMode="auto">
          <a:xfrm>
            <a:off x="5149850" y="4509120"/>
            <a:ext cx="1942430" cy="1803053"/>
          </a:xfrm>
          <a:prstGeom prst="flowChartConnector">
            <a:avLst/>
          </a:prstGeom>
          <a:solidFill>
            <a:schemeClr val="accent3">
              <a:lumMod val="75000"/>
            </a:schemeClr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CAIXA</a:t>
            </a:r>
          </a:p>
        </p:txBody>
      </p:sp>
      <p:sp>
        <p:nvSpPr>
          <p:cNvPr id="19" name="Fluxograma: Conector 14"/>
          <p:cNvSpPr>
            <a:spLocks noChangeArrowheads="1"/>
          </p:cNvSpPr>
          <p:nvPr/>
        </p:nvSpPr>
        <p:spPr bwMode="auto">
          <a:xfrm>
            <a:off x="3092450" y="4941168"/>
            <a:ext cx="1911598" cy="1728192"/>
          </a:xfrm>
          <a:prstGeom prst="flowChartConnector">
            <a:avLst/>
          </a:prstGeom>
          <a:solidFill>
            <a:srgbClr val="FFCC99"/>
          </a:solidFill>
          <a:ln w="19050" algn="ctr">
            <a:solidFill>
              <a:srgbClr val="7030A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UEM</a:t>
            </a:r>
          </a:p>
        </p:txBody>
      </p:sp>
      <p:sp>
        <p:nvSpPr>
          <p:cNvPr id="20" name="Fluxograma: Conector 15"/>
          <p:cNvSpPr>
            <a:spLocks noChangeArrowheads="1"/>
          </p:cNvSpPr>
          <p:nvPr/>
        </p:nvSpPr>
        <p:spPr bwMode="auto">
          <a:xfrm>
            <a:off x="1907704" y="3356992"/>
            <a:ext cx="1913409" cy="1753443"/>
          </a:xfrm>
          <a:prstGeom prst="flowChartConnector">
            <a:avLst/>
          </a:prstGeom>
          <a:solidFill>
            <a:srgbClr val="FFC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 smtClean="0"/>
              <a:t>CGU </a:t>
            </a:r>
            <a:endParaRPr lang="pt-BR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3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0"/>
                            </p:stCondLst>
                            <p:childTnLst>
                              <p:par>
                                <p:cTn id="14" presetID="6" presetClass="emph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7" presetID="6" presetClass="emph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0"/>
                            </p:stCondLst>
                            <p:childTnLst>
                              <p:par>
                                <p:cTn id="20" presetID="6" presetClass="emph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1" animBg="1"/>
      <p:bldP spid="19" grpId="1" animBg="1"/>
      <p:bldP spid="20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88" y="1484784"/>
            <a:ext cx="83192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 smtClean="0">
                <a:solidFill>
                  <a:srgbClr val="2C69B2"/>
                </a:solidFill>
                <a:latin typeface="Arial" pitchFamily="34" charset="0"/>
                <a:cs typeface="Arial" pitchFamily="34" charset="0"/>
              </a:rPr>
              <a:t>TÓPICO – Regularidade com o Programa</a:t>
            </a:r>
          </a:p>
          <a:p>
            <a:endParaRPr lang="pt-BR" sz="2400" dirty="0" smtClean="0"/>
          </a:p>
          <a:p>
            <a:r>
              <a:rPr lang="pt-BR" sz="2400" dirty="0" smtClean="0"/>
              <a:t>Elaboração das Demonstrações Financeiras do exercício anterior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(anual).</a:t>
            </a:r>
          </a:p>
          <a:p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400" dirty="0" smtClean="0"/>
              <a:t>Envio da </a:t>
            </a:r>
            <a:r>
              <a:rPr lang="pt-BR" sz="2400" dirty="0" smtClean="0">
                <a:hlinkClick r:id="rId4" action="ppaction://hlinkfile"/>
              </a:rPr>
              <a:t>Programação Orçamentária e Financeira</a:t>
            </a:r>
            <a:r>
              <a:rPr lang="pt-BR" sz="2400" dirty="0" smtClean="0"/>
              <a:t> do exercício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(anual</a:t>
            </a:r>
            <a:r>
              <a:rPr lang="pt-BR" sz="2400" dirty="0" smtClean="0"/>
              <a:t>).</a:t>
            </a:r>
          </a:p>
          <a:p>
            <a:endParaRPr lang="pt-BR" sz="2400" dirty="0" smtClean="0"/>
          </a:p>
          <a:p>
            <a:r>
              <a:rPr lang="pt-BR" sz="2400" dirty="0" smtClean="0"/>
              <a:t>Estar regular com o pagamento de encargos do contrato de subempréstimo, com a União e Previdência Social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(diário).</a:t>
            </a:r>
          </a:p>
          <a:p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400" dirty="0" smtClean="0"/>
              <a:t>Não constar do cadastro </a:t>
            </a:r>
            <a:r>
              <a:rPr lang="pt-BR" sz="2400" b="1" dirty="0" smtClean="0">
                <a:hlinkClick r:id="rId5" action="ppaction://hlinksldjump"/>
              </a:rPr>
              <a:t>RDI </a:t>
            </a: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</a:rPr>
              <a:t>(diário).</a:t>
            </a:r>
          </a:p>
          <a:p>
            <a:endParaRPr lang="pt-BR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pt-BR" sz="2400" dirty="0" smtClean="0"/>
              <a:t>Demais obrigações previstas pelo Programa.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5" name="Picture 1">
            <a:hlinkClick r:id="rId4" action="ppaction://hlinksldjump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1975" y="1400894"/>
            <a:ext cx="802005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7188" y="1484784"/>
            <a:ext cx="831926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b="1" dirty="0" smtClean="0"/>
              <a:t>Informes</a:t>
            </a:r>
          </a:p>
          <a:p>
            <a:endParaRPr lang="pt-BR" sz="2400" dirty="0"/>
          </a:p>
          <a:p>
            <a:r>
              <a:rPr lang="pt-BR" sz="2400" dirty="0" smtClean="0"/>
              <a:t>Curso de capacitação procedimentos financeiros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- 10 a 14/06:2013</a:t>
            </a:r>
          </a:p>
          <a:p>
            <a:endParaRPr lang="pt-BR" sz="2400" dirty="0"/>
          </a:p>
          <a:p>
            <a:r>
              <a:rPr lang="pt-BR" sz="2400" dirty="0" smtClean="0"/>
              <a:t>Elaboração das Demonstrações Financeiras</a:t>
            </a:r>
          </a:p>
          <a:p>
            <a:r>
              <a:rPr lang="pt-BR" sz="2400" dirty="0" smtClean="0"/>
              <a:t>- A partir de SET/13 </a:t>
            </a:r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  <a:p>
            <a:endParaRPr lang="pt-BR" sz="2400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xmlns="" val="364773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saito\Spark\user\msaito@capital.ms.gov.br\downloads\base_ppt-01-cap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0" y="2975563"/>
            <a:ext cx="9001125" cy="378565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OBRIGADO!</a:t>
            </a:r>
            <a:endParaRPr lang="pt-BR" sz="24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			EQUIPE FINANCEIRA - UCP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		Sérgio Martins da Silva - sergio.martins.silva@fazenda.gov.br</a:t>
            </a:r>
            <a:endParaRPr lang="pt-BR" sz="16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		61 3412-2441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		Antônio Carlos de Oliveira – antonio.c.oliveira@fazenda.gov.br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		61 3412 –2490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		Cleide  Maria da Costa – cleide-maria.costa@fazenda.gov.br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			61 3412-2491</a:t>
            </a:r>
            <a:endParaRPr lang="pt-BR" sz="16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83568" y="1844824"/>
            <a:ext cx="61606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 smtClean="0"/>
          </a:p>
          <a:p>
            <a:r>
              <a:rPr lang="pt-BR" b="1" dirty="0" smtClean="0"/>
              <a:t>INDICADORES  FINANCEIROS</a:t>
            </a:r>
          </a:p>
          <a:p>
            <a:endParaRPr lang="pt-BR" b="1" dirty="0"/>
          </a:p>
          <a:p>
            <a:r>
              <a:rPr lang="pt-BR" b="1" dirty="0" smtClean="0"/>
              <a:t>DEMONSTRAÇÕES FINANCEIRAS DO PROGRAMA</a:t>
            </a:r>
          </a:p>
          <a:p>
            <a:endParaRPr lang="pt-BR" b="1" dirty="0"/>
          </a:p>
          <a:p>
            <a:r>
              <a:rPr lang="pt-BR" b="1" dirty="0" smtClean="0"/>
              <a:t>INFORMES FINANCEIROS</a:t>
            </a:r>
          </a:p>
          <a:p>
            <a:endParaRPr lang="pt-BR" b="1" dirty="0"/>
          </a:p>
          <a:p>
            <a:r>
              <a:rPr lang="pt-BR" b="1" dirty="0" smtClean="0"/>
              <a:t>TEMAS LIVRES DE INTERESSE DOS SUBMUTUÁRIOS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7384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814" y="5087838"/>
            <a:ext cx="8248650" cy="933450"/>
          </a:xfrm>
          <a:prstGeom prst="rect">
            <a:avLst/>
          </a:prstGeom>
        </p:spPr>
      </p:pic>
      <p:pic>
        <p:nvPicPr>
          <p:cNvPr id="3" name="Imagem 2">
            <a:hlinkClick r:id="rId5" action="ppaction://hlinkfile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9814" y="1991494"/>
            <a:ext cx="8248650" cy="93345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7188" y="3503662"/>
            <a:ext cx="8248650" cy="93345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507188" y="1115452"/>
            <a:ext cx="5096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Indicadores de eficácia – área financeira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07188" y="1556792"/>
            <a:ext cx="1851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 – Desembolso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539552" y="2987660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 – execução do gasto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1560" y="4499828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 – Contratação</a:t>
            </a:r>
          </a:p>
        </p:txBody>
      </p:sp>
    </p:spTree>
    <p:extLst>
      <p:ext uri="{BB962C8B-B14F-4D97-AF65-F5344CB8AC3E}">
        <p14:creationId xmlns:p14="http://schemas.microsoft.com/office/powerpoint/2010/main" xmlns="" val="258183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364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4926350"/>
              </p:ext>
            </p:extLst>
          </p:nvPr>
        </p:nvGraphicFramePr>
        <p:xfrm>
          <a:off x="179512" y="1273036"/>
          <a:ext cx="8640960" cy="539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19895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3266534"/>
              </p:ext>
            </p:extLst>
          </p:nvPr>
        </p:nvGraphicFramePr>
        <p:xfrm>
          <a:off x="277018" y="1268760"/>
          <a:ext cx="8591551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5432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4624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áfico 3">
            <a:hlinkClick r:id="rId4" action="ppaction://hlinkfile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79604217"/>
              </p:ext>
            </p:extLst>
          </p:nvPr>
        </p:nvGraphicFramePr>
        <p:xfrm>
          <a:off x="357188" y="1340768"/>
          <a:ext cx="846328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19407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78947" y="1340768"/>
            <a:ext cx="81032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PT" sz="2000" b="1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DEMONSTRAÇÕES FINANCEIRAS E REGULAMENTOS DO PNAFM</a:t>
            </a:r>
          </a:p>
          <a:p>
            <a:pPr marL="457200" indent="-457200" algn="ctr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PT" sz="2000" b="1" dirty="0">
              <a:solidFill>
                <a:srgbClr val="003366"/>
              </a:solidFill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Estrutura das UEM 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000" dirty="0" smtClean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Procedimentos </a:t>
            </a: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de Aquisição - Ex-Post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Demonstrações Financeiras Básicas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Informações Financeiras Complementares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Relatórios de Progresso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Cumprimento do ROP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Cumprimento das Cláusulas Contratuais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Recomendações das Missões de Avaliação e Acompanhamento</a:t>
            </a:r>
          </a:p>
          <a:p>
            <a:pPr marL="0" indent="0" eaLnBrk="1" fontAlgn="auto" hangingPunct="1">
              <a:lnSpc>
                <a:spcPct val="80000"/>
              </a:lnSpc>
              <a:spcBef>
                <a:spcPct val="40000"/>
              </a:spcBef>
              <a:spcAft>
                <a:spcPts val="0"/>
              </a:spcAft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>
                <a:solidFill>
                  <a:srgbClr val="003366"/>
                </a:solidFill>
                <a:latin typeface="Arial" pitchFamily="34" charset="0"/>
                <a:cs typeface="Arial" pitchFamily="34" charset="0"/>
              </a:rPr>
              <a:t> Recomendações da Auditoria do Programa</a:t>
            </a:r>
          </a:p>
        </p:txBody>
      </p:sp>
    </p:spTree>
    <p:extLst>
      <p:ext uri="{BB962C8B-B14F-4D97-AF65-F5344CB8AC3E}">
        <p14:creationId xmlns:p14="http://schemas.microsoft.com/office/powerpoint/2010/main" xmlns="" val="288260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899592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>
          <a:xfrm>
            <a:off x="611188" y="1628775"/>
            <a:ext cx="8353425" cy="410527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rgbClr val="000066"/>
              </a:buClr>
              <a:buFont typeface="Wingdings 3" pitchFamily="18" charset="2"/>
              <a:buNone/>
              <a:defRPr/>
            </a:pPr>
            <a:r>
              <a:rPr lang="pt-PT" sz="20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Auditorias Normais</a:t>
            </a:r>
          </a:p>
          <a:p>
            <a:pPr marL="0" indent="0" eaLnBrk="1" hangingPunct="1">
              <a:lnSpc>
                <a:spcPct val="90000"/>
              </a:lnSpc>
              <a:buClr>
                <a:srgbClr val="000066"/>
              </a:buClr>
              <a:buFont typeface="Wingdings 3" pitchFamily="18" charset="2"/>
              <a:buNone/>
              <a:defRPr/>
            </a:pPr>
            <a:endParaRPr lang="pt-PT" sz="2000" b="1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buClr>
                <a:srgbClr val="000066"/>
              </a:buClr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Demonstrações Financeiras</a:t>
            </a:r>
          </a:p>
          <a:p>
            <a:pPr marL="1076325" lvl="1" indent="0" eaLnBrk="1" hangingPunct="1">
              <a:lnSpc>
                <a:spcPct val="90000"/>
              </a:lnSpc>
              <a:buClr>
                <a:srgbClr val="0000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Até 120 dias após o encerramento do exercício.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40000"/>
              </a:spcBef>
              <a:buClr>
                <a:srgbClr val="000066"/>
              </a:buClr>
              <a:buFont typeface="Arial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Revisão Ex-Post (Justificativas de Gasto do Semestre)</a:t>
            </a:r>
          </a:p>
          <a:p>
            <a:pPr marL="1076325" lvl="1" indent="-28575" eaLnBrk="1" hangingPunct="1">
              <a:lnSpc>
                <a:spcPct val="90000"/>
              </a:lnSpc>
              <a:buClr>
                <a:srgbClr val="000066"/>
              </a:buClr>
              <a:buSzPct val="68000"/>
              <a:buFont typeface="Arial" pitchFamily="34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Até 90 dias após o fim do semestre</a:t>
            </a:r>
          </a:p>
          <a:p>
            <a:pPr marL="1076325" lvl="1" indent="-28575" eaLnBrk="1" hangingPunct="1">
              <a:lnSpc>
                <a:spcPct val="90000"/>
              </a:lnSpc>
              <a:buClr>
                <a:srgbClr val="000066"/>
              </a:buClr>
              <a:buFont typeface="Verdana" pitchFamily="34" charset="0"/>
              <a:buNone/>
              <a:defRPr/>
            </a:pPr>
            <a:endParaRPr lang="pt-PT" sz="2000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0" lvl="1" indent="0" eaLnBrk="1" hangingPunct="1">
              <a:lnSpc>
                <a:spcPct val="90000"/>
              </a:lnSpc>
              <a:buClr>
                <a:srgbClr val="000066"/>
              </a:buClr>
              <a:buFont typeface="Verdana" pitchFamily="34" charset="0"/>
              <a:buNone/>
              <a:defRPr/>
            </a:pPr>
            <a:r>
              <a:rPr lang="pt-PT" sz="2000" b="1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Auditoria de Projeto Específico</a:t>
            </a: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</a:t>
            </a:r>
          </a:p>
          <a:p>
            <a:pPr marL="0" lvl="1" indent="0" eaLnBrk="1" hangingPunct="1">
              <a:lnSpc>
                <a:spcPct val="90000"/>
              </a:lnSpc>
              <a:buClr>
                <a:srgbClr val="000066"/>
              </a:buClr>
              <a:buFont typeface="Verdana" pitchFamily="34" charset="0"/>
              <a:buNone/>
              <a:defRPr/>
            </a:pPr>
            <a:endParaRPr lang="pt-PT" sz="2000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457200" indent="-457200" eaLnBrk="1" hangingPunct="1">
              <a:lnSpc>
                <a:spcPct val="90000"/>
              </a:lnSpc>
              <a:buClr>
                <a:srgbClr val="000066"/>
              </a:buClr>
              <a:buFont typeface="Arial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O BID ou o MF poderá requisitar auditoria complementar de projeto específico - Fonte LOCAL</a:t>
            </a:r>
          </a:p>
          <a:p>
            <a:pPr marL="457200" indent="-457200" eaLnBrk="1" hangingPunct="1">
              <a:lnSpc>
                <a:spcPct val="90000"/>
              </a:lnSpc>
              <a:buClr>
                <a:srgbClr val="000066"/>
              </a:buClr>
              <a:buFont typeface="Arial" charset="0"/>
              <a:buChar char="•"/>
              <a:defRPr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MF e Municípios - poderão contratar auditoria para auxiliar a CGU</a:t>
            </a:r>
          </a:p>
        </p:txBody>
      </p:sp>
    </p:spTree>
    <p:extLst>
      <p:ext uri="{BB962C8B-B14F-4D97-AF65-F5344CB8AC3E}">
        <p14:creationId xmlns:p14="http://schemas.microsoft.com/office/powerpoint/2010/main" xmlns="" val="15825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saito\Spark\user\msaito@capital.ms.gov.br\downloads\base_ppt-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357188" y="428625"/>
            <a:ext cx="45720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GESTÃO FINANCEIRA DO PNAFM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Sérgio Martins da Silva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560" y="177281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684213" y="1700213"/>
            <a:ext cx="8280400" cy="41052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Revisão Ex-Post - Outorgada pelo BID de acordo com a capacidade do executor do projeto para aplicação das normas do BID.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  <a:buFont typeface="Wingdings 3" pitchFamily="18" charset="2"/>
              <a:buNone/>
            </a:pPr>
            <a:endParaRPr lang="pt-PT" sz="2000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Processos Licitatórios:</a:t>
            </a:r>
          </a:p>
          <a:p>
            <a:pPr marL="676275" indent="0" algn="just">
              <a:lnSpc>
                <a:spcPct val="90000"/>
              </a:lnSpc>
              <a:buClr>
                <a:srgbClr val="003366"/>
              </a:buClr>
              <a:buSzPct val="68000"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Normas do BID/Legislação Nacional.</a:t>
            </a:r>
          </a:p>
          <a:p>
            <a:pPr marL="808038" indent="-131763" algn="just">
              <a:lnSpc>
                <a:spcPct val="90000"/>
              </a:lnSpc>
              <a:buClr>
                <a:srgbClr val="003366"/>
              </a:buClr>
              <a:buSzPct val="68000"/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Manter documentos da licitação por 5 anos à disposição da        Auditoria do Programa.</a:t>
            </a:r>
          </a:p>
          <a:p>
            <a:pPr marL="676275" indent="0" algn="just">
              <a:lnSpc>
                <a:spcPct val="90000"/>
              </a:lnSpc>
              <a:buClr>
                <a:srgbClr val="003366"/>
              </a:buClr>
              <a:buSzPct val="68000"/>
              <a:buNone/>
            </a:pPr>
            <a:endParaRPr lang="pt-PT" sz="2000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Registros Contábeis.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endParaRPr lang="pt-PT" sz="2000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Produtos implantados.</a:t>
            </a: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endParaRPr lang="pt-PT" sz="2000" dirty="0" smtClean="0">
              <a:solidFill>
                <a:srgbClr val="003366"/>
              </a:solidFill>
              <a:latin typeface="Arial" charset="0"/>
              <a:cs typeface="Arial" charset="0"/>
            </a:endParaRPr>
          </a:p>
          <a:p>
            <a:pPr marL="0" indent="0" algn="just" eaLnBrk="1" hangingPunct="1">
              <a:lnSpc>
                <a:spcPct val="90000"/>
              </a:lnSpc>
              <a:buClr>
                <a:srgbClr val="003366"/>
              </a:buClr>
            </a:pPr>
            <a:r>
              <a:rPr lang="pt-PT" sz="2000" dirty="0" smtClean="0">
                <a:solidFill>
                  <a:srgbClr val="003366"/>
                </a:solidFill>
                <a:latin typeface="Arial" charset="0"/>
                <a:cs typeface="Arial" charset="0"/>
              </a:rPr>
              <a:t> Ajustes Recomendados</a:t>
            </a:r>
          </a:p>
        </p:txBody>
      </p:sp>
    </p:spTree>
    <p:extLst>
      <p:ext uri="{BB962C8B-B14F-4D97-AF65-F5344CB8AC3E}">
        <p14:creationId xmlns:p14="http://schemas.microsoft.com/office/powerpoint/2010/main" xmlns="" val="32964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593</Words>
  <Application>Microsoft Office PowerPoint</Application>
  <PresentationFormat>Apresentação na tela (4:3)</PresentationFormat>
  <Paragraphs>168</Paragraphs>
  <Slides>18</Slides>
  <Notes>18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Mapa de Relacionamento Institucional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msaito</dc:creator>
  <cp:lastModifiedBy>IrmaBC</cp:lastModifiedBy>
  <cp:revision>40</cp:revision>
  <dcterms:created xsi:type="dcterms:W3CDTF">2012-04-13T19:51:33Z</dcterms:created>
  <dcterms:modified xsi:type="dcterms:W3CDTF">2018-08-30T18:53:36Z</dcterms:modified>
</cp:coreProperties>
</file>