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rawings/drawing3.xml" ContentType="application/vnd.openxmlformats-officedocument.drawingml.chartshape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heme/themeOverride4.xml" ContentType="application/vnd.openxmlformats-officedocument.themeOverride+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63" r:id="rId4"/>
    <p:sldId id="259" r:id="rId5"/>
    <p:sldId id="261" r:id="rId6"/>
    <p:sldId id="262" r:id="rId7"/>
    <p:sldId id="264" r:id="rId8"/>
    <p:sldId id="270" r:id="rId9"/>
    <p:sldId id="271" r:id="rId10"/>
    <p:sldId id="266" r:id="rId11"/>
    <p:sldId id="269" r:id="rId12"/>
    <p:sldId id="267" r:id="rId13"/>
    <p:sldId id="268" r:id="rId14"/>
    <p:sldId id="258" r:id="rId15"/>
    <p:sldId id="272" r:id="rId16"/>
    <p:sldId id="273" r:id="rId17"/>
    <p:sldId id="274" r:id="rId18"/>
    <p:sldId id="275" r:id="rId19"/>
    <p:sldId id="276" r:id="rId20"/>
    <p:sldId id="277" r:id="rId21"/>
  </p:sldIdLst>
  <p:sldSz cx="9144000" cy="6858000" type="screen4x3"/>
  <p:notesSz cx="6797675" cy="9926638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2C69B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23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01803052120\Desktop\2016%20PNAFM%202%20-%20An&#225;lise%20dos%20Munic&#237;pios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C:\Users\01803052120\Desktop\Mun\2016%20PNAFM%202%20-%20An&#225;lise%20dos%20Munic&#237;pios%20(1)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C:\Users\01803052120\Desktop\Mun\2016%20PNAFM%202%20-%20An&#225;lise%20dos%20Munic&#237;pios%20(1)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10890813671\Downloads\Participa&#231;&#227;o%20question&#225;rio.xlsx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600" dirty="0" err="1"/>
              <a:t>Evolução</a:t>
            </a:r>
            <a:r>
              <a:rPr lang="en-US" sz="1600" dirty="0"/>
              <a:t> IPTU e ISS (</a:t>
            </a:r>
            <a:r>
              <a:rPr lang="en-US" sz="1600" dirty="0" err="1"/>
              <a:t>valores</a:t>
            </a:r>
            <a:r>
              <a:rPr lang="en-US" sz="1600" baseline="0" dirty="0"/>
              <a:t> de </a:t>
            </a:r>
            <a:r>
              <a:rPr lang="en-US" sz="1600" baseline="0" dirty="0" smtClean="0"/>
              <a:t>2015)</a:t>
            </a:r>
            <a:endParaRPr lang="en-US" sz="1600" baseline="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'Municipio graf Impressão'!$D$658</c:f>
              <c:strCache>
                <c:ptCount val="1"/>
                <c:pt idx="0">
                  <c:v>Total IPTU e ISS</c:v>
                </c:pt>
              </c:strCache>
            </c:strRef>
          </c:tx>
          <c:dPt>
            <c:idx val="1"/>
            <c:spPr>
              <a:solidFill>
                <a:schemeClr val="accent6"/>
              </a:solidFill>
              <a:ln w="25400">
                <a:solidFill>
                  <a:schemeClr val="accent6">
                    <a:lumMod val="75000"/>
                  </a:schemeClr>
                </a:solidFill>
              </a:ln>
            </c:spPr>
          </c:dPt>
          <c:cat>
            <c:numRef>
              <c:f>'Municipio graf Impressão'!$A$659:$A$665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'Municipio graf Impressão'!$D$659:$D$665</c:f>
              <c:numCache>
                <c:formatCode>_(* #,##0.00_);_(* \(#,##0.00\);_(* "-"??_);_(@_)</c:formatCode>
                <c:ptCount val="7"/>
                <c:pt idx="0">
                  <c:v>608402812.29822564</c:v>
                </c:pt>
                <c:pt idx="1">
                  <c:v>735948723.84895432</c:v>
                </c:pt>
                <c:pt idx="2">
                  <c:v>791364052.20843065</c:v>
                </c:pt>
                <c:pt idx="3">
                  <c:v>856892100.22000051</c:v>
                </c:pt>
                <c:pt idx="4">
                  <c:v>865684327.49148583</c:v>
                </c:pt>
                <c:pt idx="5">
                  <c:v>1013075609.140098</c:v>
                </c:pt>
                <c:pt idx="6">
                  <c:v>980956499.98000002</c:v>
                </c:pt>
              </c:numCache>
            </c:numRef>
          </c:val>
        </c:ser>
        <c:axId val="77824768"/>
        <c:axId val="77827072"/>
      </c:barChart>
      <c:catAx>
        <c:axId val="77824768"/>
        <c:scaling>
          <c:orientation val="minMax"/>
        </c:scaling>
        <c:axPos val="b"/>
        <c:numFmt formatCode="General" sourceLinked="1"/>
        <c:majorTickMark val="none"/>
        <c:tickLblPos val="nextTo"/>
        <c:crossAx val="77827072"/>
        <c:crosses val="autoZero"/>
        <c:auto val="1"/>
        <c:lblAlgn val="ctr"/>
        <c:lblOffset val="100"/>
        <c:tickLblSkip val="1"/>
        <c:tickMarkSkip val="2006"/>
      </c:catAx>
      <c:valAx>
        <c:axId val="77827072"/>
        <c:scaling>
          <c:orientation val="minMax"/>
        </c:scaling>
        <c:axPos val="l"/>
        <c:majorGridlines/>
        <c:numFmt formatCode="&quot;R$&quot;\ #,##0.00" sourceLinked="0"/>
        <c:majorTickMark val="none"/>
        <c:tickLblPos val="nextTo"/>
        <c:txPr>
          <a:bodyPr/>
          <a:lstStyle/>
          <a:p>
            <a:pPr>
              <a:defRPr sz="800"/>
            </a:pPr>
            <a:endParaRPr lang="pt-BR"/>
          </a:p>
        </c:txPr>
        <c:crossAx val="77824768"/>
        <c:crosses val="autoZero"/>
        <c:crossBetween val="between"/>
      </c:valAx>
    </c:plotArea>
    <c:legend>
      <c:legendPos val="b"/>
      <c:layout/>
    </c:legend>
    <c:plotVisOnly val="1"/>
    <c:dispBlanksAs val="zero"/>
  </c:chart>
  <c:spPr>
    <a:solidFill>
      <a:schemeClr val="bg1"/>
    </a:solidFill>
    <a:ln>
      <a:solidFill>
        <a:schemeClr val="tx1"/>
      </a:solidFill>
    </a:ln>
  </c:spPr>
  <c:externalData r:id="rId2"/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600" dirty="0" err="1"/>
              <a:t>Evolução</a:t>
            </a:r>
            <a:r>
              <a:rPr lang="en-US" sz="1600" dirty="0"/>
              <a:t> IPTU e ISS (</a:t>
            </a:r>
            <a:r>
              <a:rPr lang="en-US" sz="1600" dirty="0" err="1"/>
              <a:t>valores</a:t>
            </a:r>
            <a:r>
              <a:rPr lang="en-US" sz="1600" baseline="0" dirty="0"/>
              <a:t> de 2015)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'[2016 PNAFM 2 - Análise dos Municípios (1).xlsx]Indaial a São Paulo'!$D$34</c:f>
              <c:strCache>
                <c:ptCount val="1"/>
                <c:pt idx="0">
                  <c:v>Total IPTU e ISS</c:v>
                </c:pt>
              </c:strCache>
            </c:strRef>
          </c:tx>
          <c:dPt>
            <c:idx val="2"/>
            <c:spPr>
              <a:solidFill>
                <a:schemeClr val="accent6"/>
              </a:solidFill>
              <a:ln w="25400">
                <a:solidFill>
                  <a:schemeClr val="accent6">
                    <a:lumMod val="75000"/>
                  </a:schemeClr>
                </a:solidFill>
              </a:ln>
            </c:spPr>
          </c:dPt>
          <c:cat>
            <c:numRef>
              <c:f>'[2016 PNAFM 2 - Análise dos Municípios (1).xlsx]Indaial a São Paulo'!$A$35:$A$41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'[2016 PNAFM 2 - Análise dos Municípios (1).xlsx]Indaial a São Paulo'!$D$35:$D$41</c:f>
              <c:numCache>
                <c:formatCode>_(* #,##0.00_);_(* \(#,##0.00\);_(* "-"??_);_(@_)</c:formatCode>
                <c:ptCount val="7"/>
                <c:pt idx="0">
                  <c:v>8482047.294700915</c:v>
                </c:pt>
                <c:pt idx="1">
                  <c:v>10214596.734915663</c:v>
                </c:pt>
                <c:pt idx="2">
                  <c:v>11586715.336485511</c:v>
                </c:pt>
                <c:pt idx="3">
                  <c:v>11552442.698380493</c:v>
                </c:pt>
                <c:pt idx="4">
                  <c:v>12434777.068555139</c:v>
                </c:pt>
                <c:pt idx="5">
                  <c:v>13939038.604847999</c:v>
                </c:pt>
                <c:pt idx="6">
                  <c:v>12324225.83</c:v>
                </c:pt>
              </c:numCache>
            </c:numRef>
          </c:val>
        </c:ser>
        <c:axId val="82800000"/>
        <c:axId val="86543360"/>
      </c:barChart>
      <c:catAx>
        <c:axId val="82800000"/>
        <c:scaling>
          <c:orientation val="minMax"/>
        </c:scaling>
        <c:axPos val="b"/>
        <c:numFmt formatCode="General" sourceLinked="1"/>
        <c:majorTickMark val="none"/>
        <c:tickLblPos val="nextTo"/>
        <c:crossAx val="86543360"/>
        <c:crosses val="autoZero"/>
        <c:auto val="1"/>
        <c:lblAlgn val="ctr"/>
        <c:lblOffset val="100"/>
        <c:tickLblSkip val="1"/>
        <c:tickMarkSkip val="2006"/>
      </c:catAx>
      <c:valAx>
        <c:axId val="86543360"/>
        <c:scaling>
          <c:orientation val="minMax"/>
        </c:scaling>
        <c:axPos val="l"/>
        <c:majorGridlines/>
        <c:numFmt formatCode="&quot;R$&quot;\ #,##0.00" sourceLinked="0"/>
        <c:majorTickMark val="none"/>
        <c:tickLblPos val="nextTo"/>
        <c:txPr>
          <a:bodyPr/>
          <a:lstStyle/>
          <a:p>
            <a:pPr>
              <a:defRPr sz="800"/>
            </a:pPr>
            <a:endParaRPr lang="pt-BR"/>
          </a:p>
        </c:txPr>
        <c:crossAx val="82800000"/>
        <c:crosses val="autoZero"/>
        <c:crossBetween val="between"/>
      </c:valAx>
    </c:plotArea>
    <c:legend>
      <c:legendPos val="b"/>
      <c:layout/>
    </c:legend>
    <c:plotVisOnly val="1"/>
    <c:dispBlanksAs val="zero"/>
  </c:chart>
  <c:spPr>
    <a:ln>
      <a:solidFill>
        <a:schemeClr val="tx1"/>
      </a:solidFill>
    </a:ln>
  </c:spPr>
  <c:externalData r:id="rId2"/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600" dirty="0" err="1"/>
              <a:t>Evolução</a:t>
            </a:r>
            <a:r>
              <a:rPr lang="en-US" sz="1600" dirty="0"/>
              <a:t> IPTU e ISS (</a:t>
            </a:r>
            <a:r>
              <a:rPr lang="en-US" sz="1600" dirty="0" err="1"/>
              <a:t>valores</a:t>
            </a:r>
            <a:r>
              <a:rPr lang="en-US" sz="1600" baseline="0" dirty="0"/>
              <a:t> de 2015)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'[2016 PNAFM 2 - Análise dos Municípios (1).xlsx]Indaial a São Paulo'!$D$350</c:f>
              <c:strCache>
                <c:ptCount val="1"/>
                <c:pt idx="0">
                  <c:v>Total IPTU e ISS</c:v>
                </c:pt>
              </c:strCache>
            </c:strRef>
          </c:tx>
          <c:dPt>
            <c:idx val="3"/>
            <c:spPr>
              <a:solidFill>
                <a:schemeClr val="accent6"/>
              </a:solidFill>
              <a:ln w="25400">
                <a:solidFill>
                  <a:schemeClr val="accent6">
                    <a:lumMod val="75000"/>
                  </a:schemeClr>
                </a:solidFill>
              </a:ln>
            </c:spPr>
          </c:dPt>
          <c:cat>
            <c:numRef>
              <c:f>'[2016 PNAFM 2 - Análise dos Municípios (1).xlsx]Indaial a São Paulo'!$A$351:$A$357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'[2016 PNAFM 2 - Análise dos Municípios (1).xlsx]Indaial a São Paulo'!$D$351:$D$357</c:f>
              <c:numCache>
                <c:formatCode>_(* #,##0.00_);_(* \(#,##0.00\);_(* "-"??_);_(@_)</c:formatCode>
                <c:ptCount val="7"/>
                <c:pt idx="0">
                  <c:v>60147912.967765324</c:v>
                </c:pt>
                <c:pt idx="1">
                  <c:v>66369169.853848584</c:v>
                </c:pt>
                <c:pt idx="2">
                  <c:v>63432067.581808053</c:v>
                </c:pt>
                <c:pt idx="3">
                  <c:v>65002962.21134977</c:v>
                </c:pt>
                <c:pt idx="4">
                  <c:v>64185898.722906552</c:v>
                </c:pt>
                <c:pt idx="5">
                  <c:v>64811610.268671013</c:v>
                </c:pt>
                <c:pt idx="6">
                  <c:v>56906640.880000003</c:v>
                </c:pt>
              </c:numCache>
            </c:numRef>
          </c:val>
        </c:ser>
        <c:axId val="115275648"/>
        <c:axId val="115277184"/>
      </c:barChart>
      <c:catAx>
        <c:axId val="115275648"/>
        <c:scaling>
          <c:orientation val="minMax"/>
        </c:scaling>
        <c:axPos val="b"/>
        <c:numFmt formatCode="General" sourceLinked="1"/>
        <c:majorTickMark val="none"/>
        <c:tickLblPos val="nextTo"/>
        <c:crossAx val="115277184"/>
        <c:crosses val="autoZero"/>
        <c:auto val="1"/>
        <c:lblAlgn val="ctr"/>
        <c:lblOffset val="100"/>
        <c:tickLblSkip val="1"/>
        <c:tickMarkSkip val="2006"/>
      </c:catAx>
      <c:valAx>
        <c:axId val="115277184"/>
        <c:scaling>
          <c:orientation val="minMax"/>
          <c:min val="0"/>
        </c:scaling>
        <c:axPos val="l"/>
        <c:majorGridlines/>
        <c:numFmt formatCode="&quot;R$&quot;\ #,##0.00" sourceLinked="0"/>
        <c:majorTickMark val="none"/>
        <c:tickLblPos val="nextTo"/>
        <c:txPr>
          <a:bodyPr/>
          <a:lstStyle/>
          <a:p>
            <a:pPr>
              <a:defRPr sz="800"/>
            </a:pPr>
            <a:endParaRPr lang="pt-BR"/>
          </a:p>
        </c:txPr>
        <c:crossAx val="115275648"/>
        <c:crosses val="autoZero"/>
        <c:crossBetween val="between"/>
      </c:valAx>
    </c:plotArea>
    <c:legend>
      <c:legendPos val="b"/>
      <c:layout/>
    </c:legend>
    <c:plotVisOnly val="1"/>
    <c:dispBlanksAs val="zero"/>
  </c:chart>
  <c:spPr>
    <a:ln>
      <a:solidFill>
        <a:schemeClr val="tx1"/>
      </a:solidFill>
    </a:ln>
  </c:spPr>
  <c:externalData r:id="rId2"/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lrMapOvr bg1="lt1" tx1="dk1" bg2="lt2" tx2="dk2" accent1="accent1" accent2="accent2" accent3="accent3" accent4="accent4" accent5="accent5" accent6="accent6" hlink="hlink" folHlink="folHlink"/>
  <c:chart>
    <c:view3D>
      <c:rotX val="40"/>
      <c:perspective val="60"/>
    </c:view3D>
    <c:plotArea>
      <c:layout/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7.874715660542432E-2"/>
                  <c:y val="0.39048046077573839"/>
                </c:manualLayout>
              </c:layout>
              <c:tx>
                <c:rich>
                  <a:bodyPr/>
                  <a:lstStyle/>
                  <a:p>
                    <a:r>
                      <a:rPr lang="en-US" sz="1800" b="1"/>
                      <a:t>5</a:t>
                    </a:r>
                    <a:r>
                      <a:rPr lang="en-US"/>
                      <a:t>4,55%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2715223097112882E-2"/>
                  <c:y val="-0.21206875182268894"/>
                </c:manualLayout>
              </c:layout>
              <c:tx>
                <c:rich>
                  <a:bodyPr/>
                  <a:lstStyle/>
                  <a:p>
                    <a:r>
                      <a:rPr lang="en-US" sz="1800" b="1"/>
                      <a:t>4</a:t>
                    </a:r>
                    <a:r>
                      <a:rPr lang="en-US"/>
                      <a:t>5,45%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pt-BR"/>
              </a:p>
            </c:txPr>
            <c:showVal val="1"/>
            <c:extLst>
              <c:ext xmlns:c15="http://schemas.microsoft.com/office/drawing/2012/chart" uri="{CE6537A1-D6FC-4f65-9D91-7224C49458BB}"/>
            </c:extLst>
          </c:dLbls>
          <c:cat>
            <c:strRef>
              <c:f>Plan1!$A$2:$A$3</c:f>
              <c:strCache>
                <c:ptCount val="2"/>
                <c:pt idx="0">
                  <c:v>Responderam</c:v>
                </c:pt>
                <c:pt idx="1">
                  <c:v>Não responderam</c:v>
                </c:pt>
              </c:strCache>
            </c:strRef>
          </c:cat>
          <c:val>
            <c:numRef>
              <c:f>Plan1!$B$2:$B$3</c:f>
              <c:numCache>
                <c:formatCode>General</c:formatCode>
                <c:ptCount val="2"/>
                <c:pt idx="0">
                  <c:v>54.54545454545454</c:v>
                </c:pt>
                <c:pt idx="1">
                  <c:v>45.454545454545304</c:v>
                </c:pt>
              </c:numCache>
            </c:numRef>
          </c:val>
        </c:ser>
      </c:pie3DChart>
    </c:plotArea>
    <c:legend>
      <c:legendPos val="r"/>
      <c:txPr>
        <a:bodyPr/>
        <a:lstStyle/>
        <a:p>
          <a:pPr>
            <a:defRPr sz="1200"/>
          </a:pPr>
          <a:endParaRPr lang="pt-BR"/>
        </a:p>
      </c:txPr>
    </c:legend>
    <c:plotVisOnly val="1"/>
    <c:dispBlanksAs val="zero"/>
  </c:chart>
  <c:externalData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0.42006</cdr:x>
      <cdr:y>0.65182</cdr:y>
    </cdr:from>
    <cdr:to>
      <cdr:x>0.60815</cdr:x>
      <cdr:y>0.97571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2042160" y="184023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t-BR" sz="11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0.42006</cdr:x>
      <cdr:y>0.65182</cdr:y>
    </cdr:from>
    <cdr:to>
      <cdr:x>0.60815</cdr:x>
      <cdr:y>0.97571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2042160" y="184023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t-BR" sz="11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0.42006</cdr:x>
      <cdr:y>0.65182</cdr:y>
    </cdr:from>
    <cdr:to>
      <cdr:x>0.60815</cdr:x>
      <cdr:y>0.97571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2042160" y="184023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t-BR" sz="110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3883F1E-B8CB-4574-9A6C-A6A75400A601}" type="datetimeFigureOut">
              <a:rPr lang="pt-BR"/>
              <a:pPr>
                <a:defRPr/>
              </a:pPr>
              <a:t>08/06/2016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20B5114-7803-4424-ADAF-2D733D34A25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4DE77BC-5734-444B-89D1-CCE5EDBABFF6}" type="datetimeFigureOut">
              <a:rPr lang="pt-BR"/>
              <a:pPr>
                <a:defRPr/>
              </a:pPr>
              <a:t>08/06/2016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562E073-3860-4473-9E15-851F40FFC4E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2355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AA8CAA6-CFCE-4844-BF95-70220E9E3FD1}" type="slidenum">
              <a:rPr lang="pt-BR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277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25E9177-7A50-435B-8E16-78663CE96371}" type="slidenum">
              <a:rPr lang="pt-BR"/>
              <a:pPr/>
              <a:t>17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379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C87A64-2999-42ED-B043-4322F1169877}" type="slidenum">
              <a:rPr lang="pt-BR"/>
              <a:pPr/>
              <a:t>18</a:t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482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668E6E6-683E-489B-8115-30E0EB920CB7}" type="slidenum">
              <a:rPr lang="pt-BR"/>
              <a:pPr/>
              <a:t>19</a:t>
            </a:fld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584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2A8FB6E-E0E4-4BF5-9139-745CD68D969D}" type="slidenum">
              <a:rPr lang="pt-BR"/>
              <a:pPr/>
              <a:t>20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2458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3BE423B-AC74-40AE-8DE3-474AB008108D}" type="slidenum">
              <a:rPr lang="pt-BR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2560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AD9C99-64E5-4562-B835-1870B7291CCF}" type="slidenum">
              <a:rPr lang="pt-BR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2662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6430586-A429-483A-AA45-4376D7F301CE}" type="slidenum">
              <a:rPr lang="pt-BR"/>
              <a:pPr/>
              <a:t>10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2765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2B72148-4F09-48C6-A609-C9856ADE240C}" type="slidenum">
              <a:rPr lang="pt-BR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2867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1C0D2D6-4684-4B5A-B6DB-B23528689BBB}" type="slidenum">
              <a:rPr lang="pt-BR"/>
              <a:pPr/>
              <a:t>12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297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B1412CE-753B-4C71-8CB7-2AF1DB97122F}" type="slidenum">
              <a:rPr lang="pt-BR"/>
              <a:pPr/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072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B8515F5-DD3E-4968-A125-226AA291DCE5}" type="slidenum">
              <a:rPr lang="pt-BR"/>
              <a:pPr/>
              <a:t>15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174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B7BFE33-682F-46D3-BA13-9F385769C94E}" type="slidenum">
              <a:rPr lang="pt-BR"/>
              <a:pPr/>
              <a:t>16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CAB12-0721-43C4-968B-67229F610006}" type="datetimeFigureOut">
              <a:rPr lang="pt-BR"/>
              <a:pPr>
                <a:defRPr/>
              </a:pPr>
              <a:t>08/06/2016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318CA-DB6B-4B8E-8B7F-642F75CD15E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advClick="0" advTm="3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C785F-950C-479B-A90E-12B8C9D99437}" type="datetimeFigureOut">
              <a:rPr lang="pt-BR"/>
              <a:pPr>
                <a:defRPr/>
              </a:pPr>
              <a:t>08/06/2016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C5D18-286A-4944-BDEF-C9875213E0E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advClick="0" advTm="3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F2040-0886-40CC-9A09-5CA4E3DA2ED6}" type="datetimeFigureOut">
              <a:rPr lang="pt-BR"/>
              <a:pPr>
                <a:defRPr/>
              </a:pPr>
              <a:t>08/06/2016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95A9B-C2B3-4D62-922D-378E08F4CEC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advClick="0" advTm="3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3276D-E453-4580-99C6-B9402181E18B}" type="datetimeFigureOut">
              <a:rPr lang="pt-BR"/>
              <a:pPr>
                <a:defRPr/>
              </a:pPr>
              <a:t>08/06/2016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9D9D5-961C-4814-85F0-C035AEFAE9D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advClick="0" advTm="3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309AF-ED14-41AE-ABC9-3BCFA746027C}" type="datetimeFigureOut">
              <a:rPr lang="pt-BR"/>
              <a:pPr>
                <a:defRPr/>
              </a:pPr>
              <a:t>08/06/2016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B549A-497E-4C50-A48A-DE71B505D67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advClick="0" advTm="3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926F2-2C59-4177-A8CA-C197CEA3425A}" type="datetimeFigureOut">
              <a:rPr lang="pt-BR"/>
              <a:pPr>
                <a:defRPr/>
              </a:pPr>
              <a:t>08/06/2016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7E028-2FF6-4C9B-9DB3-3FF0CEAB72D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advClick="0" advTm="3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5F9A9-8FDD-4ECA-A292-7BC3A94B6F1C}" type="datetimeFigureOut">
              <a:rPr lang="pt-BR"/>
              <a:pPr>
                <a:defRPr/>
              </a:pPr>
              <a:t>08/06/2016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C3882-BB38-46AE-A253-C54E211C5DB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advClick="0" advTm="3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649CD-43C1-42DC-A4F9-B5E9D81EC40F}" type="datetimeFigureOut">
              <a:rPr lang="pt-BR"/>
              <a:pPr>
                <a:defRPr/>
              </a:pPr>
              <a:t>08/06/2016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C7EC7-4B5E-4149-9626-DFF847DD726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advClick="0" advTm="3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B49F3-A7CB-482F-B3F0-197D856266BE}" type="datetimeFigureOut">
              <a:rPr lang="pt-BR"/>
              <a:pPr>
                <a:defRPr/>
              </a:pPr>
              <a:t>08/06/2016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B5D41-F54A-41CC-8506-5C63B4F3862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advClick="0" advTm="3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261D9-2154-419E-BFE0-806DCAFE78A7}" type="datetimeFigureOut">
              <a:rPr lang="pt-BR"/>
              <a:pPr>
                <a:defRPr/>
              </a:pPr>
              <a:t>08/06/2016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7325E-0790-4523-9FC2-FCD1C07F5E0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advClick="0" advTm="3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4D440-E97C-4C60-8BDA-6477C205D492}" type="datetimeFigureOut">
              <a:rPr lang="pt-BR"/>
              <a:pPr>
                <a:defRPr/>
              </a:pPr>
              <a:t>08/06/2016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B24F5-4F18-4F78-BA47-4EBE61A97D2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advClick="0" advTm="3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B42EEB-6BB2-4AA7-AAFE-22ADA4DA4228}" type="datetimeFigureOut">
              <a:rPr lang="pt-BR"/>
              <a:pPr>
                <a:defRPr/>
              </a:pPr>
              <a:t>08/06/2016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045EC795-F4E5-4386-8525-7B47754457C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300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saito\Spark\user\msaito@capital.ms.gov.br\downloads\base_ppt-01-cap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4429125" y="2790825"/>
            <a:ext cx="4572000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2" name="CaixaDeTexto 3"/>
          <p:cNvSpPr txBox="1">
            <a:spLocks noChangeArrowheads="1"/>
          </p:cNvSpPr>
          <p:nvPr/>
        </p:nvSpPr>
        <p:spPr bwMode="auto">
          <a:xfrm>
            <a:off x="5292725" y="2997200"/>
            <a:ext cx="3095625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/>
              <a:t>Helder Lara Ferreira Filho</a:t>
            </a:r>
          </a:p>
          <a:p>
            <a:pPr algn="ctr" eaLnBrk="1" hangingPunct="1"/>
            <a:r>
              <a:rPr lang="pt-BR" sz="1400"/>
              <a:t>Analista Financeiro/UCP</a:t>
            </a:r>
          </a:p>
          <a:p>
            <a:pPr eaLnBrk="1" hangingPunct="1"/>
            <a:endParaRPr lang="pt-BR"/>
          </a:p>
        </p:txBody>
      </p:sp>
      <p:sp>
        <p:nvSpPr>
          <p:cNvPr id="2053" name="CaixaDeTexto 5"/>
          <p:cNvSpPr txBox="1">
            <a:spLocks noChangeArrowheads="1"/>
          </p:cNvSpPr>
          <p:nvPr/>
        </p:nvSpPr>
        <p:spPr bwMode="auto">
          <a:xfrm>
            <a:off x="971550" y="5445125"/>
            <a:ext cx="72009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 sz="3600">
                <a:solidFill>
                  <a:schemeClr val="bg1"/>
                </a:solidFill>
              </a:rPr>
              <a:t>12ª Reunião – Campo Grande/MS</a:t>
            </a:r>
          </a:p>
          <a:p>
            <a:pPr algn="ctr" eaLnBrk="1" hangingPunct="1"/>
            <a:endParaRPr lang="pt-BR" b="1">
              <a:solidFill>
                <a:schemeClr val="bg1"/>
              </a:solidFill>
            </a:endParaRPr>
          </a:p>
          <a:p>
            <a:pPr algn="ctr" eaLnBrk="1" hangingPunct="1"/>
            <a:r>
              <a:rPr lang="pt-BR" b="1">
                <a:solidFill>
                  <a:schemeClr val="bg1"/>
                </a:solidFill>
              </a:rPr>
              <a:t>Junho de 2016</a:t>
            </a:r>
          </a:p>
        </p:txBody>
      </p:sp>
      <p:sp>
        <p:nvSpPr>
          <p:cNvPr id="2054" name="CaixaDeTexto 7"/>
          <p:cNvSpPr txBox="1">
            <a:spLocks noChangeArrowheads="1"/>
          </p:cNvSpPr>
          <p:nvPr/>
        </p:nvSpPr>
        <p:spPr bwMode="auto">
          <a:xfrm>
            <a:off x="611188" y="549275"/>
            <a:ext cx="7848600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 sz="3600">
                <a:solidFill>
                  <a:schemeClr val="bg1"/>
                </a:solidFill>
              </a:rPr>
              <a:t>PNAFM II </a:t>
            </a:r>
            <a:r>
              <a:rPr lang="pt-BR">
                <a:solidFill>
                  <a:schemeClr val="bg1"/>
                </a:solidFill>
              </a:rPr>
              <a:t/>
            </a:r>
            <a:br>
              <a:rPr lang="pt-BR">
                <a:solidFill>
                  <a:schemeClr val="bg1"/>
                </a:solidFill>
              </a:rPr>
            </a:br>
            <a:r>
              <a:rPr lang="pt-BR">
                <a:solidFill>
                  <a:schemeClr val="bg1"/>
                </a:solidFill>
              </a:rPr>
              <a:t>A importância da avaliação de sua efetividade para futuros aprimoramentos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CaixaDeTexto 3"/>
          <p:cNvSpPr txBox="1">
            <a:spLocks noChangeArrowheads="1"/>
          </p:cNvSpPr>
          <p:nvPr/>
        </p:nvSpPr>
        <p:spPr bwMode="auto">
          <a:xfrm>
            <a:off x="250825" y="476250"/>
            <a:ext cx="633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 sz="2400"/>
              <a:t>Exemplo: PIB x Arrecadação 2000-2014</a:t>
            </a:r>
          </a:p>
        </p:txBody>
      </p:sp>
      <p:pic>
        <p:nvPicPr>
          <p:cNvPr id="11268" name="Picture 5" descr="C:\Users\10890813671\Downloads\COGEP jun-16\Arrecadação x PIB 2000-201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450" y="1412875"/>
            <a:ext cx="6721475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CaixaDeTexto 6"/>
          <p:cNvSpPr txBox="1">
            <a:spLocks noChangeArrowheads="1"/>
          </p:cNvSpPr>
          <p:nvPr/>
        </p:nvSpPr>
        <p:spPr bwMode="auto">
          <a:xfrm>
            <a:off x="1619250" y="5876925"/>
            <a:ext cx="6121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t-BR" sz="2400"/>
              <a:t>• Relação positiva entre PIB e Arrecadação.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CaixaDeTexto 3"/>
          <p:cNvSpPr txBox="1">
            <a:spLocks noChangeArrowheads="1"/>
          </p:cNvSpPr>
          <p:nvPr/>
        </p:nvSpPr>
        <p:spPr bwMode="auto">
          <a:xfrm>
            <a:off x="250825" y="476250"/>
            <a:ext cx="633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 sz="2400"/>
              <a:t>Exemplo: A Curva de Laffer</a:t>
            </a:r>
          </a:p>
        </p:txBody>
      </p:sp>
      <p:sp>
        <p:nvSpPr>
          <p:cNvPr id="12292" name="CaixaDeTexto 6"/>
          <p:cNvSpPr txBox="1">
            <a:spLocks noChangeArrowheads="1"/>
          </p:cNvSpPr>
          <p:nvPr/>
        </p:nvSpPr>
        <p:spPr bwMode="auto">
          <a:xfrm>
            <a:off x="1619250" y="5876925"/>
            <a:ext cx="6121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t-BR" sz="2400"/>
              <a:t>• Relação positiva até certo ponto.</a:t>
            </a:r>
          </a:p>
        </p:txBody>
      </p:sp>
      <p:pic>
        <p:nvPicPr>
          <p:cNvPr id="12293" name="Picture 2" descr="http://blogs-images.forbes.com/danielmitchell/files/2012/04/Laffer-Curv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713" y="1196975"/>
            <a:ext cx="5259387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CaixaDeTexto 6"/>
          <p:cNvSpPr txBox="1">
            <a:spLocks noChangeArrowheads="1"/>
          </p:cNvSpPr>
          <p:nvPr/>
        </p:nvSpPr>
        <p:spPr bwMode="auto">
          <a:xfrm>
            <a:off x="395288" y="1412875"/>
            <a:ext cx="8462962" cy="424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pt-BR"/>
              <a:t>• Tentar aferir possíveis explicações para a variação das receitas tributárias, notadamente de IPTU e de ISS, com base nos fatores anteriormente mencionados;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/>
              <a:t> 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/>
              <a:t>• Compreender as particularidades de cada município – ideal que tivesse indicadores sobre potencial de arrecadação (IPTU, ISS, etc.) para acompanhamento de metas;</a:t>
            </a:r>
          </a:p>
          <a:p>
            <a:pPr algn="just" eaLnBrk="1" hangingPunct="1">
              <a:lnSpc>
                <a:spcPct val="150000"/>
              </a:lnSpc>
            </a:pPr>
            <a:endParaRPr lang="pt-BR"/>
          </a:p>
          <a:p>
            <a:pPr algn="just" eaLnBrk="1" hangingPunct="1">
              <a:lnSpc>
                <a:spcPct val="150000"/>
              </a:lnSpc>
            </a:pPr>
            <a:r>
              <a:rPr lang="pt-BR"/>
              <a:t>• Com tudo isso, verificar de forma mais eficiente a efetividade das ações do PNAFM no tocante à arrecadação e à gestão fiscal.</a:t>
            </a:r>
          </a:p>
        </p:txBody>
      </p:sp>
      <p:sp>
        <p:nvSpPr>
          <p:cNvPr id="13316" name="CaixaDeTexto 3"/>
          <p:cNvSpPr txBox="1">
            <a:spLocks noChangeArrowheads="1"/>
          </p:cNvSpPr>
          <p:nvPr/>
        </p:nvSpPr>
        <p:spPr bwMode="auto">
          <a:xfrm>
            <a:off x="250825" y="476250"/>
            <a:ext cx="63373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 sz="2800"/>
              <a:t>A importância do Questionário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CaixaDeTexto 6"/>
          <p:cNvSpPr txBox="1">
            <a:spLocks noChangeArrowheads="1"/>
          </p:cNvSpPr>
          <p:nvPr/>
        </p:nvSpPr>
        <p:spPr bwMode="auto">
          <a:xfrm>
            <a:off x="468313" y="5589588"/>
            <a:ext cx="77041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pt-BR"/>
          </a:p>
          <a:p>
            <a:pPr eaLnBrk="1" hangingPunct="1"/>
            <a:r>
              <a:rPr lang="pt-BR"/>
              <a:t>• 12 dentre os 22 municípios responderam: importante chegar aos 100%.</a:t>
            </a:r>
          </a:p>
        </p:txBody>
      </p:sp>
      <p:sp>
        <p:nvSpPr>
          <p:cNvPr id="14340" name="CaixaDeTexto 3"/>
          <p:cNvSpPr txBox="1">
            <a:spLocks noChangeArrowheads="1"/>
          </p:cNvSpPr>
          <p:nvPr/>
        </p:nvSpPr>
        <p:spPr bwMode="auto">
          <a:xfrm>
            <a:off x="250825" y="476250"/>
            <a:ext cx="63373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 sz="2800"/>
              <a:t>Participação no Questionário</a:t>
            </a:r>
          </a:p>
        </p:txBody>
      </p:sp>
      <p:graphicFrame>
        <p:nvGraphicFramePr>
          <p:cNvPr id="5" name="Gráfico 4"/>
          <p:cNvGraphicFramePr/>
          <p:nvPr/>
        </p:nvGraphicFramePr>
        <p:xfrm>
          <a:off x="827584" y="1196752"/>
          <a:ext cx="720080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msaito\Spark\user\msaito@capital.ms.gov.br\downloads\base_ppt-01-cap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4429125" y="2643188"/>
            <a:ext cx="457200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4" name="CaixaDeTexto 3"/>
          <p:cNvSpPr txBox="1">
            <a:spLocks noChangeArrowheads="1"/>
          </p:cNvSpPr>
          <p:nvPr/>
        </p:nvSpPr>
        <p:spPr bwMode="auto">
          <a:xfrm>
            <a:off x="5076825" y="2997200"/>
            <a:ext cx="36718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t-BR" sz="3600"/>
              <a:t>OBRIGADO!</a:t>
            </a:r>
          </a:p>
        </p:txBody>
      </p:sp>
      <p:sp>
        <p:nvSpPr>
          <p:cNvPr id="15365" name="CaixaDeTexto 5"/>
          <p:cNvSpPr txBox="1">
            <a:spLocks noChangeArrowheads="1"/>
          </p:cNvSpPr>
          <p:nvPr/>
        </p:nvSpPr>
        <p:spPr bwMode="auto">
          <a:xfrm>
            <a:off x="684213" y="5445125"/>
            <a:ext cx="81359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t-BR" sz="3600">
                <a:solidFill>
                  <a:schemeClr val="bg1"/>
                </a:solidFill>
              </a:rPr>
              <a:t>Contato: helder.lara@fazenda.gov.br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CaixaDeTexto 6"/>
          <p:cNvSpPr txBox="1">
            <a:spLocks noChangeArrowheads="1"/>
          </p:cNvSpPr>
          <p:nvPr/>
        </p:nvSpPr>
        <p:spPr bwMode="auto">
          <a:xfrm>
            <a:off x="395288" y="1196975"/>
            <a:ext cx="8391525" cy="549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pt-BR"/>
              <a:t>Constituição de 1988: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/>
              <a:t>• Redefiniu o federalismo fiscal, com repasses mais significativos para os entes subnacionais; </a:t>
            </a:r>
          </a:p>
          <a:p>
            <a:pPr algn="just" eaLnBrk="1" hangingPunct="1">
              <a:lnSpc>
                <a:spcPct val="150000"/>
              </a:lnSpc>
            </a:pPr>
            <a:endParaRPr lang="pt-BR"/>
          </a:p>
          <a:p>
            <a:pPr algn="just" eaLnBrk="1" hangingPunct="1">
              <a:lnSpc>
                <a:spcPct val="150000"/>
              </a:lnSpc>
            </a:pPr>
            <a:r>
              <a:rPr lang="pt-BR"/>
              <a:t>• Solidez fiscal de estados e municípios importante para o objetivo de manter uma inflação baixa e estável;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/>
              <a:t> 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/>
              <a:t>• Surgem programas para o fortalecimento da gestão fiscal, tal como o PNAFM, em 1999 (desembolsos entre 2001 e 2012), dentre outros, como o PMAT (Programa de Modernização da Administração Tributária e da Gestão dos Setores Sociais Básicos), vinculado ao BNDES.</a:t>
            </a:r>
          </a:p>
          <a:p>
            <a:pPr eaLnBrk="1" hangingPunct="1"/>
            <a:endParaRPr lang="pt-BR"/>
          </a:p>
          <a:p>
            <a:pPr eaLnBrk="1" hangingPunct="1"/>
            <a:endParaRPr lang="pt-BR"/>
          </a:p>
          <a:p>
            <a:pPr eaLnBrk="1" hangingPunct="1"/>
            <a:endParaRPr lang="pt-BR"/>
          </a:p>
        </p:txBody>
      </p:sp>
      <p:sp>
        <p:nvSpPr>
          <p:cNvPr id="16388" name="CaixaDeTexto 3"/>
          <p:cNvSpPr txBox="1">
            <a:spLocks noChangeArrowheads="1"/>
          </p:cNvSpPr>
          <p:nvPr/>
        </p:nvSpPr>
        <p:spPr bwMode="auto">
          <a:xfrm>
            <a:off x="250825" y="476250"/>
            <a:ext cx="63373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 sz="2800"/>
              <a:t>PNAFM I – Avaliação Empírica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CaixaDeTexto 6"/>
          <p:cNvSpPr txBox="1">
            <a:spLocks noChangeArrowheads="1"/>
          </p:cNvSpPr>
          <p:nvPr/>
        </p:nvSpPr>
        <p:spPr bwMode="auto">
          <a:xfrm>
            <a:off x="395288" y="1196975"/>
            <a:ext cx="8391525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pt-BR"/>
              <a:t>• Compara o grupo de tratamento (participante de determinado programa) com o grupo de controle (não participante).</a:t>
            </a:r>
          </a:p>
          <a:p>
            <a:pPr eaLnBrk="1" hangingPunct="1"/>
            <a:endParaRPr lang="pt-BR"/>
          </a:p>
          <a:p>
            <a:pPr eaLnBrk="1" hangingPunct="1"/>
            <a:endParaRPr lang="pt-BR"/>
          </a:p>
          <a:p>
            <a:pPr eaLnBrk="1" hangingPunct="1"/>
            <a:endParaRPr lang="pt-BR"/>
          </a:p>
        </p:txBody>
      </p:sp>
      <p:sp>
        <p:nvSpPr>
          <p:cNvPr id="17412" name="CaixaDeTexto 3"/>
          <p:cNvSpPr txBox="1">
            <a:spLocks noChangeArrowheads="1"/>
          </p:cNvSpPr>
          <p:nvPr/>
        </p:nvSpPr>
        <p:spPr bwMode="auto">
          <a:xfrm>
            <a:off x="0" y="476250"/>
            <a:ext cx="70199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 sz="2800"/>
              <a:t>Método de Diferenças em Diferenças (DD)</a:t>
            </a:r>
          </a:p>
        </p:txBody>
      </p:sp>
      <p:pic>
        <p:nvPicPr>
          <p:cNvPr id="27653" name="Picture 2" descr="Captura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35150" y="2420938"/>
            <a:ext cx="5545138" cy="421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CaixaDeTexto 6"/>
          <p:cNvSpPr txBox="1">
            <a:spLocks noChangeArrowheads="1"/>
          </p:cNvSpPr>
          <p:nvPr/>
        </p:nvSpPr>
        <p:spPr bwMode="auto">
          <a:xfrm>
            <a:off x="395288" y="1196975"/>
            <a:ext cx="8391525" cy="549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pt-BR"/>
              <a:t>• Problema: a seleção dos participantes do programa pode não ser aleatória, o que pode gerar um viés de seleção na avaliação dos impactos do programa, uma vez que os participantes poderiam já possuir caracteristicas que levariam a um melhor resultado do que outros; </a:t>
            </a:r>
          </a:p>
          <a:p>
            <a:pPr algn="just" eaLnBrk="1" hangingPunct="1">
              <a:lnSpc>
                <a:spcPct val="150000"/>
              </a:lnSpc>
            </a:pPr>
            <a:endParaRPr lang="pt-BR"/>
          </a:p>
          <a:p>
            <a:pPr algn="just" eaLnBrk="1" hangingPunct="1">
              <a:lnSpc>
                <a:spcPct val="150000"/>
              </a:lnSpc>
            </a:pPr>
            <a:r>
              <a:rPr lang="pt-BR"/>
              <a:t>• o método PSM: cria um grupo de comparação “artificial”, com características semelhantes dos integrantes do grupo de tratamento;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/>
              <a:t> 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/>
              <a:t>• a amostra pode ser ainda mais refinada, utilizando, por exemplo, o método de Nearest Neighbor Matching, selecionando apenas os municípios bastante semelhantes para o grupo de controle.</a:t>
            </a:r>
          </a:p>
          <a:p>
            <a:pPr eaLnBrk="1" hangingPunct="1"/>
            <a:endParaRPr lang="pt-BR"/>
          </a:p>
          <a:p>
            <a:pPr eaLnBrk="1" hangingPunct="1"/>
            <a:endParaRPr lang="pt-BR"/>
          </a:p>
          <a:p>
            <a:pPr eaLnBrk="1" hangingPunct="1"/>
            <a:endParaRPr lang="pt-BR"/>
          </a:p>
        </p:txBody>
      </p:sp>
      <p:sp>
        <p:nvSpPr>
          <p:cNvPr id="18436" name="CaixaDeTexto 3"/>
          <p:cNvSpPr txBox="1">
            <a:spLocks noChangeArrowheads="1"/>
          </p:cNvSpPr>
          <p:nvPr/>
        </p:nvSpPr>
        <p:spPr bwMode="auto">
          <a:xfrm>
            <a:off x="250825" y="476250"/>
            <a:ext cx="63373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 sz="2800"/>
              <a:t>Propensity Score Matching (PSM)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588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CaixaDeTexto 6"/>
          <p:cNvSpPr txBox="1">
            <a:spLocks noChangeArrowheads="1"/>
          </p:cNvSpPr>
          <p:nvPr/>
        </p:nvSpPr>
        <p:spPr bwMode="auto">
          <a:xfrm>
            <a:off x="395288" y="1196975"/>
            <a:ext cx="8391525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1" hangingPunct="1">
              <a:lnSpc>
                <a:spcPct val="150000"/>
              </a:lnSpc>
              <a:defRPr/>
            </a:pPr>
            <a:r>
              <a:rPr lang="pt-BR" dirty="0"/>
              <a:t>Variáveis dependentes:</a:t>
            </a:r>
          </a:p>
          <a:p>
            <a:pPr marL="342900" indent="-342900" algn="just" eaLnBrk="1" hangingPunct="1">
              <a:lnSpc>
                <a:spcPct val="150000"/>
              </a:lnSpc>
              <a:buFontTx/>
              <a:buAutoNum type="romanLcParenBoth"/>
              <a:defRPr/>
            </a:pPr>
            <a:r>
              <a:rPr lang="pt-BR" dirty="0"/>
              <a:t>Receitas Próprias por Receita Corrente Líquida;</a:t>
            </a:r>
          </a:p>
          <a:p>
            <a:pPr marL="342900" indent="-342900" algn="just" eaLnBrk="1" hangingPunct="1">
              <a:lnSpc>
                <a:spcPct val="150000"/>
              </a:lnSpc>
              <a:buFontTx/>
              <a:buAutoNum type="romanLcParenBoth"/>
              <a:defRPr/>
            </a:pPr>
            <a:r>
              <a:rPr lang="pt-BR" dirty="0"/>
              <a:t>Receitas próprias per capita;</a:t>
            </a:r>
          </a:p>
          <a:p>
            <a:pPr marL="342900" indent="-342900" algn="just" eaLnBrk="1" hangingPunct="1">
              <a:lnSpc>
                <a:spcPct val="150000"/>
              </a:lnSpc>
              <a:buFontTx/>
              <a:buAutoNum type="romanLcParenBoth"/>
              <a:defRPr/>
            </a:pPr>
            <a:r>
              <a:rPr lang="pt-BR" dirty="0"/>
              <a:t>IPTU + ISS per capita.</a:t>
            </a:r>
          </a:p>
          <a:p>
            <a:pPr marL="342900" indent="-342900" algn="just" eaLnBrk="1" hangingPunct="1">
              <a:lnSpc>
                <a:spcPct val="150000"/>
              </a:lnSpc>
              <a:defRPr/>
            </a:pPr>
            <a:endParaRPr lang="pt-BR" dirty="0"/>
          </a:p>
          <a:p>
            <a:pPr marL="342900" indent="-342900" algn="just" eaLnBrk="1" hangingPunct="1">
              <a:lnSpc>
                <a:spcPct val="150000"/>
              </a:lnSpc>
              <a:defRPr/>
            </a:pPr>
            <a:r>
              <a:rPr lang="pt-BR" dirty="0"/>
              <a:t>Variáveis independentes: </a:t>
            </a:r>
          </a:p>
          <a:p>
            <a:pPr marL="342900" indent="-342900" algn="just" eaLnBrk="1" hangingPunct="1">
              <a:lnSpc>
                <a:spcPct val="150000"/>
              </a:lnSpc>
              <a:buFontTx/>
              <a:buAutoNum type="romanLcParenBoth"/>
              <a:defRPr/>
            </a:pPr>
            <a:r>
              <a:rPr lang="pt-BR" dirty="0" err="1"/>
              <a:t>pnafm</a:t>
            </a:r>
            <a:r>
              <a:rPr lang="pt-BR" dirty="0"/>
              <a:t> ou </a:t>
            </a:r>
            <a:r>
              <a:rPr lang="pt-BR" dirty="0" err="1"/>
              <a:t>vpnafm</a:t>
            </a:r>
            <a:r>
              <a:rPr lang="pt-BR" dirty="0"/>
              <a:t>;</a:t>
            </a:r>
          </a:p>
          <a:p>
            <a:pPr marL="342900" indent="-342900" algn="just" eaLnBrk="1" hangingPunct="1">
              <a:lnSpc>
                <a:spcPct val="150000"/>
              </a:lnSpc>
              <a:buFontTx/>
              <a:buAutoNum type="romanLcParenBoth"/>
              <a:defRPr/>
            </a:pPr>
            <a:r>
              <a:rPr lang="pt-BR" dirty="0" err="1"/>
              <a:t>lpop</a:t>
            </a:r>
            <a:r>
              <a:rPr lang="pt-BR" dirty="0"/>
              <a:t>;</a:t>
            </a:r>
          </a:p>
          <a:p>
            <a:pPr marL="342900" indent="-342900" algn="just" eaLnBrk="1" hangingPunct="1">
              <a:lnSpc>
                <a:spcPct val="150000"/>
              </a:lnSpc>
              <a:buFontTx/>
              <a:buAutoNum type="romanLcParenBoth"/>
              <a:defRPr/>
            </a:pPr>
            <a:r>
              <a:rPr lang="pt-BR" dirty="0"/>
              <a:t> jovem;</a:t>
            </a:r>
          </a:p>
          <a:p>
            <a:pPr marL="342900" indent="-342900" algn="just" eaLnBrk="1" hangingPunct="1">
              <a:lnSpc>
                <a:spcPct val="150000"/>
              </a:lnSpc>
              <a:buFontTx/>
              <a:buAutoNum type="romanLcParenBoth"/>
              <a:defRPr/>
            </a:pPr>
            <a:r>
              <a:rPr lang="pt-BR" dirty="0"/>
              <a:t>idoso</a:t>
            </a:r>
            <a:r>
              <a:rPr lang="pt-BR" dirty="0"/>
              <a:t>;</a:t>
            </a:r>
          </a:p>
          <a:p>
            <a:pPr marL="342900" indent="-342900" algn="just" eaLnBrk="1" hangingPunct="1">
              <a:lnSpc>
                <a:spcPct val="150000"/>
              </a:lnSpc>
              <a:buFontTx/>
              <a:buAutoNum type="romanLcParenBoth"/>
              <a:defRPr/>
            </a:pPr>
            <a:r>
              <a:rPr lang="pt-BR" dirty="0"/>
              <a:t>rural;</a:t>
            </a:r>
          </a:p>
          <a:p>
            <a:pPr marL="342900" indent="-342900" algn="just" eaLnBrk="1" hangingPunct="1">
              <a:lnSpc>
                <a:spcPct val="150000"/>
              </a:lnSpc>
              <a:buFontTx/>
              <a:buAutoNum type="romanLcParenBoth"/>
              <a:defRPr/>
            </a:pPr>
            <a:r>
              <a:rPr lang="pt-BR" dirty="0" err="1"/>
              <a:t>pmat</a:t>
            </a:r>
            <a:r>
              <a:rPr lang="pt-BR" dirty="0"/>
              <a:t> ou </a:t>
            </a:r>
            <a:r>
              <a:rPr lang="pt-BR" dirty="0" err="1"/>
              <a:t>vpmat</a:t>
            </a:r>
            <a:r>
              <a:rPr lang="pt-BR" dirty="0"/>
              <a:t>. </a:t>
            </a:r>
          </a:p>
          <a:p>
            <a:pPr marL="342900" indent="-342900" algn="just" eaLnBrk="1" hangingPunct="1">
              <a:lnSpc>
                <a:spcPct val="150000"/>
              </a:lnSpc>
              <a:buFontTx/>
              <a:buAutoNum type="romanLcParenBoth"/>
              <a:defRPr/>
            </a:pPr>
            <a:endParaRPr lang="pt-BR" dirty="0"/>
          </a:p>
          <a:p>
            <a:pPr eaLnBrk="1" hangingPunct="1">
              <a:defRPr/>
            </a:pPr>
            <a:endParaRPr lang="pt-BR" dirty="0"/>
          </a:p>
          <a:p>
            <a:pPr eaLnBrk="1" hangingPunct="1">
              <a:defRPr/>
            </a:pPr>
            <a:endParaRPr lang="pt-BR" dirty="0"/>
          </a:p>
          <a:p>
            <a:pPr eaLnBrk="1" hangingPunct="1">
              <a:defRPr/>
            </a:pPr>
            <a:endParaRPr lang="pt-BR" dirty="0"/>
          </a:p>
        </p:txBody>
      </p:sp>
      <p:sp>
        <p:nvSpPr>
          <p:cNvPr id="19460" name="CaixaDeTexto 3"/>
          <p:cNvSpPr txBox="1">
            <a:spLocks noChangeArrowheads="1"/>
          </p:cNvSpPr>
          <p:nvPr/>
        </p:nvSpPr>
        <p:spPr bwMode="auto">
          <a:xfrm>
            <a:off x="250825" y="476250"/>
            <a:ext cx="63373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 sz="2800"/>
              <a:t>Variáveis utilizadas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588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CaixaDeTexto 6"/>
          <p:cNvSpPr txBox="1">
            <a:spLocks noChangeArrowheads="1"/>
          </p:cNvSpPr>
          <p:nvPr/>
        </p:nvSpPr>
        <p:spPr bwMode="auto">
          <a:xfrm>
            <a:off x="395288" y="1196975"/>
            <a:ext cx="8391525" cy="466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1" hangingPunct="1">
              <a:lnSpc>
                <a:spcPct val="150000"/>
              </a:lnSpc>
              <a:defRPr/>
            </a:pPr>
            <a:r>
              <a:rPr lang="pt-BR" dirty="0"/>
              <a:t>Além das variáveis independentes, para o PSM:</a:t>
            </a:r>
          </a:p>
          <a:p>
            <a:pPr marL="342900" indent="-342900" algn="just" eaLnBrk="1" hangingPunct="1">
              <a:lnSpc>
                <a:spcPct val="150000"/>
              </a:lnSpc>
              <a:buFontTx/>
              <a:buAutoNum type="romanLcParenBoth"/>
              <a:defRPr/>
            </a:pPr>
            <a:r>
              <a:rPr lang="pt-BR" dirty="0"/>
              <a:t>energia;</a:t>
            </a:r>
          </a:p>
          <a:p>
            <a:pPr marL="342900" indent="-342900" algn="just" eaLnBrk="1" hangingPunct="1">
              <a:lnSpc>
                <a:spcPct val="150000"/>
              </a:lnSpc>
              <a:buFontTx/>
              <a:buAutoNum type="romanLcParenBoth"/>
              <a:defRPr/>
            </a:pPr>
            <a:r>
              <a:rPr lang="pt-BR" dirty="0" err="1"/>
              <a:t>analfa</a:t>
            </a:r>
            <a:r>
              <a:rPr lang="pt-BR" dirty="0"/>
              <a:t>;</a:t>
            </a:r>
          </a:p>
          <a:p>
            <a:pPr marL="342900" indent="-342900" algn="just" eaLnBrk="1" hangingPunct="1">
              <a:lnSpc>
                <a:spcPct val="150000"/>
              </a:lnSpc>
              <a:buFontTx/>
              <a:buAutoNum type="romanLcParenBoth"/>
              <a:defRPr/>
            </a:pPr>
            <a:r>
              <a:rPr lang="pt-BR" dirty="0" err="1"/>
              <a:t>idhm</a:t>
            </a:r>
            <a:r>
              <a:rPr lang="pt-BR" dirty="0"/>
              <a:t>;</a:t>
            </a:r>
          </a:p>
          <a:p>
            <a:pPr marL="342900" indent="-342900" algn="just" eaLnBrk="1" hangingPunct="1">
              <a:lnSpc>
                <a:spcPct val="150000"/>
              </a:lnSpc>
              <a:buFontTx/>
              <a:buAutoNum type="romanLcParenBoth"/>
              <a:defRPr/>
            </a:pPr>
            <a:r>
              <a:rPr lang="pt-BR" dirty="0"/>
              <a:t>m</a:t>
            </a:r>
            <a:r>
              <a:rPr lang="pt-BR" dirty="0"/>
              <a:t>ortal</a:t>
            </a:r>
            <a:r>
              <a:rPr lang="pt-BR" dirty="0"/>
              <a:t>;</a:t>
            </a:r>
          </a:p>
          <a:p>
            <a:pPr marL="342900" indent="-342900" algn="just" eaLnBrk="1" hangingPunct="1">
              <a:lnSpc>
                <a:spcPct val="150000"/>
              </a:lnSpc>
              <a:buFontTx/>
              <a:buAutoNum type="romanLcParenBoth"/>
              <a:defRPr/>
            </a:pPr>
            <a:r>
              <a:rPr lang="pt-BR" dirty="0" err="1"/>
              <a:t>gini</a:t>
            </a:r>
            <a:r>
              <a:rPr lang="pt-BR" dirty="0"/>
              <a:t>.</a:t>
            </a:r>
          </a:p>
          <a:p>
            <a:pPr marL="342900" indent="-342900" algn="just" eaLnBrk="1" hangingPunct="1">
              <a:lnSpc>
                <a:spcPct val="150000"/>
              </a:lnSpc>
              <a:defRPr/>
            </a:pPr>
            <a:endParaRPr lang="pt-BR" dirty="0"/>
          </a:p>
          <a:p>
            <a:pPr marL="342900" indent="-342900" algn="just" eaLnBrk="1" hangingPunct="1">
              <a:lnSpc>
                <a:spcPct val="150000"/>
              </a:lnSpc>
              <a:defRPr/>
            </a:pPr>
            <a:r>
              <a:rPr lang="pt-BR" dirty="0"/>
              <a:t>Modelo estimado:</a:t>
            </a:r>
          </a:p>
          <a:p>
            <a:pPr marL="342900" indent="-342900" algn="just" eaLnBrk="1" hangingPunct="1">
              <a:lnSpc>
                <a:spcPct val="150000"/>
              </a:lnSpc>
              <a:buFontTx/>
              <a:buAutoNum type="romanLcParenBoth"/>
              <a:defRPr/>
            </a:pPr>
            <a:endParaRPr lang="pt-BR" dirty="0"/>
          </a:p>
          <a:p>
            <a:pPr eaLnBrk="1" hangingPunct="1">
              <a:defRPr/>
            </a:pPr>
            <a:endParaRPr lang="pt-BR" dirty="0"/>
          </a:p>
          <a:p>
            <a:pPr eaLnBrk="1" hangingPunct="1">
              <a:defRPr/>
            </a:pPr>
            <a:endParaRPr lang="pt-BR" dirty="0"/>
          </a:p>
          <a:p>
            <a:pPr eaLnBrk="1" hangingPunct="1">
              <a:defRPr/>
            </a:pPr>
            <a:endParaRPr lang="pt-BR" dirty="0"/>
          </a:p>
        </p:txBody>
      </p:sp>
      <p:sp>
        <p:nvSpPr>
          <p:cNvPr id="20484" name="CaixaDeTexto 3"/>
          <p:cNvSpPr txBox="1">
            <a:spLocks noChangeArrowheads="1"/>
          </p:cNvSpPr>
          <p:nvPr/>
        </p:nvSpPr>
        <p:spPr bwMode="auto">
          <a:xfrm>
            <a:off x="250825" y="476250"/>
            <a:ext cx="63373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 sz="2800"/>
              <a:t>Variáveis para o PSM e Modelos</a:t>
            </a:r>
          </a:p>
        </p:txBody>
      </p:sp>
      <p:pic>
        <p:nvPicPr>
          <p:cNvPr id="33797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850" y="4797425"/>
            <a:ext cx="86296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988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CaixaDeTexto 6"/>
          <p:cNvSpPr txBox="1">
            <a:spLocks noChangeArrowheads="1"/>
          </p:cNvSpPr>
          <p:nvPr/>
        </p:nvSpPr>
        <p:spPr bwMode="auto">
          <a:xfrm>
            <a:off x="179388" y="1747838"/>
            <a:ext cx="878522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pt-BR"/>
              <a:t>• Apresentar alguns dos objetivos do PNAFM;</a:t>
            </a:r>
          </a:p>
        </p:txBody>
      </p:sp>
      <p:sp>
        <p:nvSpPr>
          <p:cNvPr id="3076" name="CaixaDeTexto 3"/>
          <p:cNvSpPr txBox="1">
            <a:spLocks noChangeArrowheads="1"/>
          </p:cNvSpPr>
          <p:nvPr/>
        </p:nvSpPr>
        <p:spPr bwMode="auto">
          <a:xfrm>
            <a:off x="539750" y="404813"/>
            <a:ext cx="61198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 sz="3600"/>
              <a:t>Agenda</a:t>
            </a:r>
          </a:p>
        </p:txBody>
      </p:sp>
      <p:sp>
        <p:nvSpPr>
          <p:cNvPr id="5" name="CaixaDeTexto 6"/>
          <p:cNvSpPr txBox="1">
            <a:spLocks noChangeArrowheads="1"/>
          </p:cNvSpPr>
          <p:nvPr/>
        </p:nvSpPr>
        <p:spPr bwMode="auto">
          <a:xfrm>
            <a:off x="179388" y="3209925"/>
            <a:ext cx="8785225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pt-BR"/>
              <a:t>• Demonstrar possíveis fatores explicativos;</a:t>
            </a:r>
          </a:p>
        </p:txBody>
      </p:sp>
      <p:sp>
        <p:nvSpPr>
          <p:cNvPr id="6" name="CaixaDeTexto 6"/>
          <p:cNvSpPr txBox="1">
            <a:spLocks noChangeArrowheads="1"/>
          </p:cNvSpPr>
          <p:nvPr/>
        </p:nvSpPr>
        <p:spPr bwMode="auto">
          <a:xfrm>
            <a:off x="179388" y="2489200"/>
            <a:ext cx="878522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pt-BR"/>
              <a:t>• Mostrar exemplos da evolução da arrecadação (IPTU + ISS);</a:t>
            </a:r>
          </a:p>
        </p:txBody>
      </p:sp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179388" y="3929063"/>
            <a:ext cx="878522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pt-BR"/>
              <a:t>• A importância do Questionário de Avaliação.</a:t>
            </a:r>
          </a:p>
        </p:txBody>
      </p:sp>
      <p:sp>
        <p:nvSpPr>
          <p:cNvPr id="8" name="CaixaDeTexto 6"/>
          <p:cNvSpPr txBox="1">
            <a:spLocks noChangeArrowheads="1"/>
          </p:cNvSpPr>
          <p:nvPr/>
        </p:nvSpPr>
        <p:spPr bwMode="auto">
          <a:xfrm>
            <a:off x="179388" y="4649788"/>
            <a:ext cx="878522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pt-BR"/>
              <a:t>• Extra: Avaliação Empírica do PNAFM I.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5" grpId="0"/>
      <p:bldP spid="6" grpId="0"/>
      <p:bldP spid="7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588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CaixaDeTexto 6"/>
          <p:cNvSpPr txBox="1">
            <a:spLocks noChangeArrowheads="1"/>
          </p:cNvSpPr>
          <p:nvPr/>
        </p:nvSpPr>
        <p:spPr bwMode="auto">
          <a:xfrm>
            <a:off x="395288" y="1196975"/>
            <a:ext cx="8391525" cy="674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1" hangingPunct="1">
              <a:lnSpc>
                <a:spcPct val="150000"/>
              </a:lnSpc>
              <a:defRPr/>
            </a:pPr>
            <a:r>
              <a:rPr lang="pt-BR" dirty="0"/>
              <a:t>• Impactos sobre Receita Própria/Receita Corrente Líquida:</a:t>
            </a:r>
          </a:p>
          <a:p>
            <a:pPr marL="342900" indent="-342900" algn="just" eaLnBrk="1" hangingPunct="1">
              <a:lnSpc>
                <a:spcPct val="150000"/>
              </a:lnSpc>
              <a:defRPr/>
            </a:pPr>
            <a:r>
              <a:rPr lang="pt-BR" dirty="0"/>
              <a:t>	Dependendo do método utilizado, intervalo mais provável entre 0 e 1,7 pontos percentuais, para o caso binário, e entre 0 e 2 pontos percentuais a cada 10 milhões desembolsados, para o caso contínuo;</a:t>
            </a:r>
          </a:p>
          <a:p>
            <a:pPr marL="342900" indent="-342900" algn="just" eaLnBrk="1" hangingPunct="1">
              <a:lnSpc>
                <a:spcPct val="150000"/>
              </a:lnSpc>
              <a:defRPr/>
            </a:pPr>
            <a:r>
              <a:rPr lang="pt-BR" dirty="0"/>
              <a:t>• Impactos sobre Receita Própria per capita:</a:t>
            </a:r>
          </a:p>
          <a:p>
            <a:pPr marL="342900" indent="-342900" algn="just" eaLnBrk="1" hangingPunct="1">
              <a:lnSpc>
                <a:spcPct val="150000"/>
              </a:lnSpc>
              <a:defRPr/>
            </a:pPr>
            <a:r>
              <a:rPr lang="pt-BR" dirty="0"/>
              <a:t>	Dependendo do método utilizado, intervalo mais provável entre 0 e 81, para o caso binário, e entre 0 e 165 a cada 10 milhões desembolsados, para o caso contínuo;</a:t>
            </a:r>
          </a:p>
          <a:p>
            <a:pPr marL="342900" indent="-342900" algn="just" eaLnBrk="1" hangingPunct="1">
              <a:lnSpc>
                <a:spcPct val="150000"/>
              </a:lnSpc>
              <a:defRPr/>
            </a:pPr>
            <a:r>
              <a:rPr lang="pt-BR" dirty="0"/>
              <a:t>• Impactos sobre IPTU + ISS per capita:</a:t>
            </a:r>
          </a:p>
          <a:p>
            <a:pPr marL="342900" indent="-342900" algn="just" eaLnBrk="1" hangingPunct="1">
              <a:lnSpc>
                <a:spcPct val="150000"/>
              </a:lnSpc>
              <a:defRPr/>
            </a:pPr>
            <a:r>
              <a:rPr lang="pt-BR" dirty="0"/>
              <a:t>	Dependendo do método utilizado, intervalo mais provável entre 0 e 42, para o caso binário, e entre 0 e 85 a cada 10 milhões desembolsados, para o caso contínuo.</a:t>
            </a:r>
          </a:p>
          <a:p>
            <a:pPr marL="342900" indent="-342900" algn="just" eaLnBrk="1" hangingPunct="1">
              <a:lnSpc>
                <a:spcPct val="150000"/>
              </a:lnSpc>
              <a:defRPr/>
            </a:pPr>
            <a:endParaRPr lang="pt-BR" dirty="0"/>
          </a:p>
          <a:p>
            <a:pPr marL="342900" indent="-342900" algn="just" eaLnBrk="1" hangingPunct="1">
              <a:lnSpc>
                <a:spcPct val="150000"/>
              </a:lnSpc>
              <a:buFontTx/>
              <a:buAutoNum type="romanLcParenBoth"/>
              <a:defRPr/>
            </a:pPr>
            <a:endParaRPr lang="pt-BR" dirty="0"/>
          </a:p>
          <a:p>
            <a:pPr eaLnBrk="1" hangingPunct="1">
              <a:defRPr/>
            </a:pPr>
            <a:endParaRPr lang="pt-BR" dirty="0"/>
          </a:p>
          <a:p>
            <a:pPr eaLnBrk="1" hangingPunct="1">
              <a:defRPr/>
            </a:pPr>
            <a:endParaRPr lang="pt-BR" dirty="0"/>
          </a:p>
          <a:p>
            <a:pPr eaLnBrk="1" hangingPunct="1">
              <a:defRPr/>
            </a:pPr>
            <a:endParaRPr lang="pt-BR" dirty="0"/>
          </a:p>
        </p:txBody>
      </p:sp>
      <p:sp>
        <p:nvSpPr>
          <p:cNvPr id="21508" name="CaixaDeTexto 3"/>
          <p:cNvSpPr txBox="1">
            <a:spLocks noChangeArrowheads="1"/>
          </p:cNvSpPr>
          <p:nvPr/>
        </p:nvSpPr>
        <p:spPr bwMode="auto">
          <a:xfrm>
            <a:off x="250825" y="476250"/>
            <a:ext cx="63373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 sz="2800"/>
              <a:t>Resumo de alguns resultados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CaixaDeTexto 6"/>
          <p:cNvSpPr txBox="1">
            <a:spLocks noChangeArrowheads="1"/>
          </p:cNvSpPr>
          <p:nvPr/>
        </p:nvSpPr>
        <p:spPr bwMode="auto">
          <a:xfrm>
            <a:off x="179388" y="1225550"/>
            <a:ext cx="8785225" cy="522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lnSpc>
                <a:spcPct val="150000"/>
              </a:lnSpc>
              <a:spcBef>
                <a:spcPts val="1200"/>
              </a:spcBef>
            </a:pPr>
            <a:r>
              <a:rPr lang="pt-BR" b="1"/>
              <a:t>(i) O aumento da capacidade de arrecadação municipal, com maior participação de receitas próprias no orçamento;</a:t>
            </a:r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</a:pPr>
            <a:r>
              <a:rPr lang="pt-BR" b="1"/>
              <a:t>(ii) a adoção de melhores práticas de gestão, visando a elevação da eficiência, eficácia e efetividade administrativa;</a:t>
            </a:r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</a:pPr>
            <a:r>
              <a:rPr lang="pt-BR"/>
              <a:t>(iii) o incremento da transparência na gestão, com a divulgação periódica do orçamento e dos atos administrativos, e com a maior participação da população nas decisões governamentais;</a:t>
            </a:r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</a:pPr>
            <a:r>
              <a:rPr lang="pt-BR"/>
              <a:t>(iv) a promoção da justiça fiscal, com ênfase na equidade econômica e social;</a:t>
            </a:r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</a:pPr>
            <a:r>
              <a:rPr lang="pt-BR"/>
              <a:t>(v) o aprimoramento dos serviços públicos oferecidos, inclusive, e principalmente, os relacionados à arrecadação de tributos e ao atendimento de melhor qualidade dos cidadãos. </a:t>
            </a:r>
          </a:p>
        </p:txBody>
      </p:sp>
      <p:sp>
        <p:nvSpPr>
          <p:cNvPr id="4100" name="CaixaDeTexto 3"/>
          <p:cNvSpPr txBox="1">
            <a:spLocks noChangeArrowheads="1"/>
          </p:cNvSpPr>
          <p:nvPr/>
        </p:nvSpPr>
        <p:spPr bwMode="auto">
          <a:xfrm>
            <a:off x="468313" y="404813"/>
            <a:ext cx="60483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 sz="3600"/>
              <a:t>Objetivos PNAFM II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CaixaDeTexto 3"/>
          <p:cNvSpPr txBox="1">
            <a:spLocks noChangeArrowheads="1"/>
          </p:cNvSpPr>
          <p:nvPr/>
        </p:nvSpPr>
        <p:spPr bwMode="auto">
          <a:xfrm>
            <a:off x="611188" y="404813"/>
            <a:ext cx="5905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 sz="3600"/>
              <a:t>Caso 1 – Sucesso? 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/>
        </p:nvGraphicFramePr>
        <p:xfrm>
          <a:off x="179512" y="1196752"/>
          <a:ext cx="8784976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CaixaDeTexto 3"/>
          <p:cNvSpPr txBox="1">
            <a:spLocks noChangeArrowheads="1"/>
          </p:cNvSpPr>
          <p:nvPr/>
        </p:nvSpPr>
        <p:spPr bwMode="auto">
          <a:xfrm>
            <a:off x="611188" y="404813"/>
            <a:ext cx="5905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 sz="3600"/>
              <a:t>Caso 2 – Estagnação? 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/>
        </p:nvGraphicFramePr>
        <p:xfrm>
          <a:off x="179512" y="1196752"/>
          <a:ext cx="8784976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CaixaDeTexto 3"/>
          <p:cNvSpPr txBox="1">
            <a:spLocks noChangeArrowheads="1"/>
          </p:cNvSpPr>
          <p:nvPr/>
        </p:nvSpPr>
        <p:spPr bwMode="auto">
          <a:xfrm>
            <a:off x="611188" y="404813"/>
            <a:ext cx="5905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 sz="3600"/>
              <a:t>Caso 3 – Fracasso? 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/>
        </p:nvGraphicFramePr>
        <p:xfrm>
          <a:off x="179512" y="1196752"/>
          <a:ext cx="8784976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CaixaDeTexto 6"/>
          <p:cNvSpPr txBox="1">
            <a:spLocks noChangeArrowheads="1"/>
          </p:cNvSpPr>
          <p:nvPr/>
        </p:nvSpPr>
        <p:spPr bwMode="auto">
          <a:xfrm>
            <a:off x="395288" y="1196975"/>
            <a:ext cx="8391525" cy="507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pt-BR"/>
              <a:t>Específicos ao IPTU e ao ISS: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/>
              <a:t>• Variações de alíquotas dos tributos (IPTU, ISS, etc.); </a:t>
            </a:r>
          </a:p>
          <a:p>
            <a:pPr algn="just" eaLnBrk="1" hangingPunct="1">
              <a:lnSpc>
                <a:spcPct val="150000"/>
              </a:lnSpc>
            </a:pPr>
            <a:endParaRPr lang="pt-BR"/>
          </a:p>
          <a:p>
            <a:pPr algn="just" eaLnBrk="1" hangingPunct="1">
              <a:lnSpc>
                <a:spcPct val="150000"/>
              </a:lnSpc>
            </a:pPr>
            <a:r>
              <a:rPr lang="pt-BR"/>
              <a:t>• Atualização Planta Genérica de Valores Imobiliários e do cadastro imobiliário (IPTU);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/>
              <a:t> 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/>
              <a:t>• Atualização cadastro de prestadores de serviços (ISS);</a:t>
            </a:r>
          </a:p>
          <a:p>
            <a:pPr algn="just" eaLnBrk="1" hangingPunct="1">
              <a:lnSpc>
                <a:spcPct val="150000"/>
              </a:lnSpc>
            </a:pPr>
            <a:endParaRPr lang="pt-BR"/>
          </a:p>
          <a:p>
            <a:pPr algn="just" eaLnBrk="1" hangingPunct="1">
              <a:lnSpc>
                <a:spcPct val="150000"/>
              </a:lnSpc>
            </a:pPr>
            <a:r>
              <a:rPr lang="pt-BR"/>
              <a:t>• Inadimplência (em relação ao número de contribuintes ou ao percentual de receita não realizada).</a:t>
            </a:r>
          </a:p>
          <a:p>
            <a:pPr eaLnBrk="1" hangingPunct="1"/>
            <a:endParaRPr lang="pt-BR"/>
          </a:p>
          <a:p>
            <a:pPr eaLnBrk="1" hangingPunct="1"/>
            <a:endParaRPr lang="pt-BR"/>
          </a:p>
          <a:p>
            <a:pPr eaLnBrk="1" hangingPunct="1"/>
            <a:endParaRPr lang="pt-BR"/>
          </a:p>
        </p:txBody>
      </p:sp>
      <p:sp>
        <p:nvSpPr>
          <p:cNvPr id="8196" name="CaixaDeTexto 3"/>
          <p:cNvSpPr txBox="1">
            <a:spLocks noChangeArrowheads="1"/>
          </p:cNvSpPr>
          <p:nvPr/>
        </p:nvSpPr>
        <p:spPr bwMode="auto">
          <a:xfrm>
            <a:off x="250825" y="476250"/>
            <a:ext cx="63373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 sz="2800"/>
              <a:t>Fatores que influenciam os resultados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CaixaDeTexto 6"/>
          <p:cNvSpPr txBox="1">
            <a:spLocks noChangeArrowheads="1"/>
          </p:cNvSpPr>
          <p:nvPr/>
        </p:nvSpPr>
        <p:spPr bwMode="auto">
          <a:xfrm>
            <a:off x="395288" y="1196975"/>
            <a:ext cx="8391525" cy="494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pt-BR"/>
              <a:t>Gerais: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/>
              <a:t>• Composição setorial do PIB municipal (Agropecuária, Indústria, Serviços – podem influir na Arrecadação: mais % Serviços, por exemplo, maior peso do ISS);</a:t>
            </a:r>
          </a:p>
          <a:p>
            <a:pPr algn="just" eaLnBrk="1" hangingPunct="1">
              <a:lnSpc>
                <a:spcPct val="150000"/>
              </a:lnSpc>
            </a:pPr>
            <a:endParaRPr lang="pt-BR"/>
          </a:p>
          <a:p>
            <a:pPr algn="just" eaLnBrk="1" hangingPunct="1">
              <a:lnSpc>
                <a:spcPct val="150000"/>
              </a:lnSpc>
            </a:pPr>
            <a:r>
              <a:rPr lang="pt-BR"/>
              <a:t>• Variação do PIB municipal (importante ter estimativas realistas antecipadas ao IBGE); </a:t>
            </a:r>
          </a:p>
          <a:p>
            <a:pPr algn="just" eaLnBrk="1" hangingPunct="1">
              <a:lnSpc>
                <a:spcPct val="150000"/>
              </a:lnSpc>
            </a:pPr>
            <a:endParaRPr lang="pt-BR"/>
          </a:p>
          <a:p>
            <a:pPr algn="just" eaLnBrk="1" hangingPunct="1">
              <a:lnSpc>
                <a:spcPct val="150000"/>
              </a:lnSpc>
            </a:pPr>
            <a:r>
              <a:rPr lang="pt-BR"/>
              <a:t>• Fatores exógenos não recorrentes (questões climáticas, como secas ou inundações; problemas em setores relevantes do município; choques macroeconômicos; etc.);</a:t>
            </a:r>
          </a:p>
          <a:p>
            <a:pPr eaLnBrk="1" hangingPunct="1"/>
            <a:endParaRPr lang="pt-BR"/>
          </a:p>
        </p:txBody>
      </p:sp>
      <p:sp>
        <p:nvSpPr>
          <p:cNvPr id="9220" name="CaixaDeTexto 3"/>
          <p:cNvSpPr txBox="1">
            <a:spLocks noChangeArrowheads="1"/>
          </p:cNvSpPr>
          <p:nvPr/>
        </p:nvSpPr>
        <p:spPr bwMode="auto">
          <a:xfrm>
            <a:off x="250825" y="476250"/>
            <a:ext cx="63373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 sz="2800"/>
              <a:t>Fatores que influenciam os resultados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CaixaDeTexto 6"/>
          <p:cNvSpPr txBox="1">
            <a:spLocks noChangeArrowheads="1"/>
          </p:cNvSpPr>
          <p:nvPr/>
        </p:nvSpPr>
        <p:spPr bwMode="auto">
          <a:xfrm>
            <a:off x="395288" y="1196975"/>
            <a:ext cx="839152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pt-BR"/>
              <a:t>Gerais: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/>
              <a:t>• Capacitação de servidores ligados à fiscalização;</a:t>
            </a:r>
          </a:p>
          <a:p>
            <a:pPr algn="just" eaLnBrk="1" hangingPunct="1">
              <a:lnSpc>
                <a:spcPct val="150000"/>
              </a:lnSpc>
            </a:pPr>
            <a:endParaRPr lang="pt-BR"/>
          </a:p>
          <a:p>
            <a:pPr algn="just" eaLnBrk="1" hangingPunct="1">
              <a:lnSpc>
                <a:spcPct val="150000"/>
              </a:lnSpc>
            </a:pPr>
            <a:r>
              <a:rPr lang="pt-BR"/>
              <a:t>• Possíveis benefícios ou desonerações fiscais, ou mesmo refinanciamento de dívidas;</a:t>
            </a:r>
          </a:p>
          <a:p>
            <a:pPr algn="just" eaLnBrk="1" hangingPunct="1">
              <a:lnSpc>
                <a:spcPct val="150000"/>
              </a:lnSpc>
            </a:pPr>
            <a:endParaRPr lang="pt-BR"/>
          </a:p>
          <a:p>
            <a:pPr algn="just" eaLnBrk="1" hangingPunct="1">
              <a:lnSpc>
                <a:spcPct val="150000"/>
              </a:lnSpc>
            </a:pPr>
            <a:r>
              <a:rPr lang="pt-BR"/>
              <a:t>• Superestimação de receitas que, ao não se concretizar, geram problemas orçamentários; </a:t>
            </a:r>
          </a:p>
          <a:p>
            <a:pPr algn="just" eaLnBrk="1" hangingPunct="1">
              <a:lnSpc>
                <a:spcPct val="150000"/>
              </a:lnSpc>
            </a:pPr>
            <a:endParaRPr lang="pt-BR"/>
          </a:p>
          <a:p>
            <a:pPr algn="just" eaLnBrk="1" hangingPunct="1">
              <a:lnSpc>
                <a:spcPct val="150000"/>
              </a:lnSpc>
            </a:pPr>
            <a:r>
              <a:rPr lang="pt-BR"/>
              <a:t>• Programas de incentivo ao pagamento de tributos em dia ou dentro do prazo. </a:t>
            </a:r>
          </a:p>
          <a:p>
            <a:pPr eaLnBrk="1" hangingPunct="1"/>
            <a:endParaRPr lang="pt-BR"/>
          </a:p>
          <a:p>
            <a:pPr eaLnBrk="1" hangingPunct="1"/>
            <a:endParaRPr lang="pt-BR"/>
          </a:p>
        </p:txBody>
      </p:sp>
      <p:sp>
        <p:nvSpPr>
          <p:cNvPr id="10244" name="CaixaDeTexto 3"/>
          <p:cNvSpPr txBox="1">
            <a:spLocks noChangeArrowheads="1"/>
          </p:cNvSpPr>
          <p:nvPr/>
        </p:nvSpPr>
        <p:spPr bwMode="auto">
          <a:xfrm>
            <a:off x="250825" y="476250"/>
            <a:ext cx="63373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 sz="2800"/>
              <a:t>Fatores que influenciam os resultados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893</Words>
  <Application>Microsoft Office PowerPoint</Application>
  <PresentationFormat>Apresentação na tela (4:3)</PresentationFormat>
  <Paragraphs>136</Paragraphs>
  <Slides>20</Slides>
  <Notes>13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3" baseType="lpstr">
      <vt:lpstr>Arial</vt:lpstr>
      <vt:lpstr>Calibri</vt:lpstr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msaito</dc:creator>
  <cp:lastModifiedBy>IrmaBC</cp:lastModifiedBy>
  <cp:revision>77</cp:revision>
  <dcterms:created xsi:type="dcterms:W3CDTF">2012-04-13T19:51:33Z</dcterms:created>
  <dcterms:modified xsi:type="dcterms:W3CDTF">2016-06-08T17:10:10Z</dcterms:modified>
</cp:coreProperties>
</file>