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93" r:id="rId4"/>
    <p:sldId id="294" r:id="rId5"/>
    <p:sldId id="295" r:id="rId6"/>
    <p:sldId id="296" r:id="rId7"/>
    <p:sldId id="258" r:id="rId8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73" d="100"/>
          <a:sy n="73" d="100"/>
        </p:scale>
        <p:origin x="-1284" y="-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2E30E-118C-455A-8F6B-38CD70BCCF42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234A5-AC07-4F7E-9245-D5FB23E080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348C2-E978-4342-BA27-D9781817860D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07EAE-9BF7-42DD-9A74-F7D7C5CC03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61414-5A12-4846-8B61-1C1E98DAD007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AD6BD-C24D-4CA2-B13D-3B5D2E73775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t-BR" noProof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73072-6BCE-47BD-B6B5-00A262EE29B3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13161-1372-4098-AB73-5D719F09F5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09DB4-6F15-40F7-9E46-E42BF9E9BC0F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DA041-250D-4F7B-9A50-CB9A5A67B02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3EF39-9BEB-4DE9-B27F-30DDF05D0136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AC44C-3768-4A75-8781-C978840C7CB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3BC63-6A08-4B7A-BDF1-C2573449925D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2C7B5-AC6D-47E8-8039-26E15A74E67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CC0CF-278C-48AE-9DD0-4EDCE1ECAC3D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3BABC-F298-41EE-9DCE-1899FF3765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36DDE-B0BB-4034-9670-0F2DCA00C843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AEF25-50D2-4ECF-9D48-D695E6EF86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17BD6-BF73-4DED-BC38-FCF278FE867A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F1FEB-D7B8-437D-90AA-A55B5342583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07446-45B6-4100-874F-5589DC67E271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33A99-4CE1-43C0-AD92-29DA90F46D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0F729-CE8A-434F-AF68-8A83E3C135F6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BF9D0-15B1-4618-990D-BCDA6CEB208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7E99D0-CD3F-4CD2-B2D7-C2434F3DE73C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19967B6A-AA0D-4B76-A722-506AD0F27B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3" y="0"/>
            <a:ext cx="9120187" cy="684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ítulo 1"/>
          <p:cNvSpPr>
            <a:spLocks noGrp="1"/>
          </p:cNvSpPr>
          <p:nvPr>
            <p:ph type="ctrTitle"/>
          </p:nvPr>
        </p:nvSpPr>
        <p:spPr>
          <a:xfrm>
            <a:off x="685800" y="1700213"/>
            <a:ext cx="7772400" cy="2305050"/>
          </a:xfrm>
        </p:spPr>
        <p:txBody>
          <a:bodyPr/>
          <a:lstStyle/>
          <a:p>
            <a:pPr eaLnBrk="1" hangingPunct="1">
              <a:defRPr/>
            </a:pPr>
            <a:r>
              <a:rPr lang="pt-BR" sz="4800" b="1" cap="all" dirty="0" smtClean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ea typeface="+mn-ea"/>
                <a:cs typeface="Arial" charset="0"/>
              </a:rPr>
              <a:t>5ª REUNIÃO </a:t>
            </a:r>
            <a:r>
              <a:rPr lang="pt-BR" sz="4800" b="1" cap="all" dirty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ea typeface="+mn-ea"/>
                <a:cs typeface="Arial" charset="0"/>
              </a:rPr>
              <a:t>COGEP</a:t>
            </a:r>
            <a:br>
              <a:rPr lang="pt-BR" sz="4800" b="1" cap="all" dirty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ea typeface="+mn-ea"/>
                <a:cs typeface="Arial" charset="0"/>
              </a:rPr>
            </a:br>
            <a:r>
              <a:rPr lang="pt-BR" sz="4800" b="1" cap="all" dirty="0" err="1" smtClean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ea typeface="+mn-ea"/>
                <a:cs typeface="Arial" charset="0"/>
              </a:rPr>
              <a:t>fLORIANÓPOLIS/SC</a:t>
            </a:r>
            <a:endParaRPr lang="pt-BR" sz="4800" b="1" cap="all" dirty="0">
              <a:ln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41463"/>
          </a:xfrm>
        </p:spPr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pt-BR" sz="2600" b="1" cap="all" dirty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Arial" charset="0"/>
              </a:rPr>
              <a:t>Reestruturação CAIXA </a:t>
            </a:r>
          </a:p>
          <a:p>
            <a:pPr lvl="1">
              <a:buFont typeface="Arial" charset="0"/>
              <a:buChar char="–"/>
              <a:defRPr/>
            </a:pPr>
            <a:r>
              <a:rPr lang="pt-BR" b="1" dirty="0" smtClean="0">
                <a:latin typeface="+mj-lt"/>
              </a:rPr>
              <a:t>CAIXA + 10</a:t>
            </a:r>
          </a:p>
          <a:p>
            <a:pPr lvl="1">
              <a:buFont typeface="Arial" charset="0"/>
              <a:buChar char="–"/>
              <a:defRPr/>
            </a:pPr>
            <a:r>
              <a:rPr lang="pt-BR" b="1" dirty="0" smtClean="0">
                <a:latin typeface="+mj-lt"/>
              </a:rPr>
              <a:t>Plano Estratégico / Novo modelo de gestão</a:t>
            </a:r>
          </a:p>
          <a:p>
            <a:pPr marL="457200" lvl="1" indent="0">
              <a:buFont typeface="Arial" charset="0"/>
              <a:buNone/>
              <a:defRPr/>
            </a:pPr>
            <a:endParaRPr lang="pt-BR" dirty="0" smtClean="0">
              <a:latin typeface="+mj-lt"/>
            </a:endParaRPr>
          </a:p>
          <a:p>
            <a:pPr>
              <a:buFont typeface="Arial" charset="0"/>
              <a:buChar char="•"/>
              <a:defRPr/>
            </a:pPr>
            <a:r>
              <a:rPr lang="pt-BR" sz="2600" b="1" cap="all" dirty="0" smtClean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Arial" charset="0"/>
              </a:rPr>
              <a:t>Unidade de Negócio</a:t>
            </a:r>
          </a:p>
          <a:p>
            <a:pPr lvl="1">
              <a:buFont typeface="Arial" charset="0"/>
              <a:buChar char="–"/>
              <a:defRPr/>
            </a:pPr>
            <a:r>
              <a:rPr lang="pt-BR" b="1" dirty="0" smtClean="0"/>
              <a:t>Verticalização</a:t>
            </a:r>
          </a:p>
          <a:p>
            <a:pPr lvl="1">
              <a:buFont typeface="Arial" charset="0"/>
              <a:buChar char="–"/>
              <a:defRPr/>
            </a:pPr>
            <a:endParaRPr lang="pt-BR" dirty="0" smtClean="0"/>
          </a:p>
          <a:p>
            <a:pPr marL="342900" lvl="1" indent="-342900">
              <a:buFont typeface="Arial" charset="0"/>
              <a:buChar char="•"/>
              <a:defRPr/>
            </a:pPr>
            <a:r>
              <a:rPr lang="pt-BR" sz="2600" b="1" cap="all" dirty="0" smtClean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Arial" charset="0"/>
              </a:rPr>
              <a:t>Ser o principal banco do Setor Público</a:t>
            </a:r>
            <a:endParaRPr lang="pt-BR" sz="2600" b="1" cap="all" dirty="0">
              <a:ln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pt-BR" sz="2600" b="1" cap="all" dirty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Arial" charset="0"/>
              </a:rPr>
              <a:t>Gerência Nacional de Pessoa Jurídica Pública – GEPUB</a:t>
            </a:r>
          </a:p>
          <a:p>
            <a:pPr>
              <a:buFont typeface="Wingdings" pitchFamily="2" charset="2"/>
              <a:buChar char="Ø"/>
              <a:defRPr/>
            </a:pPr>
            <a:endParaRPr lang="pt-BR" dirty="0"/>
          </a:p>
          <a:p>
            <a:pPr marL="0" indent="0">
              <a:buFont typeface="Arial" charset="0"/>
              <a:buNone/>
              <a:defRPr/>
            </a:pPr>
            <a:endParaRPr lang="pt-BR" sz="1000" dirty="0"/>
          </a:p>
          <a:p>
            <a:pPr>
              <a:buFont typeface="Wingdings" pitchFamily="2" charset="2"/>
              <a:buChar char="Ø"/>
              <a:defRPr/>
            </a:pPr>
            <a:r>
              <a:rPr lang="pt-BR" sz="2600" b="1" cap="all" dirty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Arial" charset="0"/>
              </a:rPr>
              <a:t>Superintendência Nacional de Pessoa Jurídica Pública e Judiciário – SUPUJ</a:t>
            </a:r>
          </a:p>
          <a:p>
            <a:pPr>
              <a:buFont typeface="Wingdings" pitchFamily="2" charset="2"/>
              <a:buChar char="Ø"/>
              <a:defRPr/>
            </a:pPr>
            <a:endParaRPr lang="pt-BR" dirty="0"/>
          </a:p>
          <a:p>
            <a:pPr>
              <a:buFont typeface="Wingdings" pitchFamily="2" charset="2"/>
              <a:buChar char="Ø"/>
              <a:defRPr/>
            </a:pPr>
            <a:r>
              <a:rPr lang="pt-BR" sz="2600" b="1" cap="all" dirty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Arial" charset="0"/>
              </a:rPr>
              <a:t>Vice-Presidência de Governo – VIGOV</a:t>
            </a:r>
          </a:p>
          <a:p>
            <a:pPr marL="0" indent="0">
              <a:buFont typeface="Arial" charset="0"/>
              <a:buNone/>
              <a:defRPr/>
            </a:pPr>
            <a:endParaRPr lang="pt-BR" dirty="0" smtClean="0"/>
          </a:p>
          <a:p>
            <a:pPr>
              <a:buFont typeface="Arial" charset="0"/>
              <a:buChar char="•"/>
              <a:defRPr/>
            </a:pPr>
            <a:endParaRPr lang="pt-BR" dirty="0"/>
          </a:p>
          <a:p>
            <a:pPr>
              <a:buFont typeface="Arial" charset="0"/>
              <a:buChar char="•"/>
              <a:defRPr/>
            </a:pP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3"/>
          <p:cNvGrpSpPr/>
          <p:nvPr/>
        </p:nvGrpSpPr>
        <p:grpSpPr>
          <a:xfrm>
            <a:off x="1835696" y="404664"/>
            <a:ext cx="3456713" cy="1150802"/>
            <a:chOff x="2386443" y="4275"/>
            <a:chExt cx="3456713" cy="1150802"/>
          </a:xfrm>
          <a:scene3d>
            <a:camera prst="orthographicFront"/>
            <a:lightRig rig="chilly" dir="t"/>
          </a:scene3d>
        </p:grpSpPr>
        <p:sp>
          <p:nvSpPr>
            <p:cNvPr id="5" name="Retângulo de cantos arredondados 4"/>
            <p:cNvSpPr/>
            <p:nvPr/>
          </p:nvSpPr>
          <p:spPr>
            <a:xfrm>
              <a:off x="2386443" y="4275"/>
              <a:ext cx="3456713" cy="1150802"/>
            </a:xfrm>
            <a:prstGeom prst="roundRect">
              <a:avLst>
                <a:gd name="adj" fmla="val 10000"/>
              </a:avLst>
            </a:prstGeom>
            <a:sp3d prstMaterial="translucentPowder">
              <a:bevelT w="127000" h="25400" prst="softRound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etângulo 5"/>
            <p:cNvSpPr/>
            <p:nvPr/>
          </p:nvSpPr>
          <p:spPr>
            <a:xfrm>
              <a:off x="2420149" y="37981"/>
              <a:ext cx="3389301" cy="108339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23825" tIns="82550" rIns="123825" bIns="82550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6500" b="1" dirty="0"/>
                <a:t>VIGOV</a:t>
              </a:r>
            </a:p>
          </p:txBody>
        </p:sp>
      </p:grpSp>
      <p:grpSp>
        <p:nvGrpSpPr>
          <p:cNvPr id="3" name="Grupo 6"/>
          <p:cNvGrpSpPr/>
          <p:nvPr/>
        </p:nvGrpSpPr>
        <p:grpSpPr>
          <a:xfrm>
            <a:off x="2339752" y="2132856"/>
            <a:ext cx="2541734" cy="993574"/>
            <a:chOff x="3077785" y="1690524"/>
            <a:chExt cx="2541734" cy="993574"/>
          </a:xfrm>
          <a:scene3d>
            <a:camera prst="orthographicFront"/>
            <a:lightRig rig="chilly" dir="t"/>
          </a:scene3d>
        </p:grpSpPr>
        <p:sp>
          <p:nvSpPr>
            <p:cNvPr id="8" name="Retângulo de cantos arredondados 7"/>
            <p:cNvSpPr/>
            <p:nvPr/>
          </p:nvSpPr>
          <p:spPr>
            <a:xfrm>
              <a:off x="3077785" y="1690524"/>
              <a:ext cx="2541734" cy="993574"/>
            </a:xfrm>
            <a:prstGeom prst="roundRect">
              <a:avLst>
                <a:gd name="adj" fmla="val 10000"/>
              </a:avLst>
            </a:prstGeom>
            <a:sp3d z="-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tângulo 8"/>
            <p:cNvSpPr/>
            <p:nvPr/>
          </p:nvSpPr>
          <p:spPr>
            <a:xfrm>
              <a:off x="3106886" y="1719625"/>
              <a:ext cx="2483532" cy="935372"/>
            </a:xfrm>
            <a:prstGeom prst="rect">
              <a:avLst/>
            </a:prstGeom>
            <a:sp3d z="-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9060" tIns="66040" rIns="99060" bIns="66040" spcCol="1270" anchor="ctr"/>
            <a:lstStyle/>
            <a:p>
              <a:pPr algn="ctr" defTabSz="2311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5200" b="1" dirty="0"/>
                <a:t>DEGOV</a:t>
              </a:r>
            </a:p>
          </p:txBody>
        </p:sp>
      </p:grpSp>
      <p:grpSp>
        <p:nvGrpSpPr>
          <p:cNvPr id="4" name="Grupo 9"/>
          <p:cNvGrpSpPr/>
          <p:nvPr/>
        </p:nvGrpSpPr>
        <p:grpSpPr>
          <a:xfrm>
            <a:off x="2358231" y="3717032"/>
            <a:ext cx="2573809" cy="938766"/>
            <a:chOff x="3077785" y="3219545"/>
            <a:chExt cx="2573809" cy="938766"/>
          </a:xfrm>
          <a:scene3d>
            <a:camera prst="orthographicFront"/>
            <a:lightRig rig="chilly" dir="t"/>
          </a:scene3d>
        </p:grpSpPr>
        <p:sp>
          <p:nvSpPr>
            <p:cNvPr id="11" name="Retângulo de cantos arredondados 10"/>
            <p:cNvSpPr/>
            <p:nvPr/>
          </p:nvSpPr>
          <p:spPr>
            <a:xfrm>
              <a:off x="3077785" y="3219545"/>
              <a:ext cx="2573809" cy="938766"/>
            </a:xfrm>
            <a:prstGeom prst="roundRect">
              <a:avLst>
                <a:gd name="adj" fmla="val 10000"/>
              </a:avLst>
            </a:prstGeom>
            <a:sp3d z="-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Retângulo 11"/>
            <p:cNvSpPr/>
            <p:nvPr/>
          </p:nvSpPr>
          <p:spPr>
            <a:xfrm>
              <a:off x="3105281" y="3247041"/>
              <a:ext cx="2518817" cy="883774"/>
            </a:xfrm>
            <a:prstGeom prst="rect">
              <a:avLst/>
            </a:prstGeom>
            <a:sp3d z="-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9060" tIns="66040" rIns="99060" bIns="66040" spcCol="1270" anchor="ctr"/>
            <a:lstStyle/>
            <a:p>
              <a:pPr algn="ctr" defTabSz="2311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5200" b="1" dirty="0"/>
                <a:t>SUPUJ</a:t>
              </a:r>
            </a:p>
          </p:txBody>
        </p:sp>
      </p:grpSp>
      <p:grpSp>
        <p:nvGrpSpPr>
          <p:cNvPr id="7" name="Grupo 12"/>
          <p:cNvGrpSpPr/>
          <p:nvPr/>
        </p:nvGrpSpPr>
        <p:grpSpPr>
          <a:xfrm>
            <a:off x="2339752" y="5246714"/>
            <a:ext cx="2613286" cy="918590"/>
            <a:chOff x="3077785" y="4693757"/>
            <a:chExt cx="2613286" cy="918590"/>
          </a:xfrm>
          <a:scene3d>
            <a:camera prst="orthographicFront"/>
            <a:lightRig rig="chilly" dir="t"/>
          </a:scene3d>
        </p:grpSpPr>
        <p:sp>
          <p:nvSpPr>
            <p:cNvPr id="14" name="Retângulo de cantos arredondados 13"/>
            <p:cNvSpPr/>
            <p:nvPr/>
          </p:nvSpPr>
          <p:spPr>
            <a:xfrm>
              <a:off x="3077785" y="4693757"/>
              <a:ext cx="2613286" cy="918590"/>
            </a:xfrm>
            <a:prstGeom prst="roundRect">
              <a:avLst>
                <a:gd name="adj" fmla="val 10000"/>
              </a:avLst>
            </a:prstGeom>
            <a:sp3d z="-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etângulo 14"/>
            <p:cNvSpPr/>
            <p:nvPr/>
          </p:nvSpPr>
          <p:spPr>
            <a:xfrm>
              <a:off x="3104690" y="4720662"/>
              <a:ext cx="2559476" cy="864780"/>
            </a:xfrm>
            <a:prstGeom prst="rect">
              <a:avLst/>
            </a:prstGeom>
            <a:sp3d z="-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9060" tIns="66040" rIns="99060" bIns="66040" spcCol="1270" anchor="ctr"/>
            <a:lstStyle/>
            <a:p>
              <a:pPr algn="ctr" defTabSz="2311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5200" b="1" dirty="0"/>
                <a:t>GEPUB</a:t>
              </a:r>
            </a:p>
          </p:txBody>
        </p:sp>
      </p:grpSp>
      <p:sp>
        <p:nvSpPr>
          <p:cNvPr id="16" name="Seta para baixo 15"/>
          <p:cNvSpPr/>
          <p:nvPr/>
        </p:nvSpPr>
        <p:spPr>
          <a:xfrm>
            <a:off x="3556000" y="1557338"/>
            <a:ext cx="152400" cy="576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7" name="Seta para baixo 16"/>
          <p:cNvSpPr/>
          <p:nvPr/>
        </p:nvSpPr>
        <p:spPr>
          <a:xfrm>
            <a:off x="3563938" y="3141663"/>
            <a:ext cx="152400" cy="576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8" name="Seta para baixo 17"/>
          <p:cNvSpPr/>
          <p:nvPr/>
        </p:nvSpPr>
        <p:spPr>
          <a:xfrm>
            <a:off x="3563938" y="4651375"/>
            <a:ext cx="152400" cy="5778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9" name="Seta dobrada para cima 28"/>
          <p:cNvSpPr/>
          <p:nvPr/>
        </p:nvSpPr>
        <p:spPr>
          <a:xfrm rot="5400000">
            <a:off x="4410076" y="2224087"/>
            <a:ext cx="1655762" cy="32226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pSp>
        <p:nvGrpSpPr>
          <p:cNvPr id="10" name="Grupo 29"/>
          <p:cNvGrpSpPr/>
          <p:nvPr/>
        </p:nvGrpSpPr>
        <p:grpSpPr>
          <a:xfrm>
            <a:off x="5436096" y="2922282"/>
            <a:ext cx="2573809" cy="938766"/>
            <a:chOff x="3077785" y="3219545"/>
            <a:chExt cx="2573809" cy="938766"/>
          </a:xfrm>
          <a:scene3d>
            <a:camera prst="orthographicFront"/>
            <a:lightRig rig="chilly" dir="t"/>
          </a:scene3d>
        </p:grpSpPr>
        <p:sp>
          <p:nvSpPr>
            <p:cNvPr id="31" name="Retângulo de cantos arredondados 30"/>
            <p:cNvSpPr/>
            <p:nvPr/>
          </p:nvSpPr>
          <p:spPr>
            <a:xfrm>
              <a:off x="3077785" y="3219545"/>
              <a:ext cx="2573809" cy="938766"/>
            </a:xfrm>
            <a:prstGeom prst="roundRect">
              <a:avLst>
                <a:gd name="adj" fmla="val 10000"/>
              </a:avLst>
            </a:prstGeom>
            <a:sp3d z="-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Retângulo 31"/>
            <p:cNvSpPr/>
            <p:nvPr/>
          </p:nvSpPr>
          <p:spPr>
            <a:xfrm>
              <a:off x="3105281" y="3247041"/>
              <a:ext cx="2518817" cy="883774"/>
            </a:xfrm>
            <a:prstGeom prst="rect">
              <a:avLst/>
            </a:prstGeom>
            <a:sp3d z="-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9060" tIns="66040" rIns="99060" bIns="66040" spcCol="1270" anchor="ctr"/>
            <a:lstStyle/>
            <a:p>
              <a:pPr algn="ctr" defTabSz="2311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5200" b="1" dirty="0"/>
                <a:t>SUGOV</a:t>
              </a:r>
            </a:p>
          </p:txBody>
        </p:sp>
      </p:grpSp>
      <p:sp>
        <p:nvSpPr>
          <p:cNvPr id="33" name="Seta para baixo 32"/>
          <p:cNvSpPr/>
          <p:nvPr/>
        </p:nvSpPr>
        <p:spPr>
          <a:xfrm>
            <a:off x="6659563" y="3860800"/>
            <a:ext cx="152400" cy="14382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grpSp>
        <p:nvGrpSpPr>
          <p:cNvPr id="13" name="Grupo 33"/>
          <p:cNvGrpSpPr/>
          <p:nvPr/>
        </p:nvGrpSpPr>
        <p:grpSpPr>
          <a:xfrm>
            <a:off x="5382567" y="5298546"/>
            <a:ext cx="2573809" cy="938766"/>
            <a:chOff x="3077785" y="3219545"/>
            <a:chExt cx="2573809" cy="938766"/>
          </a:xfrm>
          <a:scene3d>
            <a:camera prst="orthographicFront"/>
            <a:lightRig rig="chilly" dir="t"/>
          </a:scene3d>
        </p:grpSpPr>
        <p:sp>
          <p:nvSpPr>
            <p:cNvPr id="35" name="Retângulo de cantos arredondados 34"/>
            <p:cNvSpPr/>
            <p:nvPr/>
          </p:nvSpPr>
          <p:spPr>
            <a:xfrm>
              <a:off x="3077785" y="3219545"/>
              <a:ext cx="2573809" cy="938766"/>
            </a:xfrm>
            <a:prstGeom prst="roundRect">
              <a:avLst>
                <a:gd name="adj" fmla="val 10000"/>
              </a:avLst>
            </a:prstGeom>
            <a:sp3d z="-12700" extrusionH="1700" prstMaterial="dkEdge">
              <a:bevelT w="25400" h="6350" prst="softRound"/>
              <a:bevelB w="0" h="0" prst="convex"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Retângulo 35"/>
            <p:cNvSpPr/>
            <p:nvPr/>
          </p:nvSpPr>
          <p:spPr>
            <a:xfrm>
              <a:off x="3105281" y="3247041"/>
              <a:ext cx="2518817" cy="883774"/>
            </a:xfrm>
            <a:prstGeom prst="rect">
              <a:avLst/>
            </a:prstGeom>
            <a:sp3d z="-127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99060" tIns="66040" rIns="99060" bIns="66040" spcCol="1270" anchor="ctr"/>
            <a:lstStyle/>
            <a:p>
              <a:pPr algn="ctr" defTabSz="23114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5200" b="1" dirty="0"/>
                <a:t>GIDUR</a:t>
              </a:r>
            </a:p>
          </p:txBody>
        </p:sp>
      </p:grpSp>
      <p:sp>
        <p:nvSpPr>
          <p:cNvPr id="37" name="CaixaDeTexto 36"/>
          <p:cNvSpPr txBox="1">
            <a:spLocks noChangeArrowheads="1"/>
          </p:cNvSpPr>
          <p:nvPr/>
        </p:nvSpPr>
        <p:spPr bwMode="auto">
          <a:xfrm flipH="1">
            <a:off x="6875463" y="4005263"/>
            <a:ext cx="2889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2000" b="1"/>
              <a:t>.</a:t>
            </a:r>
          </a:p>
          <a:p>
            <a:r>
              <a:rPr lang="pt-BR" sz="2000" b="1"/>
              <a:t>.</a:t>
            </a:r>
          </a:p>
          <a:p>
            <a:r>
              <a:rPr lang="pt-BR" sz="2000" b="1"/>
              <a:t>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pt-BR" sz="2600" b="1" cap="all" dirty="0" smtClean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Arial" charset="0"/>
              </a:rPr>
              <a:t>GIDUR</a:t>
            </a:r>
          </a:p>
          <a:p>
            <a:pPr marL="0" indent="0">
              <a:buFont typeface="Arial" charset="0"/>
              <a:buNone/>
              <a:defRPr/>
            </a:pPr>
            <a:endParaRPr lang="pt-BR" sz="2600" b="1" cap="all" dirty="0">
              <a:ln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charset="0"/>
              <a:cs typeface="Arial" charset="0"/>
            </a:endParaRPr>
          </a:p>
          <a:p>
            <a:pPr lvl="1">
              <a:buFont typeface="Arial" pitchFamily="34" charset="0"/>
              <a:buChar char="•"/>
              <a:defRPr/>
            </a:pPr>
            <a:r>
              <a:rPr lang="pt-BR" sz="2600" b="1" cap="all" dirty="0" smtClean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Arial" charset="0"/>
              </a:rPr>
              <a:t>DESAFIO</a:t>
            </a:r>
            <a:endParaRPr lang="pt-BR" sz="2600" b="1" cap="all" dirty="0">
              <a:ln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charset="0"/>
              <a:cs typeface="Arial" charset="0"/>
            </a:endParaRPr>
          </a:p>
          <a:p>
            <a:pPr lvl="1">
              <a:buFont typeface="Arial" charset="0"/>
              <a:buChar char="–"/>
              <a:defRPr/>
            </a:pPr>
            <a:r>
              <a:rPr lang="pt-BR" b="1" dirty="0" smtClean="0"/>
              <a:t>Uniformização do atendimento/procedimentos</a:t>
            </a:r>
          </a:p>
          <a:p>
            <a:pPr lvl="1">
              <a:buFont typeface="Arial" charset="0"/>
              <a:buChar char="–"/>
              <a:defRPr/>
            </a:pPr>
            <a:r>
              <a:rPr lang="pt-BR" b="1" dirty="0" smtClean="0"/>
              <a:t>Capacitação das equipes</a:t>
            </a:r>
          </a:p>
          <a:p>
            <a:pPr lvl="1">
              <a:buFont typeface="Arial" charset="0"/>
              <a:buChar char="–"/>
              <a:defRPr/>
            </a:pPr>
            <a:endParaRPr lang="pt-BR" dirty="0"/>
          </a:p>
          <a:p>
            <a:pPr lvl="1">
              <a:buFont typeface="Arial" pitchFamily="34" charset="0"/>
              <a:buChar char="•"/>
              <a:defRPr/>
            </a:pPr>
            <a:r>
              <a:rPr lang="pt-BR" sz="2600" b="1" cap="all" dirty="0" err="1" smtClean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Arial" charset="0"/>
              </a:rPr>
              <a:t>Dificultadores</a:t>
            </a:r>
            <a:endParaRPr lang="pt-BR" sz="2600" b="1" cap="all" dirty="0">
              <a:ln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charset="0"/>
              <a:cs typeface="Arial" charset="0"/>
            </a:endParaRPr>
          </a:p>
          <a:p>
            <a:pPr lvl="1">
              <a:buFont typeface="Arial" charset="0"/>
              <a:buChar char="–"/>
              <a:defRPr/>
            </a:pPr>
            <a:r>
              <a:rPr lang="pt-BR" b="1" dirty="0" smtClean="0"/>
              <a:t>Orçamento insuficiente</a:t>
            </a:r>
          </a:p>
          <a:p>
            <a:pPr lvl="1">
              <a:buFont typeface="Arial" charset="0"/>
              <a:buChar char="–"/>
              <a:defRPr/>
            </a:pPr>
            <a:r>
              <a:rPr lang="pt-BR" b="1" dirty="0" smtClean="0"/>
              <a:t>Alta rotatividade</a:t>
            </a:r>
          </a:p>
          <a:p>
            <a:pPr lvl="1">
              <a:buFont typeface="Arial" charset="0"/>
              <a:buChar char="–"/>
              <a:defRPr/>
            </a:pPr>
            <a:r>
              <a:rPr lang="pt-BR" b="1" dirty="0" smtClean="0"/>
              <a:t>Iminência da reestruturação das filiais</a:t>
            </a:r>
          </a:p>
          <a:p>
            <a:pPr lvl="1">
              <a:buFont typeface="Arial" charset="0"/>
              <a:buChar char="–"/>
              <a:defRPr/>
            </a:pPr>
            <a:endParaRPr lang="pt-BR" dirty="0" smtClean="0"/>
          </a:p>
          <a:p>
            <a:pPr lvl="1">
              <a:buFont typeface="Arial" charset="0"/>
              <a:buChar char="–"/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lvl="1">
              <a:buFont typeface="Arial" pitchFamily="34" charset="0"/>
              <a:buChar char="•"/>
              <a:defRPr/>
            </a:pPr>
            <a:r>
              <a:rPr lang="pt-BR" sz="2600" b="1" cap="all" dirty="0" smtClean="0">
                <a:ln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charset="0"/>
                <a:cs typeface="Arial" charset="0"/>
              </a:rPr>
              <a:t>Soluções/alternativas</a:t>
            </a:r>
            <a:endParaRPr lang="pt-BR" sz="2600" b="1" cap="all" dirty="0">
              <a:ln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Arial" charset="0"/>
              <a:cs typeface="Arial" charset="0"/>
            </a:endParaRPr>
          </a:p>
          <a:p>
            <a:pPr lvl="1">
              <a:buFont typeface="Arial" charset="0"/>
              <a:buChar char="–"/>
              <a:defRPr/>
            </a:pPr>
            <a:r>
              <a:rPr lang="pt-BR" b="1" dirty="0" smtClean="0"/>
              <a:t>Identificação dos responsáveis pelo acompanhamento do programa e relacionamento com a UEM</a:t>
            </a:r>
          </a:p>
          <a:p>
            <a:pPr lvl="1">
              <a:buFont typeface="Arial" charset="0"/>
              <a:buChar char="–"/>
              <a:defRPr/>
            </a:pPr>
            <a:r>
              <a:rPr lang="pt-BR" b="1" dirty="0" smtClean="0"/>
              <a:t>Desenvolvimento de tutoriais para disseminação entre as equipes</a:t>
            </a:r>
          </a:p>
          <a:p>
            <a:pPr lvl="1">
              <a:buFont typeface="Arial" charset="0"/>
              <a:buChar char="–"/>
              <a:defRPr/>
            </a:pPr>
            <a:r>
              <a:rPr lang="pt-BR" b="1" dirty="0" smtClean="0"/>
              <a:t>Agilidade na comunicação junto aos responsáveis “Rede GIDUR”</a:t>
            </a:r>
          </a:p>
          <a:p>
            <a:pPr lvl="1">
              <a:buFont typeface="Arial" charset="0"/>
              <a:buChar char="–"/>
              <a:defRPr/>
            </a:pPr>
            <a:r>
              <a:rPr lang="pt-BR" b="1" dirty="0" smtClean="0"/>
              <a:t>Envolvimento das Superintendências Regionais/Agências (relacionamento)</a:t>
            </a:r>
          </a:p>
          <a:p>
            <a:pPr lvl="1">
              <a:buFont typeface="Arial" charset="0"/>
              <a:buChar char="–"/>
              <a:defRPr/>
            </a:pPr>
            <a:endParaRPr lang="pt-BR" b="1" dirty="0" smtClean="0"/>
          </a:p>
          <a:p>
            <a:pPr lvl="1">
              <a:buFontTx/>
              <a:buChar char="-"/>
              <a:defRPr/>
            </a:pPr>
            <a:endParaRPr lang="pt-BR" dirty="0" smtClean="0"/>
          </a:p>
          <a:p>
            <a:pPr>
              <a:buFont typeface="Arial" charset="0"/>
              <a:buChar char="•"/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pt-BR" smtClean="0"/>
          </a:p>
        </p:txBody>
      </p:sp>
      <p:pic>
        <p:nvPicPr>
          <p:cNvPr id="8196" name="Picture 4" descr="\\Urano\criacao\CAIXA\2013\CAIXA+10\Evento02-04\imgs\JPG-0204\backdro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36613"/>
            <a:ext cx="9144000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1546</TotalTime>
  <Words>114</Words>
  <Application>Microsoft Office PowerPoint</Application>
  <PresentationFormat>Apresentação na tela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5ª REUNIÃO COGEP fLORIANÓPOLIS/SC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lfranca</dc:creator>
  <cp:lastModifiedBy>IrmaBC</cp:lastModifiedBy>
  <cp:revision>58</cp:revision>
  <dcterms:created xsi:type="dcterms:W3CDTF">2013-04-19T20:00:26Z</dcterms:created>
  <dcterms:modified xsi:type="dcterms:W3CDTF">2018-08-30T17:58:21Z</dcterms:modified>
</cp:coreProperties>
</file>