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Override PartName="/ppt/presentation.xml" ContentType="application/vnd.openxmlformats-officedocument.presentationml.slideshow.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3"/>
  </p:notesMasterIdLst>
  <p:sldIdLst>
    <p:sldId id="256" r:id="rId5"/>
    <p:sldId id="258" r:id="rId6"/>
    <p:sldId id="278" r:id="rId7"/>
    <p:sldId id="262" r:id="rId8"/>
    <p:sldId id="280" r:id="rId9"/>
    <p:sldId id="279" r:id="rId10"/>
    <p:sldId id="274" r:id="rId11"/>
    <p:sldId id="263" r:id="rId12"/>
    <p:sldId id="264" r:id="rId13"/>
    <p:sldId id="272" r:id="rId14"/>
    <p:sldId id="269" r:id="rId15"/>
    <p:sldId id="273" r:id="rId16"/>
    <p:sldId id="265" r:id="rId17"/>
    <p:sldId id="266" r:id="rId18"/>
    <p:sldId id="267" r:id="rId19"/>
    <p:sldId id="281" r:id="rId20"/>
    <p:sldId id="270" r:id="rId21"/>
    <p:sldId id="260" r:id="rId22"/>
  </p:sldIdLst>
  <p:sldSz cx="9144000" cy="6858000" type="screen4x3"/>
  <p:notesSz cx="7010400" cy="9236075"/>
  <p:defaultTextStyle>
    <a:defPPr>
      <a:defRPr lang="en-US"/>
    </a:defPPr>
    <a:lvl1pPr algn="l"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86146" autoAdjust="0"/>
  </p:normalViewPr>
  <p:slideViewPr>
    <p:cSldViewPr snapToGrid="0" snapToObjects="1">
      <p:cViewPr varScale="1">
        <p:scale>
          <a:sx n="113" d="100"/>
          <a:sy n="113" d="100"/>
        </p:scale>
        <p:origin x="-237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E7FD3C-40DB-4E1C-94C9-A6F418F95A31}" type="doc">
      <dgm:prSet loTypeId="urn:microsoft.com/office/officeart/2005/8/layout/chart3" loCatId="cycle" qsTypeId="urn:microsoft.com/office/officeart/2005/8/quickstyle/simple1" qsCatId="simple" csTypeId="urn:microsoft.com/office/officeart/2005/8/colors/accent1_2" csCatId="accent1" phldr="1"/>
      <dgm:spPr/>
    </dgm:pt>
    <dgm:pt modelId="{71F6F01C-2CE9-4D6C-A5CF-5E1E297E6519}">
      <dgm:prSet phldrT="[Text]"/>
      <dgm:spPr>
        <a:solidFill>
          <a:srgbClr val="0066CC"/>
        </a:solidFill>
      </dgm:spPr>
      <dgm:t>
        <a:bodyPr/>
        <a:lstStyle/>
        <a:p>
          <a:r>
            <a:rPr lang="en-US" dirty="0" smtClean="0"/>
            <a:t>Fiscal</a:t>
          </a:r>
          <a:endParaRPr lang="en-US" dirty="0"/>
        </a:p>
      </dgm:t>
    </dgm:pt>
    <dgm:pt modelId="{97A413B4-92FD-4D69-8D29-2AED3EA2B813}" type="parTrans" cxnId="{BF7A9882-7C1C-4B4B-B65A-C990E3FD82C1}">
      <dgm:prSet/>
      <dgm:spPr/>
      <dgm:t>
        <a:bodyPr/>
        <a:lstStyle/>
        <a:p>
          <a:endParaRPr lang="en-US"/>
        </a:p>
      </dgm:t>
    </dgm:pt>
    <dgm:pt modelId="{F31C9B64-BC77-4B6F-A971-8C5C3ADD0C58}" type="sibTrans" cxnId="{BF7A9882-7C1C-4B4B-B65A-C990E3FD82C1}">
      <dgm:prSet/>
      <dgm:spPr/>
      <dgm:t>
        <a:bodyPr/>
        <a:lstStyle/>
        <a:p>
          <a:endParaRPr lang="en-US"/>
        </a:p>
      </dgm:t>
    </dgm:pt>
    <dgm:pt modelId="{BC1AF2C7-1EAA-4D45-8686-C7CF236CADFC}">
      <dgm:prSet phldrT="[Text]"/>
      <dgm:spPr/>
      <dgm:t>
        <a:bodyPr/>
        <a:lstStyle/>
        <a:p>
          <a:r>
            <a:rPr lang="es-ES" noProof="0" dirty="0" smtClean="0"/>
            <a:t>Administrativa</a:t>
          </a:r>
          <a:endParaRPr lang="es-ES" noProof="0" dirty="0"/>
        </a:p>
      </dgm:t>
    </dgm:pt>
    <dgm:pt modelId="{3FB3AB36-46A7-4D58-954D-F2EF81930BF5}" type="parTrans" cxnId="{94D50172-B0FE-4138-8891-C8B7EBDD0C54}">
      <dgm:prSet/>
      <dgm:spPr/>
      <dgm:t>
        <a:bodyPr/>
        <a:lstStyle/>
        <a:p>
          <a:endParaRPr lang="en-US"/>
        </a:p>
      </dgm:t>
    </dgm:pt>
    <dgm:pt modelId="{B251E770-F3F6-494B-B294-967FA7F6DCD5}" type="sibTrans" cxnId="{94D50172-B0FE-4138-8891-C8B7EBDD0C54}">
      <dgm:prSet/>
      <dgm:spPr/>
      <dgm:t>
        <a:bodyPr/>
        <a:lstStyle/>
        <a:p>
          <a:endParaRPr lang="en-US"/>
        </a:p>
      </dgm:t>
    </dgm:pt>
    <dgm:pt modelId="{9506D14B-F55B-4BBB-8537-4962254E4FBD}">
      <dgm:prSet phldrT="[Text]"/>
      <dgm:spPr/>
      <dgm:t>
        <a:bodyPr/>
        <a:lstStyle/>
        <a:p>
          <a:r>
            <a:rPr lang="es-ES" noProof="0" dirty="0" smtClean="0"/>
            <a:t>Política</a:t>
          </a:r>
          <a:endParaRPr lang="es-ES" noProof="0" dirty="0"/>
        </a:p>
      </dgm:t>
    </dgm:pt>
    <dgm:pt modelId="{EA5D7FA8-0E44-45EC-973D-51461C5F9903}" type="parTrans" cxnId="{8542F608-0454-4309-A15A-23669CD80A2E}">
      <dgm:prSet/>
      <dgm:spPr/>
      <dgm:t>
        <a:bodyPr/>
        <a:lstStyle/>
        <a:p>
          <a:endParaRPr lang="en-US"/>
        </a:p>
      </dgm:t>
    </dgm:pt>
    <dgm:pt modelId="{AE0A4B91-DA09-4553-B402-9AD21926FB8E}" type="sibTrans" cxnId="{8542F608-0454-4309-A15A-23669CD80A2E}">
      <dgm:prSet/>
      <dgm:spPr/>
      <dgm:t>
        <a:bodyPr/>
        <a:lstStyle/>
        <a:p>
          <a:endParaRPr lang="en-US"/>
        </a:p>
      </dgm:t>
    </dgm:pt>
    <dgm:pt modelId="{35862993-94CF-4584-943D-A102B03D1A36}" type="pres">
      <dgm:prSet presAssocID="{2DE7FD3C-40DB-4E1C-94C9-A6F418F95A31}" presName="compositeShape" presStyleCnt="0">
        <dgm:presLayoutVars>
          <dgm:chMax val="7"/>
          <dgm:dir/>
          <dgm:resizeHandles val="exact"/>
        </dgm:presLayoutVars>
      </dgm:prSet>
      <dgm:spPr/>
    </dgm:pt>
    <dgm:pt modelId="{FBFCBDB5-EED4-43E6-87CA-1A94A9F74F27}" type="pres">
      <dgm:prSet presAssocID="{2DE7FD3C-40DB-4E1C-94C9-A6F418F95A31}" presName="wedge1" presStyleLbl="node1" presStyleIdx="0" presStyleCnt="3"/>
      <dgm:spPr/>
      <dgm:t>
        <a:bodyPr/>
        <a:lstStyle/>
        <a:p>
          <a:endParaRPr lang="en-US"/>
        </a:p>
      </dgm:t>
    </dgm:pt>
    <dgm:pt modelId="{6D1E1B52-3072-41AA-949C-17A4E00BC8FF}" type="pres">
      <dgm:prSet presAssocID="{2DE7FD3C-40DB-4E1C-94C9-A6F418F95A31}" presName="wedge1Tx" presStyleLbl="node1" presStyleIdx="0" presStyleCnt="3">
        <dgm:presLayoutVars>
          <dgm:chMax val="0"/>
          <dgm:chPref val="0"/>
          <dgm:bulletEnabled val="1"/>
        </dgm:presLayoutVars>
      </dgm:prSet>
      <dgm:spPr/>
      <dgm:t>
        <a:bodyPr/>
        <a:lstStyle/>
        <a:p>
          <a:endParaRPr lang="en-US"/>
        </a:p>
      </dgm:t>
    </dgm:pt>
    <dgm:pt modelId="{F7FA80F4-2ED0-4339-97E2-69F679AB5342}" type="pres">
      <dgm:prSet presAssocID="{2DE7FD3C-40DB-4E1C-94C9-A6F418F95A31}" presName="wedge2" presStyleLbl="node1" presStyleIdx="1" presStyleCnt="3"/>
      <dgm:spPr/>
      <dgm:t>
        <a:bodyPr/>
        <a:lstStyle/>
        <a:p>
          <a:endParaRPr lang="en-US"/>
        </a:p>
      </dgm:t>
    </dgm:pt>
    <dgm:pt modelId="{B400B02D-14DF-45A5-A7DA-724B402D7BBB}" type="pres">
      <dgm:prSet presAssocID="{2DE7FD3C-40DB-4E1C-94C9-A6F418F95A31}" presName="wedge2Tx" presStyleLbl="node1" presStyleIdx="1" presStyleCnt="3">
        <dgm:presLayoutVars>
          <dgm:chMax val="0"/>
          <dgm:chPref val="0"/>
          <dgm:bulletEnabled val="1"/>
        </dgm:presLayoutVars>
      </dgm:prSet>
      <dgm:spPr/>
      <dgm:t>
        <a:bodyPr/>
        <a:lstStyle/>
        <a:p>
          <a:endParaRPr lang="en-US"/>
        </a:p>
      </dgm:t>
    </dgm:pt>
    <dgm:pt modelId="{11AED8DF-2A5B-424E-A8EA-4908482F685B}" type="pres">
      <dgm:prSet presAssocID="{2DE7FD3C-40DB-4E1C-94C9-A6F418F95A31}" presName="wedge3" presStyleLbl="node1" presStyleIdx="2" presStyleCnt="3"/>
      <dgm:spPr/>
      <dgm:t>
        <a:bodyPr/>
        <a:lstStyle/>
        <a:p>
          <a:endParaRPr lang="en-US"/>
        </a:p>
      </dgm:t>
    </dgm:pt>
    <dgm:pt modelId="{0102378F-4AC0-4266-B2ED-27BE58F972BB}" type="pres">
      <dgm:prSet presAssocID="{2DE7FD3C-40DB-4E1C-94C9-A6F418F95A31}" presName="wedge3Tx" presStyleLbl="node1" presStyleIdx="2" presStyleCnt="3">
        <dgm:presLayoutVars>
          <dgm:chMax val="0"/>
          <dgm:chPref val="0"/>
          <dgm:bulletEnabled val="1"/>
        </dgm:presLayoutVars>
      </dgm:prSet>
      <dgm:spPr/>
      <dgm:t>
        <a:bodyPr/>
        <a:lstStyle/>
        <a:p>
          <a:endParaRPr lang="en-US"/>
        </a:p>
      </dgm:t>
    </dgm:pt>
  </dgm:ptLst>
  <dgm:cxnLst>
    <dgm:cxn modelId="{18F08D6A-BE95-4BAC-AF80-91952B4AEBAF}" type="presOf" srcId="{2DE7FD3C-40DB-4E1C-94C9-A6F418F95A31}" destId="{35862993-94CF-4584-943D-A102B03D1A36}" srcOrd="0" destOrd="0" presId="urn:microsoft.com/office/officeart/2005/8/layout/chart3"/>
    <dgm:cxn modelId="{C3EA2E99-DE29-4B39-B024-5DAF7A26D85E}" type="presOf" srcId="{71F6F01C-2CE9-4D6C-A5CF-5E1E297E6519}" destId="{FBFCBDB5-EED4-43E6-87CA-1A94A9F74F27}" srcOrd="0" destOrd="0" presId="urn:microsoft.com/office/officeart/2005/8/layout/chart3"/>
    <dgm:cxn modelId="{94D50172-B0FE-4138-8891-C8B7EBDD0C54}" srcId="{2DE7FD3C-40DB-4E1C-94C9-A6F418F95A31}" destId="{BC1AF2C7-1EAA-4D45-8686-C7CF236CADFC}" srcOrd="1" destOrd="0" parTransId="{3FB3AB36-46A7-4D58-954D-F2EF81930BF5}" sibTransId="{B251E770-F3F6-494B-B294-967FA7F6DCD5}"/>
    <dgm:cxn modelId="{1547ED44-BE6A-4E36-AEAC-C29A527AAE5A}" type="presOf" srcId="{BC1AF2C7-1EAA-4D45-8686-C7CF236CADFC}" destId="{F7FA80F4-2ED0-4339-97E2-69F679AB5342}" srcOrd="0" destOrd="0" presId="urn:microsoft.com/office/officeart/2005/8/layout/chart3"/>
    <dgm:cxn modelId="{8542F608-0454-4309-A15A-23669CD80A2E}" srcId="{2DE7FD3C-40DB-4E1C-94C9-A6F418F95A31}" destId="{9506D14B-F55B-4BBB-8537-4962254E4FBD}" srcOrd="2" destOrd="0" parTransId="{EA5D7FA8-0E44-45EC-973D-51461C5F9903}" sibTransId="{AE0A4B91-DA09-4553-B402-9AD21926FB8E}"/>
    <dgm:cxn modelId="{BF7A9882-7C1C-4B4B-B65A-C990E3FD82C1}" srcId="{2DE7FD3C-40DB-4E1C-94C9-A6F418F95A31}" destId="{71F6F01C-2CE9-4D6C-A5CF-5E1E297E6519}" srcOrd="0" destOrd="0" parTransId="{97A413B4-92FD-4D69-8D29-2AED3EA2B813}" sibTransId="{F31C9B64-BC77-4B6F-A971-8C5C3ADD0C58}"/>
    <dgm:cxn modelId="{DF4F2D5A-2CFD-4587-BF4B-2008321280D2}" type="presOf" srcId="{71F6F01C-2CE9-4D6C-A5CF-5E1E297E6519}" destId="{6D1E1B52-3072-41AA-949C-17A4E00BC8FF}" srcOrd="1" destOrd="0" presId="urn:microsoft.com/office/officeart/2005/8/layout/chart3"/>
    <dgm:cxn modelId="{BFC469FC-0299-4B95-9378-1CA0F129DB17}" type="presOf" srcId="{9506D14B-F55B-4BBB-8537-4962254E4FBD}" destId="{0102378F-4AC0-4266-B2ED-27BE58F972BB}" srcOrd="1" destOrd="0" presId="urn:microsoft.com/office/officeart/2005/8/layout/chart3"/>
    <dgm:cxn modelId="{6DDEDBAB-970A-404B-99E0-FBAE9D993B7E}" type="presOf" srcId="{BC1AF2C7-1EAA-4D45-8686-C7CF236CADFC}" destId="{B400B02D-14DF-45A5-A7DA-724B402D7BBB}" srcOrd="1" destOrd="0" presId="urn:microsoft.com/office/officeart/2005/8/layout/chart3"/>
    <dgm:cxn modelId="{CB4CEE12-2288-4A9D-92F4-C402BFB13928}" type="presOf" srcId="{9506D14B-F55B-4BBB-8537-4962254E4FBD}" destId="{11AED8DF-2A5B-424E-A8EA-4908482F685B}" srcOrd="0" destOrd="0" presId="urn:microsoft.com/office/officeart/2005/8/layout/chart3"/>
    <dgm:cxn modelId="{5EFF4D74-1934-4325-AF94-AF0E5263D25D}" type="presParOf" srcId="{35862993-94CF-4584-943D-A102B03D1A36}" destId="{FBFCBDB5-EED4-43E6-87CA-1A94A9F74F27}" srcOrd="0" destOrd="0" presId="urn:microsoft.com/office/officeart/2005/8/layout/chart3"/>
    <dgm:cxn modelId="{8B6E1F37-5C1F-4EAD-A0B4-8AF4EBCFA2FD}" type="presParOf" srcId="{35862993-94CF-4584-943D-A102B03D1A36}" destId="{6D1E1B52-3072-41AA-949C-17A4E00BC8FF}" srcOrd="1" destOrd="0" presId="urn:microsoft.com/office/officeart/2005/8/layout/chart3"/>
    <dgm:cxn modelId="{C8E58169-E058-459F-99D5-69AB617B995A}" type="presParOf" srcId="{35862993-94CF-4584-943D-A102B03D1A36}" destId="{F7FA80F4-2ED0-4339-97E2-69F679AB5342}" srcOrd="2" destOrd="0" presId="urn:microsoft.com/office/officeart/2005/8/layout/chart3"/>
    <dgm:cxn modelId="{F72DE1BC-9FBC-45CD-B714-0B0F817BAE4B}" type="presParOf" srcId="{35862993-94CF-4584-943D-A102B03D1A36}" destId="{B400B02D-14DF-45A5-A7DA-724B402D7BBB}" srcOrd="3" destOrd="0" presId="urn:microsoft.com/office/officeart/2005/8/layout/chart3"/>
    <dgm:cxn modelId="{426234BA-BCE7-40E5-8DA7-8A01DE9990AD}" type="presParOf" srcId="{35862993-94CF-4584-943D-A102B03D1A36}" destId="{11AED8DF-2A5B-424E-A8EA-4908482F685B}" srcOrd="4" destOrd="0" presId="urn:microsoft.com/office/officeart/2005/8/layout/chart3"/>
    <dgm:cxn modelId="{5A00EA3D-2604-4133-9529-B735D076122A}" type="presParOf" srcId="{35862993-94CF-4584-943D-A102B03D1A36}" destId="{0102378F-4AC0-4266-B2ED-27BE58F972BB}" srcOrd="5" destOrd="0" presId="urn:microsoft.com/office/officeart/2005/8/layout/char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BFCBDB5-EED4-43E6-87CA-1A94A9F74F27}">
      <dsp:nvSpPr>
        <dsp:cNvPr id="0" name=""/>
        <dsp:cNvSpPr/>
      </dsp:nvSpPr>
      <dsp:spPr>
        <a:xfrm>
          <a:off x="1669606" y="303971"/>
          <a:ext cx="3782760" cy="3782760"/>
        </a:xfrm>
        <a:prstGeom prst="pie">
          <a:avLst>
            <a:gd name="adj1" fmla="val 16200000"/>
            <a:gd name="adj2" fmla="val 1800000"/>
          </a:avLst>
        </a:prstGeom>
        <a:solidFill>
          <a:srgbClr val="0066C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Fiscal</a:t>
          </a:r>
          <a:endParaRPr lang="en-US" sz="2200" kern="1200" dirty="0"/>
        </a:p>
      </dsp:txBody>
      <dsp:txXfrm>
        <a:off x="3726257" y="1001981"/>
        <a:ext cx="1283436" cy="1260920"/>
      </dsp:txXfrm>
    </dsp:sp>
    <dsp:sp modelId="{F7FA80F4-2ED0-4339-97E2-69F679AB5342}">
      <dsp:nvSpPr>
        <dsp:cNvPr id="0" name=""/>
        <dsp:cNvSpPr/>
      </dsp:nvSpPr>
      <dsp:spPr>
        <a:xfrm>
          <a:off x="1474614" y="416553"/>
          <a:ext cx="3782760" cy="3782760"/>
        </a:xfrm>
        <a:prstGeom prst="pie">
          <a:avLst>
            <a:gd name="adj1" fmla="val 18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s-ES" sz="2200" kern="1200" noProof="0" dirty="0" smtClean="0"/>
            <a:t>Administrativa</a:t>
          </a:r>
          <a:endParaRPr lang="es-ES" sz="2200" kern="1200" noProof="0" dirty="0"/>
        </a:p>
      </dsp:txBody>
      <dsp:txXfrm>
        <a:off x="2510370" y="2803295"/>
        <a:ext cx="1711248" cy="1170854"/>
      </dsp:txXfrm>
    </dsp:sp>
    <dsp:sp modelId="{11AED8DF-2A5B-424E-A8EA-4908482F685B}">
      <dsp:nvSpPr>
        <dsp:cNvPr id="0" name=""/>
        <dsp:cNvSpPr/>
      </dsp:nvSpPr>
      <dsp:spPr>
        <a:xfrm>
          <a:off x="1474614" y="416553"/>
          <a:ext cx="3782760" cy="3782760"/>
        </a:xfrm>
        <a:prstGeom prst="pie">
          <a:avLst>
            <a:gd name="adj1" fmla="val 90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s-ES" sz="2200" kern="1200" noProof="0" dirty="0" smtClean="0"/>
            <a:t>Política</a:t>
          </a:r>
          <a:endParaRPr lang="es-ES" sz="2200" kern="1200" noProof="0" dirty="0"/>
        </a:p>
      </dsp:txBody>
      <dsp:txXfrm>
        <a:off x="1879909" y="1159596"/>
        <a:ext cx="1283436" cy="1260920"/>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1963"/>
          </a:xfrm>
          <a:prstGeom prst="rect">
            <a:avLst/>
          </a:prstGeom>
        </p:spPr>
        <p:txBody>
          <a:bodyPr vert="horz" lIns="92830" tIns="46415" rIns="92830" bIns="46415" rtlCol="0"/>
          <a:lstStyle>
            <a:lvl1pPr algn="l">
              <a:defRPr sz="1200"/>
            </a:lvl1pPr>
          </a:lstStyle>
          <a:p>
            <a:pPr>
              <a:defRPr/>
            </a:pPr>
            <a:endParaRPr lang="es-ES"/>
          </a:p>
        </p:txBody>
      </p:sp>
      <p:sp>
        <p:nvSpPr>
          <p:cNvPr id="3" name="Date Placeholder 2"/>
          <p:cNvSpPr>
            <a:spLocks noGrp="1"/>
          </p:cNvSpPr>
          <p:nvPr>
            <p:ph type="dt" idx="1"/>
          </p:nvPr>
        </p:nvSpPr>
        <p:spPr>
          <a:xfrm>
            <a:off x="3970338" y="0"/>
            <a:ext cx="3038475" cy="461963"/>
          </a:xfrm>
          <a:prstGeom prst="rect">
            <a:avLst/>
          </a:prstGeom>
        </p:spPr>
        <p:txBody>
          <a:bodyPr vert="horz" lIns="92830" tIns="46415" rIns="92830" bIns="46415" rtlCol="0"/>
          <a:lstStyle>
            <a:lvl1pPr algn="r">
              <a:defRPr sz="1200"/>
            </a:lvl1pPr>
          </a:lstStyle>
          <a:p>
            <a:pPr>
              <a:defRPr/>
            </a:pPr>
            <a:fld id="{AD42FB9F-7FCB-4DE0-A463-CCB15D0C65DD}" type="datetimeFigureOut">
              <a:rPr lang="es-ES"/>
              <a:pPr>
                <a:defRPr/>
              </a:pPr>
              <a:t>06/06/2016</a:t>
            </a:fld>
            <a:endParaRPr lang="es-E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pPr lvl="0"/>
            <a:endParaRPr lang="es-ES" noProof="0" smtClean="0"/>
          </a:p>
        </p:txBody>
      </p:sp>
      <p:sp>
        <p:nvSpPr>
          <p:cNvPr id="5" name="Notes Placeholder 4"/>
          <p:cNvSpPr>
            <a:spLocks noGrp="1"/>
          </p:cNvSpPr>
          <p:nvPr>
            <p:ph type="body" sz="quarter" idx="3"/>
          </p:nvPr>
        </p:nvSpPr>
        <p:spPr>
          <a:xfrm>
            <a:off x="701675" y="4387850"/>
            <a:ext cx="5607050" cy="4156075"/>
          </a:xfrm>
          <a:prstGeom prst="rect">
            <a:avLst/>
          </a:prstGeom>
        </p:spPr>
        <p:txBody>
          <a:bodyPr vert="horz" lIns="92830" tIns="46415" rIns="92830" bIns="46415"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s-ES" noProof="0" smtClean="0"/>
          </a:p>
        </p:txBody>
      </p:sp>
      <p:sp>
        <p:nvSpPr>
          <p:cNvPr id="6" name="Footer Placeholder 5"/>
          <p:cNvSpPr>
            <a:spLocks noGrp="1"/>
          </p:cNvSpPr>
          <p:nvPr>
            <p:ph type="ftr" sz="quarter" idx="4"/>
          </p:nvPr>
        </p:nvSpPr>
        <p:spPr>
          <a:xfrm>
            <a:off x="0" y="8772525"/>
            <a:ext cx="3038475" cy="461963"/>
          </a:xfrm>
          <a:prstGeom prst="rect">
            <a:avLst/>
          </a:prstGeom>
        </p:spPr>
        <p:txBody>
          <a:bodyPr vert="horz" lIns="92830" tIns="46415" rIns="92830" bIns="46415" rtlCol="0" anchor="b"/>
          <a:lstStyle>
            <a:lvl1pPr algn="l">
              <a:defRPr sz="1200"/>
            </a:lvl1pPr>
          </a:lstStyle>
          <a:p>
            <a:pPr>
              <a:defRPr/>
            </a:pPr>
            <a:endParaRPr lang="es-ES"/>
          </a:p>
        </p:txBody>
      </p:sp>
      <p:sp>
        <p:nvSpPr>
          <p:cNvPr id="7" name="Slide Number Placeholder 6"/>
          <p:cNvSpPr>
            <a:spLocks noGrp="1"/>
          </p:cNvSpPr>
          <p:nvPr>
            <p:ph type="sldNum" sz="quarter" idx="5"/>
          </p:nvPr>
        </p:nvSpPr>
        <p:spPr>
          <a:xfrm>
            <a:off x="3970338" y="8772525"/>
            <a:ext cx="3038475" cy="461963"/>
          </a:xfrm>
          <a:prstGeom prst="rect">
            <a:avLst/>
          </a:prstGeom>
        </p:spPr>
        <p:txBody>
          <a:bodyPr vert="horz" lIns="92830" tIns="46415" rIns="92830" bIns="46415" rtlCol="0" anchor="b"/>
          <a:lstStyle>
            <a:lvl1pPr algn="r">
              <a:defRPr sz="1200"/>
            </a:lvl1pPr>
          </a:lstStyle>
          <a:p>
            <a:pPr>
              <a:defRPr/>
            </a:pPr>
            <a:fld id="{B668C0AF-9B43-4D21-8DE2-62A446B007B3}"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47500" lnSpcReduction="20000"/>
          </a:bodyPr>
          <a:lstStyle/>
          <a:p>
            <a:pPr>
              <a:defRPr/>
            </a:pPr>
            <a:r>
              <a:rPr lang="es-ES" b="1" i="1" dirty="0" smtClean="0"/>
              <a:t>Descentralización política</a:t>
            </a:r>
            <a:r>
              <a:rPr lang="es-ES" i="1" dirty="0" smtClean="0"/>
              <a:t> </a:t>
            </a:r>
            <a:r>
              <a:rPr lang="es-ES" dirty="0" smtClean="0"/>
              <a:t>incluye aquellas reformas orientadas a abrir o activar espacios para la representación y la elección popular de autoridades a nivel subnacional; en tanto la </a:t>
            </a:r>
            <a:r>
              <a:rPr lang="es-ES" b="1" i="1" dirty="0" smtClean="0"/>
              <a:t>descentralización fiscal</a:t>
            </a:r>
            <a:r>
              <a:rPr lang="es-ES" i="1" dirty="0" smtClean="0"/>
              <a:t> </a:t>
            </a:r>
            <a:r>
              <a:rPr lang="es-ES" dirty="0" smtClean="0"/>
              <a:t>abarca el proceso de transferencia de responsabilidades de gasto público a los niveles </a:t>
            </a:r>
            <a:r>
              <a:rPr lang="es-ES" dirty="0" err="1" smtClean="0"/>
              <a:t>subnacionales</a:t>
            </a:r>
            <a:r>
              <a:rPr lang="es-ES" dirty="0" smtClean="0"/>
              <a:t> de gobierno, junto a sus fuentes de financiamiento a través de ingresos propios, transferencias y endeudamiento. La literatura clásica distingue también la forma de </a:t>
            </a:r>
            <a:r>
              <a:rPr lang="es-ES" b="1" i="1" dirty="0" smtClean="0"/>
              <a:t>descentralización administrativa</a:t>
            </a:r>
            <a:r>
              <a:rPr lang="es-ES" dirty="0" smtClean="0"/>
              <a:t>, que ocurre cuando el gobierno central transfiere a los GSN la responsabilidad de gestión de los servicios públicos. Para los efectos del documento esta forma de descentralización se incluye dentro de la dimensión </a:t>
            </a:r>
            <a:r>
              <a:rPr lang="es-ES" i="1" dirty="0" smtClean="0"/>
              <a:t>fiscal </a:t>
            </a:r>
            <a:r>
              <a:rPr lang="es-ES" dirty="0" smtClean="0"/>
              <a:t> </a:t>
            </a:r>
            <a:endParaRPr lang="en-US" dirty="0" smtClean="0"/>
          </a:p>
          <a:p>
            <a:pPr>
              <a:defRPr/>
            </a:pPr>
            <a:endParaRPr lang="en-US" sz="1400" dirty="0" smtClean="0"/>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79A28EE-5760-49AD-AB54-432E937FF49B}" type="slidenum">
              <a:rPr lang="en-US" altLang="en-US" smtClean="0">
                <a:latin typeface="Arial" charset="0"/>
                <a:ea typeface="MS PGothic" pitchFamily="34" charset="-128"/>
              </a:rPr>
              <a:pPr/>
              <a:t>3</a:t>
            </a:fld>
            <a:endParaRPr lang="en-US" altLang="en-US" smtClean="0">
              <a:latin typeface="Arial" charset="0"/>
              <a:ea typeface="MS PGothic"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ES" altLang="en-US" b="1" smtClean="0"/>
              <a:t>La ciudadanía de ALC tiene una percepción negativa sobre la calidad de la gestión subnacional</a:t>
            </a:r>
            <a:r>
              <a:rPr lang="es-ES" altLang="en-US" smtClean="0"/>
              <a:t>. En una encuesta en 25 países de ALC, en 16 de ellos más de dos tercios opinaron que los servicios municipales son entre regulares y muy malos, y sólo en un país más de la mitad de los encuestados opinaron que la calidad de dichos servicios son buenos o muy buenos.</a:t>
            </a:r>
            <a:endParaRPr lang="en-US" altLang="en-US" smtClean="0"/>
          </a:p>
          <a:p>
            <a:pPr eaLnBrk="1" hangingPunct="1">
              <a:spcBef>
                <a:spcPct val="0"/>
              </a:spcBef>
            </a:pPr>
            <a:r>
              <a:rPr lang="es-ES" altLang="en-US" b="1" smtClean="0"/>
              <a:t>Para reducir la alta dependencia de transferencias los GSN deben mejorar la capacidad de generar ingresos propios, que depende de la asignación de bases y tasas tributarias a nivel subnacional</a:t>
            </a:r>
            <a:r>
              <a:rPr lang="es-ES" altLang="en-US" smtClean="0"/>
              <a:t> (parte de los arreglos inter-gubernamentales), </a:t>
            </a:r>
            <a:r>
              <a:rPr lang="es-ES" altLang="en-US" b="1" smtClean="0"/>
              <a:t>y de los esfuerzos de los GSN por mejorar la explotación de sus bases tributarias, tasas por provisión de servicios y otras fuentes de recursos con que cuentan</a:t>
            </a:r>
            <a:r>
              <a:rPr lang="es-ES" altLang="en-US" smtClean="0"/>
              <a:t>. Al respecto, la recaudación de ingresos propios de los GSN de ALC está por debajo de su potencial. </a:t>
            </a:r>
            <a:endParaRPr lang="en-US" altLang="en-US" smtClean="0"/>
          </a:p>
          <a:p>
            <a:pPr eaLnBrk="1" hangingPunct="1">
              <a:spcBef>
                <a:spcPct val="0"/>
              </a:spcBef>
            </a:pPr>
            <a:r>
              <a:rPr lang="es-ES" altLang="en-US" b="1" smtClean="0"/>
              <a:t>Un desafío adicional de los GSN es el limitado acceso a financiamiento</a:t>
            </a:r>
            <a:r>
              <a:rPr lang="es-ES" altLang="en-US" smtClean="0"/>
              <a:t>, que restringe la capacidad de las entidades subnacionales de adelantar los beneficios sociales de la inversión pública y expandir sus oportunidades de desarrollo.</a:t>
            </a:r>
            <a:endParaRPr lang="en-US" altLang="en-US" smtClean="0"/>
          </a:p>
          <a:p>
            <a:pPr eaLnBrk="1" hangingPunct="1">
              <a:spcBef>
                <a:spcPct val="0"/>
              </a:spcBef>
            </a:pPr>
            <a:r>
              <a:rPr lang="es-ES" altLang="en-US" smtClean="0"/>
              <a:t>En primer lugar, </a:t>
            </a:r>
            <a:r>
              <a:rPr lang="es-ES" altLang="en-US" b="1" smtClean="0"/>
              <a:t>hay limitada transparencia en la gestión de los GSN</a:t>
            </a:r>
            <a:r>
              <a:rPr lang="es-ES" altLang="en-US" smtClean="0"/>
              <a:t>. </a:t>
            </a:r>
            <a:r>
              <a:rPr lang="es-ES" altLang="en-US" b="1" smtClean="0"/>
              <a:t>Apenas dos países, Brasil y Perú, ponen a disposición, para consulta, información de finanzas subnacionales cuya calidad puede considerarse sólida, </a:t>
            </a:r>
            <a:r>
              <a:rPr lang="es-ES" altLang="en-US" smtClean="0"/>
              <a:t>mientras que en la mayoría de los países la disponibilidad de información es incipiente o restringida.</a:t>
            </a:r>
            <a:endParaRPr lang="en-US" altLang="en-US"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DA93F14-CD9E-424E-96A2-C03DA0344A31}" type="slidenum">
              <a:rPr lang="es-ES_tradnl" altLang="es-AR" smtClean="0">
                <a:latin typeface="Arial" charset="0"/>
              </a:rPr>
              <a:pPr/>
              <a:t>12</a:t>
            </a:fld>
            <a:endParaRPr lang="es-ES_tradnl" altLang="es-AR"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24CE659-BDAF-45FD-946C-749889018E15}" type="slidenum">
              <a:rPr lang="es-ES_tradnl" altLang="es-AR" smtClean="0">
                <a:latin typeface="Arial" charset="0"/>
              </a:rPr>
              <a:pPr/>
              <a:t>13</a:t>
            </a:fld>
            <a:endParaRPr lang="es-ES_tradnl" altLang="es-AR"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ES" altLang="en-US" smtClean="0"/>
              <a:t>Durante los 25 años comprendidos entre 1990 y 2014, el Banco ha financiado 151 préstamos en el Sector por aproximadamente US$18.700 millones, en 23 de los 26 países prestatarios, con representación de los distintos grupos de países de la región. Con estas operaciones el Banco ha venido apoyando las principales reformas a los procesos de descentralización y mejora de la gestión de los GSN de la región. La evolución del trabajo del Banco en el Sector muestra un crecimiento sustancial en el monto y número de operaciones desde fines de la década de 1990, abarcando no solo países grandes sino también muchas naciones unitarias pequeñas (ver Tabla 4 en Anexo). Más recientemente, entre 2006 y 2014, se mantuvo el apoyo sectorial con más concentración en Brasil, que comprendió 54% de los proyectos y 43% de los montos aprobados en el Sector. </a:t>
            </a:r>
            <a:endParaRPr lang="en-US" altLang="en-US"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E7772A5-F6D6-47BC-87C8-6B4A9635D61F}" type="slidenum">
              <a:rPr lang="es-ES_tradnl" altLang="es-AR" smtClean="0">
                <a:latin typeface="Arial" charset="0"/>
              </a:rPr>
              <a:pPr/>
              <a:t>14</a:t>
            </a:fld>
            <a:endParaRPr lang="es-ES_tradnl" altLang="es-AR"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r>
              <a:rPr lang="es-ES" altLang="en-US" b="1" smtClean="0"/>
              <a:t>Desarrollo de capacidades institucionales. </a:t>
            </a:r>
            <a:r>
              <a:rPr lang="es-ES" altLang="en-US" smtClean="0"/>
              <a:t>El énfasis del Sector es el desarrollo de capacidades institucionales, tanto en la estructura de las relaciones inter-gubernamentales (incluyendo la coordinación del proceso de descentralización) como en la gestión de los GSN, reconociendo la importancia de la especificidad de cada Sector en la prestación de servicios a nivel subnacional. </a:t>
            </a:r>
          </a:p>
          <a:p>
            <a:r>
              <a:rPr lang="es-ES" altLang="en-US" smtClean="0"/>
              <a:t>b. </a:t>
            </a:r>
            <a:r>
              <a:rPr lang="es-ES" altLang="en-US" b="1" smtClean="0"/>
              <a:t>Consideración de los incentivos de los actores. </a:t>
            </a:r>
            <a:r>
              <a:rPr lang="es-ES" altLang="en-US" smtClean="0"/>
              <a:t>Las diversas motivaciones e intereses de los actores de la descentralización (GSN y sus asociaciones, gobierno central, Congreso, sociedad civil, entre otros) y más generalmente, las restricciones de economía política, deben ser tenidas en cuenta en el diseño y ejecución de las intervenciones para alcanzar resultados legítimos y duraderos. </a:t>
            </a:r>
          </a:p>
          <a:p>
            <a:r>
              <a:rPr lang="es-ES" altLang="en-US" smtClean="0"/>
              <a:t>c. </a:t>
            </a:r>
            <a:r>
              <a:rPr lang="es-ES" altLang="en-US" b="1" smtClean="0"/>
              <a:t>Reconocimiento de la inter-dependencia de los desafíos del Sector. </a:t>
            </a:r>
            <a:r>
              <a:rPr lang="es-ES" altLang="en-US" smtClean="0"/>
              <a:t>Los desafíos del Sector son inter-dependientes y requieren ser evaluados en conjunto en el marco del diseño y ejecución de las intervenciones. Por ejemplo, cambios en los sistemas de transferencias inter-gubernamentales tienen implicancias sobre los incentivos de los actores clave, afectando la gestión de los GSN. </a:t>
            </a:r>
          </a:p>
          <a:p>
            <a:r>
              <a:rPr lang="es-ES" altLang="en-US" smtClean="0"/>
              <a:t>d. </a:t>
            </a:r>
            <a:r>
              <a:rPr lang="es-ES" altLang="en-US" b="1" smtClean="0"/>
              <a:t>Adaptación a la heterogeneidad de los países y al interior de los mismos. </a:t>
            </a:r>
            <a:r>
              <a:rPr lang="es-ES" altLang="en-US" smtClean="0"/>
              <a:t>Se adoptarán distintas modalidades de intervención en función del grado de descentralización de los países y las distintas características de los GSN. </a:t>
            </a:r>
            <a:endParaRPr lang="en-US" altLang="en-US"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4D3FD3-057D-4864-AB19-542E35D99433}" type="slidenum">
              <a:rPr lang="es-ES_tradnl" altLang="es-AR" smtClean="0">
                <a:latin typeface="Arial" charset="0"/>
              </a:rPr>
              <a:pPr/>
              <a:t>15</a:t>
            </a:fld>
            <a:endParaRPr lang="es-ES_tradnl" altLang="es-AR"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57A5719-B102-4380-AA3B-9FD5FD4CC57B}" type="slidenum">
              <a:rPr lang="es-ES_tradnl" altLang="es-AR" smtClean="0">
                <a:latin typeface="Arial" charset="0"/>
              </a:rPr>
              <a:pPr/>
              <a:t>16</a:t>
            </a:fld>
            <a:endParaRPr lang="es-ES_tradnl" altLang="es-AR"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ES" altLang="en-US" b="1" smtClean="0"/>
              <a:t>Los arreglos inter-gubernamentales contribuyen a mejorar la gestión de los GSN. </a:t>
            </a:r>
            <a:r>
              <a:rPr lang="es-ES" altLang="en-US" smtClean="0"/>
              <a:t>Las intervenciones del Sector buscarán corregir las debilidades de los arreglos inter-gubernamentales generando incentivos para la mejora de la gestión en los GSN. Para esto se apoyará la adecuada definición de competencias y funciones entre los niveles de gobierno y la consolidación de espacios institucionales de coordinación de las mismas. Un foco importante de atención es la alta dependencia de transferencias que tienen los GSN para su financiamiento. Para alcanzar estos objetivos, se proponen las siguientes líneas de acción: </a:t>
            </a:r>
          </a:p>
          <a:p>
            <a:pPr eaLnBrk="1" hangingPunct="1">
              <a:spcBef>
                <a:spcPct val="0"/>
              </a:spcBef>
            </a:pPr>
            <a:r>
              <a:rPr lang="es-ES" altLang="en-US" b="1" smtClean="0"/>
              <a:t>GSN mejoran la eficiencia y calidad del gasto y la prestación de servicios</a:t>
            </a:r>
            <a:r>
              <a:rPr lang="es-ES" altLang="en-US" smtClean="0"/>
              <a:t>. Las intervenciones del Sector buscarán incrementar la capacidad de los GSN de gestionar su gasto y prestar servicios con eficiencia y calidad, abordando las necesidades y demandas de la población, y contribuyendo al desarrollo territorial. Considerando la amplia gama de servicios provistos a nivel subnacional, esta dimensión se enfoca en mejorar de manera sostenible las capacidades institucionales para la provisión de dichos servicios, vinculándose con los distintos sectores (desarrollo urbano, educación, salud, transporte, agua y saneamiento, seguridad ciudadana, turismo, etc.) para la especificidad temática correspondiente. Para alcanzar estos objetivos, se proponen las siguientes líneas de acción: </a:t>
            </a:r>
          </a:p>
          <a:p>
            <a:pPr eaLnBrk="1" hangingPunct="1">
              <a:spcBef>
                <a:spcPct val="0"/>
              </a:spcBef>
            </a:pPr>
            <a:r>
              <a:rPr lang="es-ES" altLang="en-US" b="1" smtClean="0"/>
              <a:t>GSN mejoran la recaudación de ingresos propios y el acceso a financiamiento. </a:t>
            </a:r>
            <a:r>
              <a:rPr lang="es-ES" altLang="en-US" smtClean="0"/>
              <a:t>Las intervenciones del Sector apoyarán las capacidades de los GSN de generar ingresos propios, buscando fortalecer la correspondencia entre la provisión de servicios y su costo para los contribuyentes locales. También apoyarán el acceso a financiamiento de los GSN en un marco de responsabilidad fiscal, con el propósito de incrementar su capacidad de realizar inversión pública de manera sostenible y eficiente. Para alcanzar estos objetivos, se proponen las siguientes líneas de acción: </a:t>
            </a:r>
          </a:p>
          <a:p>
            <a:pPr eaLnBrk="1" hangingPunct="1">
              <a:spcBef>
                <a:spcPct val="0"/>
              </a:spcBef>
            </a:pPr>
            <a:r>
              <a:rPr lang="es-ES" altLang="en-US" b="1" smtClean="0"/>
              <a:t>GSN gestionan con mayor transparencia y rendición de cuentas. </a:t>
            </a:r>
            <a:r>
              <a:rPr lang="es-ES" altLang="en-US" smtClean="0"/>
              <a:t>Las intervenciones buscarán mejorar la transparencia y rendición de cuentas de los GSN, así como el monitoreo y control por parte de los ciudadanos y otras instancias de gobierno que financian, regulan y dan seguimiento a la gestión subnacional. Para alcanzar estos objetivos, se proponen las siguientes líneas de acción: </a:t>
            </a:r>
            <a:endParaRPr lang="en-US" altLang="en-US"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BCB395-7800-4841-A118-A958D85FA9C5}" type="slidenum">
              <a:rPr lang="es-ES_tradnl" altLang="es-AR" smtClean="0">
                <a:latin typeface="Arial" charset="0"/>
              </a:rPr>
              <a:pPr/>
              <a:t>17</a:t>
            </a:fld>
            <a:endParaRPr lang="es-ES_tradnl" altLang="es-AR"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r>
              <a:rPr lang="es-ES" altLang="en-US" b="1" smtClean="0"/>
              <a:t>Desde la década de 1980</a:t>
            </a:r>
            <a:r>
              <a:rPr lang="es-ES" altLang="en-US" smtClean="0"/>
              <a:t>, </a:t>
            </a:r>
            <a:r>
              <a:rPr lang="es-ES" altLang="en-US" b="1" smtClean="0"/>
              <a:t>el proceso de descentralización en los países de ALC ha cobrado dinamismo</a:t>
            </a:r>
            <a:r>
              <a:rPr lang="es-ES" altLang="en-US" smtClean="0"/>
              <a:t>, asignando a los GSN una creciente importancia en la provisión de bienes y servicios públicos, cruciales para el desarrollo económico y social.</a:t>
            </a:r>
            <a:endParaRPr lang="en-US" altLang="en-US" smtClean="0"/>
          </a:p>
          <a:p>
            <a:r>
              <a:rPr lang="es-ES" altLang="en-US" smtClean="0"/>
              <a:t> En efecto, </a:t>
            </a:r>
            <a:r>
              <a:rPr lang="es-ES" altLang="en-US" b="1" smtClean="0"/>
              <a:t>la participación de los GSN en el gasto público consolidado de los países de la región casi se duplicó entre 1985 y 2010, pasando de 13% a 25%</a:t>
            </a:r>
            <a:r>
              <a:rPr lang="es-ES" altLang="en-US" smtClean="0"/>
              <a:t>. Esta cifra es cada vez más cercana al promedio de 32% para los países de la OCDE (año 2010).</a:t>
            </a:r>
            <a:endParaRPr lang="en-US" altLang="en-US" smtClean="0"/>
          </a:p>
          <a:p>
            <a:pPr eaLnBrk="1" hangingPunct="1">
              <a:spcBef>
                <a:spcPct val="0"/>
              </a:spcBef>
            </a:pPr>
            <a:endParaRPr lang="en-US" altLang="en-US" smtClean="0"/>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4B1E60D-2102-4222-AD18-EF3434E5BCD3}" type="slidenum">
              <a:rPr lang="es-ES_tradnl" altLang="es-AR" smtClean="0">
                <a:latin typeface="Arial" charset="0"/>
              </a:rPr>
              <a:pPr/>
              <a:t>4</a:t>
            </a:fld>
            <a:endParaRPr lang="es-ES_tradnl" altLang="es-AR"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ltLang="en-US" smtClean="0">
                <a:ea typeface="MS PGothic" pitchFamily="34" charset="-128"/>
              </a:rPr>
              <a:t>Still though many of those countries, share characteristics of decentralization, there are stark differences in the kind and degree of decentralization that has occurred.</a:t>
            </a:r>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B0DFDEC-D5B9-4E31-BCB5-F4369784CB26}" type="slidenum">
              <a:rPr lang="en-US" altLang="en-US" smtClean="0">
                <a:latin typeface="Arial" charset="0"/>
                <a:ea typeface="MS PGothic" pitchFamily="34" charset="-128"/>
              </a:rPr>
              <a:pPr/>
              <a:t>5</a:t>
            </a:fld>
            <a:endParaRPr lang="en-US" altLang="en-US" smtClean="0">
              <a:latin typeface="Arial" charset="0"/>
              <a:ea typeface="MS PGothic"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r>
              <a:rPr lang="es-ES" altLang="en-US" smtClean="0"/>
              <a:t>A su vez, esta evolución ha tenido su correlato en materia de descentralización política: </a:t>
            </a:r>
            <a:r>
              <a:rPr lang="es-ES" altLang="en-US" b="1" smtClean="0"/>
              <a:t>desde 1997 todos los países de ALC eligen a sus alcaldes municipales en elecciones populares</a:t>
            </a:r>
            <a:r>
              <a:rPr lang="es-ES" altLang="en-US" smtClean="0"/>
              <a:t>, </a:t>
            </a:r>
            <a:r>
              <a:rPr lang="es-ES" altLang="en-US" b="1" smtClean="0"/>
              <a:t>mientras esto ocurría en solo seis países en 1980</a:t>
            </a:r>
            <a:r>
              <a:rPr lang="es-ES" altLang="en-US" smtClean="0"/>
              <a:t>. Para </a:t>
            </a:r>
            <a:r>
              <a:rPr lang="es-ES" altLang="en-US" b="1" smtClean="0"/>
              <a:t>gobiernos intermedios, el número de países con autoridades popularmente electas pasó de apenas uno en 1980 a nueve desde 2005.</a:t>
            </a:r>
            <a:endParaRPr lang="en-US" altLang="en-US" smtClean="0"/>
          </a:p>
          <a:p>
            <a:endParaRPr lang="en-US" altLang="en-US" smtClean="0">
              <a:ea typeface="MS PGothic" pitchFamily="34" charset="-128"/>
            </a:endParaRPr>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E20A3C1-3394-470F-97C8-B13346C586AB}" type="slidenum">
              <a:rPr lang="en-US" altLang="en-US" smtClean="0">
                <a:latin typeface="Arial" charset="0"/>
                <a:ea typeface="MS PGothic" pitchFamily="34" charset="-128"/>
              </a:rPr>
              <a:pPr/>
              <a:t>6</a:t>
            </a:fld>
            <a:endParaRPr lang="en-US" altLang="en-US" smtClean="0">
              <a:latin typeface="Arial" charset="0"/>
              <a:ea typeface="MS PGothic"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r>
              <a:rPr lang="es-ES" altLang="en-US" smtClean="0"/>
              <a:t>Las motivaciones detrás de la descentralización fiscal han sido diversas y en ciertos casos concurrentes. Incluyen </a:t>
            </a:r>
            <a:r>
              <a:rPr lang="es-ES" altLang="en-US" b="1" smtClean="0"/>
              <a:t>la apertura democrática</a:t>
            </a:r>
            <a:r>
              <a:rPr lang="es-ES" altLang="en-US" smtClean="0"/>
              <a:t>, que generó demandas de mayor autonomía política y fiscal a nivel subnacional; </a:t>
            </a:r>
            <a:r>
              <a:rPr lang="es-ES" altLang="en-US" b="1" smtClean="0"/>
              <a:t>la crisis económica de la década de 1980</a:t>
            </a:r>
            <a:r>
              <a:rPr lang="es-ES" altLang="en-US" smtClean="0"/>
              <a:t>, que llevó a ciertos países a transferir funciones de gasto a los GSN en un contexto de ajuste estructural; y </a:t>
            </a:r>
            <a:r>
              <a:rPr lang="es-ES" altLang="en-US" b="1" smtClean="0"/>
              <a:t>las reformas institucionales de segunda generación</a:t>
            </a:r>
            <a:r>
              <a:rPr lang="es-ES" altLang="en-US" smtClean="0"/>
              <a:t>, en particular desde mediados de la década de 1990, por la cual se transfirieron responsabilidades a los GSN buscando incrementar la eficiencia del sector público.</a:t>
            </a:r>
            <a:endParaRPr lang="en-US" altLang="en-US" smtClean="0"/>
          </a:p>
          <a:p>
            <a:r>
              <a:rPr lang="es-ES" altLang="en-US" smtClean="0"/>
              <a:t> </a:t>
            </a:r>
            <a:endParaRPr lang="en-US" altLang="en-US" smtClean="0"/>
          </a:p>
          <a:p>
            <a:r>
              <a:rPr lang="es-ES" altLang="en-US" smtClean="0"/>
              <a:t>Un factor importante que contribuyó al crecimiento del gasto subnacional durante la década de 2000 ha sido </a:t>
            </a:r>
            <a:r>
              <a:rPr lang="es-ES" altLang="en-US" b="1" smtClean="0"/>
              <a:t>el </a:t>
            </a:r>
            <a:r>
              <a:rPr lang="es-ES" altLang="en-US" b="1" i="1" smtClean="0"/>
              <a:t>boom </a:t>
            </a:r>
            <a:r>
              <a:rPr lang="es-ES" altLang="en-US" b="1" smtClean="0"/>
              <a:t>de las industrias extractivas</a:t>
            </a:r>
            <a:r>
              <a:rPr lang="es-ES" altLang="en-US" smtClean="0"/>
              <a:t>, principalmente minería e hidrocarburos, </a:t>
            </a:r>
            <a:r>
              <a:rPr lang="es-ES" altLang="en-US" b="1" smtClean="0"/>
              <a:t>lo cual incrementó las transferencias a GSN relacionadas con ingresos fiscales provenientes de estas industrias</a:t>
            </a:r>
            <a:r>
              <a:rPr lang="es-ES" altLang="en-US" smtClean="0"/>
              <a:t>; </a:t>
            </a:r>
            <a:r>
              <a:rPr lang="es-ES" altLang="en-US" b="1" smtClean="0"/>
              <a:t>este factor acarrea el riesgo de sostenibilidad fiscal</a:t>
            </a:r>
            <a:r>
              <a:rPr lang="es-ES" altLang="en-US" smtClean="0"/>
              <a:t> a nivel subnacional resultante de la volatilidad del precio de los recursos naturales, que impacta en los volúmenes de transferencias a los GSN</a:t>
            </a:r>
            <a:endParaRPr lang="en-US" altLang="en-US" smtClean="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C82C10E-BD43-4C4B-92A5-7E9B3AF9FF94}" type="slidenum">
              <a:rPr lang="es-ES" altLang="en-US" smtClean="0"/>
              <a:pPr/>
              <a:t>7</a:t>
            </a:fld>
            <a:endParaRPr lang="es-E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r>
              <a:rPr lang="es-ES" altLang="en-US" b="1" smtClean="0"/>
              <a:t>El promedio del gasto de los GSN en ALC esconde alta heterogeneidad entre sus países</a:t>
            </a:r>
            <a:r>
              <a:rPr lang="es-ES" altLang="en-US" smtClean="0"/>
              <a:t>, </a:t>
            </a:r>
            <a:r>
              <a:rPr lang="es-ES" altLang="en-US" b="1" smtClean="0"/>
              <a:t>dependiendo esto de sus respectivas evoluciones históricas y del tamaño económico, poblacional y geográfico.</a:t>
            </a:r>
            <a:r>
              <a:rPr lang="es-ES" altLang="en-US" smtClean="0"/>
              <a:t> Mientras que en Brasil, Argentina y México se ejecutó en 2010 a nivel subnacional </a:t>
            </a:r>
            <a:r>
              <a:rPr lang="es-ES" altLang="en-US" b="1" smtClean="0"/>
              <a:t>más de 40%</a:t>
            </a:r>
            <a:r>
              <a:rPr lang="es-ES" altLang="en-US" smtClean="0"/>
              <a:t> del gasto consolidado, en Panamá, Jamaica y Honduras este valor </a:t>
            </a:r>
            <a:r>
              <a:rPr lang="es-ES" altLang="en-US" b="1" smtClean="0"/>
              <a:t>es menor al 5%. </a:t>
            </a:r>
            <a:endParaRPr lang="en-US" altLang="en-US" smtClean="0"/>
          </a:p>
          <a:p>
            <a:r>
              <a:rPr lang="es-ES" altLang="en-US" b="1" smtClean="0"/>
              <a:t> </a:t>
            </a:r>
            <a:r>
              <a:rPr lang="es-ES" altLang="en-US" smtClean="0"/>
              <a:t>En general, los países de la región pueden caracterizarse en </a:t>
            </a:r>
            <a:r>
              <a:rPr lang="es-ES" altLang="en-US" b="1" smtClean="0"/>
              <a:t>tres grandes grupos</a:t>
            </a:r>
            <a:r>
              <a:rPr lang="es-ES" altLang="en-US" smtClean="0"/>
              <a:t>: </a:t>
            </a:r>
            <a:r>
              <a:rPr lang="es-ES" altLang="en-US" b="1" smtClean="0"/>
              <a:t>federales, como Argentina, Brasil y México; unitarios con nivel de descentralización avanzado, como Bolivia, Colombia, Ecuador y Perú; y unitarios con nivel de descentralización menor, que incluyen a Chile, Paraguay y Uruguay, junto a las naciones de Centroamérica y el Caribe</a:t>
            </a:r>
            <a:r>
              <a:rPr lang="es-ES" altLang="en-US" smtClean="0"/>
              <a:t>.</a:t>
            </a:r>
            <a:endParaRPr lang="en-US" altLang="en-US" smtClean="0"/>
          </a:p>
          <a:p>
            <a:pPr eaLnBrk="1" hangingPunct="1">
              <a:spcBef>
                <a:spcPct val="0"/>
              </a:spcBef>
            </a:pPr>
            <a:r>
              <a:rPr lang="es-ES" smtClean="0"/>
              <a:t>La región cuenta con más de 18.000 GSN que ofrecen una variedad de experiencias de gestión pública32. De este total, apenas 2% corresponde al nivel intermedio de gobierno, siendo el resto municipios (ver Tabla 1 en Anexo)33. Al respecto, el Sector presenta alta heterogeneidad no solo entre los países, sino también al interior de los mismos. Esto es especialmente marcado a nivel municipal: como se describe en el SFD de Desarrollo Urbano y Vivienda (BID, 2013b), ALC es una región crecientemente urbana, con ocho de cada diez habitantes residiendo en ciudades. Sin embargo, apenas 11% de los municipios de la región, de carácter urbano, concentran más de dos tercios de toda la población, mientras que alrededor de la mitad de los gobiernos locales tiene cada uno menos de 10.000 habitantes.</a:t>
            </a:r>
          </a:p>
          <a:p>
            <a:pPr eaLnBrk="1" hangingPunct="1">
              <a:spcBef>
                <a:spcPct val="0"/>
              </a:spcBef>
            </a:pPr>
            <a:r>
              <a:rPr lang="es-ES" smtClean="0"/>
              <a:t>Esta realidad plantea desafíos tanto en municipios urbanos, que gestionan servicios que involucran la coordinación con otras entidades subnacionales, como en el ámbito rural, donde está concentrada la mayoría de los municipios de la región, que cuentan con escasa población y limitada capacidad administrativa. </a:t>
            </a:r>
            <a:endParaRPr lang="en-US" altLang="en-US" smtClean="0"/>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BEC6EB9-BC22-4157-AF2C-DC383E5683B1}" type="slidenum">
              <a:rPr lang="es-ES_tradnl" altLang="es-AR" smtClean="0">
                <a:latin typeface="Arial" charset="0"/>
              </a:rPr>
              <a:pPr/>
              <a:t>8</a:t>
            </a:fld>
            <a:endParaRPr lang="es-ES_tradnl" altLang="es-AR"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2CCFC2-09A5-4B4D-BE60-9EFCF26A8F37}" type="slidenum">
              <a:rPr lang="es-ES_tradnl" altLang="es-AR" smtClean="0">
                <a:latin typeface="Arial" charset="0"/>
              </a:rPr>
              <a:pPr/>
              <a:t>9</a:t>
            </a:fld>
            <a:endParaRPr lang="es-ES_tradnl" altLang="es-AR"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083D2C-19C1-4C29-8D1A-09D1FDB0AE54}" type="slidenum">
              <a:rPr lang="es-ES_tradnl" altLang="es-AR" smtClean="0">
                <a:latin typeface="Arial" charset="0"/>
              </a:rPr>
              <a:pPr/>
              <a:t>10</a:t>
            </a:fld>
            <a:endParaRPr lang="es-ES_tradnl" altLang="es-AR"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extLst>
            <a:ext uri="{909E8E84-426E-40DD-AFC4-6F175D3DCCD1}"/>
            <a:ext uri="{91240B29-F687-4F45-9708-019B960494DF}"/>
          </a:extLst>
        </p:spPr>
        <p:txBody>
          <a:bodyPr wrap="square" numCol="1" anchor="t" anchorCtr="0" compatLnSpc="1">
            <a:prstTxWarp prst="textNoShape">
              <a:avLst/>
            </a:prstTxWarp>
          </a:bodyPr>
          <a:lstStyle/>
          <a:p>
            <a:pPr marL="171450" indent="-171450" eaLnBrk="1" hangingPunct="1">
              <a:spcBef>
                <a:spcPct val="0"/>
              </a:spcBef>
              <a:buFont typeface="Arial" panose="020B0604020202020204" pitchFamily="34" charset="0"/>
              <a:buChar char="•"/>
              <a:defRPr/>
            </a:pPr>
            <a:r>
              <a:rPr lang="es-ES" dirty="0" smtClean="0"/>
              <a:t>Existen </a:t>
            </a:r>
            <a:r>
              <a:rPr lang="es-ES" b="1" dirty="0" smtClean="0"/>
              <a:t>deficiencias en la coordinación entre niveles de gobierno</a:t>
            </a:r>
            <a:r>
              <a:rPr lang="es-ES" dirty="0" smtClean="0"/>
              <a:t>. En ciertos casos </a:t>
            </a:r>
            <a:r>
              <a:rPr lang="es-ES" b="1" dirty="0" smtClean="0"/>
              <a:t>es poco clara la definición de funciones de gasto entre niveles de gobierno, lo que genera gastos concurrentes en sectores clave como educación, propiciando falta de transparencia y duplicaciones de gasto</a:t>
            </a:r>
            <a:r>
              <a:rPr lang="es-ES" dirty="0" smtClean="0"/>
              <a:t>. </a:t>
            </a:r>
          </a:p>
          <a:p>
            <a:pPr marL="171450" indent="-171450" eaLnBrk="1" hangingPunct="1">
              <a:spcBef>
                <a:spcPct val="0"/>
              </a:spcBef>
              <a:buFont typeface="Arial" panose="020B0604020202020204" pitchFamily="34" charset="0"/>
              <a:buChar char="•"/>
              <a:defRPr/>
            </a:pPr>
            <a:r>
              <a:rPr lang="es-ES" b="1" dirty="0" smtClean="0"/>
              <a:t>La asignación de potestades tributarias a GSN, en particular al nivel intermedio de gobierno, es apenas incipiente, lo que exacerba la dependencia de transferencias.</a:t>
            </a:r>
          </a:p>
          <a:p>
            <a:pPr marL="171450" indent="-171450" eaLnBrk="1" hangingPunct="1">
              <a:spcBef>
                <a:spcPct val="0"/>
              </a:spcBef>
              <a:buFont typeface="Arial" panose="020B0604020202020204" pitchFamily="34" charset="0"/>
              <a:buChar char="•"/>
              <a:defRPr/>
            </a:pPr>
            <a:r>
              <a:rPr lang="es-ES" dirty="0" smtClean="0"/>
              <a:t>En tercer lugar, </a:t>
            </a:r>
            <a:r>
              <a:rPr lang="es-ES" b="1" dirty="0" smtClean="0"/>
              <a:t>existe espacio para mejorar el diseño de los sistemas de transferencias intergubernamentales, especialmente para abordar los desequilibrios horizontales característicos de la región</a:t>
            </a:r>
            <a:r>
              <a:rPr lang="es-ES" dirty="0" smtClean="0"/>
              <a:t>. ALC es una región con alta desigualdad territorial: el ratio promedio del producto bruto geográfico entre las regiones más ricas y más pobres duplica los valores de países de la OCDE.</a:t>
            </a:r>
            <a:endParaRPr lang="en-US" dirty="0" smtClean="0"/>
          </a:p>
          <a:p>
            <a:pPr marL="171450" indent="-171450" eaLnBrk="1" hangingPunct="1">
              <a:spcBef>
                <a:spcPct val="0"/>
              </a:spcBef>
              <a:buFont typeface="Arial" panose="020B0604020202020204" pitchFamily="34" charset="0"/>
              <a:buChar char="•"/>
              <a:defRPr/>
            </a:pPr>
            <a:r>
              <a:rPr lang="es-ES" b="1" dirty="0" smtClean="0"/>
              <a:t>En ningún país de la región se ha adoptado un sistema de transferencias de igualación que compense a los GSN por su capacidad tributaria y necesidades de gasto diferenciales</a:t>
            </a:r>
            <a:r>
              <a:rPr lang="es-ES" dirty="0" smtClean="0"/>
              <a:t>, de manera de dar la misma oportunidad a cada entidad subnacional de brindar una dotación básica de bienes y servicios públicos acorde con sus funciones.</a:t>
            </a:r>
            <a:endParaRPr lang="en-US" dirty="0" smtClean="0"/>
          </a:p>
          <a:p>
            <a:pPr marL="171450" indent="-171450" eaLnBrk="1" hangingPunct="1">
              <a:spcBef>
                <a:spcPct val="0"/>
              </a:spcBef>
              <a:buFont typeface="Arial" panose="020B0604020202020204" pitchFamily="34" charset="0"/>
              <a:buChar char="•"/>
              <a:defRPr/>
            </a:pPr>
            <a:r>
              <a:rPr lang="es-ES" dirty="0" smtClean="0"/>
              <a:t>Ante la dificultad política de realizar cambios a los regímenes de transferencias, tales como la actualización de los criterios de distribución, </a:t>
            </a:r>
            <a:r>
              <a:rPr lang="es-ES" b="1" dirty="0" smtClean="0"/>
              <a:t>con frecuencia los países crean nuevos mecanismos, incrementando la complejidad del sistema</a:t>
            </a:r>
            <a:r>
              <a:rPr lang="es-ES" dirty="0" smtClean="0"/>
              <a:t>. Como parte de esta tendencia </a:t>
            </a:r>
            <a:r>
              <a:rPr lang="es-ES" b="1" dirty="0" smtClean="0"/>
              <a:t>han crecido también durante los últimos años las transferencias discrecionales, caracterizadas por su alta volatilidad e incertidumbre, y conocidas por desestimular el esfuerzo recaudatorio propio.</a:t>
            </a:r>
          </a:p>
          <a:p>
            <a:pPr marL="171450" indent="-171450" eaLnBrk="1" hangingPunct="1">
              <a:spcBef>
                <a:spcPct val="0"/>
              </a:spcBef>
              <a:buFont typeface="Arial" panose="020B0604020202020204" pitchFamily="34" charset="0"/>
              <a:buChar char="•"/>
              <a:defRPr/>
            </a:pPr>
            <a:r>
              <a:rPr lang="es-ES" dirty="0" smtClean="0"/>
              <a:t>Finalmente, un aspecto de coordinación inter-gubernamental importante es </a:t>
            </a:r>
            <a:r>
              <a:rPr lang="es-ES" b="1" dirty="0" smtClean="0"/>
              <a:t>el desarrollo del marco de responsabilidad fiscal subnacional.</a:t>
            </a:r>
            <a:r>
              <a:rPr lang="es-ES" dirty="0" smtClean="0"/>
              <a:t> Dicho marco está orientado </a:t>
            </a:r>
            <a:r>
              <a:rPr lang="es-ES" b="1" dirty="0" smtClean="0"/>
              <a:t>a establecer una restricción presupuestaria efectiva que garantice la sostenibilidad fiscal de los GSN. Es esencial que las reglas sean simples, transparentes y adecuadas a las capacidades de cumplimiento de los GSN, fortalecer dichas</a:t>
            </a:r>
            <a:r>
              <a:rPr lang="es-ES" dirty="0" smtClean="0"/>
              <a:t> capacidades, y que </a:t>
            </a:r>
            <a:r>
              <a:rPr lang="es-ES" b="1" dirty="0" smtClean="0"/>
              <a:t>haya un monitoreo exhaustivo y permanente por parte del gobierno central, con acciones correctivas creíbles y oportunas</a:t>
            </a:r>
            <a:r>
              <a:rPr lang="es-ES" dirty="0" smtClean="0"/>
              <a:t>.</a:t>
            </a:r>
            <a:endParaRPr lang="en-US" dirty="0" smtClean="0"/>
          </a:p>
          <a:p>
            <a:pPr marL="171450" indent="-171450" eaLnBrk="1" hangingPunct="1">
              <a:spcBef>
                <a:spcPct val="0"/>
              </a:spcBef>
              <a:buFont typeface="Arial" panose="020B0604020202020204" pitchFamily="34" charset="0"/>
              <a:buChar char="•"/>
              <a:defRPr/>
            </a:pPr>
            <a:endParaRPr lang="en-US" dirty="0" smtClean="0"/>
          </a:p>
          <a:p>
            <a:pPr eaLnBrk="1" hangingPunct="1">
              <a:spcBef>
                <a:spcPct val="0"/>
              </a:spcBef>
              <a:defRPr/>
            </a:pPr>
            <a:endParaRPr lang="en-US" altLang="en-US" dirty="0"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A4B01E-9423-4441-BA66-11A44CC9BAB2}" type="slidenum">
              <a:rPr lang="es-ES_tradnl" altLang="es-AR" smtClean="0">
                <a:latin typeface="Arial" charset="0"/>
              </a:rPr>
              <a:pPr/>
              <a:t>11</a:t>
            </a:fld>
            <a:endParaRPr lang="es-ES_tradnl" altLang="es-AR"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s-ES_tradnl"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F9E4B04-04AA-4E4D-B24B-C3F7BB8F6C97}" type="datetimeFigureOut">
              <a:rPr lang="en-US"/>
              <a:pPr>
                <a:defRPr/>
              </a:pPr>
              <a:t>6/6/2016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0E3E3BD-7497-4D9B-89B2-C200AE515634}" type="slidenum">
              <a:rPr lang="en-US"/>
              <a:pPr>
                <a:defRPr/>
              </a:pPr>
              <a:t>‹nº›</a:t>
            </a:fld>
            <a:endParaRPr lang="en-US"/>
          </a:p>
        </p:txBody>
      </p:sp>
    </p:spTree>
  </p:cSld>
  <p:clrMapOvr>
    <a:masterClrMapping/>
  </p:clrMapOvr>
  <p:transition advClick="0" advTm="300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D18CF6E-6346-44EA-986E-ED9C219F4D2E}" type="datetimeFigureOut">
              <a:rPr lang="en-US"/>
              <a:pPr>
                <a:defRPr/>
              </a:pPr>
              <a:t>6/6/2016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0D9D7B0-5AE8-47EB-99C2-53EFFCF876C4}" type="slidenum">
              <a:rPr lang="en-US"/>
              <a:pPr>
                <a:defRPr/>
              </a:pPr>
              <a:t>‹nº›</a:t>
            </a:fld>
            <a:endParaRPr lang="en-US"/>
          </a:p>
        </p:txBody>
      </p:sp>
    </p:spTree>
  </p:cSld>
  <p:clrMapOvr>
    <a:masterClrMapping/>
  </p:clrMapOvr>
  <p:transition advClick="0" advTm="300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1"/>
          </a:xfrm>
        </p:spPr>
        <p:txBody>
          <a:bodyPr vert="eaVert"/>
          <a:lstStyle/>
          <a:p>
            <a:r>
              <a:rPr lang="es-ES_tradnl"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1"/>
          </a:xfrm>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45629AB-7D7E-4225-BEEB-F658CBCE839B}" type="datetimeFigureOut">
              <a:rPr lang="en-US"/>
              <a:pPr>
                <a:defRPr/>
              </a:pPr>
              <a:t>6/6/2016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0C5FB03-6BB6-4D81-944B-D01188CAEB6A}" type="slidenum">
              <a:rPr lang="en-US"/>
              <a:pPr>
                <a:defRPr/>
              </a:pPr>
              <a:t>‹nº›</a:t>
            </a:fld>
            <a:endParaRPr lang="en-US"/>
          </a:p>
        </p:txBody>
      </p:sp>
    </p:spTree>
  </p:cSld>
  <p:clrMapOvr>
    <a:masterClrMapping/>
  </p:clrMapOvr>
  <p:transition advClick="0" advTm="3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idx="1"/>
          </p:nvPr>
        </p:nvSpPr>
        <p:spPr/>
        <p:txBody>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DFABC8C-7755-4744-AAAA-EC427B6A9D2F}" type="datetimeFigureOut">
              <a:rPr lang="en-US"/>
              <a:pPr>
                <a:defRPr/>
              </a:pPr>
              <a:t>6/6/2016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FFFE6AE-0CB6-44B5-84FF-2953049B0ADD}" type="slidenum">
              <a:rPr lang="en-US"/>
              <a:pPr>
                <a:defRPr/>
              </a:pPr>
              <a:t>‹nº›</a:t>
            </a:fld>
            <a:endParaRPr lang="en-US"/>
          </a:p>
        </p:txBody>
      </p:sp>
    </p:spTree>
  </p:cSld>
  <p:clrMapOvr>
    <a:masterClrMapping/>
  </p:clrMapOvr>
  <p:transition advClick="0" advTm="300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s-ES_tradnl"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F6F8D4C-3B9B-42AC-A23F-FE0B69E0E3FE}" type="datetimeFigureOut">
              <a:rPr lang="en-US"/>
              <a:pPr>
                <a:defRPr/>
              </a:pPr>
              <a:t>6/6/2016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535EB13-BCF6-4946-9B7E-1B62BD55A521}" type="slidenum">
              <a:rPr lang="en-US"/>
              <a:pPr>
                <a:defRPr/>
              </a:pPr>
              <a:t>‹nº›</a:t>
            </a:fld>
            <a:endParaRPr lang="en-US"/>
          </a:p>
        </p:txBody>
      </p:sp>
    </p:spTree>
  </p:cSld>
  <p:clrMapOvr>
    <a:masterClrMapping/>
  </p:clrMapOvr>
  <p:transition advClick="0" advTm="300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sz="half" idx="1"/>
          </p:nvPr>
        </p:nvSpPr>
        <p:spPr>
          <a:xfrm>
            <a:off x="457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Content Placeholder 3"/>
          <p:cNvSpPr>
            <a:spLocks noGrp="1"/>
          </p:cNvSpPr>
          <p:nvPr>
            <p:ph sz="half" idx="2"/>
          </p:nvPr>
        </p:nvSpPr>
        <p:spPr>
          <a:xfrm>
            <a:off x="4648200" y="1200151"/>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6D86AEF-B148-4028-8971-60FECA00AE67}" type="datetimeFigureOut">
              <a:rPr lang="en-US"/>
              <a:pPr>
                <a:defRPr/>
              </a:pPr>
              <a:t>6/6/2016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0F09E6D-A4B5-4E30-BE15-75A1C4E64A53}" type="slidenum">
              <a:rPr lang="en-US"/>
              <a:pPr>
                <a:defRPr/>
              </a:pPr>
              <a:t>‹nº›</a:t>
            </a:fld>
            <a:endParaRPr lang="en-US"/>
          </a:p>
        </p:txBody>
      </p:sp>
    </p:spTree>
  </p:cSld>
  <p:clrMapOvr>
    <a:masterClrMapping/>
  </p:clrMapOvr>
  <p:transition advClick="0" advTm="300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s-ES_tradnl"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F6BCF48-09F6-4384-AF7F-9DD273E8D315}" type="datetimeFigureOut">
              <a:rPr lang="en-US"/>
              <a:pPr>
                <a:defRPr/>
              </a:pPr>
              <a:t>6/6/2016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0934FBC-8C76-44DD-8F28-0BAB37C11DB7}" type="slidenum">
              <a:rPr lang="en-US"/>
              <a:pPr>
                <a:defRPr/>
              </a:pPr>
              <a:t>‹nº›</a:t>
            </a:fld>
            <a:endParaRPr lang="en-US"/>
          </a:p>
        </p:txBody>
      </p:sp>
    </p:spTree>
  </p:cSld>
  <p:clrMapOvr>
    <a:masterClrMapping/>
  </p:clrMapOvr>
  <p:transition advClick="0" advTm="300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4ED9E52-447B-43BD-AB4B-9DD47206A28F}" type="datetimeFigureOut">
              <a:rPr lang="en-US"/>
              <a:pPr>
                <a:defRPr/>
              </a:pPr>
              <a:t>6/6/2016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BD9B45C-6985-40DA-9BFD-383CB70BC11F}" type="slidenum">
              <a:rPr lang="en-US"/>
              <a:pPr>
                <a:defRPr/>
              </a:pPr>
              <a:t>‹nº›</a:t>
            </a:fld>
            <a:endParaRPr lang="en-US"/>
          </a:p>
        </p:txBody>
      </p:sp>
    </p:spTree>
  </p:cSld>
  <p:clrMapOvr>
    <a:masterClrMapping/>
  </p:clrMapOvr>
  <p:transition advClick="0" advTm="300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C33256C-4019-44AC-A59B-ECA3D34856F4}" type="datetimeFigureOut">
              <a:rPr lang="en-US"/>
              <a:pPr>
                <a:defRPr/>
              </a:pPr>
              <a:t>6/6/2016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17100A7-4906-4446-A890-1DD9BF1A6427}" type="slidenum">
              <a:rPr lang="en-US"/>
              <a:pPr>
                <a:defRPr/>
              </a:pPr>
              <a:t>‹nº›</a:t>
            </a:fld>
            <a:endParaRPr lang="en-US"/>
          </a:p>
        </p:txBody>
      </p:sp>
    </p:spTree>
  </p:cSld>
  <p:clrMapOvr>
    <a:masterClrMapping/>
  </p:clrMapOvr>
  <p:transition advClick="0" advTm="300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s-ES_tradnl"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9220411-BBDC-4A9D-9FEB-84231BA8C01A}" type="datetimeFigureOut">
              <a:rPr lang="en-US"/>
              <a:pPr>
                <a:defRPr/>
              </a:pPr>
              <a:t>6/6/2016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7B60F20-C2AA-43E0-BB12-384D6F93B9D3}" type="slidenum">
              <a:rPr lang="en-US"/>
              <a:pPr>
                <a:defRPr/>
              </a:pPr>
              <a:t>‹nº›</a:t>
            </a:fld>
            <a:endParaRPr lang="en-US"/>
          </a:p>
        </p:txBody>
      </p:sp>
    </p:spTree>
  </p:cSld>
  <p:clrMapOvr>
    <a:masterClrMapping/>
  </p:clrMapOvr>
  <p:transition advClick="0" advTm="300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s-ES_tradnl"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0F5D34A-1114-46CE-B848-B17A918C15D5}" type="datetimeFigureOut">
              <a:rPr lang="en-US"/>
              <a:pPr>
                <a:defRPr/>
              </a:pPr>
              <a:t>6/6/2016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50FE42C-57F8-4CAD-8BC0-38C89236CF0C}" type="slidenum">
              <a:rPr lang="en-US"/>
              <a:pPr>
                <a:defRPr/>
              </a:pPr>
              <a:t>‹nº›</a:t>
            </a:fld>
            <a:endParaRPr lang="en-US"/>
          </a:p>
        </p:txBody>
      </p:sp>
    </p:spTree>
  </p:cSld>
  <p:clrMapOvr>
    <a:masterClrMapping/>
  </p:clrMapOvr>
  <p:transition advClick="0" advTm="3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_tradnl" altLang="en-US" smtClean="0"/>
              <a:t>Click to edit Master title style</a:t>
            </a:r>
            <a:endParaRPr lang="en-US" altLang="en-US" smtClean="0"/>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_tradnl" altLang="en-US" smtClean="0"/>
              <a:t>Click to edit Master text styles</a:t>
            </a:r>
          </a:p>
          <a:p>
            <a:pPr lvl="1"/>
            <a:r>
              <a:rPr lang="es-ES_tradnl" altLang="en-US" smtClean="0"/>
              <a:t>Second level</a:t>
            </a:r>
          </a:p>
          <a:p>
            <a:pPr lvl="2"/>
            <a:r>
              <a:rPr lang="es-ES_tradnl" altLang="en-US" smtClean="0"/>
              <a:t>Third level</a:t>
            </a:r>
          </a:p>
          <a:p>
            <a:pPr lvl="3"/>
            <a:r>
              <a:rPr lang="es-ES_tradnl" altLang="en-US" smtClean="0"/>
              <a:t>Fourth level</a:t>
            </a:r>
          </a:p>
          <a:p>
            <a:pPr lvl="4"/>
            <a:r>
              <a:rPr lang="es-ES_tradnl" altLang="en-US" smtClean="0"/>
              <a:t>Fifth level</a:t>
            </a:r>
            <a:endParaRPr lang="en-US"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A40109F-0E78-4933-BB44-3C4799979D5A}" type="datetimeFigureOut">
              <a:rPr lang="en-US"/>
              <a:pPr>
                <a:defRPr/>
              </a:pPr>
              <a:t>6/6/2016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1675D47-43B5-443B-B843-D3A3EFCED4CF}"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Click="0" advTm="300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2" descr="SLIDE PPT 4-3-04.jp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028" name="TextBox 4"/>
          <p:cNvSpPr txBox="1">
            <a:spLocks noChangeArrowheads="1"/>
          </p:cNvSpPr>
          <p:nvPr/>
        </p:nvSpPr>
        <p:spPr bwMode="auto">
          <a:xfrm>
            <a:off x="344488" y="1817688"/>
            <a:ext cx="8607425" cy="4708525"/>
          </a:xfrm>
          <a:prstGeom prst="rect">
            <a:avLst/>
          </a:prstGeom>
          <a:noFill/>
          <a:ln w="9525">
            <a:noFill/>
            <a:miter lim="800000"/>
            <a:headEnd/>
            <a:tailEnd/>
          </a:ln>
        </p:spPr>
        <p:txBody>
          <a:bodyPr>
            <a:spAutoFit/>
          </a:bodyPr>
          <a:lstStyle/>
          <a:p>
            <a:pPr algn="ctr"/>
            <a:r>
              <a:rPr lang="pt-BR" altLang="en-US" sz="3600" b="1">
                <a:solidFill>
                  <a:schemeClr val="bg1"/>
                </a:solidFill>
              </a:rPr>
              <a:t>12ª REUNIÃO DA REDE PNAFM</a:t>
            </a:r>
          </a:p>
          <a:p>
            <a:pPr algn="ctr"/>
            <a:r>
              <a:rPr lang="pt-PT" altLang="en-US" sz="3600" b="1">
                <a:solidFill>
                  <a:schemeClr val="bg1"/>
                </a:solidFill>
              </a:rPr>
              <a:t>2ª FASE</a:t>
            </a:r>
          </a:p>
          <a:p>
            <a:pPr algn="ctr"/>
            <a:r>
              <a:rPr lang="pt-BR" altLang="en-US" sz="3600" b="1">
                <a:solidFill>
                  <a:schemeClr val="bg1"/>
                </a:solidFill>
              </a:rPr>
              <a:t>Campo Grande/MS, 01 e 02/06/2016</a:t>
            </a:r>
          </a:p>
          <a:p>
            <a:pPr algn="ctr"/>
            <a:r>
              <a:rPr lang="pt-BR" altLang="en-US" sz="3600" b="1">
                <a:solidFill>
                  <a:schemeClr val="bg1"/>
                </a:solidFill>
              </a:rPr>
              <a:t> </a:t>
            </a:r>
            <a:endParaRPr lang="en-US" altLang="en-US" sz="3600" u="sng">
              <a:solidFill>
                <a:schemeClr val="bg1"/>
              </a:solidFill>
            </a:endParaRPr>
          </a:p>
          <a:p>
            <a:pPr algn="ctr"/>
            <a:r>
              <a:rPr lang="en-US" altLang="en-US" sz="3600">
                <a:solidFill>
                  <a:schemeClr val="bg1"/>
                </a:solidFill>
              </a:rPr>
              <a:t>Marco </a:t>
            </a:r>
            <a:r>
              <a:rPr lang="pt-BR" altLang="en-US" sz="3600">
                <a:solidFill>
                  <a:schemeClr val="bg1"/>
                </a:solidFill>
              </a:rPr>
              <a:t>Setorial</a:t>
            </a:r>
            <a:r>
              <a:rPr lang="es-ES" altLang="en-US" sz="3600">
                <a:solidFill>
                  <a:schemeClr val="bg1"/>
                </a:solidFill>
              </a:rPr>
              <a:t> </a:t>
            </a:r>
          </a:p>
          <a:p>
            <a:pPr algn="ctr"/>
            <a:r>
              <a:rPr lang="pt-BR" altLang="en-US" sz="3600">
                <a:solidFill>
                  <a:schemeClr val="bg1"/>
                </a:solidFill>
              </a:rPr>
              <a:t>Descentralização</a:t>
            </a:r>
            <a:r>
              <a:rPr lang="es-ES" altLang="en-US" sz="3600">
                <a:solidFill>
                  <a:schemeClr val="bg1"/>
                </a:solidFill>
              </a:rPr>
              <a:t> </a:t>
            </a:r>
            <a:r>
              <a:rPr lang="pt-BR" altLang="en-US" sz="3600">
                <a:solidFill>
                  <a:schemeClr val="bg1"/>
                </a:solidFill>
              </a:rPr>
              <a:t>e Governos Subnacionais</a:t>
            </a:r>
          </a:p>
          <a:p>
            <a:pPr algn="ctr"/>
            <a:endParaRPr lang="en-US" altLang="en-US" sz="2800">
              <a:solidFill>
                <a:schemeClr val="bg1"/>
              </a:solidFill>
            </a:endParaRPr>
          </a:p>
          <a:p>
            <a:pPr algn="ctr"/>
            <a:r>
              <a:rPr lang="pt-BR" altLang="en-US" sz="2800">
                <a:solidFill>
                  <a:schemeClr val="bg1"/>
                </a:solidFill>
              </a:rPr>
              <a:t>Divisão de Gestão Fiscal e Municipal</a:t>
            </a:r>
          </a:p>
          <a:p>
            <a:pPr algn="ctr"/>
            <a:r>
              <a:rPr lang="pt-BR" altLang="en-US" sz="2800">
                <a:solidFill>
                  <a:schemeClr val="bg1"/>
                </a:solidFill>
              </a:rPr>
              <a:t>Instituições para o Desenvolvimento</a:t>
            </a:r>
          </a:p>
        </p:txBody>
      </p:sp>
      <p:graphicFrame>
        <p:nvGraphicFramePr>
          <p:cNvPr id="1026" name="Object 1"/>
          <p:cNvGraphicFramePr>
            <a:graphicFrameLocks noChangeAspect="1"/>
          </p:cNvGraphicFramePr>
          <p:nvPr/>
        </p:nvGraphicFramePr>
        <p:xfrm>
          <a:off x="2936875" y="342900"/>
          <a:ext cx="3159125" cy="1236663"/>
        </p:xfrm>
        <a:graphic>
          <a:graphicData uri="http://schemas.openxmlformats.org/presentationml/2006/ole">
            <p:oleObj spid="_x0000_s1026" name="Bitmap Image" r:id="rId4" imgW="3172268" imgH="1276190" progId="Paint.Picture">
              <p:embed/>
            </p:oleObj>
          </a:graphicData>
        </a:graphic>
      </p:graphicFrame>
    </p:spTree>
  </p:cSld>
  <p:clrMapOvr>
    <a:masterClrMapping/>
  </p:clrMapOvr>
  <p:transition advClick="0" advTm="3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01600" y="100013"/>
            <a:ext cx="8966200" cy="639762"/>
          </a:xfrm>
        </p:spPr>
        <p:txBody>
          <a:bodyPr/>
          <a:lstStyle/>
          <a:p>
            <a:r>
              <a:rPr lang="es-ES_tradnl" altLang="es-AR" sz="3200" b="1" smtClean="0">
                <a:solidFill>
                  <a:srgbClr val="0399CD"/>
                </a:solidFill>
              </a:rPr>
              <a:t>…Comparativo com outras regiões…</a:t>
            </a:r>
          </a:p>
        </p:txBody>
      </p:sp>
      <p:sp>
        <p:nvSpPr>
          <p:cNvPr id="11267" name="Slide Number Placeholder 3"/>
          <p:cNvSpPr txBox="1">
            <a:spLocks/>
          </p:cNvSpPr>
          <p:nvPr/>
        </p:nvSpPr>
        <p:spPr bwMode="auto">
          <a:xfrm>
            <a:off x="6553200" y="6465888"/>
            <a:ext cx="2413000" cy="365125"/>
          </a:xfrm>
          <a:prstGeom prst="rect">
            <a:avLst/>
          </a:prstGeom>
          <a:noFill/>
          <a:ln w="9525">
            <a:noFill/>
            <a:miter lim="800000"/>
            <a:headEnd/>
            <a:tailEnd/>
          </a:ln>
        </p:spPr>
        <p:txBody>
          <a:bodyPr/>
          <a:lstStyle/>
          <a:p>
            <a:pPr algn="r"/>
            <a:fld id="{F8B42E35-C69A-4846-B053-E7A47A6D4C18}" type="slidenum">
              <a:rPr lang="en-US" altLang="es-AR" sz="1500">
                <a:solidFill>
                  <a:srgbClr val="000000"/>
                </a:solidFill>
                <a:latin typeface="Arial" charset="0"/>
                <a:ea typeface="MS PGothic" pitchFamily="34" charset="-128"/>
              </a:rPr>
              <a:pPr algn="r"/>
              <a:t>10</a:t>
            </a:fld>
            <a:endParaRPr lang="en-US" altLang="es-AR" sz="1500">
              <a:solidFill>
                <a:srgbClr val="000000"/>
              </a:solidFill>
              <a:latin typeface="Arial" charset="0"/>
              <a:ea typeface="MS PGothic" pitchFamily="34" charset="-128"/>
            </a:endParaRPr>
          </a:p>
        </p:txBody>
      </p:sp>
      <p:sp>
        <p:nvSpPr>
          <p:cNvPr id="11268" name="Content Placeholder 3"/>
          <p:cNvSpPr>
            <a:spLocks noGrp="1"/>
          </p:cNvSpPr>
          <p:nvPr>
            <p:ph idx="1"/>
          </p:nvPr>
        </p:nvSpPr>
        <p:spPr>
          <a:xfrm>
            <a:off x="228600" y="1447800"/>
            <a:ext cx="8610600" cy="4800600"/>
          </a:xfrm>
        </p:spPr>
        <p:txBody>
          <a:bodyPr/>
          <a:lstStyle/>
          <a:p>
            <a:pPr marL="1196975" lvl="2" indent="-285750">
              <a:spcBef>
                <a:spcPts val="1200"/>
              </a:spcBef>
              <a:spcAft>
                <a:spcPts val="1200"/>
              </a:spcAft>
              <a:buFontTx/>
              <a:buAutoNum type="romanUcPeriod"/>
            </a:pPr>
            <a:endParaRPr lang="es-ES_tradnl" altLang="es-AR" smtClean="0"/>
          </a:p>
          <a:p>
            <a:pPr marL="1196975" lvl="2" indent="-285750">
              <a:lnSpc>
                <a:spcPct val="150000"/>
              </a:lnSpc>
              <a:spcBef>
                <a:spcPts val="1200"/>
              </a:spcBef>
              <a:spcAft>
                <a:spcPts val="1200"/>
              </a:spcAft>
              <a:buFontTx/>
              <a:buAutoNum type="romanUcPeriod"/>
            </a:pPr>
            <a:endParaRPr lang="es-ES_tradnl" altLang="es-AR" smtClean="0"/>
          </a:p>
        </p:txBody>
      </p:sp>
      <p:sp>
        <p:nvSpPr>
          <p:cNvPr id="11269" name="TextBox 8"/>
          <p:cNvSpPr txBox="1">
            <a:spLocks noChangeArrowheads="1"/>
          </p:cNvSpPr>
          <p:nvPr/>
        </p:nvSpPr>
        <p:spPr bwMode="auto">
          <a:xfrm>
            <a:off x="101600" y="915988"/>
            <a:ext cx="8966200" cy="461962"/>
          </a:xfrm>
          <a:prstGeom prst="rect">
            <a:avLst/>
          </a:prstGeom>
          <a:noFill/>
          <a:ln w="9525">
            <a:noFill/>
            <a:miter lim="800000"/>
            <a:headEnd/>
            <a:tailEnd/>
          </a:ln>
        </p:spPr>
        <p:txBody>
          <a:bodyPr>
            <a:spAutoFit/>
          </a:bodyPr>
          <a:lstStyle/>
          <a:p>
            <a:pPr algn="ctr"/>
            <a:r>
              <a:rPr lang="pt-BR" altLang="es-ES" sz="2400" b="1"/>
              <a:t>Transferências a GSN como percentual do financiamento do gasto</a:t>
            </a:r>
          </a:p>
        </p:txBody>
      </p:sp>
      <p:sp>
        <p:nvSpPr>
          <p:cNvPr id="11270" name="Rectangle 1"/>
          <p:cNvSpPr>
            <a:spLocks noChangeArrowheads="1"/>
          </p:cNvSpPr>
          <p:nvPr/>
        </p:nvSpPr>
        <p:spPr bwMode="auto">
          <a:xfrm>
            <a:off x="238125" y="6535738"/>
            <a:ext cx="8667750" cy="246062"/>
          </a:xfrm>
          <a:prstGeom prst="rect">
            <a:avLst/>
          </a:prstGeom>
          <a:noFill/>
          <a:ln w="9525">
            <a:noFill/>
            <a:miter lim="800000"/>
            <a:headEnd/>
            <a:tailEnd/>
          </a:ln>
        </p:spPr>
        <p:txBody>
          <a:bodyPr>
            <a:spAutoFit/>
          </a:bodyPr>
          <a:lstStyle/>
          <a:p>
            <a:r>
              <a:rPr lang="es-ES_tradnl" altLang="es-ES" sz="1000" baseline="30000">
                <a:ea typeface="MS PGothic" pitchFamily="34" charset="-128"/>
              </a:rPr>
              <a:t>1</a:t>
            </a:r>
            <a:r>
              <a:rPr lang="es-ES_tradnl" altLang="es-ES" sz="1000">
                <a:ea typeface="MS PGothic" pitchFamily="34" charset="-128"/>
              </a:rPr>
              <a:t> Ano mais próximo disponível a 2000 e 2010. </a:t>
            </a:r>
            <a:r>
              <a:rPr lang="es-ES_tradnl" altLang="es-ES" sz="1000" u="sng">
                <a:ea typeface="MS PGothic" pitchFamily="34" charset="-128"/>
              </a:rPr>
              <a:t>Fonte</a:t>
            </a:r>
            <a:r>
              <a:rPr lang="es-ES_tradnl" altLang="es-ES" sz="1000">
                <a:ea typeface="MS PGothic" pitchFamily="34" charset="-128"/>
              </a:rPr>
              <a:t>: Questionário a Especialistas do Banco na região. </a:t>
            </a:r>
            <a:endParaRPr lang="es-ES" altLang="es-ES" sz="1000">
              <a:ea typeface="MS PGothic" pitchFamily="34" charset="-128"/>
            </a:endParaRPr>
          </a:p>
        </p:txBody>
      </p:sp>
      <p:cxnSp>
        <p:nvCxnSpPr>
          <p:cNvPr id="10" name="Straight Connector 9"/>
          <p:cNvCxnSpPr/>
          <p:nvPr/>
        </p:nvCxnSpPr>
        <p:spPr>
          <a:xfrm flipV="1">
            <a:off x="0" y="904875"/>
            <a:ext cx="9144000" cy="0"/>
          </a:xfrm>
          <a:prstGeom prst="line">
            <a:avLst/>
          </a:prstGeom>
          <a:ln w="12700">
            <a:solidFill>
              <a:srgbClr val="0070C0"/>
            </a:solidFill>
          </a:ln>
        </p:spPr>
        <p:style>
          <a:lnRef idx="1">
            <a:schemeClr val="accent6"/>
          </a:lnRef>
          <a:fillRef idx="0">
            <a:schemeClr val="accent6"/>
          </a:fillRef>
          <a:effectRef idx="0">
            <a:schemeClr val="accent6"/>
          </a:effectRef>
          <a:fontRef idx="minor">
            <a:schemeClr val="tx1"/>
          </a:fontRef>
        </p:style>
      </p:cxnSp>
      <p:pic>
        <p:nvPicPr>
          <p:cNvPr id="11272" name="Picture 3"/>
          <p:cNvPicPr>
            <a:picLocks noChangeAspect="1" noChangeArrowheads="1"/>
          </p:cNvPicPr>
          <p:nvPr/>
        </p:nvPicPr>
        <p:blipFill>
          <a:blip r:embed="rId3"/>
          <a:srcRect/>
          <a:stretch>
            <a:fillRect/>
          </a:stretch>
        </p:blipFill>
        <p:spPr bwMode="auto">
          <a:xfrm>
            <a:off x="1946275" y="1423988"/>
            <a:ext cx="6959600" cy="5087937"/>
          </a:xfrm>
          <a:prstGeom prst="rect">
            <a:avLst/>
          </a:prstGeom>
          <a:noFill/>
          <a:ln w="9525">
            <a:noFill/>
            <a:miter lim="800000"/>
            <a:headEnd/>
            <a:tailEnd/>
          </a:ln>
        </p:spPr>
      </p:pic>
      <p:sp>
        <p:nvSpPr>
          <p:cNvPr id="11273" name="Rectangle 1"/>
          <p:cNvSpPr>
            <a:spLocks noChangeArrowheads="1"/>
          </p:cNvSpPr>
          <p:nvPr/>
        </p:nvSpPr>
        <p:spPr bwMode="auto">
          <a:xfrm>
            <a:off x="65088" y="2854325"/>
            <a:ext cx="2338387" cy="1200150"/>
          </a:xfrm>
          <a:prstGeom prst="rect">
            <a:avLst/>
          </a:prstGeom>
          <a:noFill/>
          <a:ln w="9525">
            <a:noFill/>
            <a:miter lim="800000"/>
            <a:headEnd/>
            <a:tailEnd/>
          </a:ln>
        </p:spPr>
        <p:txBody>
          <a:bodyPr>
            <a:spAutoFit/>
          </a:bodyPr>
          <a:lstStyle/>
          <a:p>
            <a:r>
              <a:rPr lang="pt-BR" altLang="es-AR" sz="2400"/>
              <a:t>…que é superior a outras regiões do mundo.</a:t>
            </a:r>
            <a:endParaRPr lang="pt-BR" altLang="en-US" sz="2400"/>
          </a:p>
        </p:txBody>
      </p:sp>
    </p:spTree>
  </p:cSld>
  <p:clrMapOvr>
    <a:masterClrMapping/>
  </p:clrMapOvr>
  <p:transition advClick="0" advTm="3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34975" y="85725"/>
            <a:ext cx="8229600" cy="639763"/>
          </a:xfrm>
        </p:spPr>
        <p:txBody>
          <a:bodyPr/>
          <a:lstStyle/>
          <a:p>
            <a:r>
              <a:rPr lang="es-ES_tradnl" altLang="es-AR" sz="3200" b="1" smtClean="0">
                <a:solidFill>
                  <a:srgbClr val="0399CD"/>
                </a:solidFill>
              </a:rPr>
              <a:t>…como parte do diagnóstico setorial (I)</a:t>
            </a:r>
          </a:p>
        </p:txBody>
      </p:sp>
      <p:sp>
        <p:nvSpPr>
          <p:cNvPr id="12291" name="Slide Number Placeholder 3"/>
          <p:cNvSpPr txBox="1">
            <a:spLocks/>
          </p:cNvSpPr>
          <p:nvPr/>
        </p:nvSpPr>
        <p:spPr bwMode="auto">
          <a:xfrm>
            <a:off x="6553200" y="6465888"/>
            <a:ext cx="2413000" cy="365125"/>
          </a:xfrm>
          <a:prstGeom prst="rect">
            <a:avLst/>
          </a:prstGeom>
          <a:noFill/>
          <a:ln w="9525">
            <a:noFill/>
            <a:miter lim="800000"/>
            <a:headEnd/>
            <a:tailEnd/>
          </a:ln>
        </p:spPr>
        <p:txBody>
          <a:bodyPr/>
          <a:lstStyle/>
          <a:p>
            <a:pPr algn="r"/>
            <a:fld id="{ECC019C4-139A-4D75-B683-1910A29DA82B}" type="slidenum">
              <a:rPr lang="en-US" altLang="es-AR" sz="1500">
                <a:solidFill>
                  <a:srgbClr val="000000"/>
                </a:solidFill>
                <a:latin typeface="Arial" charset="0"/>
                <a:ea typeface="MS PGothic" pitchFamily="34" charset="-128"/>
              </a:rPr>
              <a:pPr algn="r"/>
              <a:t>11</a:t>
            </a:fld>
            <a:endParaRPr lang="en-US" altLang="es-AR" sz="1500">
              <a:solidFill>
                <a:srgbClr val="000000"/>
              </a:solidFill>
              <a:latin typeface="Arial" charset="0"/>
              <a:ea typeface="MS PGothic" pitchFamily="34" charset="-128"/>
            </a:endParaRPr>
          </a:p>
        </p:txBody>
      </p:sp>
      <p:sp>
        <p:nvSpPr>
          <p:cNvPr id="8196" name="Content Placeholder 3"/>
          <p:cNvSpPr>
            <a:spLocks noGrp="1"/>
          </p:cNvSpPr>
          <p:nvPr>
            <p:ph idx="1"/>
          </p:nvPr>
        </p:nvSpPr>
        <p:spPr>
          <a:xfrm>
            <a:off x="333375" y="1087438"/>
            <a:ext cx="8504238" cy="5334000"/>
          </a:xfrm>
        </p:spPr>
        <p:txBody>
          <a:bodyPr/>
          <a:lstStyle/>
          <a:p>
            <a:pPr marL="111125" indent="0">
              <a:spcBef>
                <a:spcPts val="600"/>
              </a:spcBef>
              <a:spcAft>
                <a:spcPts val="600"/>
              </a:spcAft>
              <a:buFont typeface="Arial" charset="0"/>
              <a:buNone/>
              <a:tabLst>
                <a:tab pos="457200" algn="l"/>
              </a:tabLst>
              <a:defRPr/>
            </a:pPr>
            <a:r>
              <a:rPr lang="pt-BR" altLang="es-AR" b="1" dirty="0" smtClean="0"/>
              <a:t>Estrutura de incentivos inadequada:</a:t>
            </a:r>
          </a:p>
          <a:p>
            <a:pPr marL="111125" indent="0">
              <a:spcBef>
                <a:spcPts val="600"/>
              </a:spcBef>
              <a:spcAft>
                <a:spcPts val="600"/>
              </a:spcAft>
              <a:buFont typeface="Arial" charset="0"/>
              <a:buNone/>
              <a:tabLst>
                <a:tab pos="457200" algn="l"/>
              </a:tabLst>
              <a:defRPr/>
            </a:pPr>
            <a:endParaRPr lang="pt-BR" altLang="es-AR" sz="1000" b="1" dirty="0" smtClean="0"/>
          </a:p>
          <a:p>
            <a:pPr marL="568325" indent="-457200">
              <a:spcBef>
                <a:spcPts val="600"/>
              </a:spcBef>
              <a:spcAft>
                <a:spcPts val="600"/>
              </a:spcAft>
              <a:buFont typeface="Wingdings" panose="05000000000000000000" pitchFamily="2" charset="2"/>
              <a:buChar char="§"/>
              <a:tabLst>
                <a:tab pos="457200" algn="l"/>
              </a:tabLst>
              <a:defRPr/>
            </a:pPr>
            <a:r>
              <a:rPr lang="pt-BR" altLang="es-AR" sz="2800" b="1" dirty="0" smtClean="0"/>
              <a:t>Deficiente coordenação entre os níveis de governo</a:t>
            </a:r>
          </a:p>
          <a:p>
            <a:pPr marL="282575" indent="-171450">
              <a:spcBef>
                <a:spcPts val="600"/>
              </a:spcBef>
              <a:spcAft>
                <a:spcPts val="600"/>
              </a:spcAft>
              <a:buFont typeface="Wingdings" panose="05000000000000000000" pitchFamily="2" charset="2"/>
              <a:buChar char="§"/>
              <a:tabLst>
                <a:tab pos="457200" algn="l"/>
              </a:tabLst>
              <a:defRPr/>
            </a:pPr>
            <a:endParaRPr lang="pt-BR" altLang="es-AR" sz="1000" b="1" dirty="0" smtClean="0"/>
          </a:p>
          <a:p>
            <a:pPr marL="568325" indent="-457200">
              <a:spcBef>
                <a:spcPts val="600"/>
              </a:spcBef>
              <a:spcAft>
                <a:spcPts val="600"/>
              </a:spcAft>
              <a:buFont typeface="Wingdings" panose="05000000000000000000" pitchFamily="2" charset="2"/>
              <a:buChar char="§"/>
              <a:tabLst>
                <a:tab pos="457200" algn="l"/>
              </a:tabLst>
              <a:defRPr/>
            </a:pPr>
            <a:r>
              <a:rPr lang="pt-BR" altLang="es-AR" sz="2800" b="1" dirty="0" smtClean="0"/>
              <a:t>Incipiente atribuição de competências tributárias a GSN</a:t>
            </a:r>
          </a:p>
          <a:p>
            <a:pPr marL="282575" indent="-171450">
              <a:spcBef>
                <a:spcPts val="600"/>
              </a:spcBef>
              <a:spcAft>
                <a:spcPts val="600"/>
              </a:spcAft>
              <a:buFont typeface="Wingdings" panose="05000000000000000000" pitchFamily="2" charset="2"/>
              <a:buChar char="§"/>
              <a:tabLst>
                <a:tab pos="457200" algn="l"/>
              </a:tabLst>
              <a:defRPr/>
            </a:pPr>
            <a:endParaRPr lang="pt-BR" altLang="es-AR" sz="1000" b="1" dirty="0" smtClean="0"/>
          </a:p>
          <a:p>
            <a:pPr marL="568325" indent="-457200">
              <a:spcBef>
                <a:spcPts val="600"/>
              </a:spcBef>
              <a:spcAft>
                <a:spcPts val="600"/>
              </a:spcAft>
              <a:buFont typeface="Wingdings" panose="05000000000000000000" pitchFamily="2" charset="2"/>
              <a:buChar char="§"/>
              <a:tabLst>
                <a:tab pos="457200" algn="l"/>
              </a:tabLst>
              <a:defRPr/>
            </a:pPr>
            <a:r>
              <a:rPr lang="pt-BR" altLang="es-AR" sz="2800" b="1" dirty="0" smtClean="0"/>
              <a:t>Transferências complexas, distorcidas e de limitada capacidade redistributiva</a:t>
            </a:r>
          </a:p>
          <a:p>
            <a:pPr marL="282575" indent="-171450">
              <a:spcBef>
                <a:spcPts val="600"/>
              </a:spcBef>
              <a:spcAft>
                <a:spcPts val="600"/>
              </a:spcAft>
              <a:buFont typeface="Wingdings" panose="05000000000000000000" pitchFamily="2" charset="2"/>
              <a:buChar char="§"/>
              <a:tabLst>
                <a:tab pos="457200" algn="l"/>
              </a:tabLst>
              <a:defRPr/>
            </a:pPr>
            <a:endParaRPr lang="pt-BR" altLang="es-AR" sz="1000" b="1" dirty="0" smtClean="0"/>
          </a:p>
          <a:p>
            <a:pPr marL="568325" indent="-457200">
              <a:spcBef>
                <a:spcPts val="600"/>
              </a:spcBef>
              <a:spcAft>
                <a:spcPts val="600"/>
              </a:spcAft>
              <a:buFont typeface="Wingdings" panose="05000000000000000000" pitchFamily="2" charset="2"/>
              <a:buChar char="§"/>
              <a:tabLst>
                <a:tab pos="457200" algn="l"/>
              </a:tabLst>
              <a:defRPr/>
            </a:pPr>
            <a:r>
              <a:rPr lang="pt-BR" altLang="es-AR" sz="2800" b="1" dirty="0" smtClean="0"/>
              <a:t>Insuficiente desenvolvimento de marcos de responsabilidade </a:t>
            </a:r>
            <a:r>
              <a:rPr lang="es-ES_tradnl" altLang="es-AR" sz="2800" b="1" dirty="0" smtClean="0"/>
              <a:t>	fiscal </a:t>
            </a:r>
            <a:r>
              <a:rPr lang="pt-BR" altLang="es-AR" sz="2800" b="1" dirty="0" smtClean="0"/>
              <a:t>subnacional</a:t>
            </a:r>
          </a:p>
          <a:p>
            <a:pPr marL="111125" indent="0">
              <a:spcBef>
                <a:spcPts val="1200"/>
              </a:spcBef>
              <a:spcAft>
                <a:spcPts val="1200"/>
              </a:spcAft>
              <a:buFont typeface="Arial" charset="0"/>
              <a:buNone/>
              <a:tabLst>
                <a:tab pos="457200" algn="l"/>
              </a:tabLst>
              <a:defRPr/>
            </a:pPr>
            <a:r>
              <a:rPr lang="es-ES_tradnl" altLang="es-AR" sz="2800" b="1" dirty="0" smtClean="0"/>
              <a:t>	</a:t>
            </a:r>
            <a:endParaRPr lang="es-ES_tradnl" altLang="es-AR" b="1" dirty="0" smtClean="0"/>
          </a:p>
        </p:txBody>
      </p:sp>
      <p:cxnSp>
        <p:nvCxnSpPr>
          <p:cNvPr id="10" name="Straight Connector 9"/>
          <p:cNvCxnSpPr/>
          <p:nvPr/>
        </p:nvCxnSpPr>
        <p:spPr>
          <a:xfrm flipV="1">
            <a:off x="0" y="823913"/>
            <a:ext cx="9144000" cy="0"/>
          </a:xfrm>
          <a:prstGeom prst="line">
            <a:avLst/>
          </a:prstGeom>
          <a:ln w="12700">
            <a:solidFill>
              <a:srgbClr val="0070C0"/>
            </a:solidFill>
          </a:ln>
        </p:spPr>
        <p:style>
          <a:lnRef idx="1">
            <a:schemeClr val="accent6"/>
          </a:lnRef>
          <a:fillRef idx="0">
            <a:schemeClr val="accent6"/>
          </a:fillRef>
          <a:effectRef idx="0">
            <a:schemeClr val="accent6"/>
          </a:effectRef>
          <a:fontRef idx="minor">
            <a:schemeClr val="tx1"/>
          </a:fontRef>
        </p:style>
      </p:cxnSp>
    </p:spTree>
  </p:cSld>
  <p:clrMapOvr>
    <a:masterClrMapping/>
  </p:clrMapOvr>
  <p:transition advClick="0" advTm="3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34975" y="85725"/>
            <a:ext cx="8229600" cy="639763"/>
          </a:xfrm>
        </p:spPr>
        <p:txBody>
          <a:bodyPr/>
          <a:lstStyle/>
          <a:p>
            <a:r>
              <a:rPr lang="es-ES_tradnl" altLang="es-AR" sz="3200" b="1" smtClean="0">
                <a:solidFill>
                  <a:srgbClr val="0399CD"/>
                </a:solidFill>
              </a:rPr>
              <a:t>…como parte do diagnóstico setorial (II)</a:t>
            </a:r>
          </a:p>
        </p:txBody>
      </p:sp>
      <p:sp>
        <p:nvSpPr>
          <p:cNvPr id="13315" name="Slide Number Placeholder 3"/>
          <p:cNvSpPr txBox="1">
            <a:spLocks/>
          </p:cNvSpPr>
          <p:nvPr/>
        </p:nvSpPr>
        <p:spPr bwMode="auto">
          <a:xfrm>
            <a:off x="6553200" y="6465888"/>
            <a:ext cx="2413000" cy="365125"/>
          </a:xfrm>
          <a:prstGeom prst="rect">
            <a:avLst/>
          </a:prstGeom>
          <a:noFill/>
          <a:ln w="9525">
            <a:noFill/>
            <a:miter lim="800000"/>
            <a:headEnd/>
            <a:tailEnd/>
          </a:ln>
        </p:spPr>
        <p:txBody>
          <a:bodyPr/>
          <a:lstStyle/>
          <a:p>
            <a:pPr algn="r"/>
            <a:fld id="{25DA6521-6703-44B3-803E-42B2D202530C}" type="slidenum">
              <a:rPr lang="en-US" altLang="es-AR" sz="1500">
                <a:solidFill>
                  <a:srgbClr val="000000"/>
                </a:solidFill>
                <a:latin typeface="Arial" charset="0"/>
                <a:ea typeface="MS PGothic" pitchFamily="34" charset="-128"/>
              </a:rPr>
              <a:pPr algn="r"/>
              <a:t>12</a:t>
            </a:fld>
            <a:endParaRPr lang="en-US" altLang="es-AR" sz="1500">
              <a:solidFill>
                <a:srgbClr val="000000"/>
              </a:solidFill>
              <a:latin typeface="Arial" charset="0"/>
              <a:ea typeface="MS PGothic" pitchFamily="34" charset="-128"/>
            </a:endParaRPr>
          </a:p>
        </p:txBody>
      </p:sp>
      <p:sp>
        <p:nvSpPr>
          <p:cNvPr id="13316" name="Content Placeholder 3"/>
          <p:cNvSpPr>
            <a:spLocks noGrp="1"/>
          </p:cNvSpPr>
          <p:nvPr>
            <p:ph idx="1"/>
          </p:nvPr>
        </p:nvSpPr>
        <p:spPr>
          <a:xfrm>
            <a:off x="347663" y="1190625"/>
            <a:ext cx="8504237" cy="4475163"/>
          </a:xfrm>
        </p:spPr>
        <p:txBody>
          <a:bodyPr/>
          <a:lstStyle/>
          <a:p>
            <a:pPr marL="111125" indent="0">
              <a:spcBef>
                <a:spcPts val="600"/>
              </a:spcBef>
              <a:spcAft>
                <a:spcPts val="600"/>
              </a:spcAft>
              <a:buFont typeface="Arial" charset="0"/>
              <a:buNone/>
              <a:tabLst>
                <a:tab pos="457200" algn="l"/>
              </a:tabLst>
            </a:pPr>
            <a:r>
              <a:rPr lang="pt-BR" altLang="es-AR" b="1" smtClean="0"/>
              <a:t>Capacidades institucionais frágeis dos GSN: </a:t>
            </a:r>
          </a:p>
          <a:p>
            <a:pPr marL="111125" indent="0">
              <a:spcBef>
                <a:spcPts val="600"/>
              </a:spcBef>
              <a:spcAft>
                <a:spcPts val="600"/>
              </a:spcAft>
              <a:buFont typeface="Arial" charset="0"/>
              <a:buNone/>
              <a:tabLst>
                <a:tab pos="457200" algn="l"/>
              </a:tabLst>
            </a:pPr>
            <a:endParaRPr lang="pt-BR" altLang="es-AR" sz="1000" b="1" smtClean="0"/>
          </a:p>
          <a:p>
            <a:pPr marL="111125" indent="0">
              <a:spcBef>
                <a:spcPts val="600"/>
              </a:spcBef>
              <a:spcAft>
                <a:spcPts val="600"/>
              </a:spcAft>
              <a:buFont typeface="Arial" charset="0"/>
              <a:buNone/>
              <a:tabLst>
                <a:tab pos="457200" algn="l"/>
              </a:tabLst>
            </a:pPr>
            <a:r>
              <a:rPr lang="pt-BR" altLang="es-AR" sz="2800" b="1" smtClean="0"/>
              <a:t>Insatisfação cidadã com serviços municipais</a:t>
            </a:r>
          </a:p>
          <a:p>
            <a:pPr marL="111125" indent="0">
              <a:spcBef>
                <a:spcPts val="600"/>
              </a:spcBef>
              <a:spcAft>
                <a:spcPts val="600"/>
              </a:spcAft>
              <a:buFont typeface="Arial" charset="0"/>
              <a:buNone/>
              <a:tabLst>
                <a:tab pos="457200" algn="l"/>
              </a:tabLst>
            </a:pPr>
            <a:endParaRPr lang="pt-BR" altLang="es-AR" sz="1000" b="1" smtClean="0"/>
          </a:p>
          <a:p>
            <a:pPr marL="111125" indent="0">
              <a:spcBef>
                <a:spcPts val="600"/>
              </a:spcBef>
              <a:spcAft>
                <a:spcPts val="600"/>
              </a:spcAft>
              <a:buFont typeface="Arial" charset="0"/>
              <a:buNone/>
              <a:tabLst>
                <a:tab pos="457200" algn="l"/>
              </a:tabLst>
            </a:pPr>
            <a:r>
              <a:rPr lang="pt-BR" altLang="es-AR" sz="2800" b="1" smtClean="0"/>
              <a:t>Baixa arrecadação do imposto predial</a:t>
            </a:r>
          </a:p>
          <a:p>
            <a:pPr marL="111125" indent="0">
              <a:spcBef>
                <a:spcPts val="600"/>
              </a:spcBef>
              <a:spcAft>
                <a:spcPts val="600"/>
              </a:spcAft>
              <a:buFont typeface="Arial" charset="0"/>
              <a:buNone/>
              <a:tabLst>
                <a:tab pos="457200" algn="l"/>
              </a:tabLst>
            </a:pPr>
            <a:endParaRPr lang="pt-BR" altLang="es-AR" sz="1000" b="1" smtClean="0"/>
          </a:p>
          <a:p>
            <a:pPr marL="111125" indent="0">
              <a:spcBef>
                <a:spcPts val="600"/>
              </a:spcBef>
              <a:spcAft>
                <a:spcPts val="600"/>
              </a:spcAft>
              <a:buFont typeface="Arial" charset="0"/>
              <a:buNone/>
              <a:tabLst>
                <a:tab pos="457200" algn="l"/>
              </a:tabLst>
            </a:pPr>
            <a:r>
              <a:rPr lang="pt-BR" altLang="es-AR" sz="2800" b="1" smtClean="0"/>
              <a:t>Limitado aceso a financiamento</a:t>
            </a:r>
          </a:p>
          <a:p>
            <a:pPr marL="111125" indent="0">
              <a:spcBef>
                <a:spcPts val="600"/>
              </a:spcBef>
              <a:spcAft>
                <a:spcPts val="600"/>
              </a:spcAft>
              <a:buFont typeface="Arial" charset="0"/>
              <a:buNone/>
              <a:tabLst>
                <a:tab pos="457200" algn="l"/>
              </a:tabLst>
            </a:pPr>
            <a:endParaRPr lang="pt-BR" altLang="es-AR" sz="1000" b="1" smtClean="0"/>
          </a:p>
          <a:p>
            <a:pPr marL="111125" indent="0">
              <a:spcBef>
                <a:spcPts val="600"/>
              </a:spcBef>
              <a:spcAft>
                <a:spcPts val="600"/>
              </a:spcAft>
              <a:buFont typeface="Arial" charset="0"/>
              <a:buNone/>
              <a:tabLst>
                <a:tab pos="457200" algn="l"/>
              </a:tabLst>
            </a:pPr>
            <a:r>
              <a:rPr lang="pt-BR" altLang="es-AR" sz="2800" b="1" smtClean="0"/>
              <a:t>Deficiente informação sobre as finanças subnacionais</a:t>
            </a:r>
          </a:p>
        </p:txBody>
      </p:sp>
      <p:cxnSp>
        <p:nvCxnSpPr>
          <p:cNvPr id="10" name="Straight Connector 9"/>
          <p:cNvCxnSpPr/>
          <p:nvPr/>
        </p:nvCxnSpPr>
        <p:spPr>
          <a:xfrm flipV="1">
            <a:off x="0" y="823913"/>
            <a:ext cx="9144000" cy="0"/>
          </a:xfrm>
          <a:prstGeom prst="line">
            <a:avLst/>
          </a:prstGeom>
          <a:ln w="12700">
            <a:solidFill>
              <a:srgbClr val="0070C0"/>
            </a:solidFill>
          </a:ln>
        </p:spPr>
        <p:style>
          <a:lnRef idx="1">
            <a:schemeClr val="accent6"/>
          </a:lnRef>
          <a:fillRef idx="0">
            <a:schemeClr val="accent6"/>
          </a:fillRef>
          <a:effectRef idx="0">
            <a:schemeClr val="accent6"/>
          </a:effectRef>
          <a:fontRef idx="minor">
            <a:schemeClr val="tx1"/>
          </a:fontRef>
        </p:style>
      </p:cxnSp>
    </p:spTree>
  </p:cSld>
  <p:clrMapOvr>
    <a:masterClrMapping/>
  </p:clrMapOvr>
  <p:transition advClick="0" advTm="3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109538"/>
            <a:ext cx="8229600" cy="639762"/>
          </a:xfrm>
        </p:spPr>
        <p:txBody>
          <a:bodyPr/>
          <a:lstStyle/>
          <a:p>
            <a:r>
              <a:rPr lang="es-ES_tradnl" altLang="es-AR" sz="3200" b="1" smtClean="0">
                <a:solidFill>
                  <a:srgbClr val="0399CD"/>
                </a:solidFill>
              </a:rPr>
              <a:t>Desafios do Setor</a:t>
            </a:r>
          </a:p>
        </p:txBody>
      </p:sp>
      <p:sp>
        <p:nvSpPr>
          <p:cNvPr id="14339" name="Slide Number Placeholder 3"/>
          <p:cNvSpPr txBox="1">
            <a:spLocks/>
          </p:cNvSpPr>
          <p:nvPr/>
        </p:nvSpPr>
        <p:spPr bwMode="auto">
          <a:xfrm>
            <a:off x="6553200" y="6465888"/>
            <a:ext cx="2413000" cy="365125"/>
          </a:xfrm>
          <a:prstGeom prst="rect">
            <a:avLst/>
          </a:prstGeom>
          <a:noFill/>
          <a:ln w="9525">
            <a:noFill/>
            <a:miter lim="800000"/>
            <a:headEnd/>
            <a:tailEnd/>
          </a:ln>
        </p:spPr>
        <p:txBody>
          <a:bodyPr/>
          <a:lstStyle/>
          <a:p>
            <a:pPr algn="r"/>
            <a:fld id="{0A2844A1-51F1-4CD4-B0B7-B06982479956}" type="slidenum">
              <a:rPr lang="en-US" altLang="es-AR" sz="1500">
                <a:solidFill>
                  <a:srgbClr val="000000"/>
                </a:solidFill>
                <a:latin typeface="Arial" charset="0"/>
                <a:ea typeface="MS PGothic" pitchFamily="34" charset="-128"/>
              </a:rPr>
              <a:pPr algn="r"/>
              <a:t>13</a:t>
            </a:fld>
            <a:endParaRPr lang="en-US" altLang="es-AR" sz="1500">
              <a:solidFill>
                <a:srgbClr val="000000"/>
              </a:solidFill>
              <a:latin typeface="Arial" charset="0"/>
              <a:ea typeface="MS PGothic" pitchFamily="34" charset="-128"/>
            </a:endParaRPr>
          </a:p>
        </p:txBody>
      </p:sp>
      <p:sp>
        <p:nvSpPr>
          <p:cNvPr id="14340" name="Content Placeholder 3"/>
          <p:cNvSpPr>
            <a:spLocks noGrp="1"/>
          </p:cNvSpPr>
          <p:nvPr>
            <p:ph idx="1"/>
          </p:nvPr>
        </p:nvSpPr>
        <p:spPr>
          <a:xfrm>
            <a:off x="762000" y="1255713"/>
            <a:ext cx="8108950" cy="4597400"/>
          </a:xfrm>
        </p:spPr>
        <p:txBody>
          <a:bodyPr/>
          <a:lstStyle/>
          <a:p>
            <a:pPr marL="457200" indent="-457200">
              <a:spcAft>
                <a:spcPts val="600"/>
              </a:spcAft>
              <a:buFont typeface="Arial" charset="0"/>
              <a:buAutoNum type="alphaUcPeriod"/>
            </a:pPr>
            <a:r>
              <a:rPr lang="pt-BR" altLang="es-AR" sz="2800" b="1" smtClean="0"/>
              <a:t>Arranjos inter-governamentais frágeis</a:t>
            </a:r>
          </a:p>
          <a:p>
            <a:pPr marL="457200" indent="-457200">
              <a:spcAft>
                <a:spcPts val="600"/>
              </a:spcAft>
              <a:buFont typeface="Arial" charset="0"/>
              <a:buAutoNum type="alphaUcPeriod"/>
            </a:pPr>
            <a:endParaRPr lang="pt-BR" altLang="es-AR" sz="2800" b="1" smtClean="0"/>
          </a:p>
          <a:p>
            <a:pPr marL="457200" indent="-457200">
              <a:spcAft>
                <a:spcPts val="600"/>
              </a:spcAft>
              <a:buFont typeface="Arial" charset="0"/>
              <a:buAutoNum type="alphaUcPeriod"/>
            </a:pPr>
            <a:r>
              <a:rPr lang="pt-BR" altLang="es-AR" sz="2800" b="1" smtClean="0"/>
              <a:t>Deficiente prestação de serviços ao cidadão e gestão do gasto</a:t>
            </a:r>
          </a:p>
          <a:p>
            <a:pPr marL="457200" indent="-457200">
              <a:spcAft>
                <a:spcPts val="600"/>
              </a:spcAft>
              <a:buFont typeface="Arial" charset="0"/>
              <a:buAutoNum type="alphaUcPeriod"/>
            </a:pPr>
            <a:endParaRPr lang="pt-BR" altLang="es-AR" sz="2800" b="1" smtClean="0"/>
          </a:p>
          <a:p>
            <a:pPr marL="457200" indent="-457200">
              <a:spcAft>
                <a:spcPts val="600"/>
              </a:spcAft>
              <a:buFont typeface="Arial" charset="0"/>
              <a:buAutoNum type="alphaUcPeriod"/>
            </a:pPr>
            <a:r>
              <a:rPr lang="pt-BR" altLang="es-AR" sz="2800" b="1" smtClean="0"/>
              <a:t>Baixos recursos próprios e aceso a financiamento</a:t>
            </a:r>
          </a:p>
          <a:p>
            <a:pPr marL="457200" indent="-457200">
              <a:spcAft>
                <a:spcPts val="600"/>
              </a:spcAft>
              <a:buFont typeface="Arial" charset="0"/>
              <a:buAutoNum type="alphaUcPeriod"/>
            </a:pPr>
            <a:endParaRPr lang="pt-BR" altLang="es-AR" sz="2800" b="1" smtClean="0"/>
          </a:p>
          <a:p>
            <a:pPr marL="457200" indent="-457200">
              <a:spcAft>
                <a:spcPts val="2400"/>
              </a:spcAft>
              <a:buFont typeface="Arial" charset="0"/>
              <a:buAutoNum type="alphaUcPeriod"/>
            </a:pPr>
            <a:r>
              <a:rPr lang="pt-BR" altLang="es-AR" sz="2800" b="1" smtClean="0"/>
              <a:t>Escassa transparência e prestação de contas</a:t>
            </a:r>
          </a:p>
          <a:p>
            <a:pPr marL="457200" indent="-457200">
              <a:buFont typeface="Arial" charset="0"/>
              <a:buNone/>
            </a:pPr>
            <a:endParaRPr lang="es-ES_tradnl" altLang="es-AR" sz="2800" b="1" smtClean="0"/>
          </a:p>
        </p:txBody>
      </p:sp>
      <p:sp>
        <p:nvSpPr>
          <p:cNvPr id="2" name="TextBox 1"/>
          <p:cNvSpPr txBox="1"/>
          <p:nvPr/>
        </p:nvSpPr>
        <p:spPr>
          <a:xfrm>
            <a:off x="115669" y="1453896"/>
            <a:ext cx="615553" cy="4191000"/>
          </a:xfrm>
          <a:prstGeom prst="rect">
            <a:avLst/>
          </a:prstGeom>
          <a:noFill/>
        </p:spPr>
        <p:txBody>
          <a:bodyPr vert="vert270" anchor="ctr">
            <a:spAutoFit/>
          </a:bodyPr>
          <a:lstStyle/>
          <a:p>
            <a:pPr algn="r">
              <a:defRPr/>
            </a:pPr>
            <a:r>
              <a:rPr lang="pt-BR" sz="2800" b="1" dirty="0">
                <a:solidFill>
                  <a:srgbClr val="0399CD"/>
                </a:solidFill>
                <a:ea typeface="MS PGothic" pitchFamily="34" charset="-128"/>
                <a:cs typeface="ＭＳ Ｐゴシック" charset="-128"/>
              </a:rPr>
              <a:t>Debilidades Institucionais</a:t>
            </a:r>
            <a:r>
              <a:rPr lang="pt-BR" sz="1400" b="1" dirty="0">
                <a:solidFill>
                  <a:srgbClr val="00A7AC"/>
                </a:solidFill>
                <a:latin typeface="+mn-lt"/>
              </a:rPr>
              <a:t> </a:t>
            </a:r>
          </a:p>
        </p:txBody>
      </p:sp>
      <p:cxnSp>
        <p:nvCxnSpPr>
          <p:cNvPr id="7" name="Straight Connector 6"/>
          <p:cNvCxnSpPr/>
          <p:nvPr/>
        </p:nvCxnSpPr>
        <p:spPr>
          <a:xfrm flipV="1">
            <a:off x="0" y="838200"/>
            <a:ext cx="9144000" cy="0"/>
          </a:xfrm>
          <a:prstGeom prst="line">
            <a:avLst/>
          </a:prstGeom>
          <a:ln w="12700">
            <a:solidFill>
              <a:srgbClr val="0070C0"/>
            </a:solidFill>
          </a:ln>
        </p:spPr>
        <p:style>
          <a:lnRef idx="1">
            <a:schemeClr val="accent6"/>
          </a:lnRef>
          <a:fillRef idx="0">
            <a:schemeClr val="accent6"/>
          </a:fillRef>
          <a:effectRef idx="0">
            <a:schemeClr val="accent6"/>
          </a:effectRef>
          <a:fontRef idx="minor">
            <a:schemeClr val="tx1"/>
          </a:fontRef>
        </p:style>
      </p:cxnSp>
    </p:spTree>
  </p:cSld>
  <p:clrMapOvr>
    <a:masterClrMapping/>
  </p:clrMapOvr>
  <p:transition advClick="0" advTm="3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19063"/>
            <a:ext cx="8229600" cy="639762"/>
          </a:xfrm>
        </p:spPr>
        <p:txBody>
          <a:bodyPr/>
          <a:lstStyle/>
          <a:p>
            <a:r>
              <a:rPr lang="es-ES_tradnl" altLang="es-AR" sz="3200" b="1" smtClean="0">
                <a:solidFill>
                  <a:srgbClr val="0399CD"/>
                </a:solidFill>
              </a:rPr>
              <a:t>Vantagens comparativas BID</a:t>
            </a:r>
          </a:p>
        </p:txBody>
      </p:sp>
      <p:sp>
        <p:nvSpPr>
          <p:cNvPr id="15363" name="Slide Number Placeholder 3"/>
          <p:cNvSpPr txBox="1">
            <a:spLocks/>
          </p:cNvSpPr>
          <p:nvPr/>
        </p:nvSpPr>
        <p:spPr bwMode="auto">
          <a:xfrm>
            <a:off x="6553200" y="6465888"/>
            <a:ext cx="2413000" cy="365125"/>
          </a:xfrm>
          <a:prstGeom prst="rect">
            <a:avLst/>
          </a:prstGeom>
          <a:noFill/>
          <a:ln w="9525">
            <a:noFill/>
            <a:miter lim="800000"/>
            <a:headEnd/>
            <a:tailEnd/>
          </a:ln>
        </p:spPr>
        <p:txBody>
          <a:bodyPr/>
          <a:lstStyle/>
          <a:p>
            <a:pPr algn="r"/>
            <a:fld id="{4E2F0A57-624B-47E1-A94F-E5342C14FC4A}" type="slidenum">
              <a:rPr lang="en-US" altLang="es-AR" sz="1500">
                <a:solidFill>
                  <a:srgbClr val="000000"/>
                </a:solidFill>
                <a:latin typeface="Arial" charset="0"/>
                <a:ea typeface="MS PGothic" pitchFamily="34" charset="-128"/>
              </a:rPr>
              <a:pPr algn="r"/>
              <a:t>14</a:t>
            </a:fld>
            <a:endParaRPr lang="en-US" altLang="es-AR" sz="1500">
              <a:solidFill>
                <a:srgbClr val="000000"/>
              </a:solidFill>
              <a:latin typeface="Arial" charset="0"/>
              <a:ea typeface="MS PGothic" pitchFamily="34" charset="-128"/>
            </a:endParaRPr>
          </a:p>
        </p:txBody>
      </p:sp>
      <p:sp>
        <p:nvSpPr>
          <p:cNvPr id="9220" name="Content Placeholder 3"/>
          <p:cNvSpPr>
            <a:spLocks noGrp="1"/>
          </p:cNvSpPr>
          <p:nvPr>
            <p:ph idx="1"/>
          </p:nvPr>
        </p:nvSpPr>
        <p:spPr>
          <a:xfrm>
            <a:off x="228600" y="1479550"/>
            <a:ext cx="8610600" cy="5291138"/>
          </a:xfrm>
        </p:spPr>
        <p:txBody>
          <a:bodyPr/>
          <a:lstStyle/>
          <a:p>
            <a:pPr marL="465138" lvl="1" indent="-349250">
              <a:spcAft>
                <a:spcPts val="600"/>
              </a:spcAft>
              <a:defRPr/>
            </a:pPr>
            <a:endParaRPr lang="es-ES_tradnl" altLang="es-AR" b="1" dirty="0" smtClean="0"/>
          </a:p>
          <a:p>
            <a:pPr marL="115888" lvl="1" indent="0">
              <a:spcAft>
                <a:spcPts val="600"/>
              </a:spcAft>
              <a:buFont typeface="Arial" charset="0"/>
              <a:buNone/>
              <a:defRPr/>
            </a:pPr>
            <a:r>
              <a:rPr lang="es-ES_tradnl" altLang="es-AR" b="1" dirty="0" smtClean="0"/>
              <a:t>	</a:t>
            </a:r>
            <a:r>
              <a:rPr lang="pt-BR" altLang="es-AR" b="1" dirty="0" smtClean="0"/>
              <a:t>Liderança em conhecimento e diálogo de políticas</a:t>
            </a:r>
          </a:p>
          <a:p>
            <a:pPr marL="465138" lvl="1" indent="-349250">
              <a:spcAft>
                <a:spcPts val="600"/>
              </a:spcAft>
              <a:defRPr/>
            </a:pPr>
            <a:endParaRPr lang="pt-BR" altLang="es-AR" b="1" dirty="0" smtClean="0"/>
          </a:p>
          <a:p>
            <a:pPr marL="115888" lvl="1" indent="0">
              <a:spcAft>
                <a:spcPts val="600"/>
              </a:spcAft>
              <a:buFont typeface="Arial" charset="0"/>
              <a:buNone/>
              <a:defRPr/>
            </a:pPr>
            <a:r>
              <a:rPr lang="pt-BR" altLang="es-AR" b="1" dirty="0" smtClean="0"/>
              <a:t>	Qualidade, oportunidade e continuidade em 	acompanhamento aos clientes</a:t>
            </a:r>
          </a:p>
          <a:p>
            <a:pPr marL="465138" lvl="1" indent="-349250">
              <a:spcAft>
                <a:spcPts val="600"/>
              </a:spcAft>
              <a:defRPr/>
            </a:pPr>
            <a:endParaRPr lang="pt-BR" altLang="es-AR" b="1" dirty="0" smtClean="0"/>
          </a:p>
          <a:p>
            <a:pPr marL="115888" lvl="1" indent="0">
              <a:spcAft>
                <a:spcPts val="600"/>
              </a:spcAft>
              <a:buFont typeface="Arial" charset="0"/>
              <a:buNone/>
              <a:defRPr/>
            </a:pPr>
            <a:r>
              <a:rPr lang="pt-BR" altLang="es-AR" b="1" dirty="0" smtClean="0"/>
              <a:t>	Setor representa cerca de 10% da carteira – Mais de 	25 anos apoiando quase todos os países da ALC</a:t>
            </a:r>
          </a:p>
          <a:p>
            <a:pPr marL="465138" lvl="1" indent="-349250">
              <a:spcAft>
                <a:spcPts val="600"/>
              </a:spcAft>
              <a:defRPr/>
            </a:pPr>
            <a:endParaRPr lang="es-ES_tradnl" altLang="es-AR" b="1" dirty="0" smtClean="0"/>
          </a:p>
          <a:p>
            <a:pPr marL="465138" lvl="1" indent="-349250">
              <a:spcAft>
                <a:spcPts val="600"/>
              </a:spcAft>
              <a:defRPr/>
            </a:pPr>
            <a:endParaRPr lang="es-ES_tradnl" altLang="es-AR" b="1" dirty="0" smtClean="0"/>
          </a:p>
          <a:p>
            <a:pPr marL="465138" lvl="1" indent="-349250">
              <a:spcAft>
                <a:spcPts val="600"/>
              </a:spcAft>
              <a:defRPr/>
            </a:pPr>
            <a:endParaRPr lang="es-ES_tradnl" altLang="es-AR" sz="2400" b="1" dirty="0" smtClean="0"/>
          </a:p>
          <a:p>
            <a:pPr marL="465138" lvl="1" indent="-349250">
              <a:spcAft>
                <a:spcPts val="600"/>
              </a:spcAft>
              <a:defRPr/>
            </a:pPr>
            <a:endParaRPr lang="es-ES_tradnl" altLang="es-AR" sz="2400" b="1" dirty="0" smtClean="0"/>
          </a:p>
          <a:p>
            <a:pPr marL="465138" lvl="1" indent="-349250">
              <a:spcAft>
                <a:spcPts val="600"/>
              </a:spcAft>
              <a:defRPr/>
            </a:pPr>
            <a:endParaRPr lang="es-ES_tradnl" altLang="es-AR" sz="2400" b="1" dirty="0" smtClean="0"/>
          </a:p>
          <a:p>
            <a:pPr marL="465138" lvl="1" indent="-349250">
              <a:spcAft>
                <a:spcPts val="600"/>
              </a:spcAft>
              <a:defRPr/>
            </a:pPr>
            <a:endParaRPr lang="es-ES_tradnl" altLang="es-AR" sz="2400" b="1" dirty="0" smtClean="0"/>
          </a:p>
          <a:p>
            <a:pPr marL="465138" lvl="1" indent="-349250">
              <a:spcAft>
                <a:spcPts val="600"/>
              </a:spcAft>
              <a:defRPr/>
            </a:pPr>
            <a:endParaRPr lang="es-ES_tradnl" altLang="es-AR" sz="2400" b="1" dirty="0" smtClean="0"/>
          </a:p>
          <a:p>
            <a:pPr marL="457200" indent="-457200">
              <a:buFont typeface="Arial" charset="0"/>
              <a:buNone/>
              <a:defRPr/>
            </a:pPr>
            <a:endParaRPr lang="es-ES_tradnl" altLang="es-AR" sz="2400" b="1" dirty="0" smtClean="0"/>
          </a:p>
        </p:txBody>
      </p:sp>
      <p:sp>
        <p:nvSpPr>
          <p:cNvPr id="15365" name="TextBox 1"/>
          <p:cNvSpPr txBox="1">
            <a:spLocks noChangeArrowheads="1"/>
          </p:cNvSpPr>
          <p:nvPr/>
        </p:nvSpPr>
        <p:spPr bwMode="auto">
          <a:xfrm>
            <a:off x="228600" y="1057275"/>
            <a:ext cx="8686800" cy="584200"/>
          </a:xfrm>
          <a:prstGeom prst="rect">
            <a:avLst/>
          </a:prstGeom>
          <a:noFill/>
          <a:ln w="9525">
            <a:noFill/>
            <a:miter lim="800000"/>
            <a:headEnd/>
            <a:tailEnd/>
          </a:ln>
        </p:spPr>
        <p:txBody>
          <a:bodyPr>
            <a:spAutoFit/>
          </a:bodyPr>
          <a:lstStyle/>
          <a:p>
            <a:pPr algn="ctr"/>
            <a:r>
              <a:rPr lang="pt-BR" altLang="es-ES" sz="3200" b="1"/>
              <a:t>Instituição multilateral de preferência no Setor</a:t>
            </a:r>
          </a:p>
        </p:txBody>
      </p:sp>
      <p:cxnSp>
        <p:nvCxnSpPr>
          <p:cNvPr id="7" name="Straight Connector 6"/>
          <p:cNvCxnSpPr/>
          <p:nvPr/>
        </p:nvCxnSpPr>
        <p:spPr>
          <a:xfrm flipV="1">
            <a:off x="0" y="838200"/>
            <a:ext cx="9144000" cy="0"/>
          </a:xfrm>
          <a:prstGeom prst="line">
            <a:avLst/>
          </a:prstGeom>
          <a:ln w="12700">
            <a:solidFill>
              <a:srgbClr val="0070C0"/>
            </a:solidFill>
          </a:ln>
        </p:spPr>
        <p:style>
          <a:lnRef idx="1">
            <a:schemeClr val="accent6"/>
          </a:lnRef>
          <a:fillRef idx="0">
            <a:schemeClr val="accent6"/>
          </a:fillRef>
          <a:effectRef idx="0">
            <a:schemeClr val="accent6"/>
          </a:effectRef>
          <a:fontRef idx="minor">
            <a:schemeClr val="tx1"/>
          </a:fontRef>
        </p:style>
      </p:cxnSp>
    </p:spTree>
  </p:cSld>
  <p:clrMapOvr>
    <a:masterClrMapping/>
  </p:clrMapOvr>
  <p:transition advClick="0" advTm="3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09538"/>
            <a:ext cx="8229600" cy="639762"/>
          </a:xfrm>
        </p:spPr>
        <p:txBody>
          <a:bodyPr/>
          <a:lstStyle/>
          <a:p>
            <a:r>
              <a:rPr lang="es-ES_tradnl" altLang="es-AR" sz="3200" b="1" smtClean="0">
                <a:solidFill>
                  <a:srgbClr val="0399CD"/>
                </a:solidFill>
              </a:rPr>
              <a:t>Princípios de intervenção no Setor</a:t>
            </a:r>
          </a:p>
        </p:txBody>
      </p:sp>
      <p:sp>
        <p:nvSpPr>
          <p:cNvPr id="16387" name="Slide Number Placeholder 3"/>
          <p:cNvSpPr txBox="1">
            <a:spLocks/>
          </p:cNvSpPr>
          <p:nvPr/>
        </p:nvSpPr>
        <p:spPr bwMode="auto">
          <a:xfrm>
            <a:off x="6553200" y="6465888"/>
            <a:ext cx="2413000" cy="365125"/>
          </a:xfrm>
          <a:prstGeom prst="rect">
            <a:avLst/>
          </a:prstGeom>
          <a:noFill/>
          <a:ln w="9525">
            <a:noFill/>
            <a:miter lim="800000"/>
            <a:headEnd/>
            <a:tailEnd/>
          </a:ln>
        </p:spPr>
        <p:txBody>
          <a:bodyPr/>
          <a:lstStyle/>
          <a:p>
            <a:pPr algn="r"/>
            <a:fld id="{4508E19B-814C-48B4-9DC4-5BE3D55F4444}" type="slidenum">
              <a:rPr lang="en-US" altLang="es-AR" sz="1500">
                <a:solidFill>
                  <a:srgbClr val="000000"/>
                </a:solidFill>
                <a:latin typeface="Arial" charset="0"/>
                <a:ea typeface="MS PGothic" pitchFamily="34" charset="-128"/>
              </a:rPr>
              <a:pPr algn="r"/>
              <a:t>15</a:t>
            </a:fld>
            <a:endParaRPr lang="en-US" altLang="es-AR" sz="1500">
              <a:solidFill>
                <a:srgbClr val="000000"/>
              </a:solidFill>
              <a:latin typeface="Arial" charset="0"/>
              <a:ea typeface="MS PGothic" pitchFamily="34" charset="-128"/>
            </a:endParaRPr>
          </a:p>
        </p:txBody>
      </p:sp>
      <p:sp>
        <p:nvSpPr>
          <p:cNvPr id="10244" name="Content Placeholder 3"/>
          <p:cNvSpPr>
            <a:spLocks noGrp="1"/>
          </p:cNvSpPr>
          <p:nvPr>
            <p:ph idx="1"/>
          </p:nvPr>
        </p:nvSpPr>
        <p:spPr>
          <a:xfrm>
            <a:off x="68263" y="1317625"/>
            <a:ext cx="9051925" cy="5246688"/>
          </a:xfrm>
        </p:spPr>
        <p:txBody>
          <a:bodyPr/>
          <a:lstStyle/>
          <a:p>
            <a:pPr marL="228600" lvl="2" indent="0">
              <a:spcBef>
                <a:spcPts val="1200"/>
              </a:spcBef>
              <a:spcAft>
                <a:spcPts val="4200"/>
              </a:spcAft>
              <a:buFont typeface="Arial" charset="0"/>
              <a:buNone/>
              <a:defRPr/>
            </a:pPr>
            <a:r>
              <a:rPr lang="pt-BR" altLang="es-AR" sz="2800" b="1" dirty="0" smtClean="0"/>
              <a:t>Focar no desenvolvimento de capacidades institucionais</a:t>
            </a:r>
          </a:p>
          <a:p>
            <a:pPr marL="228600" lvl="2" indent="0">
              <a:spcBef>
                <a:spcPts val="1200"/>
              </a:spcBef>
              <a:spcAft>
                <a:spcPts val="4200"/>
              </a:spcAft>
              <a:buFont typeface="Arial" charset="0"/>
              <a:buNone/>
              <a:defRPr/>
            </a:pPr>
            <a:r>
              <a:rPr lang="pt-BR" altLang="es-AR" sz="2800" b="1" dirty="0" smtClean="0"/>
              <a:t>Reconhecer inter-dependência dos desafios do Setor</a:t>
            </a:r>
          </a:p>
          <a:p>
            <a:pPr marL="228600" lvl="2" indent="0">
              <a:spcBef>
                <a:spcPts val="1200"/>
              </a:spcBef>
              <a:spcAft>
                <a:spcPts val="4200"/>
              </a:spcAft>
              <a:buFont typeface="Arial" charset="0"/>
              <a:buNone/>
              <a:defRPr/>
            </a:pPr>
            <a:r>
              <a:rPr lang="pt-BR" altLang="es-AR" sz="2800" b="1" dirty="0" smtClean="0"/>
              <a:t>Refletir a heterogeneidade dos países e seu interior</a:t>
            </a:r>
          </a:p>
          <a:p>
            <a:pPr marL="228600" lvl="2" indent="0">
              <a:spcBef>
                <a:spcPts val="1200"/>
              </a:spcBef>
              <a:spcAft>
                <a:spcPts val="4200"/>
              </a:spcAft>
              <a:buFont typeface="Arial" charset="0"/>
              <a:buNone/>
              <a:defRPr/>
            </a:pPr>
            <a:r>
              <a:rPr lang="pt-BR" altLang="es-AR" sz="2800" b="1" dirty="0" smtClean="0"/>
              <a:t>Considerar incentivos de diferentes intervenientes</a:t>
            </a:r>
            <a:endParaRPr lang="pt-BR" altLang="es-AR" sz="1100" b="1" dirty="0" smtClean="0"/>
          </a:p>
          <a:p>
            <a:pPr marL="685800" lvl="2" indent="-457200">
              <a:spcBef>
                <a:spcPts val="1200"/>
              </a:spcBef>
              <a:spcAft>
                <a:spcPts val="2400"/>
              </a:spcAft>
              <a:buFontTx/>
              <a:buAutoNum type="romanUcPeriod"/>
              <a:defRPr/>
            </a:pPr>
            <a:endParaRPr lang="es-ES_tradnl" altLang="es-AR" sz="2800" b="1" dirty="0" smtClean="0"/>
          </a:p>
          <a:p>
            <a:pPr marL="685800" lvl="2" indent="-457200">
              <a:spcBef>
                <a:spcPts val="1200"/>
              </a:spcBef>
              <a:buFontTx/>
              <a:buAutoNum type="romanUcPeriod"/>
              <a:defRPr/>
            </a:pPr>
            <a:endParaRPr lang="es-ES_tradnl" altLang="es-AR" sz="1100" b="1" dirty="0" smtClean="0"/>
          </a:p>
        </p:txBody>
      </p:sp>
      <p:cxnSp>
        <p:nvCxnSpPr>
          <p:cNvPr id="6" name="Straight Connector 5"/>
          <p:cNvCxnSpPr/>
          <p:nvPr/>
        </p:nvCxnSpPr>
        <p:spPr>
          <a:xfrm flipV="1">
            <a:off x="0" y="838200"/>
            <a:ext cx="9144000" cy="0"/>
          </a:xfrm>
          <a:prstGeom prst="line">
            <a:avLst/>
          </a:prstGeom>
          <a:ln w="12700">
            <a:solidFill>
              <a:srgbClr val="0070C0"/>
            </a:solidFill>
          </a:ln>
        </p:spPr>
        <p:style>
          <a:lnRef idx="1">
            <a:schemeClr val="accent6"/>
          </a:lnRef>
          <a:fillRef idx="0">
            <a:schemeClr val="accent6"/>
          </a:fillRef>
          <a:effectRef idx="0">
            <a:schemeClr val="accent6"/>
          </a:effectRef>
          <a:fontRef idx="minor">
            <a:schemeClr val="tx1"/>
          </a:fontRef>
        </p:style>
      </p:cxnSp>
    </p:spTree>
  </p:cSld>
  <p:clrMapOvr>
    <a:masterClrMapping/>
  </p:clrMapOvr>
  <p:transition advClick="0" advTm="3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txBox="1">
            <a:spLocks/>
          </p:cNvSpPr>
          <p:nvPr/>
        </p:nvSpPr>
        <p:spPr bwMode="auto">
          <a:xfrm>
            <a:off x="6553200" y="6465888"/>
            <a:ext cx="2413000" cy="365125"/>
          </a:xfrm>
          <a:prstGeom prst="rect">
            <a:avLst/>
          </a:prstGeom>
          <a:noFill/>
          <a:ln w="9525">
            <a:noFill/>
            <a:miter lim="800000"/>
            <a:headEnd/>
            <a:tailEnd/>
          </a:ln>
        </p:spPr>
        <p:txBody>
          <a:bodyPr/>
          <a:lstStyle/>
          <a:p>
            <a:pPr algn="r"/>
            <a:fld id="{DDD00D74-79B3-45A2-BC03-8224436F736E}" type="slidenum">
              <a:rPr lang="en-US" altLang="es-AR" sz="1500">
                <a:solidFill>
                  <a:srgbClr val="000000"/>
                </a:solidFill>
                <a:latin typeface="Arial" charset="0"/>
                <a:ea typeface="MS PGothic" pitchFamily="34" charset="-128"/>
              </a:rPr>
              <a:pPr algn="r"/>
              <a:t>16</a:t>
            </a:fld>
            <a:endParaRPr lang="en-US" altLang="es-AR" sz="1500">
              <a:solidFill>
                <a:srgbClr val="000000"/>
              </a:solidFill>
              <a:latin typeface="Arial" charset="0"/>
              <a:ea typeface="MS PGothic" pitchFamily="34" charset="-128"/>
            </a:endParaRPr>
          </a:p>
        </p:txBody>
      </p:sp>
      <p:sp>
        <p:nvSpPr>
          <p:cNvPr id="11268" name="Content Placeholder 3"/>
          <p:cNvSpPr>
            <a:spLocks noGrp="1"/>
          </p:cNvSpPr>
          <p:nvPr>
            <p:ph idx="1"/>
          </p:nvPr>
        </p:nvSpPr>
        <p:spPr>
          <a:xfrm>
            <a:off x="273050" y="1473200"/>
            <a:ext cx="8693150" cy="3886200"/>
          </a:xfrm>
        </p:spPr>
        <p:txBody>
          <a:bodyPr/>
          <a:lstStyle/>
          <a:p>
            <a:pPr marL="0" indent="0" algn="just">
              <a:spcAft>
                <a:spcPts val="600"/>
              </a:spcAft>
              <a:buFont typeface="Arial" charset="0"/>
              <a:buNone/>
              <a:defRPr/>
            </a:pPr>
            <a:endParaRPr lang="es-ES_tradnl" altLang="es-AR" b="1" i="1" dirty="0" smtClean="0"/>
          </a:p>
          <a:p>
            <a:pPr marL="0" indent="0" algn="just">
              <a:spcAft>
                <a:spcPts val="600"/>
              </a:spcAft>
              <a:buFont typeface="Arial" charset="0"/>
              <a:buNone/>
              <a:defRPr/>
            </a:pPr>
            <a:r>
              <a:rPr lang="es-ES_tradnl" altLang="es-AR" sz="3600" b="1" i="1" dirty="0" smtClean="0"/>
              <a:t>Propiciar o </a:t>
            </a:r>
            <a:r>
              <a:rPr lang="es-ES_tradnl" altLang="es-AR" sz="3600" b="1" i="1" dirty="0" err="1" smtClean="0"/>
              <a:t>desenvolvimento</a:t>
            </a:r>
            <a:r>
              <a:rPr lang="es-ES_tradnl" altLang="es-AR" sz="3600" b="1" i="1" dirty="0" smtClean="0"/>
              <a:t> das capacidades </a:t>
            </a:r>
            <a:r>
              <a:rPr lang="es-ES_tradnl" altLang="es-AR" sz="3600" b="1" i="1" dirty="0" err="1" smtClean="0"/>
              <a:t>institucionais</a:t>
            </a:r>
            <a:r>
              <a:rPr lang="es-ES_tradnl" altLang="es-AR" sz="3600" b="1" i="1" dirty="0" smtClean="0"/>
              <a:t> e a  </a:t>
            </a:r>
            <a:r>
              <a:rPr lang="es-ES_tradnl" altLang="es-AR" sz="3600" b="1" i="1" dirty="0" err="1" smtClean="0"/>
              <a:t>estrutura</a:t>
            </a:r>
            <a:r>
              <a:rPr lang="es-ES_tradnl" altLang="es-AR" sz="3600" b="1" i="1" dirty="0" smtClean="0"/>
              <a:t> de incentivos…</a:t>
            </a:r>
          </a:p>
          <a:p>
            <a:pPr marL="0" indent="0" algn="just">
              <a:spcAft>
                <a:spcPts val="600"/>
              </a:spcAft>
              <a:buFont typeface="Arial" charset="0"/>
              <a:buNone/>
              <a:defRPr/>
            </a:pPr>
            <a:r>
              <a:rPr lang="es-ES_tradnl" altLang="es-AR" sz="3600" b="1" i="1" dirty="0" smtClean="0"/>
              <a:t>…para </a:t>
            </a:r>
            <a:r>
              <a:rPr lang="es-ES_tradnl" altLang="es-AR" sz="3600" b="1" i="1" dirty="0" err="1" smtClean="0"/>
              <a:t>uma</a:t>
            </a:r>
            <a:r>
              <a:rPr lang="es-ES_tradnl" altLang="es-AR" sz="3600" b="1" i="1" dirty="0" smtClean="0"/>
              <a:t> </a:t>
            </a:r>
            <a:r>
              <a:rPr lang="es-ES_tradnl" altLang="es-AR" sz="3600" b="1" i="1" dirty="0" err="1" smtClean="0"/>
              <a:t>gestão</a:t>
            </a:r>
            <a:r>
              <a:rPr lang="es-ES_tradnl" altLang="es-AR" sz="3600" b="1" i="1" dirty="0" smtClean="0"/>
              <a:t> subnacional </a:t>
            </a:r>
            <a:r>
              <a:rPr lang="es-ES_tradnl" altLang="es-AR" sz="3600" b="1" i="1" dirty="0" err="1" smtClean="0"/>
              <a:t>mais</a:t>
            </a:r>
            <a:r>
              <a:rPr lang="es-ES_tradnl" altLang="es-AR" sz="3600" b="1" i="1" dirty="0" smtClean="0"/>
              <a:t> </a:t>
            </a:r>
            <a:r>
              <a:rPr lang="es-ES_tradnl" altLang="es-AR" sz="3600" b="1" i="1" dirty="0" err="1" smtClean="0"/>
              <a:t>efetiva</a:t>
            </a:r>
            <a:r>
              <a:rPr lang="es-ES_tradnl" altLang="es-AR" sz="3600" b="1" i="1" dirty="0" smtClean="0"/>
              <a:t> e eficiente e que </a:t>
            </a:r>
            <a:r>
              <a:rPr lang="es-ES_tradnl" altLang="es-AR" sz="3600" b="1" i="1" dirty="0" err="1" smtClean="0"/>
              <a:t>contribua</a:t>
            </a:r>
            <a:r>
              <a:rPr lang="es-ES_tradnl" altLang="es-AR" sz="3600" b="1" i="1" dirty="0" smtClean="0"/>
              <a:t> para </a:t>
            </a:r>
            <a:r>
              <a:rPr lang="es-ES_tradnl" altLang="es-AR" sz="3600" b="1" i="1" dirty="0" err="1" smtClean="0"/>
              <a:t>melhorar</a:t>
            </a:r>
            <a:r>
              <a:rPr lang="es-ES_tradnl" altLang="es-AR" sz="3600" b="1" i="1" dirty="0" smtClean="0"/>
              <a:t> a </a:t>
            </a:r>
            <a:r>
              <a:rPr lang="es-ES_tradnl" altLang="es-AR" sz="3600" b="1" i="1" dirty="0" err="1" smtClean="0"/>
              <a:t>qualidade</a:t>
            </a:r>
            <a:r>
              <a:rPr lang="es-ES_tradnl" altLang="es-AR" sz="3600" b="1" i="1" dirty="0" smtClean="0"/>
              <a:t> de vida dos </a:t>
            </a:r>
            <a:r>
              <a:rPr lang="es-ES_tradnl" altLang="es-AR" sz="3600" b="1" i="1" dirty="0" err="1" smtClean="0"/>
              <a:t>cidadãos</a:t>
            </a:r>
            <a:endParaRPr lang="es-ES_tradnl" altLang="es-AR" sz="3600" b="1" i="1" dirty="0" smtClean="0"/>
          </a:p>
          <a:p>
            <a:pPr marL="457200" indent="-457200">
              <a:buFont typeface="Arial" charset="0"/>
              <a:buNone/>
              <a:defRPr/>
            </a:pPr>
            <a:endParaRPr lang="es-ES_tradnl" altLang="es-AR" sz="2800" b="1" dirty="0" smtClean="0"/>
          </a:p>
        </p:txBody>
      </p:sp>
      <p:grpSp>
        <p:nvGrpSpPr>
          <p:cNvPr id="17412" name="Group 10"/>
          <p:cNvGrpSpPr>
            <a:grpSpLocks/>
          </p:cNvGrpSpPr>
          <p:nvPr/>
        </p:nvGrpSpPr>
        <p:grpSpPr bwMode="auto">
          <a:xfrm>
            <a:off x="1201738" y="328613"/>
            <a:ext cx="6667500" cy="992187"/>
            <a:chOff x="0" y="0"/>
            <a:chExt cx="6667129" cy="745421"/>
          </a:xfrm>
        </p:grpSpPr>
        <p:sp>
          <p:nvSpPr>
            <p:cNvPr id="12" name="Rounded Rectangle 11"/>
            <p:cNvSpPr/>
            <p:nvPr/>
          </p:nvSpPr>
          <p:spPr>
            <a:xfrm>
              <a:off x="0" y="0"/>
              <a:ext cx="6667129" cy="745421"/>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Rounded Rectangle 4"/>
            <p:cNvSpPr/>
            <p:nvPr/>
          </p:nvSpPr>
          <p:spPr>
            <a:xfrm>
              <a:off x="36510" y="36973"/>
              <a:ext cx="6594108" cy="671476"/>
            </a:xfrm>
            <a:prstGeom prst="rect">
              <a:avLst/>
            </a:prstGeom>
          </p:spPr>
          <p:style>
            <a:lnRef idx="0">
              <a:scrgbClr r="0" g="0" b="0"/>
            </a:lnRef>
            <a:fillRef idx="0">
              <a:scrgbClr r="0" g="0" b="0"/>
            </a:fillRef>
            <a:effectRef idx="0">
              <a:scrgbClr r="0" g="0" b="0"/>
            </a:effectRef>
            <a:fontRef idx="minor">
              <a:schemeClr val="lt1"/>
            </a:fontRef>
          </p:style>
          <p:txBody>
            <a:bodyPr lIns="171450" tIns="171450" rIns="171450" bIns="171450" spcCol="1270" anchor="ctr"/>
            <a:lstStyle/>
            <a:p>
              <a:pPr algn="ctr" defTabSz="2000250">
                <a:lnSpc>
                  <a:spcPct val="90000"/>
                </a:lnSpc>
                <a:spcAft>
                  <a:spcPct val="35000"/>
                </a:spcAft>
                <a:defRPr/>
              </a:pPr>
              <a:r>
                <a:rPr lang="es-ES_tradnl" sz="4500" b="1" dirty="0"/>
                <a:t>Meta do BID para o </a:t>
              </a:r>
              <a:r>
                <a:rPr lang="es-ES_tradnl" sz="4500" b="1" dirty="0" err="1"/>
                <a:t>setor</a:t>
              </a:r>
              <a:endParaRPr lang="en-US" sz="4500" dirty="0"/>
            </a:p>
          </p:txBody>
        </p:sp>
      </p:grpSp>
    </p:spTree>
  </p:cSld>
  <p:clrMapOvr>
    <a:masterClrMapping/>
  </p:clrMapOvr>
  <p:transition advClick="0" advTm="3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268">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26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06363"/>
            <a:ext cx="8229600" cy="639762"/>
          </a:xfrm>
        </p:spPr>
        <p:txBody>
          <a:bodyPr/>
          <a:lstStyle/>
          <a:p>
            <a:r>
              <a:rPr lang="es-ES_tradnl" altLang="es-AR" sz="3200" b="1" smtClean="0">
                <a:solidFill>
                  <a:srgbClr val="0399CD"/>
                </a:solidFill>
              </a:rPr>
              <a:t>Dimensões do êxito</a:t>
            </a:r>
          </a:p>
        </p:txBody>
      </p:sp>
      <p:sp>
        <p:nvSpPr>
          <p:cNvPr id="18435" name="Slide Number Placeholder 3"/>
          <p:cNvSpPr txBox="1">
            <a:spLocks/>
          </p:cNvSpPr>
          <p:nvPr/>
        </p:nvSpPr>
        <p:spPr bwMode="auto">
          <a:xfrm>
            <a:off x="6553200" y="6465888"/>
            <a:ext cx="2413000" cy="365125"/>
          </a:xfrm>
          <a:prstGeom prst="rect">
            <a:avLst/>
          </a:prstGeom>
          <a:noFill/>
          <a:ln w="9525">
            <a:noFill/>
            <a:miter lim="800000"/>
            <a:headEnd/>
            <a:tailEnd/>
          </a:ln>
        </p:spPr>
        <p:txBody>
          <a:bodyPr/>
          <a:lstStyle/>
          <a:p>
            <a:pPr algn="r"/>
            <a:fld id="{80F7AD50-BCCD-4D42-8C0C-EAC36D27C598}" type="slidenum">
              <a:rPr lang="en-US" altLang="es-AR" sz="1500">
                <a:solidFill>
                  <a:srgbClr val="000000"/>
                </a:solidFill>
                <a:latin typeface="Arial" charset="0"/>
                <a:ea typeface="MS PGothic" pitchFamily="34" charset="-128"/>
              </a:rPr>
              <a:pPr algn="r"/>
              <a:t>17</a:t>
            </a:fld>
            <a:endParaRPr lang="en-US" altLang="es-AR" sz="1500">
              <a:solidFill>
                <a:srgbClr val="000000"/>
              </a:solidFill>
              <a:latin typeface="Arial" charset="0"/>
              <a:ea typeface="MS PGothic" pitchFamily="34" charset="-128"/>
            </a:endParaRPr>
          </a:p>
        </p:txBody>
      </p:sp>
      <p:sp>
        <p:nvSpPr>
          <p:cNvPr id="18436" name="Content Placeholder 3"/>
          <p:cNvSpPr>
            <a:spLocks noGrp="1"/>
          </p:cNvSpPr>
          <p:nvPr>
            <p:ph idx="1"/>
          </p:nvPr>
        </p:nvSpPr>
        <p:spPr>
          <a:xfrm>
            <a:off x="838200" y="971550"/>
            <a:ext cx="8128000" cy="5378450"/>
          </a:xfrm>
        </p:spPr>
        <p:txBody>
          <a:bodyPr/>
          <a:lstStyle/>
          <a:p>
            <a:pPr marL="457200" indent="-457200">
              <a:spcAft>
                <a:spcPts val="600"/>
              </a:spcAft>
              <a:buFont typeface="Arial" charset="0"/>
              <a:buAutoNum type="alphaUcPeriod"/>
            </a:pPr>
            <a:r>
              <a:rPr lang="pt-BR" altLang="es-AR" sz="2800" b="1" smtClean="0"/>
              <a:t>Mecanismos inter-governamentais para melhorar a gestão dos GSN.</a:t>
            </a:r>
          </a:p>
          <a:p>
            <a:pPr marL="457200" indent="-457200">
              <a:spcBef>
                <a:spcPct val="0"/>
              </a:spcBef>
              <a:buFont typeface="Arial" charset="0"/>
              <a:buAutoNum type="alphaUcPeriod"/>
            </a:pPr>
            <a:endParaRPr lang="pt-BR" altLang="es-AR" sz="2800" b="1" smtClean="0"/>
          </a:p>
          <a:p>
            <a:pPr marL="457200" indent="-457200">
              <a:spcAft>
                <a:spcPts val="600"/>
              </a:spcAft>
              <a:buFont typeface="Arial" charset="0"/>
              <a:buAutoNum type="alphaUcPeriod"/>
            </a:pPr>
            <a:r>
              <a:rPr lang="pt-BR" altLang="es-AR" sz="2800" b="1" smtClean="0"/>
              <a:t>Melhorar a prestação de serviços ao cidadão e a qualidade do gasto</a:t>
            </a:r>
          </a:p>
          <a:p>
            <a:pPr marL="457200" indent="-457200">
              <a:spcBef>
                <a:spcPct val="0"/>
              </a:spcBef>
              <a:buFont typeface="Arial" charset="0"/>
              <a:buAutoNum type="alphaUcPeriod"/>
            </a:pPr>
            <a:endParaRPr lang="pt-BR" altLang="es-AR" sz="2800" b="1" smtClean="0"/>
          </a:p>
          <a:p>
            <a:pPr marL="457200" indent="-457200">
              <a:spcAft>
                <a:spcPts val="600"/>
              </a:spcAft>
              <a:buFont typeface="Arial" charset="0"/>
              <a:buAutoNum type="alphaUcPeriod"/>
            </a:pPr>
            <a:r>
              <a:rPr lang="pt-BR" altLang="es-AR" sz="2800" b="1" smtClean="0"/>
              <a:t>Melhorar a arrecadação de receitas próprias e o aceso a financiamento</a:t>
            </a:r>
          </a:p>
          <a:p>
            <a:pPr marL="457200" indent="-457200">
              <a:spcBef>
                <a:spcPct val="0"/>
              </a:spcBef>
              <a:buFont typeface="Arial" charset="0"/>
              <a:buAutoNum type="alphaUcPeriod"/>
            </a:pPr>
            <a:endParaRPr lang="pt-BR" altLang="es-AR" sz="2800" b="1" smtClean="0"/>
          </a:p>
          <a:p>
            <a:pPr marL="457200" indent="-457200">
              <a:spcAft>
                <a:spcPts val="600"/>
              </a:spcAft>
              <a:buFont typeface="Arial" charset="0"/>
              <a:buAutoNum type="alphaUcPeriod"/>
            </a:pPr>
            <a:r>
              <a:rPr lang="pt-BR" altLang="es-AR" sz="2800" b="1" smtClean="0"/>
              <a:t>Aumentar a transparência e prestação de contas</a:t>
            </a:r>
          </a:p>
          <a:p>
            <a:pPr marL="457200" indent="-457200">
              <a:buFont typeface="Arial" charset="0"/>
              <a:buNone/>
            </a:pPr>
            <a:endParaRPr lang="es-ES_tradnl" altLang="es-AR" sz="2800" b="1" smtClean="0"/>
          </a:p>
        </p:txBody>
      </p:sp>
      <p:sp>
        <p:nvSpPr>
          <p:cNvPr id="6" name="TextBox 5"/>
          <p:cNvSpPr txBox="1"/>
          <p:nvPr/>
        </p:nvSpPr>
        <p:spPr>
          <a:xfrm>
            <a:off x="115669" y="1676400"/>
            <a:ext cx="615553" cy="3835637"/>
          </a:xfrm>
          <a:prstGeom prst="rect">
            <a:avLst/>
          </a:prstGeom>
          <a:noFill/>
        </p:spPr>
        <p:txBody>
          <a:bodyPr vert="vert270" anchor="ctr">
            <a:spAutoFit/>
          </a:bodyPr>
          <a:lstStyle/>
          <a:p>
            <a:pPr algn="r">
              <a:defRPr/>
            </a:pPr>
            <a:r>
              <a:rPr lang="pt-BR" sz="2800" b="1" dirty="0">
                <a:solidFill>
                  <a:srgbClr val="0399CD"/>
                </a:solidFill>
                <a:ea typeface="MS PGothic" pitchFamily="34" charset="-128"/>
                <a:cs typeface="ＭＳ Ｐゴシック" charset="-128"/>
              </a:rPr>
              <a:t>Instituições fortalecidas</a:t>
            </a:r>
            <a:endParaRPr lang="pt-BR" sz="1400" b="1" dirty="0">
              <a:solidFill>
                <a:srgbClr val="00A7AC"/>
              </a:solidFill>
              <a:latin typeface="+mn-lt"/>
            </a:endParaRPr>
          </a:p>
        </p:txBody>
      </p:sp>
      <p:cxnSp>
        <p:nvCxnSpPr>
          <p:cNvPr id="7" name="Straight Connector 6"/>
          <p:cNvCxnSpPr/>
          <p:nvPr/>
        </p:nvCxnSpPr>
        <p:spPr>
          <a:xfrm flipV="1">
            <a:off x="0" y="838200"/>
            <a:ext cx="9144000" cy="0"/>
          </a:xfrm>
          <a:prstGeom prst="line">
            <a:avLst/>
          </a:prstGeom>
          <a:ln w="12700">
            <a:solidFill>
              <a:srgbClr val="0070C0"/>
            </a:solidFill>
          </a:ln>
        </p:spPr>
        <p:style>
          <a:lnRef idx="1">
            <a:schemeClr val="accent6"/>
          </a:lnRef>
          <a:fillRef idx="0">
            <a:schemeClr val="accent6"/>
          </a:fillRef>
          <a:effectRef idx="0">
            <a:schemeClr val="accent6"/>
          </a:effectRef>
          <a:fontRef idx="minor">
            <a:schemeClr val="tx1"/>
          </a:fontRef>
        </p:style>
      </p:cxnSp>
    </p:spTree>
  </p:cSld>
  <p:clrMapOvr>
    <a:masterClrMapping/>
  </p:clrMapOvr>
  <p:transition advClick="0" advTm="3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3" descr="SLIDE PPT 4-3-01.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123" name="TextBox 1"/>
          <p:cNvSpPr txBox="1">
            <a:spLocks noChangeArrowheads="1"/>
          </p:cNvSpPr>
          <p:nvPr/>
        </p:nvSpPr>
        <p:spPr bwMode="auto">
          <a:xfrm>
            <a:off x="3059113" y="363538"/>
            <a:ext cx="3024187" cy="523875"/>
          </a:xfrm>
          <a:prstGeom prst="rect">
            <a:avLst/>
          </a:prstGeom>
          <a:noFill/>
          <a:ln>
            <a:noFill/>
          </a:ln>
          <a:extLst>
            <a:ext uri="{909E8E84-426E-40DD-AFC4-6F175D3DCCD1}"/>
            <a:ext uri="{91240B29-F687-4F45-9708-019B960494DF}"/>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defRPr/>
            </a:pPr>
            <a:r>
              <a:rPr lang="en-US" altLang="en-US" sz="2800" dirty="0" smtClean="0">
                <a:solidFill>
                  <a:schemeClr val="bg1"/>
                </a:solidFill>
                <a:latin typeface="+mj-lt"/>
                <a:ea typeface="Arial Black" pitchFamily="34" charset="0"/>
                <a:cs typeface="Arial Black" pitchFamily="34" charset="0"/>
              </a:rPr>
              <a:t>MUITO OBRIGADO!</a:t>
            </a:r>
          </a:p>
        </p:txBody>
      </p:sp>
      <p:sp>
        <p:nvSpPr>
          <p:cNvPr id="19460" name="Rectangle 2"/>
          <p:cNvSpPr txBox="1">
            <a:spLocks noChangeArrowheads="1"/>
          </p:cNvSpPr>
          <p:nvPr/>
        </p:nvSpPr>
        <p:spPr bwMode="auto">
          <a:xfrm>
            <a:off x="452438" y="1138238"/>
            <a:ext cx="8424862" cy="895350"/>
          </a:xfrm>
          <a:prstGeom prst="rect">
            <a:avLst/>
          </a:prstGeom>
          <a:noFill/>
          <a:ln w="9525">
            <a:noFill/>
            <a:miter lim="800000"/>
            <a:headEnd/>
            <a:tailEnd/>
          </a:ln>
        </p:spPr>
        <p:txBody>
          <a:bodyPr/>
          <a:lstStyle/>
          <a:p>
            <a:pPr algn="ctr">
              <a:lnSpc>
                <a:spcPct val="90000"/>
              </a:lnSpc>
              <a:buFont typeface="Arial" charset="0"/>
              <a:buNone/>
            </a:pPr>
            <a:r>
              <a:rPr lang="pt-BR" altLang="en-US">
                <a:solidFill>
                  <a:schemeClr val="bg1"/>
                </a:solidFill>
                <a:latin typeface="Arial Black" pitchFamily="34" charset="0"/>
              </a:rPr>
              <a:t>José Barroso Tostes Neto (FMM/CBR)</a:t>
            </a:r>
          </a:p>
          <a:p>
            <a:pPr algn="ctr">
              <a:lnSpc>
                <a:spcPct val="90000"/>
              </a:lnSpc>
              <a:buFont typeface="Arial" charset="0"/>
              <a:buNone/>
            </a:pPr>
            <a:r>
              <a:rPr lang="pt-BR" altLang="en-US">
                <a:solidFill>
                  <a:schemeClr val="bg1"/>
                </a:solidFill>
                <a:latin typeface="Arial Black" pitchFamily="34" charset="0"/>
              </a:rPr>
              <a:t>Especialista em Gestão Fiscal e Municipal </a:t>
            </a:r>
          </a:p>
          <a:p>
            <a:pPr algn="ctr">
              <a:lnSpc>
                <a:spcPct val="90000"/>
              </a:lnSpc>
              <a:buFont typeface="Arial" charset="0"/>
              <a:buNone/>
            </a:pPr>
            <a:r>
              <a:rPr lang="pt-BR" altLang="en-US" b="1">
                <a:solidFill>
                  <a:schemeClr val="bg1"/>
                </a:solidFill>
                <a:latin typeface="Arial" charset="0"/>
              </a:rPr>
              <a:t>jtostes@iadb.org / (61) 3317-4244</a:t>
            </a:r>
            <a:endParaRPr lang="en-US" altLang="en-US" b="1">
              <a:solidFill>
                <a:schemeClr val="bg1"/>
              </a:solidFill>
              <a:latin typeface="Arial" charset="0"/>
            </a:endParaRPr>
          </a:p>
        </p:txBody>
      </p:sp>
      <p:pic>
        <p:nvPicPr>
          <p:cNvPr id="5" name="Picture 4" descr="foto"/>
          <p:cNvPicPr>
            <a:picLocks noChangeAspect="1" noChangeArrowheads="1"/>
          </p:cNvPicPr>
          <p:nvPr/>
        </p:nvPicPr>
        <p:blipFill>
          <a:blip r:embed="rId3"/>
          <a:srcRect/>
          <a:stretch>
            <a:fillRect/>
          </a:stretch>
        </p:blipFill>
        <p:spPr bwMode="auto">
          <a:xfrm>
            <a:off x="876300" y="2352675"/>
            <a:ext cx="7391400" cy="3190875"/>
          </a:xfrm>
          <a:prstGeom prst="rect">
            <a:avLst/>
          </a:prstGeom>
          <a:noFill/>
          <a:ln w="9525">
            <a:noFill/>
            <a:miter lim="800000"/>
            <a:headEnd/>
            <a:tailEnd/>
          </a:ln>
        </p:spPr>
      </p:pic>
    </p:spTree>
  </p:cSld>
  <p:clrMapOvr>
    <a:masterClrMapping/>
  </p:clrMapOvr>
  <p:transition advClick="0" advTm="3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LIDE PPT 4-3-03.jpg"/>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075" name="TextBox 2"/>
          <p:cNvSpPr txBox="1">
            <a:spLocks noChangeArrowheads="1"/>
          </p:cNvSpPr>
          <p:nvPr/>
        </p:nvSpPr>
        <p:spPr bwMode="auto">
          <a:xfrm>
            <a:off x="1303338" y="1273175"/>
            <a:ext cx="6469062" cy="4584700"/>
          </a:xfrm>
          <a:prstGeom prst="rect">
            <a:avLst/>
          </a:prstGeom>
          <a:noFill/>
          <a:ln w="9525">
            <a:noFill/>
            <a:miter lim="800000"/>
            <a:headEnd/>
            <a:tailEnd/>
          </a:ln>
        </p:spPr>
        <p:txBody>
          <a:bodyPr>
            <a:spAutoFit/>
          </a:bodyPr>
          <a:lstStyle/>
          <a:p>
            <a:pPr marL="514350" indent="-514350">
              <a:spcAft>
                <a:spcPts val="600"/>
              </a:spcAft>
              <a:buFont typeface="Calibri" pitchFamily="34" charset="0"/>
              <a:buAutoNum type="arabicPeriod"/>
            </a:pPr>
            <a:r>
              <a:rPr lang="pt-BR" altLang="es-ES" sz="2800"/>
              <a:t>Contexto setorial</a:t>
            </a:r>
          </a:p>
          <a:p>
            <a:pPr marL="514350" indent="-514350">
              <a:spcAft>
                <a:spcPts val="600"/>
              </a:spcAft>
              <a:buFont typeface="Calibri" pitchFamily="34" charset="0"/>
              <a:buAutoNum type="arabicPeriod"/>
            </a:pPr>
            <a:endParaRPr lang="pt-BR" altLang="es-ES" sz="2800"/>
          </a:p>
          <a:p>
            <a:pPr marL="514350" indent="-514350">
              <a:spcAft>
                <a:spcPts val="600"/>
              </a:spcAft>
              <a:buFont typeface="Calibri" pitchFamily="34" charset="0"/>
              <a:buAutoNum type="arabicPeriod"/>
            </a:pPr>
            <a:r>
              <a:rPr lang="pt-BR" altLang="es-ES" sz="2800"/>
              <a:t>Desafios</a:t>
            </a:r>
          </a:p>
          <a:p>
            <a:pPr marL="514350" indent="-514350">
              <a:spcAft>
                <a:spcPts val="600"/>
              </a:spcAft>
              <a:buFont typeface="Calibri" pitchFamily="34" charset="0"/>
              <a:buAutoNum type="arabicPeriod"/>
            </a:pPr>
            <a:endParaRPr lang="pt-BR" altLang="es-ES" sz="2800"/>
          </a:p>
          <a:p>
            <a:pPr marL="514350" indent="-514350">
              <a:spcAft>
                <a:spcPts val="600"/>
              </a:spcAft>
              <a:buFont typeface="Calibri" pitchFamily="34" charset="0"/>
              <a:buAutoNum type="arabicPeriod"/>
            </a:pPr>
            <a:r>
              <a:rPr lang="pt-BR" altLang="es-ES" sz="2800"/>
              <a:t>Vantagens</a:t>
            </a:r>
          </a:p>
          <a:p>
            <a:pPr marL="514350" indent="-514350">
              <a:spcAft>
                <a:spcPts val="600"/>
              </a:spcAft>
              <a:buFont typeface="Calibri" pitchFamily="34" charset="0"/>
              <a:buAutoNum type="arabicPeriod"/>
            </a:pPr>
            <a:endParaRPr lang="pt-BR" altLang="es-ES" sz="2800"/>
          </a:p>
          <a:p>
            <a:pPr marL="514350" indent="-514350">
              <a:spcAft>
                <a:spcPts val="600"/>
              </a:spcAft>
              <a:buFont typeface="Calibri" pitchFamily="34" charset="0"/>
              <a:buAutoNum type="arabicPeriod"/>
            </a:pPr>
            <a:r>
              <a:rPr lang="pt-BR" altLang="es-ES" sz="2800"/>
              <a:t>Princípios</a:t>
            </a:r>
          </a:p>
          <a:p>
            <a:pPr marL="514350" indent="-514350">
              <a:spcAft>
                <a:spcPts val="600"/>
              </a:spcAft>
              <a:buFont typeface="Calibri" pitchFamily="34" charset="0"/>
              <a:buAutoNum type="arabicPeriod"/>
            </a:pPr>
            <a:endParaRPr lang="pt-BR" altLang="es-ES" sz="2800"/>
          </a:p>
          <a:p>
            <a:pPr marL="514350" indent="-514350">
              <a:spcAft>
                <a:spcPts val="600"/>
              </a:spcAft>
              <a:buFont typeface="Calibri" pitchFamily="34" charset="0"/>
              <a:buAutoNum type="arabicPeriod"/>
            </a:pPr>
            <a:r>
              <a:rPr lang="pt-BR" altLang="es-ES" sz="2800"/>
              <a:t>Dimensões de êxito</a:t>
            </a:r>
          </a:p>
        </p:txBody>
      </p:sp>
      <p:sp>
        <p:nvSpPr>
          <p:cNvPr id="2" name="TextBox 1"/>
          <p:cNvSpPr txBox="1"/>
          <p:nvPr/>
        </p:nvSpPr>
        <p:spPr>
          <a:xfrm>
            <a:off x="1358900" y="127000"/>
            <a:ext cx="6469063" cy="646113"/>
          </a:xfrm>
          <a:prstGeom prst="rect">
            <a:avLst/>
          </a:prstGeom>
          <a:noFill/>
        </p:spPr>
        <p:txBody>
          <a:bodyPr>
            <a:spAutoFit/>
          </a:bodyPr>
          <a:lstStyle/>
          <a:p>
            <a:pPr algn="ctr">
              <a:defRPr/>
            </a:pPr>
            <a:r>
              <a:rPr lang="pt-BR" sz="3600" b="1" dirty="0">
                <a:solidFill>
                  <a:srgbClr val="0399CD"/>
                </a:solidFill>
                <a:ea typeface="+mj-ea"/>
                <a:cs typeface="+mj-cs"/>
              </a:rPr>
              <a:t>Conteúdo</a:t>
            </a:r>
          </a:p>
        </p:txBody>
      </p:sp>
      <p:cxnSp>
        <p:nvCxnSpPr>
          <p:cNvPr id="6" name="Straight Connector 5"/>
          <p:cNvCxnSpPr/>
          <p:nvPr/>
        </p:nvCxnSpPr>
        <p:spPr>
          <a:xfrm flipV="1">
            <a:off x="0" y="838200"/>
            <a:ext cx="9144000" cy="0"/>
          </a:xfrm>
          <a:prstGeom prst="line">
            <a:avLst/>
          </a:prstGeom>
          <a:ln w="12700">
            <a:solidFill>
              <a:srgbClr val="0070C0"/>
            </a:solidFill>
          </a:ln>
        </p:spPr>
        <p:style>
          <a:lnRef idx="1">
            <a:schemeClr val="accent6"/>
          </a:lnRef>
          <a:fillRef idx="0">
            <a:schemeClr val="accent6"/>
          </a:fillRef>
          <a:effectRef idx="0">
            <a:schemeClr val="accent6"/>
          </a:effectRef>
          <a:fontRef idx="minor">
            <a:schemeClr val="tx1"/>
          </a:fontRef>
        </p:style>
      </p:cxnSp>
    </p:spTree>
  </p:cSld>
  <p:clrMapOvr>
    <a:masterClrMapping/>
  </p:clrMapOvr>
  <p:transition advClick="0" advTm="3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p:txBody>
          <a:bodyPr/>
          <a:lstStyle/>
          <a:p>
            <a:r>
              <a:rPr lang="es-ES" altLang="en-US" smtClean="0">
                <a:ea typeface="MS PGothic" pitchFamily="34" charset="-128"/>
              </a:rPr>
              <a:t>Contexto</a:t>
            </a:r>
          </a:p>
        </p:txBody>
      </p:sp>
      <p:sp>
        <p:nvSpPr>
          <p:cNvPr id="4099" name="Content Placeholder 4"/>
          <p:cNvSpPr>
            <a:spLocks noGrp="1"/>
          </p:cNvSpPr>
          <p:nvPr>
            <p:ph idx="1"/>
          </p:nvPr>
        </p:nvSpPr>
        <p:spPr>
          <a:xfrm>
            <a:off x="457200" y="1047750"/>
            <a:ext cx="8229600" cy="4648200"/>
          </a:xfrm>
        </p:spPr>
        <p:txBody>
          <a:bodyPr/>
          <a:lstStyle/>
          <a:p>
            <a:pPr>
              <a:lnSpc>
                <a:spcPct val="150000"/>
              </a:lnSpc>
              <a:spcBef>
                <a:spcPts val="1200"/>
              </a:spcBef>
              <a:spcAft>
                <a:spcPts val="1200"/>
              </a:spcAft>
            </a:pPr>
            <a:r>
              <a:rPr lang="es-ES" altLang="en-US" sz="2800" smtClean="0">
                <a:ea typeface="MS PGothic" pitchFamily="34" charset="-128"/>
              </a:rPr>
              <a:t>Descentralização</a:t>
            </a:r>
          </a:p>
        </p:txBody>
      </p:sp>
      <p:graphicFrame>
        <p:nvGraphicFramePr>
          <p:cNvPr id="3" name="Diagram 2"/>
          <p:cNvGraphicFramePr/>
          <p:nvPr/>
        </p:nvGraphicFramePr>
        <p:xfrm>
          <a:off x="1090874" y="1397000"/>
          <a:ext cx="6926981" cy="45032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advClick="0" advTm="3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52400" y="107950"/>
            <a:ext cx="8915400" cy="639763"/>
          </a:xfrm>
        </p:spPr>
        <p:txBody>
          <a:bodyPr/>
          <a:lstStyle/>
          <a:p>
            <a:r>
              <a:rPr lang="es-ES_tradnl" altLang="es-AR" sz="3200" b="1" smtClean="0">
                <a:solidFill>
                  <a:srgbClr val="0399CD"/>
                </a:solidFill>
              </a:rPr>
              <a:t>Contexto – Avanços da descentralização na ALC…</a:t>
            </a:r>
          </a:p>
        </p:txBody>
      </p:sp>
      <p:sp>
        <p:nvSpPr>
          <p:cNvPr id="5123" name="Slide Number Placeholder 3"/>
          <p:cNvSpPr txBox="1">
            <a:spLocks/>
          </p:cNvSpPr>
          <p:nvPr/>
        </p:nvSpPr>
        <p:spPr bwMode="auto">
          <a:xfrm>
            <a:off x="6553200" y="6465888"/>
            <a:ext cx="2413000" cy="365125"/>
          </a:xfrm>
          <a:prstGeom prst="rect">
            <a:avLst/>
          </a:prstGeom>
          <a:noFill/>
          <a:ln w="9525">
            <a:noFill/>
            <a:miter lim="800000"/>
            <a:headEnd/>
            <a:tailEnd/>
          </a:ln>
        </p:spPr>
        <p:txBody>
          <a:bodyPr/>
          <a:lstStyle/>
          <a:p>
            <a:pPr algn="r"/>
            <a:fld id="{AD1E099A-4280-43B8-819A-469773646A3F}" type="slidenum">
              <a:rPr lang="en-US" altLang="es-AR" sz="1500">
                <a:solidFill>
                  <a:srgbClr val="000000"/>
                </a:solidFill>
                <a:latin typeface="Arial" charset="0"/>
                <a:ea typeface="MS PGothic" pitchFamily="34" charset="-128"/>
              </a:rPr>
              <a:pPr algn="r"/>
              <a:t>4</a:t>
            </a:fld>
            <a:endParaRPr lang="en-US" altLang="es-AR" sz="1500">
              <a:solidFill>
                <a:srgbClr val="000000"/>
              </a:solidFill>
              <a:latin typeface="Arial" charset="0"/>
              <a:ea typeface="MS PGothic" pitchFamily="34" charset="-128"/>
            </a:endParaRPr>
          </a:p>
        </p:txBody>
      </p:sp>
      <p:cxnSp>
        <p:nvCxnSpPr>
          <p:cNvPr id="3" name="Straight Connector 2"/>
          <p:cNvCxnSpPr/>
          <p:nvPr/>
        </p:nvCxnSpPr>
        <p:spPr>
          <a:xfrm flipV="1">
            <a:off x="0" y="795338"/>
            <a:ext cx="9144000" cy="0"/>
          </a:xfrm>
          <a:prstGeom prst="line">
            <a:avLst/>
          </a:prstGeom>
          <a:ln w="12700">
            <a:solidFill>
              <a:srgbClr val="0070C0"/>
            </a:solidFill>
          </a:ln>
        </p:spPr>
        <p:style>
          <a:lnRef idx="1">
            <a:schemeClr val="accent6"/>
          </a:lnRef>
          <a:fillRef idx="0">
            <a:schemeClr val="accent6"/>
          </a:fillRef>
          <a:effectRef idx="0">
            <a:schemeClr val="accent6"/>
          </a:effectRef>
          <a:fontRef idx="minor">
            <a:schemeClr val="tx1"/>
          </a:fontRef>
        </p:style>
      </p:cxnSp>
      <p:sp>
        <p:nvSpPr>
          <p:cNvPr id="5125" name="TextBox 1"/>
          <p:cNvSpPr txBox="1">
            <a:spLocks noChangeArrowheads="1"/>
          </p:cNvSpPr>
          <p:nvPr/>
        </p:nvSpPr>
        <p:spPr bwMode="auto">
          <a:xfrm>
            <a:off x="87313" y="850900"/>
            <a:ext cx="8966200" cy="461963"/>
          </a:xfrm>
          <a:prstGeom prst="rect">
            <a:avLst/>
          </a:prstGeom>
          <a:noFill/>
          <a:ln w="9525">
            <a:noFill/>
            <a:miter lim="800000"/>
            <a:headEnd/>
            <a:tailEnd/>
          </a:ln>
        </p:spPr>
        <p:txBody>
          <a:bodyPr>
            <a:spAutoFit/>
          </a:bodyPr>
          <a:lstStyle/>
          <a:p>
            <a:pPr algn="ctr"/>
            <a:r>
              <a:rPr lang="pt-BR" altLang="es-ES" sz="2400" b="1"/>
              <a:t>Gastos governos subnacionais como percentual do total</a:t>
            </a:r>
          </a:p>
        </p:txBody>
      </p:sp>
      <p:sp>
        <p:nvSpPr>
          <p:cNvPr id="5126" name="Rectangle 3"/>
          <p:cNvSpPr>
            <a:spLocks noChangeArrowheads="1"/>
          </p:cNvSpPr>
          <p:nvPr/>
        </p:nvSpPr>
        <p:spPr bwMode="auto">
          <a:xfrm>
            <a:off x="238125" y="6553200"/>
            <a:ext cx="8667750" cy="246063"/>
          </a:xfrm>
          <a:prstGeom prst="rect">
            <a:avLst/>
          </a:prstGeom>
          <a:noFill/>
          <a:ln w="9525">
            <a:noFill/>
            <a:miter lim="800000"/>
            <a:headEnd/>
            <a:tailEnd/>
          </a:ln>
        </p:spPr>
        <p:txBody>
          <a:bodyPr>
            <a:spAutoFit/>
          </a:bodyPr>
          <a:lstStyle/>
          <a:p>
            <a:r>
              <a:rPr lang="es-ES_tradnl" altLang="es-ES" sz="1000" u="sng">
                <a:ea typeface="MS PGothic" pitchFamily="34" charset="-128"/>
              </a:rPr>
              <a:t>Fonte</a:t>
            </a:r>
            <a:r>
              <a:rPr lang="es-ES_tradnl" altLang="es-ES" sz="1000">
                <a:ea typeface="MS PGothic" pitchFamily="34" charset="-128"/>
              </a:rPr>
              <a:t>: elaboração propria com base em BID (1997), Daughters e Harper (2007) e Plataforma de informação fiscal de GSN do Banco.</a:t>
            </a:r>
            <a:endParaRPr lang="es-ES" altLang="es-ES" sz="1000">
              <a:ea typeface="MS PGothic" pitchFamily="34" charset="-128"/>
            </a:endParaRPr>
          </a:p>
        </p:txBody>
      </p:sp>
      <p:pic>
        <p:nvPicPr>
          <p:cNvPr id="5127" name="Picture 8"/>
          <p:cNvPicPr>
            <a:picLocks noChangeAspect="1" noChangeArrowheads="1"/>
          </p:cNvPicPr>
          <p:nvPr/>
        </p:nvPicPr>
        <p:blipFill>
          <a:blip r:embed="rId3"/>
          <a:srcRect/>
          <a:stretch>
            <a:fillRect/>
          </a:stretch>
        </p:blipFill>
        <p:spPr bwMode="auto">
          <a:xfrm>
            <a:off x="3392488" y="1577975"/>
            <a:ext cx="5519737" cy="4975225"/>
          </a:xfrm>
          <a:prstGeom prst="rect">
            <a:avLst/>
          </a:prstGeom>
          <a:noFill/>
          <a:ln w="9525">
            <a:noFill/>
            <a:miter lim="800000"/>
            <a:headEnd/>
            <a:tailEnd/>
          </a:ln>
        </p:spPr>
      </p:pic>
      <p:sp>
        <p:nvSpPr>
          <p:cNvPr id="5128" name="Rectangle 1"/>
          <p:cNvSpPr>
            <a:spLocks noChangeArrowheads="1"/>
          </p:cNvSpPr>
          <p:nvPr/>
        </p:nvSpPr>
        <p:spPr bwMode="auto">
          <a:xfrm>
            <a:off x="193675" y="2676525"/>
            <a:ext cx="3051175" cy="1631950"/>
          </a:xfrm>
          <a:prstGeom prst="rect">
            <a:avLst/>
          </a:prstGeom>
          <a:noFill/>
          <a:ln w="9525">
            <a:noFill/>
            <a:miter lim="800000"/>
            <a:headEnd/>
            <a:tailEnd/>
          </a:ln>
        </p:spPr>
        <p:txBody>
          <a:bodyPr>
            <a:spAutoFit/>
          </a:bodyPr>
          <a:lstStyle/>
          <a:p>
            <a:r>
              <a:rPr lang="pt-BR" altLang="en-US" sz="2000" b="1"/>
              <a:t>A participação do gasto dos governos subnacionais se incrementou significativamente nas últimas décadas …</a:t>
            </a:r>
          </a:p>
        </p:txBody>
      </p:sp>
    </p:spTree>
  </p:cSld>
  <p:clrMapOvr>
    <a:masterClrMapping/>
  </p:clrMapOvr>
  <p:transition advClick="0" advTm="3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p:txBody>
          <a:bodyPr/>
          <a:lstStyle/>
          <a:p>
            <a:r>
              <a:rPr lang="es-ES" altLang="en-US" smtClean="0">
                <a:ea typeface="MS PGothic" pitchFamily="34" charset="-128"/>
              </a:rPr>
              <a:t>Contexto</a:t>
            </a:r>
          </a:p>
        </p:txBody>
      </p:sp>
      <p:sp>
        <p:nvSpPr>
          <p:cNvPr id="6147" name="Content Placeholder 4"/>
          <p:cNvSpPr>
            <a:spLocks noGrp="1"/>
          </p:cNvSpPr>
          <p:nvPr>
            <p:ph idx="1"/>
          </p:nvPr>
        </p:nvSpPr>
        <p:spPr>
          <a:xfrm>
            <a:off x="457200" y="1047750"/>
            <a:ext cx="8229600" cy="4648200"/>
          </a:xfrm>
        </p:spPr>
        <p:txBody>
          <a:bodyPr/>
          <a:lstStyle/>
          <a:p>
            <a:pPr>
              <a:lnSpc>
                <a:spcPct val="150000"/>
              </a:lnSpc>
              <a:spcBef>
                <a:spcPts val="1200"/>
              </a:spcBef>
              <a:spcAft>
                <a:spcPts val="1200"/>
              </a:spcAft>
            </a:pPr>
            <a:r>
              <a:rPr lang="es-ES" altLang="en-US" sz="2800" smtClean="0">
                <a:ea typeface="MS PGothic" pitchFamily="34" charset="-128"/>
              </a:rPr>
              <a:t>Descentralização fiscal</a:t>
            </a:r>
            <a:endParaRPr lang="es-ES" altLang="en-US" sz="2600" smtClean="0">
              <a:ea typeface="MS PGothic" pitchFamily="34" charset="-128"/>
            </a:endParaRPr>
          </a:p>
        </p:txBody>
      </p:sp>
      <p:sp>
        <p:nvSpPr>
          <p:cNvPr id="2" name="TextBox 1"/>
          <p:cNvSpPr txBox="1"/>
          <p:nvPr/>
        </p:nvSpPr>
        <p:spPr>
          <a:xfrm>
            <a:off x="1528763" y="6521450"/>
            <a:ext cx="5648325" cy="338138"/>
          </a:xfrm>
          <a:prstGeom prst="rect">
            <a:avLst/>
          </a:prstGeom>
          <a:noFill/>
        </p:spPr>
        <p:txBody>
          <a:bodyPr wrap="none">
            <a:spAutoFit/>
          </a:bodyPr>
          <a:lstStyle/>
          <a:p>
            <a:pPr>
              <a:defRPr/>
            </a:pPr>
            <a:r>
              <a:rPr lang="en-US" sz="800" b="1" dirty="0" err="1">
                <a:solidFill>
                  <a:srgbClr val="00A7AC"/>
                </a:solidFill>
                <a:latin typeface="+mn-lt"/>
                <a:ea typeface="ＭＳ Ｐゴシック" charset="-128"/>
              </a:rPr>
              <a:t>Fuente</a:t>
            </a:r>
            <a:r>
              <a:rPr lang="en-US" sz="800" b="1" dirty="0">
                <a:solidFill>
                  <a:srgbClr val="00A7AC"/>
                </a:solidFill>
                <a:latin typeface="+mn-lt"/>
                <a:ea typeface="ＭＳ Ｐゴシック" charset="-128"/>
              </a:rPr>
              <a:t>: World  Bank and 2010, GOLD Report II, Local Government Finance: The Challenges of the 21st Century </a:t>
            </a:r>
          </a:p>
          <a:p>
            <a:pPr>
              <a:defRPr/>
            </a:pPr>
            <a:r>
              <a:rPr lang="en-US" sz="800" b="1" dirty="0">
                <a:solidFill>
                  <a:srgbClr val="00A7AC"/>
                </a:solidFill>
                <a:latin typeface="+mn-lt"/>
                <a:ea typeface="ＭＳ Ｐゴシック" charset="-128"/>
              </a:rPr>
              <a:t>North America, East-Asia, Europe, South Asia, Latin-America, Africa and Middle East (Mexico is in LAC)</a:t>
            </a:r>
          </a:p>
        </p:txBody>
      </p:sp>
      <p:sp>
        <p:nvSpPr>
          <p:cNvPr id="6149" name="Rectangle 2"/>
          <p:cNvSpPr>
            <a:spLocks noChangeArrowheads="1"/>
          </p:cNvSpPr>
          <p:nvPr/>
        </p:nvSpPr>
        <p:spPr bwMode="auto">
          <a:xfrm>
            <a:off x="836613" y="1663700"/>
            <a:ext cx="7366000" cy="369888"/>
          </a:xfrm>
          <a:prstGeom prst="rect">
            <a:avLst/>
          </a:prstGeom>
          <a:noFill/>
          <a:ln w="9525">
            <a:noFill/>
            <a:miter lim="800000"/>
            <a:headEnd/>
            <a:tailEnd/>
          </a:ln>
        </p:spPr>
        <p:txBody>
          <a:bodyPr wrap="none">
            <a:spAutoFit/>
          </a:bodyPr>
          <a:lstStyle/>
          <a:p>
            <a:r>
              <a:rPr lang="es-ES" altLang="en-US" u="sng">
                <a:solidFill>
                  <a:srgbClr val="0066CC"/>
                </a:solidFill>
                <a:latin typeface="Arial" charset="0"/>
                <a:ea typeface="MS PGothic" pitchFamily="34" charset="-128"/>
              </a:rPr>
              <a:t>Gasto subnacional como percentual do gasto total do governo geral</a:t>
            </a:r>
          </a:p>
        </p:txBody>
      </p:sp>
      <p:pic>
        <p:nvPicPr>
          <p:cNvPr id="6150" name="Picture 3"/>
          <p:cNvPicPr>
            <a:picLocks noChangeAspect="1" noChangeArrowheads="1"/>
          </p:cNvPicPr>
          <p:nvPr/>
        </p:nvPicPr>
        <p:blipFill>
          <a:blip r:embed="rId3"/>
          <a:srcRect/>
          <a:stretch>
            <a:fillRect/>
          </a:stretch>
        </p:blipFill>
        <p:spPr bwMode="auto">
          <a:xfrm>
            <a:off x="1289050" y="2085975"/>
            <a:ext cx="6565900" cy="4194175"/>
          </a:xfrm>
          <a:prstGeom prst="rect">
            <a:avLst/>
          </a:prstGeom>
          <a:noFill/>
          <a:ln w="9525">
            <a:noFill/>
            <a:miter lim="800000"/>
            <a:headEnd/>
            <a:tailEnd/>
          </a:ln>
        </p:spPr>
      </p:pic>
      <p:sp>
        <p:nvSpPr>
          <p:cNvPr id="4" name="Oval 3"/>
          <p:cNvSpPr>
            <a:spLocks noChangeAspect="1"/>
          </p:cNvSpPr>
          <p:nvPr/>
        </p:nvSpPr>
        <p:spPr>
          <a:xfrm>
            <a:off x="6035675" y="2427288"/>
            <a:ext cx="1279525" cy="1281112"/>
          </a:xfrm>
          <a:prstGeom prst="ellipse">
            <a:avLst/>
          </a:prstGeom>
          <a:solidFill>
            <a:srgbClr val="0066CC">
              <a:alpha val="45000"/>
            </a:srgbClr>
          </a:solidFill>
          <a:ln>
            <a:solidFill>
              <a:srgbClr val="0066CC"/>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000" dirty="0"/>
              <a:t>36</a:t>
            </a:r>
          </a:p>
        </p:txBody>
      </p:sp>
      <p:sp>
        <p:nvSpPr>
          <p:cNvPr id="16" name="Oval 15"/>
          <p:cNvSpPr>
            <a:spLocks noChangeAspect="1"/>
          </p:cNvSpPr>
          <p:nvPr/>
        </p:nvSpPr>
        <p:spPr>
          <a:xfrm>
            <a:off x="1593850" y="2154238"/>
            <a:ext cx="1463675" cy="1462087"/>
          </a:xfrm>
          <a:prstGeom prst="ellipse">
            <a:avLst/>
          </a:prstGeom>
          <a:solidFill>
            <a:srgbClr val="0066CC">
              <a:alpha val="45000"/>
            </a:srgbClr>
          </a:solidFill>
          <a:ln>
            <a:solidFill>
              <a:srgbClr val="0066CC"/>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dirty="0"/>
              <a:t>49</a:t>
            </a:r>
          </a:p>
        </p:txBody>
      </p:sp>
      <p:sp>
        <p:nvSpPr>
          <p:cNvPr id="17" name="Oval 16"/>
          <p:cNvSpPr>
            <a:spLocks noChangeAspect="1"/>
          </p:cNvSpPr>
          <p:nvPr/>
        </p:nvSpPr>
        <p:spPr>
          <a:xfrm>
            <a:off x="4029075" y="2697163"/>
            <a:ext cx="731838" cy="731837"/>
          </a:xfrm>
          <a:prstGeom prst="ellipse">
            <a:avLst/>
          </a:prstGeom>
          <a:solidFill>
            <a:srgbClr val="0066CC">
              <a:alpha val="45000"/>
            </a:srgbClr>
          </a:solidFill>
          <a:ln>
            <a:solidFill>
              <a:srgbClr val="0066CC"/>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000" dirty="0"/>
              <a:t>25</a:t>
            </a:r>
          </a:p>
        </p:txBody>
      </p:sp>
      <p:sp>
        <p:nvSpPr>
          <p:cNvPr id="18" name="Oval 17"/>
          <p:cNvSpPr>
            <a:spLocks noChangeAspect="1"/>
          </p:cNvSpPr>
          <p:nvPr/>
        </p:nvSpPr>
        <p:spPr>
          <a:xfrm>
            <a:off x="5549900" y="3667125"/>
            <a:ext cx="641350" cy="639763"/>
          </a:xfrm>
          <a:prstGeom prst="ellipse">
            <a:avLst/>
          </a:prstGeom>
          <a:solidFill>
            <a:srgbClr val="0066CC">
              <a:alpha val="45000"/>
            </a:srgbClr>
          </a:solidFill>
          <a:ln>
            <a:solidFill>
              <a:srgbClr val="0066CC"/>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600" dirty="0"/>
              <a:t>21</a:t>
            </a:r>
          </a:p>
        </p:txBody>
      </p:sp>
      <p:sp>
        <p:nvSpPr>
          <p:cNvPr id="19" name="Oval 18"/>
          <p:cNvSpPr>
            <a:spLocks noChangeAspect="1"/>
          </p:cNvSpPr>
          <p:nvPr/>
        </p:nvSpPr>
        <p:spPr>
          <a:xfrm>
            <a:off x="2535238" y="4513263"/>
            <a:ext cx="730250" cy="730250"/>
          </a:xfrm>
          <a:prstGeom prst="ellipse">
            <a:avLst/>
          </a:prstGeom>
          <a:solidFill>
            <a:srgbClr val="0066CC">
              <a:alpha val="45000"/>
            </a:srgbClr>
          </a:solidFill>
          <a:ln>
            <a:solidFill>
              <a:srgbClr val="0066CC"/>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t>25</a:t>
            </a:r>
          </a:p>
        </p:txBody>
      </p:sp>
      <p:sp>
        <p:nvSpPr>
          <p:cNvPr id="20" name="Oval 19"/>
          <p:cNvSpPr>
            <a:spLocks noChangeAspect="1"/>
          </p:cNvSpPr>
          <p:nvPr/>
        </p:nvSpPr>
        <p:spPr>
          <a:xfrm>
            <a:off x="6400800" y="4513263"/>
            <a:ext cx="639763" cy="639762"/>
          </a:xfrm>
          <a:prstGeom prst="ellipse">
            <a:avLst/>
          </a:prstGeom>
          <a:solidFill>
            <a:srgbClr val="0066CC">
              <a:alpha val="45000"/>
            </a:srgbClr>
          </a:solidFill>
          <a:ln>
            <a:solidFill>
              <a:srgbClr val="0066CC"/>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600" dirty="0"/>
              <a:t>18</a:t>
            </a:r>
          </a:p>
        </p:txBody>
      </p:sp>
      <p:sp>
        <p:nvSpPr>
          <p:cNvPr id="21" name="Oval 20"/>
          <p:cNvSpPr>
            <a:spLocks noChangeAspect="1"/>
          </p:cNvSpPr>
          <p:nvPr/>
        </p:nvSpPr>
        <p:spPr>
          <a:xfrm>
            <a:off x="4424363" y="4306888"/>
            <a:ext cx="547687" cy="549275"/>
          </a:xfrm>
          <a:prstGeom prst="ellipse">
            <a:avLst/>
          </a:prstGeom>
          <a:solidFill>
            <a:srgbClr val="0066CC">
              <a:alpha val="45000"/>
            </a:srgbClr>
          </a:solidFill>
          <a:ln>
            <a:solidFill>
              <a:srgbClr val="0066CC"/>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t>11</a:t>
            </a:r>
          </a:p>
        </p:txBody>
      </p:sp>
      <p:sp>
        <p:nvSpPr>
          <p:cNvPr id="22" name="Oval 21"/>
          <p:cNvSpPr>
            <a:spLocks noChangeAspect="1"/>
          </p:cNvSpPr>
          <p:nvPr/>
        </p:nvSpPr>
        <p:spPr>
          <a:xfrm>
            <a:off x="4795838" y="3549650"/>
            <a:ext cx="365125" cy="366713"/>
          </a:xfrm>
          <a:prstGeom prst="ellipse">
            <a:avLst/>
          </a:prstGeom>
          <a:solidFill>
            <a:srgbClr val="0066CC">
              <a:alpha val="45000"/>
            </a:srgbClr>
          </a:solidFill>
          <a:ln>
            <a:solidFill>
              <a:srgbClr val="0066CC"/>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a:t>8</a:t>
            </a:r>
          </a:p>
        </p:txBody>
      </p:sp>
      <p:sp>
        <p:nvSpPr>
          <p:cNvPr id="6159" name="Rectangle 2"/>
          <p:cNvSpPr>
            <a:spLocks noChangeArrowheads="1"/>
          </p:cNvSpPr>
          <p:nvPr/>
        </p:nvSpPr>
        <p:spPr bwMode="auto">
          <a:xfrm>
            <a:off x="682625" y="2303463"/>
            <a:ext cx="1050925" cy="246062"/>
          </a:xfrm>
          <a:prstGeom prst="rect">
            <a:avLst/>
          </a:prstGeom>
          <a:noFill/>
          <a:ln w="9525">
            <a:noFill/>
            <a:miter lim="800000"/>
            <a:headEnd/>
            <a:tailEnd/>
          </a:ln>
        </p:spPr>
        <p:txBody>
          <a:bodyPr wrap="none">
            <a:spAutoFit/>
          </a:bodyPr>
          <a:lstStyle/>
          <a:p>
            <a:r>
              <a:rPr lang="en-US" altLang="en-US" sz="1000" b="1">
                <a:solidFill>
                  <a:srgbClr val="00A7AC"/>
                </a:solidFill>
                <a:latin typeface="Arial" charset="0"/>
                <a:ea typeface="MS PGothic" pitchFamily="34" charset="-128"/>
              </a:rPr>
              <a:t>Norteamerica*</a:t>
            </a:r>
            <a:endParaRPr lang="en-US" altLang="en-US" sz="1000">
              <a:latin typeface="Arial" charset="0"/>
              <a:ea typeface="MS PGothic" pitchFamily="34" charset="-128"/>
            </a:endParaRPr>
          </a:p>
        </p:txBody>
      </p:sp>
      <p:sp>
        <p:nvSpPr>
          <p:cNvPr id="6160" name="Rectangle 22"/>
          <p:cNvSpPr>
            <a:spLocks noChangeArrowheads="1"/>
          </p:cNvSpPr>
          <p:nvPr/>
        </p:nvSpPr>
        <p:spPr bwMode="auto">
          <a:xfrm>
            <a:off x="3476625" y="3074988"/>
            <a:ext cx="625475" cy="246062"/>
          </a:xfrm>
          <a:prstGeom prst="rect">
            <a:avLst/>
          </a:prstGeom>
          <a:noFill/>
          <a:ln w="9525">
            <a:noFill/>
            <a:miter lim="800000"/>
            <a:headEnd/>
            <a:tailEnd/>
          </a:ln>
        </p:spPr>
        <p:txBody>
          <a:bodyPr wrap="none">
            <a:spAutoFit/>
          </a:bodyPr>
          <a:lstStyle/>
          <a:p>
            <a:r>
              <a:rPr lang="en-US" altLang="en-US" sz="1000" b="1">
                <a:solidFill>
                  <a:srgbClr val="00A7AC"/>
                </a:solidFill>
                <a:latin typeface="Arial" charset="0"/>
                <a:ea typeface="MS PGothic" pitchFamily="34" charset="-128"/>
              </a:rPr>
              <a:t>Europa</a:t>
            </a:r>
            <a:endParaRPr lang="en-US" altLang="en-US" sz="1000">
              <a:latin typeface="Arial" charset="0"/>
              <a:ea typeface="MS PGothic" pitchFamily="34" charset="-128"/>
            </a:endParaRPr>
          </a:p>
        </p:txBody>
      </p:sp>
      <p:sp>
        <p:nvSpPr>
          <p:cNvPr id="6161" name="Rectangle 23"/>
          <p:cNvSpPr>
            <a:spLocks noChangeArrowheads="1"/>
          </p:cNvSpPr>
          <p:nvPr/>
        </p:nvSpPr>
        <p:spPr bwMode="auto">
          <a:xfrm>
            <a:off x="3983038" y="4641850"/>
            <a:ext cx="547687" cy="246063"/>
          </a:xfrm>
          <a:prstGeom prst="rect">
            <a:avLst/>
          </a:prstGeom>
          <a:noFill/>
          <a:ln w="9525">
            <a:noFill/>
            <a:miter lim="800000"/>
            <a:headEnd/>
            <a:tailEnd/>
          </a:ln>
        </p:spPr>
        <p:txBody>
          <a:bodyPr wrap="none">
            <a:spAutoFit/>
          </a:bodyPr>
          <a:lstStyle/>
          <a:p>
            <a:r>
              <a:rPr lang="en-US" altLang="en-US" sz="1000" b="1">
                <a:solidFill>
                  <a:srgbClr val="00A7AC"/>
                </a:solidFill>
                <a:latin typeface="Arial" charset="0"/>
                <a:ea typeface="MS PGothic" pitchFamily="34" charset="-128"/>
              </a:rPr>
              <a:t>Africa</a:t>
            </a:r>
            <a:endParaRPr lang="en-US" altLang="en-US" sz="1000">
              <a:latin typeface="Arial" charset="0"/>
              <a:ea typeface="MS PGothic" pitchFamily="34" charset="-128"/>
            </a:endParaRPr>
          </a:p>
        </p:txBody>
      </p:sp>
      <p:sp>
        <p:nvSpPr>
          <p:cNvPr id="6162" name="Rectangle 24"/>
          <p:cNvSpPr>
            <a:spLocks noChangeArrowheads="1"/>
          </p:cNvSpPr>
          <p:nvPr/>
        </p:nvSpPr>
        <p:spPr bwMode="auto">
          <a:xfrm>
            <a:off x="5027613" y="4641850"/>
            <a:ext cx="1038225" cy="246063"/>
          </a:xfrm>
          <a:prstGeom prst="rect">
            <a:avLst/>
          </a:prstGeom>
          <a:noFill/>
          <a:ln w="9525">
            <a:noFill/>
            <a:miter lim="800000"/>
            <a:headEnd/>
            <a:tailEnd/>
          </a:ln>
        </p:spPr>
        <p:txBody>
          <a:bodyPr wrap="none">
            <a:spAutoFit/>
          </a:bodyPr>
          <a:lstStyle/>
          <a:p>
            <a:r>
              <a:rPr lang="en-US" altLang="en-US" sz="1000" b="1">
                <a:solidFill>
                  <a:srgbClr val="00A7AC"/>
                </a:solidFill>
                <a:latin typeface="Arial" charset="0"/>
                <a:ea typeface="MS PGothic" pitchFamily="34" charset="-128"/>
              </a:rPr>
              <a:t>Medio Oriente</a:t>
            </a:r>
            <a:endParaRPr lang="en-US" altLang="en-US" sz="1000">
              <a:latin typeface="Arial" charset="0"/>
              <a:ea typeface="MS PGothic" pitchFamily="34" charset="-128"/>
            </a:endParaRPr>
          </a:p>
        </p:txBody>
      </p:sp>
      <p:sp>
        <p:nvSpPr>
          <p:cNvPr id="6163" name="Rectangle 25"/>
          <p:cNvSpPr>
            <a:spLocks noChangeArrowheads="1"/>
          </p:cNvSpPr>
          <p:nvPr/>
        </p:nvSpPr>
        <p:spPr bwMode="auto">
          <a:xfrm>
            <a:off x="5505450" y="4306888"/>
            <a:ext cx="701675" cy="246062"/>
          </a:xfrm>
          <a:prstGeom prst="rect">
            <a:avLst/>
          </a:prstGeom>
          <a:noFill/>
          <a:ln w="9525">
            <a:noFill/>
            <a:miter lim="800000"/>
            <a:headEnd/>
            <a:tailEnd/>
          </a:ln>
        </p:spPr>
        <p:txBody>
          <a:bodyPr wrap="none">
            <a:spAutoFit/>
          </a:bodyPr>
          <a:lstStyle/>
          <a:p>
            <a:r>
              <a:rPr lang="en-US" altLang="en-US" sz="1000" b="1">
                <a:solidFill>
                  <a:srgbClr val="00A7AC"/>
                </a:solidFill>
                <a:latin typeface="Arial" charset="0"/>
                <a:ea typeface="MS PGothic" pitchFamily="34" charset="-128"/>
              </a:rPr>
              <a:t>Sur Asia</a:t>
            </a:r>
            <a:endParaRPr lang="en-US" altLang="en-US" sz="1000">
              <a:latin typeface="Arial" charset="0"/>
              <a:ea typeface="MS PGothic" pitchFamily="34" charset="-128"/>
            </a:endParaRPr>
          </a:p>
        </p:txBody>
      </p:sp>
      <p:sp>
        <p:nvSpPr>
          <p:cNvPr id="6164" name="Rectangle 26"/>
          <p:cNvSpPr>
            <a:spLocks noChangeArrowheads="1"/>
          </p:cNvSpPr>
          <p:nvPr/>
        </p:nvSpPr>
        <p:spPr bwMode="auto">
          <a:xfrm>
            <a:off x="2127250" y="5021263"/>
            <a:ext cx="449263" cy="246062"/>
          </a:xfrm>
          <a:prstGeom prst="rect">
            <a:avLst/>
          </a:prstGeom>
          <a:noFill/>
          <a:ln w="9525">
            <a:noFill/>
            <a:miter lim="800000"/>
            <a:headEnd/>
            <a:tailEnd/>
          </a:ln>
        </p:spPr>
        <p:txBody>
          <a:bodyPr wrap="none">
            <a:spAutoFit/>
          </a:bodyPr>
          <a:lstStyle/>
          <a:p>
            <a:r>
              <a:rPr lang="en-US" altLang="en-US" sz="1000" b="1">
                <a:solidFill>
                  <a:srgbClr val="00A7AC"/>
                </a:solidFill>
                <a:latin typeface="Arial" charset="0"/>
                <a:ea typeface="MS PGothic" pitchFamily="34" charset="-128"/>
              </a:rPr>
              <a:t>LAC</a:t>
            </a:r>
            <a:endParaRPr lang="en-US" altLang="en-US" sz="1000">
              <a:latin typeface="Arial" charset="0"/>
              <a:ea typeface="MS PGothic" pitchFamily="34" charset="-128"/>
            </a:endParaRPr>
          </a:p>
        </p:txBody>
      </p:sp>
      <p:cxnSp>
        <p:nvCxnSpPr>
          <p:cNvPr id="6" name="Straight Arrow Connector 5"/>
          <p:cNvCxnSpPr>
            <a:stCxn id="6162" idx="0"/>
            <a:endCxn id="22" idx="5"/>
          </p:cNvCxnSpPr>
          <p:nvPr/>
        </p:nvCxnSpPr>
        <p:spPr>
          <a:xfrm flipH="1" flipV="1">
            <a:off x="5106988" y="3862388"/>
            <a:ext cx="439737" cy="77946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166" name="Rectangle 27"/>
          <p:cNvSpPr>
            <a:spLocks noChangeArrowheads="1"/>
          </p:cNvSpPr>
          <p:nvPr/>
        </p:nvSpPr>
        <p:spPr bwMode="auto">
          <a:xfrm>
            <a:off x="5732463" y="5059363"/>
            <a:ext cx="915987" cy="246062"/>
          </a:xfrm>
          <a:prstGeom prst="rect">
            <a:avLst/>
          </a:prstGeom>
          <a:noFill/>
          <a:ln w="9525">
            <a:noFill/>
            <a:miter lim="800000"/>
            <a:headEnd/>
            <a:tailEnd/>
          </a:ln>
        </p:spPr>
        <p:txBody>
          <a:bodyPr wrap="none">
            <a:spAutoFit/>
          </a:bodyPr>
          <a:lstStyle/>
          <a:p>
            <a:r>
              <a:rPr lang="en-US" altLang="en-US" sz="1000" b="1">
                <a:solidFill>
                  <a:srgbClr val="00A7AC"/>
                </a:solidFill>
                <a:latin typeface="Arial" charset="0"/>
                <a:ea typeface="MS PGothic" pitchFamily="34" charset="-128"/>
              </a:rPr>
              <a:t>Sur pacifico</a:t>
            </a:r>
            <a:endParaRPr lang="en-US" altLang="en-US" sz="1000">
              <a:latin typeface="Arial" charset="0"/>
              <a:ea typeface="MS PGothic" pitchFamily="34" charset="-128"/>
            </a:endParaRPr>
          </a:p>
        </p:txBody>
      </p:sp>
      <p:sp>
        <p:nvSpPr>
          <p:cNvPr id="6167" name="Rectangle 28"/>
          <p:cNvSpPr>
            <a:spLocks noChangeArrowheads="1"/>
          </p:cNvSpPr>
          <p:nvPr/>
        </p:nvSpPr>
        <p:spPr bwMode="auto">
          <a:xfrm>
            <a:off x="7315200" y="2884488"/>
            <a:ext cx="950913" cy="246062"/>
          </a:xfrm>
          <a:prstGeom prst="rect">
            <a:avLst/>
          </a:prstGeom>
          <a:noFill/>
          <a:ln w="9525">
            <a:noFill/>
            <a:miter lim="800000"/>
            <a:headEnd/>
            <a:tailEnd/>
          </a:ln>
        </p:spPr>
        <p:txBody>
          <a:bodyPr wrap="none">
            <a:spAutoFit/>
          </a:bodyPr>
          <a:lstStyle/>
          <a:p>
            <a:r>
              <a:rPr lang="en-US" altLang="en-US" sz="1000" b="1">
                <a:solidFill>
                  <a:srgbClr val="00A7AC"/>
                </a:solidFill>
                <a:latin typeface="Arial" charset="0"/>
                <a:ea typeface="MS PGothic" pitchFamily="34" charset="-128"/>
              </a:rPr>
              <a:t>Asia oriental</a:t>
            </a:r>
            <a:endParaRPr lang="en-US" altLang="en-US" sz="1000">
              <a:latin typeface="Arial" charset="0"/>
              <a:ea typeface="MS PGothic" pitchFamily="34" charset="-128"/>
            </a:endParaRPr>
          </a:p>
        </p:txBody>
      </p:sp>
      <p:sp>
        <p:nvSpPr>
          <p:cNvPr id="6168" name="Rectangle 29"/>
          <p:cNvSpPr>
            <a:spLocks noChangeArrowheads="1"/>
          </p:cNvSpPr>
          <p:nvPr/>
        </p:nvSpPr>
        <p:spPr bwMode="auto">
          <a:xfrm>
            <a:off x="1574800" y="6275388"/>
            <a:ext cx="1304925" cy="246062"/>
          </a:xfrm>
          <a:prstGeom prst="rect">
            <a:avLst/>
          </a:prstGeom>
          <a:noFill/>
          <a:ln w="9525">
            <a:noFill/>
            <a:miter lim="800000"/>
            <a:headEnd/>
            <a:tailEnd/>
          </a:ln>
        </p:spPr>
        <p:txBody>
          <a:bodyPr wrap="none">
            <a:spAutoFit/>
          </a:bodyPr>
          <a:lstStyle/>
          <a:p>
            <a:r>
              <a:rPr lang="en-US" altLang="en-US" sz="1000" b="1">
                <a:solidFill>
                  <a:srgbClr val="00A7AC"/>
                </a:solidFill>
                <a:latin typeface="Arial" charset="0"/>
                <a:ea typeface="MS PGothic" pitchFamily="34" charset="-128"/>
              </a:rPr>
              <a:t>(*) Excluye Mexico</a:t>
            </a:r>
            <a:endParaRPr lang="en-US" altLang="en-US" sz="1000">
              <a:latin typeface="Arial" charset="0"/>
              <a:ea typeface="MS PGothic" pitchFamily="34" charset="-128"/>
            </a:endParaRPr>
          </a:p>
        </p:txBody>
      </p:sp>
    </p:spTree>
  </p:cSld>
  <p:clrMapOvr>
    <a:masterClrMapping/>
  </p:clrMapOvr>
  <p:transition advClick="0" advTm="3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a:xfrm>
            <a:off x="457200" y="-44450"/>
            <a:ext cx="8229600" cy="1143000"/>
          </a:xfrm>
        </p:spPr>
        <p:txBody>
          <a:bodyPr/>
          <a:lstStyle/>
          <a:p>
            <a:r>
              <a:rPr lang="es-ES" altLang="en-US" smtClean="0">
                <a:ea typeface="MS PGothic" pitchFamily="34" charset="-128"/>
              </a:rPr>
              <a:t>Contexto</a:t>
            </a:r>
          </a:p>
        </p:txBody>
      </p:sp>
      <p:sp>
        <p:nvSpPr>
          <p:cNvPr id="7171" name="Content Placeholder 4"/>
          <p:cNvSpPr>
            <a:spLocks noGrp="1"/>
          </p:cNvSpPr>
          <p:nvPr>
            <p:ph idx="1"/>
          </p:nvPr>
        </p:nvSpPr>
        <p:spPr>
          <a:xfrm>
            <a:off x="457200" y="742950"/>
            <a:ext cx="8229600" cy="4648200"/>
          </a:xfrm>
        </p:spPr>
        <p:txBody>
          <a:bodyPr/>
          <a:lstStyle/>
          <a:p>
            <a:pPr>
              <a:lnSpc>
                <a:spcPct val="150000"/>
              </a:lnSpc>
              <a:spcBef>
                <a:spcPts val="1200"/>
              </a:spcBef>
              <a:spcAft>
                <a:spcPts val="1200"/>
              </a:spcAft>
            </a:pPr>
            <a:r>
              <a:rPr lang="es-ES" altLang="en-US" sz="2800" smtClean="0">
                <a:ea typeface="MS PGothic" pitchFamily="34" charset="-128"/>
              </a:rPr>
              <a:t>Descentralização política e administrativa</a:t>
            </a:r>
          </a:p>
        </p:txBody>
      </p:sp>
      <p:sp>
        <p:nvSpPr>
          <p:cNvPr id="2" name="TextBox 1"/>
          <p:cNvSpPr txBox="1"/>
          <p:nvPr/>
        </p:nvSpPr>
        <p:spPr>
          <a:xfrm>
            <a:off x="1528763" y="6521450"/>
            <a:ext cx="4103687" cy="338138"/>
          </a:xfrm>
          <a:prstGeom prst="rect">
            <a:avLst/>
          </a:prstGeom>
          <a:noFill/>
        </p:spPr>
        <p:txBody>
          <a:bodyPr wrap="none">
            <a:spAutoFit/>
          </a:bodyPr>
          <a:lstStyle/>
          <a:p>
            <a:pPr>
              <a:defRPr/>
            </a:pPr>
            <a:r>
              <a:rPr lang="en-US" sz="800" b="1" dirty="0" err="1">
                <a:solidFill>
                  <a:srgbClr val="00A7AC"/>
                </a:solidFill>
                <a:latin typeface="+mn-lt"/>
                <a:ea typeface="ＭＳ Ｐゴシック" charset="-128"/>
              </a:rPr>
              <a:t>Fuente</a:t>
            </a:r>
            <a:r>
              <a:rPr lang="en-US" sz="800" b="1" dirty="0">
                <a:solidFill>
                  <a:srgbClr val="00A7AC"/>
                </a:solidFill>
                <a:latin typeface="+mn-lt"/>
                <a:ea typeface="ＭＳ Ｐゴシック" charset="-128"/>
              </a:rPr>
              <a:t>: Daughters and Harper (2007) updated by Rafael de la Cruz</a:t>
            </a:r>
          </a:p>
          <a:p>
            <a:pPr>
              <a:defRPr/>
            </a:pPr>
            <a:r>
              <a:rPr lang="en-US" sz="800" b="1" dirty="0" err="1">
                <a:solidFill>
                  <a:srgbClr val="00A7AC"/>
                </a:solidFill>
                <a:latin typeface="+mn-lt"/>
                <a:ea typeface="ＭＳ Ｐゴシック" charset="-128"/>
              </a:rPr>
              <a:t>Recientes</a:t>
            </a:r>
            <a:r>
              <a:rPr lang="en-US" sz="800" b="1" dirty="0">
                <a:solidFill>
                  <a:srgbClr val="00A7AC"/>
                </a:solidFill>
                <a:latin typeface="+mn-lt"/>
                <a:ea typeface="ＭＳ Ｐゴシック" charset="-128"/>
              </a:rPr>
              <a:t>: Uruguay (Municipalities 2010), Bolivia (2005) and Peru (2002) Estates</a:t>
            </a:r>
          </a:p>
        </p:txBody>
      </p:sp>
      <p:sp>
        <p:nvSpPr>
          <p:cNvPr id="7173" name="Rectangle 7"/>
          <p:cNvSpPr>
            <a:spLocks noChangeArrowheads="1"/>
          </p:cNvSpPr>
          <p:nvPr/>
        </p:nvSpPr>
        <p:spPr bwMode="auto">
          <a:xfrm>
            <a:off x="989013" y="1373188"/>
            <a:ext cx="4699000" cy="369887"/>
          </a:xfrm>
          <a:prstGeom prst="rect">
            <a:avLst/>
          </a:prstGeom>
          <a:noFill/>
          <a:ln w="9525">
            <a:noFill/>
            <a:miter lim="800000"/>
            <a:headEnd/>
            <a:tailEnd/>
          </a:ln>
        </p:spPr>
        <p:txBody>
          <a:bodyPr wrap="none">
            <a:spAutoFit/>
          </a:bodyPr>
          <a:lstStyle/>
          <a:p>
            <a:r>
              <a:rPr lang="es-ES" altLang="en-US" u="sng">
                <a:solidFill>
                  <a:srgbClr val="0066CC"/>
                </a:solidFill>
                <a:latin typeface="Arial" charset="0"/>
                <a:ea typeface="MS PGothic" pitchFamily="34" charset="-128"/>
              </a:rPr>
              <a:t>Países com eleições subnacionais na ALC</a:t>
            </a:r>
          </a:p>
        </p:txBody>
      </p:sp>
      <p:pic>
        <p:nvPicPr>
          <p:cNvPr id="7174" name="Picture 2"/>
          <p:cNvPicPr>
            <a:picLocks noChangeAspect="1" noChangeArrowheads="1"/>
          </p:cNvPicPr>
          <p:nvPr/>
        </p:nvPicPr>
        <p:blipFill>
          <a:blip r:embed="rId3"/>
          <a:srcRect/>
          <a:stretch>
            <a:fillRect/>
          </a:stretch>
        </p:blipFill>
        <p:spPr bwMode="auto">
          <a:xfrm>
            <a:off x="1362075" y="1885950"/>
            <a:ext cx="6400800" cy="4646613"/>
          </a:xfrm>
          <a:prstGeom prst="rect">
            <a:avLst/>
          </a:prstGeom>
          <a:noFill/>
          <a:ln w="9525">
            <a:noFill/>
            <a:miter lim="800000"/>
            <a:headEnd/>
            <a:tailEnd/>
          </a:ln>
        </p:spPr>
      </p:pic>
    </p:spTree>
  </p:cSld>
  <p:clrMapOvr>
    <a:masterClrMapping/>
  </p:clrMapOvr>
  <p:transition advClick="0" advTm="3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SLIDE PPT 4-3-03.jp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8195" name="TextBox 2"/>
          <p:cNvSpPr txBox="1">
            <a:spLocks noChangeArrowheads="1"/>
          </p:cNvSpPr>
          <p:nvPr/>
        </p:nvSpPr>
        <p:spPr bwMode="auto">
          <a:xfrm>
            <a:off x="1428750" y="1495425"/>
            <a:ext cx="6469063" cy="3570288"/>
          </a:xfrm>
          <a:prstGeom prst="rect">
            <a:avLst/>
          </a:prstGeom>
          <a:noFill/>
          <a:ln w="9525">
            <a:noFill/>
            <a:miter lim="800000"/>
            <a:headEnd/>
            <a:tailEnd/>
          </a:ln>
        </p:spPr>
        <p:txBody>
          <a:bodyPr>
            <a:spAutoFit/>
          </a:bodyPr>
          <a:lstStyle/>
          <a:p>
            <a:pPr marL="400050" indent="-400050">
              <a:spcAft>
                <a:spcPts val="600"/>
              </a:spcAft>
              <a:buFont typeface="Wingdings" pitchFamily="2" charset="2"/>
              <a:buChar char="§"/>
            </a:pPr>
            <a:r>
              <a:rPr lang="pt-BR" altLang="es-ES" sz="2800"/>
              <a:t>Abertura democrática</a:t>
            </a:r>
          </a:p>
          <a:p>
            <a:pPr marL="400050" indent="-400050">
              <a:spcAft>
                <a:spcPts val="600"/>
              </a:spcAft>
              <a:buFont typeface="Wingdings" pitchFamily="2" charset="2"/>
              <a:buChar char="§"/>
            </a:pPr>
            <a:endParaRPr lang="pt-BR" altLang="es-ES" sz="2800"/>
          </a:p>
          <a:p>
            <a:pPr marL="400050" indent="-400050">
              <a:spcAft>
                <a:spcPts val="600"/>
              </a:spcAft>
              <a:buFont typeface="Wingdings" pitchFamily="2" charset="2"/>
              <a:buChar char="§"/>
            </a:pPr>
            <a:r>
              <a:rPr lang="pt-BR" altLang="es-ES" sz="2800"/>
              <a:t>Crise econômica dos anos 80</a:t>
            </a:r>
          </a:p>
          <a:p>
            <a:pPr marL="400050" indent="-400050">
              <a:spcAft>
                <a:spcPts val="600"/>
              </a:spcAft>
              <a:buFont typeface="Wingdings" pitchFamily="2" charset="2"/>
              <a:buChar char="§"/>
            </a:pPr>
            <a:endParaRPr lang="pt-BR" altLang="es-ES" sz="2800"/>
          </a:p>
          <a:p>
            <a:pPr marL="400050" indent="-400050">
              <a:spcAft>
                <a:spcPts val="600"/>
              </a:spcAft>
              <a:buFont typeface="Wingdings" pitchFamily="2" charset="2"/>
              <a:buChar char="§"/>
            </a:pPr>
            <a:r>
              <a:rPr lang="pt-BR" altLang="es-ES" sz="2800"/>
              <a:t>Reformas institucionais anos 90</a:t>
            </a:r>
          </a:p>
          <a:p>
            <a:pPr marL="400050" indent="-400050">
              <a:spcAft>
                <a:spcPts val="600"/>
              </a:spcAft>
              <a:buFont typeface="Wingdings" pitchFamily="2" charset="2"/>
              <a:buChar char="§"/>
            </a:pPr>
            <a:endParaRPr lang="pt-BR" altLang="es-ES" sz="2800"/>
          </a:p>
          <a:p>
            <a:pPr marL="400050" indent="-400050">
              <a:spcAft>
                <a:spcPts val="600"/>
              </a:spcAft>
              <a:buFont typeface="Wingdings" pitchFamily="2" charset="2"/>
              <a:buChar char="§"/>
            </a:pPr>
            <a:r>
              <a:rPr lang="pt-BR" altLang="es-ES" sz="2800"/>
              <a:t>Boom das commodities 2000</a:t>
            </a:r>
          </a:p>
        </p:txBody>
      </p:sp>
      <p:sp>
        <p:nvSpPr>
          <p:cNvPr id="2" name="TextBox 1"/>
          <p:cNvSpPr txBox="1"/>
          <p:nvPr/>
        </p:nvSpPr>
        <p:spPr>
          <a:xfrm>
            <a:off x="1358900" y="127000"/>
            <a:ext cx="6469063" cy="646113"/>
          </a:xfrm>
          <a:prstGeom prst="rect">
            <a:avLst/>
          </a:prstGeom>
          <a:noFill/>
        </p:spPr>
        <p:txBody>
          <a:bodyPr>
            <a:spAutoFit/>
          </a:bodyPr>
          <a:lstStyle/>
          <a:p>
            <a:pPr algn="ctr">
              <a:defRPr/>
            </a:pPr>
            <a:r>
              <a:rPr lang="pt-BR" sz="3600" b="1" dirty="0">
                <a:solidFill>
                  <a:srgbClr val="0399CD"/>
                </a:solidFill>
                <a:ea typeface="+mj-ea"/>
                <a:cs typeface="+mj-cs"/>
              </a:rPr>
              <a:t>Motivações</a:t>
            </a:r>
          </a:p>
        </p:txBody>
      </p:sp>
      <p:cxnSp>
        <p:nvCxnSpPr>
          <p:cNvPr id="6" name="Straight Connector 5"/>
          <p:cNvCxnSpPr/>
          <p:nvPr/>
        </p:nvCxnSpPr>
        <p:spPr>
          <a:xfrm flipV="1">
            <a:off x="0" y="838200"/>
            <a:ext cx="9144000" cy="0"/>
          </a:xfrm>
          <a:prstGeom prst="line">
            <a:avLst/>
          </a:prstGeom>
          <a:ln w="12700">
            <a:solidFill>
              <a:srgbClr val="0070C0"/>
            </a:solidFill>
          </a:ln>
        </p:spPr>
        <p:style>
          <a:lnRef idx="1">
            <a:schemeClr val="accent6"/>
          </a:lnRef>
          <a:fillRef idx="0">
            <a:schemeClr val="accent6"/>
          </a:fillRef>
          <a:effectRef idx="0">
            <a:schemeClr val="accent6"/>
          </a:effectRef>
          <a:fontRef idx="minor">
            <a:schemeClr val="tx1"/>
          </a:fontRef>
        </p:style>
      </p:cxnSp>
    </p:spTree>
  </p:cSld>
  <p:clrMapOvr>
    <a:masterClrMapping/>
  </p:clrMapOvr>
  <p:transition advClick="0" advTm="3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79375"/>
            <a:ext cx="8229600" cy="639763"/>
          </a:xfrm>
        </p:spPr>
        <p:txBody>
          <a:bodyPr/>
          <a:lstStyle/>
          <a:p>
            <a:r>
              <a:rPr lang="es-ES_tradnl" altLang="es-AR" sz="3200" b="1" smtClean="0">
                <a:solidFill>
                  <a:srgbClr val="0399CD"/>
                </a:solidFill>
              </a:rPr>
              <a:t>...com elevada heterogeneidade entre países…</a:t>
            </a:r>
          </a:p>
        </p:txBody>
      </p:sp>
      <p:sp>
        <p:nvSpPr>
          <p:cNvPr id="9219" name="Slide Number Placeholder 3"/>
          <p:cNvSpPr txBox="1">
            <a:spLocks/>
          </p:cNvSpPr>
          <p:nvPr/>
        </p:nvSpPr>
        <p:spPr bwMode="auto">
          <a:xfrm>
            <a:off x="6553200" y="6465888"/>
            <a:ext cx="2413000" cy="365125"/>
          </a:xfrm>
          <a:prstGeom prst="rect">
            <a:avLst/>
          </a:prstGeom>
          <a:noFill/>
          <a:ln w="9525">
            <a:noFill/>
            <a:miter lim="800000"/>
            <a:headEnd/>
            <a:tailEnd/>
          </a:ln>
        </p:spPr>
        <p:txBody>
          <a:bodyPr/>
          <a:lstStyle/>
          <a:p>
            <a:pPr algn="r"/>
            <a:fld id="{34D02FF5-95F1-481B-B6A3-D2785EDCC4FD}" type="slidenum">
              <a:rPr lang="en-US" altLang="es-AR" sz="1500">
                <a:solidFill>
                  <a:srgbClr val="000000"/>
                </a:solidFill>
                <a:latin typeface="Arial" charset="0"/>
                <a:ea typeface="MS PGothic" pitchFamily="34" charset="-128"/>
              </a:rPr>
              <a:pPr algn="r"/>
              <a:t>8</a:t>
            </a:fld>
            <a:endParaRPr lang="en-US" altLang="es-AR" sz="1500">
              <a:solidFill>
                <a:srgbClr val="000000"/>
              </a:solidFill>
              <a:latin typeface="Arial" charset="0"/>
              <a:ea typeface="MS PGothic" pitchFamily="34" charset="-128"/>
            </a:endParaRPr>
          </a:p>
        </p:txBody>
      </p:sp>
      <p:sp>
        <p:nvSpPr>
          <p:cNvPr id="9220" name="TextBox 7"/>
          <p:cNvSpPr txBox="1">
            <a:spLocks noChangeArrowheads="1"/>
          </p:cNvSpPr>
          <p:nvPr/>
        </p:nvSpPr>
        <p:spPr bwMode="auto">
          <a:xfrm>
            <a:off x="0" y="838200"/>
            <a:ext cx="9144000" cy="461963"/>
          </a:xfrm>
          <a:prstGeom prst="rect">
            <a:avLst/>
          </a:prstGeom>
          <a:noFill/>
          <a:ln w="9525">
            <a:noFill/>
            <a:miter lim="800000"/>
            <a:headEnd/>
            <a:tailEnd/>
          </a:ln>
        </p:spPr>
        <p:txBody>
          <a:bodyPr>
            <a:spAutoFit/>
          </a:bodyPr>
          <a:lstStyle/>
          <a:p>
            <a:pPr algn="ctr"/>
            <a:r>
              <a:rPr lang="es-ES_tradnl" altLang="es-ES" sz="2400" b="1"/>
              <a:t>Gastos GSN como % do total – </a:t>
            </a:r>
            <a:r>
              <a:rPr lang="pt-BR" altLang="es-ES" sz="2400" b="1"/>
              <a:t>Países selecionados </a:t>
            </a:r>
            <a:r>
              <a:rPr lang="es-ES_tradnl" altLang="es-ES" sz="2400" b="1"/>
              <a:t>ALC (2012)</a:t>
            </a:r>
            <a:endParaRPr lang="es-ES" altLang="es-ES" sz="2400" b="1"/>
          </a:p>
        </p:txBody>
      </p:sp>
      <p:sp>
        <p:nvSpPr>
          <p:cNvPr id="9221" name="Rectangle 1"/>
          <p:cNvSpPr>
            <a:spLocks noChangeArrowheads="1"/>
          </p:cNvSpPr>
          <p:nvPr/>
        </p:nvSpPr>
        <p:spPr bwMode="auto">
          <a:xfrm>
            <a:off x="238125" y="6535738"/>
            <a:ext cx="8667750" cy="246062"/>
          </a:xfrm>
          <a:prstGeom prst="rect">
            <a:avLst/>
          </a:prstGeom>
          <a:noFill/>
          <a:ln w="9525">
            <a:noFill/>
            <a:miter lim="800000"/>
            <a:headEnd/>
            <a:tailEnd/>
          </a:ln>
        </p:spPr>
        <p:txBody>
          <a:bodyPr>
            <a:spAutoFit/>
          </a:bodyPr>
          <a:lstStyle/>
          <a:p>
            <a:r>
              <a:rPr lang="es-ES_tradnl" altLang="es-ES" sz="1000" u="sng">
                <a:ea typeface="MS PGothic" pitchFamily="34" charset="-128"/>
              </a:rPr>
              <a:t>Fonte</a:t>
            </a:r>
            <a:r>
              <a:rPr lang="es-ES_tradnl" altLang="es-ES" sz="1000">
                <a:ea typeface="MS PGothic" pitchFamily="34" charset="-128"/>
              </a:rPr>
              <a:t>: Plataforma de informação fiscal de GSN do Banco y questionários a Especialistas do Banco. Ano 2012 o mais próximo disponível. </a:t>
            </a:r>
            <a:endParaRPr lang="es-ES" altLang="es-ES" sz="1000">
              <a:ea typeface="MS PGothic" pitchFamily="34" charset="-128"/>
            </a:endParaRPr>
          </a:p>
        </p:txBody>
      </p:sp>
      <p:cxnSp>
        <p:nvCxnSpPr>
          <p:cNvPr id="9" name="Straight Connector 8"/>
          <p:cNvCxnSpPr/>
          <p:nvPr/>
        </p:nvCxnSpPr>
        <p:spPr>
          <a:xfrm flipV="1">
            <a:off x="0" y="779463"/>
            <a:ext cx="9144000" cy="0"/>
          </a:xfrm>
          <a:prstGeom prst="line">
            <a:avLst/>
          </a:prstGeom>
          <a:ln w="12700">
            <a:solidFill>
              <a:srgbClr val="0070C0"/>
            </a:solidFill>
          </a:ln>
        </p:spPr>
        <p:style>
          <a:lnRef idx="1">
            <a:schemeClr val="accent6"/>
          </a:lnRef>
          <a:fillRef idx="0">
            <a:schemeClr val="accent6"/>
          </a:fillRef>
          <a:effectRef idx="0">
            <a:schemeClr val="accent6"/>
          </a:effectRef>
          <a:fontRef idx="minor">
            <a:schemeClr val="tx1"/>
          </a:fontRef>
        </p:style>
      </p:cxnSp>
      <p:pic>
        <p:nvPicPr>
          <p:cNvPr id="9223" name="Picture 8"/>
          <p:cNvPicPr>
            <a:picLocks noChangeAspect="1" noChangeArrowheads="1"/>
          </p:cNvPicPr>
          <p:nvPr/>
        </p:nvPicPr>
        <p:blipFill>
          <a:blip r:embed="rId3"/>
          <a:srcRect/>
          <a:stretch>
            <a:fillRect/>
          </a:stretch>
        </p:blipFill>
        <p:spPr bwMode="auto">
          <a:xfrm>
            <a:off x="101600" y="1343025"/>
            <a:ext cx="8864600" cy="5192713"/>
          </a:xfrm>
          <a:prstGeom prst="rect">
            <a:avLst/>
          </a:prstGeom>
          <a:noFill/>
          <a:ln w="9525">
            <a:noFill/>
            <a:miter lim="800000"/>
            <a:headEnd/>
            <a:tailEnd/>
          </a:ln>
        </p:spPr>
      </p:pic>
    </p:spTree>
  </p:cSld>
  <p:clrMapOvr>
    <a:masterClrMapping/>
  </p:clrMapOvr>
  <p:transition advClick="0" advTm="3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508000" y="71438"/>
            <a:ext cx="8229600" cy="639762"/>
          </a:xfrm>
        </p:spPr>
        <p:txBody>
          <a:bodyPr/>
          <a:lstStyle/>
          <a:p>
            <a:r>
              <a:rPr lang="es-ES_tradnl" altLang="es-AR" sz="3200" b="1" smtClean="0">
                <a:solidFill>
                  <a:srgbClr val="0399CD"/>
                </a:solidFill>
              </a:rPr>
              <a:t>…e crescente dependência de transfêrencias…</a:t>
            </a:r>
          </a:p>
        </p:txBody>
      </p:sp>
      <p:sp>
        <p:nvSpPr>
          <p:cNvPr id="10243" name="Slide Number Placeholder 3"/>
          <p:cNvSpPr txBox="1">
            <a:spLocks/>
          </p:cNvSpPr>
          <p:nvPr/>
        </p:nvSpPr>
        <p:spPr bwMode="auto">
          <a:xfrm>
            <a:off x="6553200" y="6465888"/>
            <a:ext cx="2413000" cy="365125"/>
          </a:xfrm>
          <a:prstGeom prst="rect">
            <a:avLst/>
          </a:prstGeom>
          <a:noFill/>
          <a:ln w="9525">
            <a:noFill/>
            <a:miter lim="800000"/>
            <a:headEnd/>
            <a:tailEnd/>
          </a:ln>
        </p:spPr>
        <p:txBody>
          <a:bodyPr/>
          <a:lstStyle/>
          <a:p>
            <a:pPr algn="r"/>
            <a:fld id="{93191F2F-B5DC-4C3E-A115-355965FB8430}" type="slidenum">
              <a:rPr lang="en-US" altLang="es-AR" sz="1500">
                <a:solidFill>
                  <a:srgbClr val="000000"/>
                </a:solidFill>
                <a:latin typeface="Arial" charset="0"/>
                <a:ea typeface="MS PGothic" pitchFamily="34" charset="-128"/>
              </a:rPr>
              <a:pPr algn="r"/>
              <a:t>9</a:t>
            </a:fld>
            <a:endParaRPr lang="en-US" altLang="es-AR" sz="1500">
              <a:solidFill>
                <a:srgbClr val="000000"/>
              </a:solidFill>
              <a:latin typeface="Arial" charset="0"/>
              <a:ea typeface="MS PGothic" pitchFamily="34" charset="-128"/>
            </a:endParaRPr>
          </a:p>
        </p:txBody>
      </p:sp>
      <p:sp>
        <p:nvSpPr>
          <p:cNvPr id="10244" name="Content Placeholder 3"/>
          <p:cNvSpPr>
            <a:spLocks noGrp="1"/>
          </p:cNvSpPr>
          <p:nvPr>
            <p:ph idx="1"/>
          </p:nvPr>
        </p:nvSpPr>
        <p:spPr>
          <a:xfrm>
            <a:off x="228600" y="1447800"/>
            <a:ext cx="8610600" cy="4800600"/>
          </a:xfrm>
        </p:spPr>
        <p:txBody>
          <a:bodyPr/>
          <a:lstStyle/>
          <a:p>
            <a:pPr marL="1196975" lvl="2" indent="-285750">
              <a:spcBef>
                <a:spcPts val="1200"/>
              </a:spcBef>
              <a:spcAft>
                <a:spcPts val="1200"/>
              </a:spcAft>
              <a:buFontTx/>
              <a:buAutoNum type="romanUcPeriod"/>
            </a:pPr>
            <a:endParaRPr lang="es-ES_tradnl" altLang="es-AR" smtClean="0"/>
          </a:p>
          <a:p>
            <a:pPr marL="1196975" lvl="2" indent="-285750">
              <a:lnSpc>
                <a:spcPct val="150000"/>
              </a:lnSpc>
              <a:spcBef>
                <a:spcPts val="1200"/>
              </a:spcBef>
              <a:spcAft>
                <a:spcPts val="1200"/>
              </a:spcAft>
              <a:buFontTx/>
              <a:buAutoNum type="romanUcPeriod"/>
            </a:pPr>
            <a:endParaRPr lang="es-ES_tradnl" altLang="es-AR" smtClean="0"/>
          </a:p>
        </p:txBody>
      </p:sp>
      <p:sp>
        <p:nvSpPr>
          <p:cNvPr id="10245" name="TextBox 8"/>
          <p:cNvSpPr txBox="1">
            <a:spLocks noChangeArrowheads="1"/>
          </p:cNvSpPr>
          <p:nvPr/>
        </p:nvSpPr>
        <p:spPr bwMode="auto">
          <a:xfrm>
            <a:off x="101600" y="812800"/>
            <a:ext cx="8966200" cy="461963"/>
          </a:xfrm>
          <a:prstGeom prst="rect">
            <a:avLst/>
          </a:prstGeom>
          <a:noFill/>
          <a:ln w="9525">
            <a:noFill/>
            <a:miter lim="800000"/>
            <a:headEnd/>
            <a:tailEnd/>
          </a:ln>
        </p:spPr>
        <p:txBody>
          <a:bodyPr>
            <a:spAutoFit/>
          </a:bodyPr>
          <a:lstStyle/>
          <a:p>
            <a:pPr algn="ctr"/>
            <a:r>
              <a:rPr lang="pt-BR" altLang="es-ES" sz="2400" b="1"/>
              <a:t>Financiamento gasto subnacional ALC (% del PIB) - 2000 vs. 2010</a:t>
            </a:r>
            <a:r>
              <a:rPr lang="pt-BR" altLang="es-ES" sz="2400" b="1" baseline="30000"/>
              <a:t>1</a:t>
            </a:r>
            <a:endParaRPr lang="pt-BR" altLang="es-ES" sz="2400" b="1"/>
          </a:p>
        </p:txBody>
      </p:sp>
      <p:sp>
        <p:nvSpPr>
          <p:cNvPr id="10246" name="Rectangle 1"/>
          <p:cNvSpPr>
            <a:spLocks noChangeArrowheads="1"/>
          </p:cNvSpPr>
          <p:nvPr/>
        </p:nvSpPr>
        <p:spPr bwMode="auto">
          <a:xfrm>
            <a:off x="238125" y="6535738"/>
            <a:ext cx="8667750" cy="246062"/>
          </a:xfrm>
          <a:prstGeom prst="rect">
            <a:avLst/>
          </a:prstGeom>
          <a:noFill/>
          <a:ln w="9525">
            <a:noFill/>
            <a:miter lim="800000"/>
            <a:headEnd/>
            <a:tailEnd/>
          </a:ln>
        </p:spPr>
        <p:txBody>
          <a:bodyPr>
            <a:spAutoFit/>
          </a:bodyPr>
          <a:lstStyle/>
          <a:p>
            <a:r>
              <a:rPr lang="es-ES_tradnl" altLang="es-ES" sz="1000" baseline="30000">
                <a:ea typeface="MS PGothic" pitchFamily="34" charset="-128"/>
              </a:rPr>
              <a:t>1</a:t>
            </a:r>
            <a:r>
              <a:rPr lang="es-ES_tradnl" altLang="es-ES" sz="1000">
                <a:ea typeface="MS PGothic" pitchFamily="34" charset="-128"/>
              </a:rPr>
              <a:t> Ano mais próximo disponível a 2000 e 2010. </a:t>
            </a:r>
            <a:r>
              <a:rPr lang="es-ES_tradnl" altLang="es-ES" sz="1000" u="sng">
                <a:ea typeface="MS PGothic" pitchFamily="34" charset="-128"/>
              </a:rPr>
              <a:t>Fonte</a:t>
            </a:r>
            <a:r>
              <a:rPr lang="es-ES_tradnl" altLang="es-ES" sz="1000">
                <a:ea typeface="MS PGothic" pitchFamily="34" charset="-128"/>
              </a:rPr>
              <a:t>: Questionário a Especialistas do Banco na região. </a:t>
            </a:r>
            <a:endParaRPr lang="es-ES" altLang="es-ES" sz="1000">
              <a:ea typeface="MS PGothic" pitchFamily="34" charset="-128"/>
            </a:endParaRPr>
          </a:p>
        </p:txBody>
      </p:sp>
      <p:cxnSp>
        <p:nvCxnSpPr>
          <p:cNvPr id="10" name="Straight Connector 9"/>
          <p:cNvCxnSpPr/>
          <p:nvPr/>
        </p:nvCxnSpPr>
        <p:spPr>
          <a:xfrm flipV="1">
            <a:off x="0" y="765175"/>
            <a:ext cx="9144000" cy="0"/>
          </a:xfrm>
          <a:prstGeom prst="line">
            <a:avLst/>
          </a:prstGeom>
          <a:ln w="12700">
            <a:solidFill>
              <a:srgbClr val="0070C0"/>
            </a:solidFill>
          </a:ln>
        </p:spPr>
        <p:style>
          <a:lnRef idx="1">
            <a:schemeClr val="accent6"/>
          </a:lnRef>
          <a:fillRef idx="0">
            <a:schemeClr val="accent6"/>
          </a:fillRef>
          <a:effectRef idx="0">
            <a:schemeClr val="accent6"/>
          </a:effectRef>
          <a:fontRef idx="minor">
            <a:schemeClr val="tx1"/>
          </a:fontRef>
        </p:style>
      </p:cxnSp>
      <p:pic>
        <p:nvPicPr>
          <p:cNvPr id="10248" name="Picture 9"/>
          <p:cNvPicPr>
            <a:picLocks noChangeAspect="1" noChangeArrowheads="1"/>
          </p:cNvPicPr>
          <p:nvPr/>
        </p:nvPicPr>
        <p:blipFill>
          <a:blip r:embed="rId3"/>
          <a:srcRect/>
          <a:stretch>
            <a:fillRect/>
          </a:stretch>
        </p:blipFill>
        <p:spPr bwMode="auto">
          <a:xfrm>
            <a:off x="230188" y="1314450"/>
            <a:ext cx="8682037" cy="5221288"/>
          </a:xfrm>
          <a:prstGeom prst="rect">
            <a:avLst/>
          </a:prstGeom>
          <a:noFill/>
          <a:ln w="9525">
            <a:noFill/>
            <a:miter lim="800000"/>
            <a:headEnd/>
            <a:tailEnd/>
          </a:ln>
        </p:spPr>
      </p:pic>
    </p:spTree>
  </p:cSld>
  <p:clrMapOvr>
    <a:masterClrMapping/>
  </p:clrMapOvr>
  <p:transition advClick="0" advTm="3000"/>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D16568C9FBB4C94DA1C552133E227C12" ma:contentTypeVersion="1" ma:contentTypeDescription="Crear nuevo documento." ma:contentTypeScope="" ma:versionID="86c4ca5abb6b60f1086e44e76f99e696">
  <xsd:schema xmlns:xsd="http://www.w3.org/2001/XMLSchema" xmlns:xs="http://www.w3.org/2001/XMLSchema" xmlns:p="http://schemas.microsoft.com/office/2006/metadata/properties" xmlns:ns1="http://schemas.microsoft.com/sharepoint/v3" targetNamespace="http://schemas.microsoft.com/office/2006/metadata/properties" ma:root="true" ma:fieldsID="0fa58ab6bdef439119b64b6b50b7cac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description="Fecha de inicio programada es una columna del sitio que crea la característica Publicación. Se usa para especificar la fecha y la hora a la que esta página se presentará por primera vez a los visitantes del sitio." ma:hidden="true" ma:internalName="PublishingStartDate">
      <xsd:simpleType>
        <xsd:restriction base="dms:Unknown"/>
      </xsd:simpleType>
    </xsd:element>
    <xsd:element name="PublishingExpirationDate" ma:index="9" nillable="true" ma:displayName="Fecha de finalización programada" ma:description="Fecha de finalización programada es una columna del sitio que crea la característica Publicación. Se usa para especificar la fecha y la hora a la que esta página dejará de presentarse a los visitantes del sitio."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AE50694-61EB-4DCE-B738-37C66E67513F}">
  <ds:schemaRefs>
    <ds:schemaRef ds:uri="http://schemas.microsoft.com/sharepoint/v3/contenttype/forms"/>
  </ds:schemaRefs>
</ds:datastoreItem>
</file>

<file path=customXml/itemProps2.xml><?xml version="1.0" encoding="utf-8"?>
<ds:datastoreItem xmlns:ds="http://schemas.openxmlformats.org/officeDocument/2006/customXml" ds:itemID="{33B8D8CE-9ECF-492F-B6E3-CE3D4A47E3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EFDA77B-6EDE-4E41-9864-C2A16BFCF60A}">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1468</TotalTime>
  <Words>2411</Words>
  <Application>Microsoft Office PowerPoint</Application>
  <PresentationFormat>Apresentação na tela (4:3)</PresentationFormat>
  <Paragraphs>196</Paragraphs>
  <Slides>18</Slides>
  <Notes>15</Notes>
  <HiddenSlides>0</HiddenSlides>
  <MMClips>0</MMClips>
  <ScaleCrop>false</ScaleCrop>
  <HeadingPairs>
    <vt:vector size="8" baseType="variant">
      <vt:variant>
        <vt:lpstr>Fontes usadas</vt:lpstr>
      </vt:variant>
      <vt:variant>
        <vt:i4>5</vt:i4>
      </vt:variant>
      <vt:variant>
        <vt:lpstr>Tema</vt:lpstr>
      </vt:variant>
      <vt:variant>
        <vt:i4>1</vt:i4>
      </vt:variant>
      <vt:variant>
        <vt:lpstr>Servidores OLE incorporados</vt:lpstr>
      </vt:variant>
      <vt:variant>
        <vt:i4>1</vt:i4>
      </vt:variant>
      <vt:variant>
        <vt:lpstr>Títulos de slides</vt:lpstr>
      </vt:variant>
      <vt:variant>
        <vt:i4>18</vt:i4>
      </vt:variant>
    </vt:vector>
  </HeadingPairs>
  <TitlesOfParts>
    <vt:vector size="25" baseType="lpstr">
      <vt:lpstr>Calibri</vt:lpstr>
      <vt:lpstr>Arial</vt:lpstr>
      <vt:lpstr>MS PGothic</vt:lpstr>
      <vt:lpstr>Wingdings</vt:lpstr>
      <vt:lpstr>Arial Black</vt:lpstr>
      <vt:lpstr>Office Theme</vt:lpstr>
      <vt:lpstr>Paintbrush Picture</vt:lpstr>
      <vt:lpstr>Slide 1</vt:lpstr>
      <vt:lpstr>Slide 2</vt:lpstr>
      <vt:lpstr>Contexto</vt:lpstr>
      <vt:lpstr>Contexto – Avanços da descentralização na ALC…</vt:lpstr>
      <vt:lpstr>Contexto</vt:lpstr>
      <vt:lpstr>Contexto</vt:lpstr>
      <vt:lpstr>Slide 7</vt:lpstr>
      <vt:lpstr>...com elevada heterogeneidade entre países…</vt:lpstr>
      <vt:lpstr>…e crescente dependência de transfêrencias…</vt:lpstr>
      <vt:lpstr>…Comparativo com outras regiões…</vt:lpstr>
      <vt:lpstr>…como parte do diagnóstico setorial (I)</vt:lpstr>
      <vt:lpstr>…como parte do diagnóstico setorial (II)</vt:lpstr>
      <vt:lpstr>Desafios do Setor</vt:lpstr>
      <vt:lpstr>Vantagens comparativas BID</vt:lpstr>
      <vt:lpstr>Princípios de intervenção no Setor</vt:lpstr>
      <vt:lpstr>Slide 16</vt:lpstr>
      <vt:lpstr>Dimensões do êxito</vt:lpstr>
      <vt:lpstr>Slide 18</vt:lpstr>
    </vt:vector>
  </TitlesOfParts>
  <Company>jwt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nialvarez</dc:creator>
  <cp:lastModifiedBy>IrmaBC</cp:lastModifiedBy>
  <cp:revision>150</cp:revision>
  <cp:lastPrinted>2015-04-10T21:28:53Z</cp:lastPrinted>
  <dcterms:created xsi:type="dcterms:W3CDTF">2015-01-06T18:54:59Z</dcterms:created>
  <dcterms:modified xsi:type="dcterms:W3CDTF">2016-06-06T18:40:53Z</dcterms:modified>
</cp:coreProperties>
</file>