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15"/>
  </p:notesMasterIdLst>
  <p:sldIdLst>
    <p:sldId id="264" r:id="rId2"/>
    <p:sldId id="265" r:id="rId3"/>
    <p:sldId id="266" r:id="rId4"/>
    <p:sldId id="257" r:id="rId5"/>
    <p:sldId id="269" r:id="rId6"/>
    <p:sldId id="270" r:id="rId7"/>
    <p:sldId id="271" r:id="rId8"/>
    <p:sldId id="262" r:id="rId9"/>
    <p:sldId id="272" r:id="rId10"/>
    <p:sldId id="273" r:id="rId11"/>
    <p:sldId id="274" r:id="rId12"/>
    <p:sldId id="276" r:id="rId13"/>
    <p:sldId id="259" r:id="rId1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w Cen MT" pitchFamily="34" charset="0"/>
        <a:ea typeface="Tw Cen MT" pitchFamily="34" charset="0"/>
        <a:cs typeface="Tw Cen MT" pitchFamily="34" charset="0"/>
        <a:sym typeface="Tw Cen MT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  <p:clrMru>
    <a:srgbClr val="99CCFF"/>
    <a:srgbClr val="0099FF"/>
    <a:srgbClr val="6699FF"/>
    <a:srgbClr val="666699"/>
    <a:srgbClr val="3399FF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50" autoAdjust="0"/>
  </p:normalViewPr>
  <p:slideViewPr>
    <p:cSldViewPr>
      <p:cViewPr varScale="1">
        <p:scale>
          <a:sx n="111" d="100"/>
          <a:sy n="111" d="100"/>
        </p:scale>
        <p:origin x="-24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>
                <a:sym typeface="Avenir Roman" charset="0"/>
              </a:rPr>
              <a:t>Click to edit Master text styles</a:t>
            </a:r>
          </a:p>
          <a:p>
            <a:pPr lvl="1"/>
            <a:r>
              <a:rPr lang="pt-BR" noProof="0" smtClean="0">
                <a:sym typeface="Avenir Roman" charset="0"/>
              </a:rPr>
              <a:t>Second level</a:t>
            </a:r>
          </a:p>
          <a:p>
            <a:pPr lvl="2"/>
            <a:r>
              <a:rPr lang="pt-BR" noProof="0" smtClean="0">
                <a:sym typeface="Avenir Roman" charset="0"/>
              </a:rPr>
              <a:t>Third level</a:t>
            </a:r>
          </a:p>
          <a:p>
            <a:pPr lvl="3"/>
            <a:r>
              <a:rPr lang="pt-BR" noProof="0" smtClean="0">
                <a:sym typeface="Avenir Roman" charset="0"/>
              </a:rPr>
              <a:t>Fourth level</a:t>
            </a:r>
          </a:p>
          <a:p>
            <a:pPr lvl="4"/>
            <a:r>
              <a:rPr lang="pt-BR" noProof="0" smtClean="0">
                <a:sym typeface="Avenir Roman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venir Roman"/>
              <a:ea typeface="Avenir Roman"/>
              <a:cs typeface="Avenir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venir Roman"/>
              <a:ea typeface="Avenir Roman"/>
              <a:cs typeface="Avenir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venir Roman"/>
              <a:ea typeface="Avenir Roman"/>
              <a:cs typeface="Avenir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venir Roman"/>
              <a:ea typeface="Avenir Roman"/>
              <a:cs typeface="Avenir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5880B1-FB97-4B0D-965F-D8157BC388A5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D1210F-8E5A-4A0C-9D5E-0714574CDC5E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A375CD-8AE4-4B6D-A7CF-9ADA6E85AC27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>
              <a:defRPr sz="1050"/>
            </a:lvl2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ogo_email_portugues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60350"/>
            <a:ext cx="1438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4F97B3-BB37-4A92-A8F0-14A216A62A35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059F99-6C8E-4115-B455-2541AC6D46A3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C201F3-9412-4552-81A2-1E4E08C84EBB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951C01-D041-4E3D-8E47-B9A488D2EEA0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BF25ED-88BB-41F8-A00B-8DFE1FD34EA2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logo_email_portugues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60350"/>
            <a:ext cx="1438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E315EA-CD46-4BBB-8311-E95DB528B68C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>
              <a:sym typeface="Helvetica" pitchFamily="34" charset="0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F67314-C6B4-4E50-AE53-677FCB5E72B4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/>
          </p:cNvSpPr>
          <p:nvPr/>
        </p:nvSpPr>
        <p:spPr bwMode="auto">
          <a:xfrm>
            <a:off x="0" y="1235075"/>
            <a:ext cx="9144000" cy="3190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 cap="flat" cmpd="sng">
            <a:noFill/>
            <a:prstDash val="solid"/>
            <a:miter lim="0"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1027" name="AutoShape 2"/>
          <p:cNvSpPr>
            <a:spLocks/>
          </p:cNvSpPr>
          <p:nvPr/>
        </p:nvSpPr>
        <p:spPr bwMode="auto">
          <a:xfrm>
            <a:off x="0" y="1279525"/>
            <a:ext cx="533400" cy="2286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 w="12700" cap="flat" cmpd="sng">
            <a:noFill/>
            <a:prstDash val="solid"/>
            <a:miter lim="0"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1028" name="AutoShape 3"/>
          <p:cNvSpPr>
            <a:spLocks/>
          </p:cNvSpPr>
          <p:nvPr/>
        </p:nvSpPr>
        <p:spPr bwMode="auto">
          <a:xfrm>
            <a:off x="590550" y="1279525"/>
            <a:ext cx="8553450" cy="2286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 w="12700" cap="flat" cmpd="sng">
            <a:noFill/>
            <a:prstDash val="solid"/>
            <a:miter lim="0"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2" name="Rectangle 4"/>
          <p:cNvSpPr>
            <a:spLocks noGrp="1"/>
          </p:cNvSpPr>
          <p:nvPr>
            <p:ph type="sldNum" sz="quarter" idx="2"/>
          </p:nvPr>
        </p:nvSpPr>
        <p:spPr bwMode="auto">
          <a:xfrm>
            <a:off x="0" y="1252538"/>
            <a:ext cx="533400" cy="280987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ctr" eaLnBrk="1">
              <a:defRPr/>
            </a:lvl1pPr>
          </a:lstStyle>
          <a:p>
            <a:fld id="{BCE51802-8128-41FA-9928-4CF86C8DF19A}" type="slidenum">
              <a:rPr lang="pt-BR" altLang="en-US"/>
              <a:pPr/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  <p:pic>
        <p:nvPicPr>
          <p:cNvPr id="1030" name="Imagem 3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44" r:id="rId2"/>
    <p:sldLayoutId id="2147483736" r:id="rId3"/>
    <p:sldLayoutId id="2147483737" r:id="rId4"/>
    <p:sldLayoutId id="2147483738" r:id="rId5"/>
    <p:sldLayoutId id="2147483739" r:id="rId6"/>
    <p:sldLayoutId id="2147483745" r:id="rId7"/>
    <p:sldLayoutId id="2147483740" r:id="rId8"/>
    <p:sldLayoutId id="2147483741" r:id="rId9"/>
    <p:sldLayoutId id="2147483742" r:id="rId10"/>
    <p:sldLayoutId id="2147483743" r:id="rId11"/>
    <p:sldLayoutId id="2147483746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patriciagb@iadb.or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body" idx="1"/>
          </p:nvPr>
        </p:nvSpPr>
        <p:spPr bwMode="auto">
          <a:xfrm>
            <a:off x="495300" y="1708150"/>
            <a:ext cx="8153400" cy="337661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547688" lvl="1" indent="-319088" defTabSz="914400" eaLnBrk="1">
              <a:lnSpc>
                <a:spcPct val="80000"/>
              </a:lnSpc>
              <a:spcBef>
                <a:spcPts val="1600"/>
              </a:spcBef>
              <a:buClr>
                <a:srgbClr val="B2B2B2"/>
              </a:buClr>
              <a:buSzPct val="60000"/>
              <a:buFont typeface="Wingdings" pitchFamily="2" charset="2"/>
              <a:buChar char="v"/>
              <a:defRPr/>
            </a:pPr>
            <a:endParaRPr lang="pt-BR" altLang="en-US" sz="2600" kern="1200" dirty="0" smtClean="0">
              <a:latin typeface="Trebuchet MS" pitchFamily="34" charset="0"/>
              <a:sym typeface="Tw Cen MT" pitchFamily="34" charset="0"/>
            </a:endParaRPr>
          </a:p>
          <a:p>
            <a:pPr marL="547688" lvl="1" indent="-319088" defTabSz="914400" eaLnBrk="1">
              <a:lnSpc>
                <a:spcPct val="80000"/>
              </a:lnSpc>
              <a:spcBef>
                <a:spcPts val="1600"/>
              </a:spcBef>
              <a:buClr>
                <a:srgbClr val="B2B2B2"/>
              </a:buClr>
              <a:buSzPct val="60000"/>
              <a:buFont typeface="Wingdings" pitchFamily="2" charset="2"/>
              <a:buChar char="v"/>
              <a:defRPr/>
            </a:pPr>
            <a:r>
              <a:rPr lang="pt-BR" altLang="en-US" sz="2600" b="1" kern="1200" dirty="0" smtClean="0">
                <a:latin typeface="+mj-lt"/>
                <a:sym typeface="Tw Cen MT" pitchFamily="34" charset="0"/>
              </a:rPr>
              <a:t>Eixos </a:t>
            </a:r>
            <a:r>
              <a:rPr lang="pt-BR" altLang="en-US" sz="2600" b="1" kern="1200" dirty="0">
                <a:latin typeface="+mj-lt"/>
                <a:sym typeface="Tw Cen MT" pitchFamily="34" charset="0"/>
              </a:rPr>
              <a:t>Estratégicos </a:t>
            </a:r>
            <a:r>
              <a:rPr lang="pt-BR" altLang="en-US" sz="2600" b="1" kern="1200" dirty="0" smtClean="0">
                <a:latin typeface="+mj-lt"/>
                <a:sym typeface="Tw Cen MT" pitchFamily="34" charset="0"/>
              </a:rPr>
              <a:t>da COGEP e</a:t>
            </a:r>
            <a:r>
              <a:rPr lang="pt-BR" altLang="en-US" sz="2600" b="1" dirty="0" smtClean="0">
                <a:latin typeface="+mj-lt"/>
              </a:rPr>
              <a:t> </a:t>
            </a:r>
            <a:r>
              <a:rPr lang="pt-BR" altLang="en-US" sz="2600" b="1" dirty="0">
                <a:latin typeface="+mj-lt"/>
              </a:rPr>
              <a:t>Perspectivas para 2015</a:t>
            </a:r>
          </a:p>
          <a:p>
            <a:pPr marL="547688" lvl="1" indent="-319088" defTabSz="914400" eaLnBrk="1">
              <a:lnSpc>
                <a:spcPct val="80000"/>
              </a:lnSpc>
              <a:spcBef>
                <a:spcPts val="1600"/>
              </a:spcBef>
              <a:buClr>
                <a:srgbClr val="B2B2B2"/>
              </a:buClr>
              <a:buSzPct val="60000"/>
              <a:buFont typeface="Wingdings" pitchFamily="2" charset="2"/>
              <a:buChar char="v"/>
              <a:defRPr/>
            </a:pPr>
            <a:endParaRPr lang="pt-BR" altLang="en-US" sz="2600" kern="1200" dirty="0" smtClean="0">
              <a:latin typeface="+mj-lt"/>
              <a:sym typeface="Tw Cen MT" pitchFamily="34" charset="0"/>
            </a:endParaRPr>
          </a:p>
          <a:p>
            <a:pPr marL="547688" lvl="1" indent="-319088" defTabSz="914400" eaLnBrk="1">
              <a:lnSpc>
                <a:spcPct val="80000"/>
              </a:lnSpc>
              <a:spcBef>
                <a:spcPts val="1600"/>
              </a:spcBef>
              <a:buClr>
                <a:srgbClr val="B2B2B2"/>
              </a:buClr>
              <a:buSzPct val="60000"/>
              <a:buFont typeface="Wingdings" pitchFamily="2" charset="2"/>
              <a:buChar char="v"/>
              <a:defRPr/>
            </a:pPr>
            <a:r>
              <a:rPr lang="pt-BR" altLang="en-US" sz="2600" b="1" kern="1200" dirty="0">
                <a:latin typeface="+mj-lt"/>
                <a:sym typeface="Tw Cen MT" pitchFamily="34" charset="0"/>
              </a:rPr>
              <a:t>Proposta </a:t>
            </a:r>
            <a:r>
              <a:rPr lang="pt-BR" altLang="en-US" sz="2600" b="1" kern="1200" dirty="0" smtClean="0">
                <a:latin typeface="+mj-lt"/>
                <a:sym typeface="Tw Cen MT" pitchFamily="34" charset="0"/>
              </a:rPr>
              <a:t>de Estrutura </a:t>
            </a:r>
            <a:r>
              <a:rPr lang="pt-BR" altLang="en-US" sz="2600" b="1" kern="1200" dirty="0">
                <a:latin typeface="+mj-lt"/>
                <a:sym typeface="Tw Cen MT" pitchFamily="34" charset="0"/>
              </a:rPr>
              <a:t>Básica para as Reuniões </a:t>
            </a:r>
            <a:r>
              <a:rPr lang="pt-BR" altLang="en-US" sz="2600" b="1" kern="1200" dirty="0" smtClean="0">
                <a:latin typeface="+mj-lt"/>
                <a:sym typeface="Tw Cen MT" pitchFamily="34" charset="0"/>
              </a:rPr>
              <a:t>Ordinárias</a:t>
            </a:r>
            <a:endParaRPr lang="pt-BR" altLang="en-US" sz="2600" b="1" kern="1200" dirty="0">
              <a:latin typeface="+mj-lt"/>
              <a:sym typeface="Tw Cen MT" pitchFamily="34" charset="0"/>
            </a:endParaRPr>
          </a:p>
          <a:p>
            <a:pPr marL="547688" lvl="1" indent="-319088" defTabSz="914400" eaLnBrk="1">
              <a:lnSpc>
                <a:spcPct val="80000"/>
              </a:lnSpc>
              <a:spcBef>
                <a:spcPts val="1600"/>
              </a:spcBef>
              <a:buClr>
                <a:srgbClr val="B2B2B2"/>
              </a:buClr>
              <a:buSzPct val="60000"/>
              <a:buFont typeface="Wingdings" pitchFamily="2" charset="2"/>
              <a:buChar char="v"/>
              <a:defRPr/>
            </a:pPr>
            <a:endParaRPr lang="pt-BR" altLang="en-US" sz="2600" kern="1200" dirty="0" smtClean="0">
              <a:latin typeface="Trebuchet MS" pitchFamily="34" charset="0"/>
              <a:sym typeface="Tw Cen MT" pitchFamily="34" charset="0"/>
            </a:endParaRPr>
          </a:p>
          <a:p>
            <a:pPr marL="319088" indent="-319088" defTabSz="914400" eaLnBrk="1">
              <a:spcBef>
                <a:spcPts val="700"/>
              </a:spcBef>
              <a:buClr>
                <a:srgbClr val="B2B2B2"/>
              </a:buClr>
              <a:buSzPct val="60000"/>
              <a:buFont typeface="Wingdings" pitchFamily="2" charset="2"/>
              <a:buChar char="v"/>
              <a:defRPr/>
            </a:pPr>
            <a:endParaRPr lang="pt-BR" altLang="en-US" sz="2600" kern="1200" dirty="0">
              <a:latin typeface="Trebuchet MS" pitchFamily="34" charset="0"/>
              <a:sym typeface="Tw Cen MT" pitchFamily="34" charset="0"/>
            </a:endParaRPr>
          </a:p>
        </p:txBody>
      </p:sp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684213" y="1089025"/>
            <a:ext cx="7632700" cy="538163"/>
            <a:chOff x="0" y="-1"/>
            <a:chExt cx="7631253" cy="536577"/>
          </a:xfrm>
        </p:grpSpPr>
        <p:sp>
          <p:nvSpPr>
            <p:cNvPr id="6148" name="AutoShape 3"/>
            <p:cNvSpPr>
              <a:spLocks/>
            </p:cNvSpPr>
            <p:nvPr/>
          </p:nvSpPr>
          <p:spPr bwMode="auto">
            <a:xfrm>
              <a:off x="0" y="-1"/>
              <a:ext cx="7594600" cy="536577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eaLnBrk="1">
                <a:lnSpc>
                  <a:spcPct val="80000"/>
                </a:lnSpc>
                <a:spcBef>
                  <a:spcPts val="1000"/>
                </a:spcBef>
              </a:pPr>
              <a:r>
                <a:rPr lang="pt-BR" altLang="en-US" sz="2800">
                  <a:solidFill>
                    <a:srgbClr val="FFFFFF"/>
                  </a:solidFill>
                </a:rPr>
                <a:t> </a:t>
              </a:r>
              <a:endParaRPr lang="pt-BR" altLang="en-US"/>
            </a:p>
          </p:txBody>
        </p:sp>
        <p:sp>
          <p:nvSpPr>
            <p:cNvPr id="2055" name="AutoShape 4"/>
            <p:cNvSpPr>
              <a:spLocks/>
            </p:cNvSpPr>
            <p:nvPr/>
          </p:nvSpPr>
          <p:spPr bwMode="auto">
            <a:xfrm>
              <a:off x="0" y="25324"/>
              <a:ext cx="7631253" cy="485927"/>
            </a:xfrm>
            <a:custGeom>
              <a:avLst/>
              <a:gdLst>
                <a:gd name="T0" fmla="*/ 3815627 w 21600"/>
                <a:gd name="T1" fmla="*/ 242571 h 21600"/>
                <a:gd name="T2" fmla="*/ 3815627 w 21600"/>
                <a:gd name="T3" fmla="*/ 242571 h 21600"/>
                <a:gd name="T4" fmla="*/ 3815627 w 21600"/>
                <a:gd name="T5" fmla="*/ 242571 h 21600"/>
                <a:gd name="T6" fmla="*/ 3815627 w 21600"/>
                <a:gd name="T7" fmla="*/ 24257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1pPr>
              <a:lvl2pPr marL="742950" indent="-285750" eaLnBrk="0"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2pPr>
              <a:lvl3pPr marL="1143000" indent="-228600" eaLnBrk="0"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3pPr>
              <a:lvl4pPr marL="1600200" indent="-228600" eaLnBrk="0"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4pPr>
              <a:lvl5pPr marL="2057400" indent="-228600" eaLnBrk="0"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Tw Cen MT" pitchFamily="34" charset="0"/>
                  <a:ea typeface="Tw Cen MT" pitchFamily="34" charset="0"/>
                  <a:cs typeface="Tw Cen MT" pitchFamily="34" charset="0"/>
                  <a:sym typeface="Tw Cen MT" pitchFamily="34" charset="0"/>
                </a:defRPr>
              </a:lvl9pPr>
            </a:lstStyle>
            <a:p>
              <a:pPr marL="0" lvl="1" indent="0" eaLnBrk="1">
                <a:lnSpc>
                  <a:spcPct val="80000"/>
                </a:lnSpc>
                <a:spcBef>
                  <a:spcPts val="1600"/>
                </a:spcBef>
                <a:defRPr/>
              </a:pPr>
              <a:endParaRPr lang="pt-BR" altLang="en-US" sz="2600" dirty="0" smtClean="0">
                <a:latin typeface="Trebuchet MS" pitchFamily="34" charset="0"/>
                <a:ea typeface="+mn-ea"/>
                <a:cs typeface="+mn-cs"/>
                <a:sym typeface="Helvetica" pitchFamily="34" charset="0"/>
              </a:endParaRPr>
            </a:p>
            <a:p>
              <a:pPr marL="0" lvl="1" indent="0" algn="ctr" eaLnBrk="1">
                <a:lnSpc>
                  <a:spcPct val="80000"/>
                </a:lnSpc>
                <a:spcBef>
                  <a:spcPts val="1600"/>
                </a:spcBef>
                <a:defRPr/>
              </a:pPr>
              <a:r>
                <a:rPr lang="pt-BR" altLang="en-US" sz="2600" b="1" dirty="0" smtClean="0">
                  <a:latin typeface="Trebuchet MS" pitchFamily="34" charset="0"/>
                  <a:ea typeface="+mn-ea"/>
                  <a:cs typeface="+mn-cs"/>
                  <a:sym typeface="Helvetica" pitchFamily="34" charset="0"/>
                </a:rPr>
                <a:t> </a:t>
              </a:r>
              <a:r>
                <a:rPr lang="pt-BR" altLang="en-US" sz="2600" b="1" dirty="0" smtClean="0">
                  <a:latin typeface="+mj-lt"/>
                  <a:ea typeface="+mn-ea"/>
                  <a:cs typeface="+mn-cs"/>
                  <a:sym typeface="Helvetica" pitchFamily="34" charset="0"/>
                </a:rPr>
                <a:t>9ª. Reunião da COGEP – Fortaleza, Ceará </a:t>
              </a:r>
              <a:endParaRPr lang="pt-BR" altLang="en-US" sz="2600" b="1" dirty="0">
                <a:latin typeface="+mj-lt"/>
              </a:endParaRPr>
            </a:p>
            <a:p>
              <a:pPr eaLnBrk="1">
                <a:lnSpc>
                  <a:spcPct val="80000"/>
                </a:lnSpc>
                <a:spcBef>
                  <a:spcPts val="1600"/>
                </a:spcBef>
                <a:defRPr/>
              </a:pPr>
              <a:r>
                <a:rPr lang="pt-BR" altLang="en-US" sz="2600" dirty="0" smtClean="0">
                  <a:latin typeface="+mj-lt"/>
                  <a:ea typeface="+mn-ea"/>
                  <a:cs typeface="+mn-cs"/>
                  <a:sym typeface="Helvetica" pitchFamily="34" charset="0"/>
                </a:rPr>
                <a:t> </a:t>
              </a:r>
              <a:endParaRPr lang="pt-BR" altLang="en-US" sz="2600" dirty="0">
                <a:latin typeface="+mj-lt"/>
                <a:ea typeface="+mn-ea"/>
                <a:cs typeface="+mn-cs"/>
                <a:sym typeface="Helvetica" pitchFamily="34" charset="0"/>
              </a:endParaRPr>
            </a:p>
          </p:txBody>
        </p:sp>
      </p:grpSp>
    </p:spTree>
  </p:cSld>
  <p:clrMapOvr>
    <a:masterClrMapping/>
  </p:clrMapOvr>
  <p:transition spd="med"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827088" y="1412875"/>
          <a:ext cx="7561262" cy="4302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4"/>
                <a:gridCol w="2088232"/>
                <a:gridCol w="1656606"/>
              </a:tblGrid>
              <a:tr h="7492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Temas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Parcerias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Periodicidade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ctr">
                    <a:solidFill>
                      <a:srgbClr val="99CCFF"/>
                    </a:solidFill>
                  </a:tcPr>
                </a:tc>
              </a:tr>
              <a:tr h="3552893">
                <a:tc>
                  <a:txBody>
                    <a:bodyPr/>
                    <a:lstStyle/>
                    <a:p>
                      <a:pPr algn="l" fontAlgn="t"/>
                      <a:endParaRPr lang="pt-BR" sz="1600" b="1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BR" sz="1600" b="1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BR" sz="1600" b="1" u="none" strike="noStrike" dirty="0" smtClean="0">
                          <a:effectLst/>
                        </a:rPr>
                        <a:t>Painéis estratégicos  (temas</a:t>
                      </a:r>
                      <a:r>
                        <a:rPr lang="pt-BR" sz="1600" b="1" u="none" strike="noStrike" baseline="0" dirty="0" smtClean="0">
                          <a:effectLst/>
                        </a:rPr>
                        <a:t> sugeridos)</a:t>
                      </a:r>
                      <a:r>
                        <a:rPr lang="pt-BR" sz="1600" b="1" u="none" strike="noStrike" dirty="0" smtClean="0">
                          <a:effectLst/>
                        </a:rPr>
                        <a:t>: 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dirty="0" err="1" smtClean="0">
                          <a:effectLst/>
                        </a:rPr>
                        <a:t>Redesim</a:t>
                      </a:r>
                      <a:endParaRPr lang="pt-BR" sz="1600" b="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dirty="0" smtClean="0">
                          <a:effectLst/>
                        </a:rPr>
                        <a:t>Relações Público-Privadas – RPP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dirty="0" smtClean="0">
                          <a:effectLst/>
                        </a:rPr>
                        <a:t>Gestão por Resultados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dirty="0" smtClean="0">
                          <a:effectLst/>
                        </a:rPr>
                        <a:t>Operações urbanas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dirty="0" smtClean="0">
                          <a:effectLst/>
                        </a:rPr>
                        <a:t>Potencial Construtivo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dirty="0" smtClean="0">
                          <a:effectLst/>
                        </a:rPr>
                        <a:t>Transferências governamentais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ABRASF, </a:t>
                      </a:r>
                    </a:p>
                    <a:p>
                      <a:pPr algn="ctr" fontAlgn="ctr"/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Associações de Municípios,</a:t>
                      </a:r>
                    </a:p>
                    <a:p>
                      <a:pPr algn="ctr" fontAlgn="ctr"/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Lincoln </a:t>
                      </a:r>
                      <a:r>
                        <a:rPr lang="pt-BR" sz="1600" b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Institute</a:t>
                      </a: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Ministérios, RFB  e outras instituiçõ</a:t>
                      </a:r>
                      <a:r>
                        <a:rPr lang="pt-B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/>
                </a:tc>
                <a:tc>
                  <a:txBody>
                    <a:bodyPr/>
                    <a:lstStyle/>
                    <a:p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painel em cada Reunião Ordinária</a:t>
                      </a:r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4" marB="0"/>
                </a:tc>
              </a:tr>
            </a:tbl>
          </a:graphicData>
        </a:graphic>
      </p:graphicFrame>
      <p:sp>
        <p:nvSpPr>
          <p:cNvPr id="17424" name="Retângulo 1"/>
          <p:cNvSpPr>
            <a:spLocks noChangeArrowheads="1"/>
          </p:cNvSpPr>
          <p:nvPr/>
        </p:nvSpPr>
        <p:spPr bwMode="auto">
          <a:xfrm>
            <a:off x="1814513" y="16827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/>
            <a:r>
              <a:rPr lang="pt-BR" altLang="en-US" b="1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PROPOSTA DE ESTRUTURA DAS REUNIÕES</a:t>
            </a:r>
            <a:endParaRPr lang="pt-BR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4"/>
          <p:cNvSpPr>
            <a:spLocks/>
          </p:cNvSpPr>
          <p:nvPr/>
        </p:nvSpPr>
        <p:spPr bwMode="auto">
          <a:xfrm>
            <a:off x="1044575" y="304800"/>
            <a:ext cx="6624638" cy="5000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 algn="ctr" eaLnBrk="1"/>
            <a:r>
              <a:rPr lang="pt-BR" altLang="en-US" sz="2000" b="1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PROPOTA DE ESTRUTURA DAS REUNIÕES</a:t>
            </a:r>
            <a:endParaRPr lang="pt-BR" altLang="en-US" sz="200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595313" y="908050"/>
          <a:ext cx="7578725" cy="5329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8026"/>
                <a:gridCol w="1937554"/>
                <a:gridCol w="2383145"/>
              </a:tblGrid>
              <a:tr h="4322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Atividades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Expositores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Periodicidade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>
                    <a:solidFill>
                      <a:srgbClr val="99CCFF"/>
                    </a:solidFill>
                  </a:tcPr>
                </a:tc>
              </a:tr>
              <a:tr h="366798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 smtClean="0">
                          <a:effectLst/>
                        </a:rPr>
                        <a:t>Painéis técnicos e operacionais(temas</a:t>
                      </a:r>
                      <a:r>
                        <a:rPr lang="pt-BR" sz="1600" b="1" u="none" strike="noStrike" baseline="0" dirty="0" smtClean="0">
                          <a:effectLst/>
                        </a:rPr>
                        <a:t> sugeridos)</a:t>
                      </a:r>
                      <a:r>
                        <a:rPr lang="pt-BR" sz="1600" b="1" u="none" strike="noStrike" dirty="0" smtClean="0">
                          <a:effectLst/>
                        </a:rPr>
                        <a:t>: 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Planejamento de investimentos municipais - Plano de ação Fortaleza 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Georeferenciamento</a:t>
                      </a:r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Qualidade do gasto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por resultados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Desenvolvimento de Lideranças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Planejamento Estratégico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Compras governamentais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Escritório de Projetos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Sistemática de M&amp;A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Estrutura e funcionamento das </a:t>
                      </a:r>
                      <a:r>
                        <a:rPr lang="pt-BR" sz="1600" b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UEMs</a:t>
                      </a:r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7" marB="0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Municípios do PNAFM e/ou Convidados</a:t>
                      </a:r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7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painel em cada Reunião Ordinária</a:t>
                      </a:r>
                    </a:p>
                  </a:txBody>
                  <a:tcPr marL="9523" marR="9523" marT="9527" marB="0"/>
                </a:tc>
              </a:tr>
              <a:tr h="122901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Painéis do PNAFM III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Produtos nos Projetos municipais</a:t>
                      </a:r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9" marB="0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Municípios do PNAFM e/ou Convidados</a:t>
                      </a:r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t-BR" sz="16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 demanda, nas Reuniões Ordinárias da COGEP</a:t>
                      </a:r>
                    </a:p>
                  </a:txBody>
                  <a:tcPr marL="9524" marR="9524" marT="9529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ângulo 9"/>
          <p:cNvSpPr>
            <a:spLocks noChangeArrowheads="1"/>
          </p:cNvSpPr>
          <p:nvPr/>
        </p:nvSpPr>
        <p:spPr bwMode="auto">
          <a:xfrm>
            <a:off x="304800" y="1447800"/>
            <a:ext cx="856932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lvl="3" algn="ctr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pt-BR" sz="2400" b="1">
                <a:solidFill>
                  <a:schemeClr val="tx1"/>
                </a:solidFill>
                <a:latin typeface="Arial" pitchFamily="34" charset="0"/>
              </a:rPr>
              <a:t>Ana Lúcia Dezolt</a:t>
            </a:r>
          </a:p>
          <a:p>
            <a:pPr marL="82550" lvl="3" algn="ctr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pt-BR" sz="2400">
                <a:solidFill>
                  <a:schemeClr val="tx1"/>
                </a:solidFill>
                <a:latin typeface="Arial" pitchFamily="34" charset="0"/>
              </a:rPr>
              <a:t>Especialista Sênior em Gestão Fiscal e Municipal</a:t>
            </a:r>
            <a:endParaRPr lang="pt-BR" altLang="pt-BR" sz="2400">
              <a:solidFill>
                <a:schemeClr val="tx1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BID – Banco Interamericano de Desenvolvimento</a:t>
            </a: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S.E.N. Quadra 802 Conjunto F lote 39</a:t>
            </a: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CEP: 70.800-400</a:t>
            </a: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Brasil  - Brasília – DF</a:t>
            </a:r>
            <a:endParaRPr lang="en-US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4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Telefone:</a:t>
            </a:r>
            <a:r>
              <a:rPr lang="en-US" altLang="pt-BR" sz="2400">
                <a:solidFill>
                  <a:srgbClr val="003399"/>
                </a:solidFill>
                <a:latin typeface="Arial" pitchFamily="34" charset="0"/>
              </a:rPr>
              <a:t>(</a:t>
            </a: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61) 3317- 4278</a:t>
            </a: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itchFamily="34" charset="0"/>
            </a:endParaRP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E-Mail </a:t>
            </a:r>
            <a:r>
              <a:rPr lang="en-US" altLang="pt-BR" sz="2400">
                <a:solidFill>
                  <a:srgbClr val="003399"/>
                </a:solidFill>
                <a:latin typeface="Arial" pitchFamily="34" charset="0"/>
                <a:hlinkClick r:id="rId2"/>
              </a:rPr>
              <a:t>–</a:t>
            </a: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 anapa@iadb.org</a:t>
            </a:r>
          </a:p>
          <a:p>
            <a:pPr marL="82550" lvl="3" defTabSz="971550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itchFamily="34" charset="0"/>
              </a:rPr>
              <a:t>Home Page - </a:t>
            </a:r>
            <a:r>
              <a:rPr lang="pt-BR" altLang="pt-BR" sz="2400">
                <a:solidFill>
                  <a:srgbClr val="00B0F0"/>
                </a:solidFill>
                <a:latin typeface="Arial" pitchFamily="34" charset="0"/>
                <a:hlinkClick r:id="rId3"/>
              </a:rPr>
              <a:t>http://www.iadb.org</a:t>
            </a:r>
            <a:endParaRPr lang="pt-BR" altLang="pt-BR" sz="2400">
              <a:solidFill>
                <a:srgbClr val="00B0F0"/>
              </a:solidFill>
              <a:latin typeface="Arial" pitchFamily="34" charset="0"/>
            </a:endParaRPr>
          </a:p>
        </p:txBody>
      </p:sp>
      <p:pic>
        <p:nvPicPr>
          <p:cNvPr id="20483" name="Picture 2" descr="logo_email_portugue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333375"/>
            <a:ext cx="1438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205038"/>
            <a:ext cx="7391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tângulo 2"/>
          <p:cNvSpPr>
            <a:spLocks noChangeArrowheads="1"/>
          </p:cNvSpPr>
          <p:nvPr/>
        </p:nvSpPr>
        <p:spPr bwMode="auto">
          <a:xfrm>
            <a:off x="1331913" y="981075"/>
            <a:ext cx="66960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en-US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BANCO INTERAMERICANO DE DESENVOLVIMENTO</a:t>
            </a:r>
            <a:br>
              <a:rPr lang="pt-BR" altLang="en-US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altLang="en-US" b="1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REPRESENTAÇÃO NO BRASIL</a:t>
            </a:r>
            <a:r>
              <a:rPr lang="pt-BR" altLang="en-US" sz="1600" b="1">
                <a:solidFill>
                  <a:srgbClr val="FF0000"/>
                </a:solidFill>
              </a:rPr>
              <a:t/>
            </a:r>
            <a:br>
              <a:rPr lang="pt-BR" altLang="en-US" sz="1600" b="1">
                <a:solidFill>
                  <a:srgbClr val="FF0000"/>
                </a:solidFill>
              </a:rPr>
            </a:b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"/>
          <p:cNvSpPr>
            <a:spLocks noChangeShapeType="1"/>
          </p:cNvSpPr>
          <p:nvPr/>
        </p:nvSpPr>
        <p:spPr bwMode="auto">
          <a:xfrm flipV="1">
            <a:off x="2971800" y="3810000"/>
            <a:ext cx="0" cy="4714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1" name="Line 2"/>
          <p:cNvSpPr>
            <a:spLocks noChangeShapeType="1"/>
          </p:cNvSpPr>
          <p:nvPr/>
        </p:nvSpPr>
        <p:spPr bwMode="auto">
          <a:xfrm flipV="1">
            <a:off x="4572000" y="3886200"/>
            <a:ext cx="0" cy="4714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 flipV="1">
            <a:off x="6172200" y="3886200"/>
            <a:ext cx="0" cy="3952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 flipV="1">
            <a:off x="7772400" y="3810000"/>
            <a:ext cx="0" cy="3952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 flipV="1">
            <a:off x="1295400" y="3124200"/>
            <a:ext cx="0" cy="92868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grpSp>
        <p:nvGrpSpPr>
          <p:cNvPr id="7175" name="Group 6"/>
          <p:cNvGrpSpPr>
            <a:grpSpLocks/>
          </p:cNvGrpSpPr>
          <p:nvPr/>
        </p:nvGrpSpPr>
        <p:grpSpPr bwMode="auto">
          <a:xfrm>
            <a:off x="2133600" y="4537075"/>
            <a:ext cx="6477000" cy="430213"/>
            <a:chOff x="0" y="0"/>
            <a:chExt cx="510" cy="34"/>
          </a:xfrm>
        </p:grpSpPr>
        <p:sp>
          <p:nvSpPr>
            <p:cNvPr id="7183" name="Line 7"/>
            <p:cNvSpPr>
              <a:spLocks noChangeShapeType="1"/>
            </p:cNvSpPr>
            <p:nvPr/>
          </p:nvSpPr>
          <p:spPr bwMode="auto">
            <a:xfrm flipV="1">
              <a:off x="0" y="3"/>
              <a:ext cx="0" cy="3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84" name="Line 8"/>
            <p:cNvSpPr>
              <a:spLocks noChangeShapeType="1"/>
            </p:cNvSpPr>
            <p:nvPr/>
          </p:nvSpPr>
          <p:spPr bwMode="auto">
            <a:xfrm flipV="1">
              <a:off x="127" y="3"/>
              <a:ext cx="1" cy="3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85" name="Line 9"/>
            <p:cNvSpPr>
              <a:spLocks noChangeShapeType="1"/>
            </p:cNvSpPr>
            <p:nvPr/>
          </p:nvSpPr>
          <p:spPr bwMode="auto">
            <a:xfrm flipV="1">
              <a:off x="252" y="3"/>
              <a:ext cx="0" cy="3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86" name="Line 10"/>
            <p:cNvSpPr>
              <a:spLocks noChangeShapeType="1"/>
            </p:cNvSpPr>
            <p:nvPr/>
          </p:nvSpPr>
          <p:spPr bwMode="auto">
            <a:xfrm flipV="1">
              <a:off x="384" y="0"/>
              <a:ext cx="0" cy="3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87" name="Line 11"/>
            <p:cNvSpPr>
              <a:spLocks noChangeShapeType="1"/>
            </p:cNvSpPr>
            <p:nvPr/>
          </p:nvSpPr>
          <p:spPr bwMode="auto">
            <a:xfrm flipV="1">
              <a:off x="510" y="2"/>
              <a:ext cx="0" cy="3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76" name="AutoShape 13"/>
          <p:cNvSpPr>
            <a:spLocks/>
          </p:cNvSpPr>
          <p:nvPr/>
        </p:nvSpPr>
        <p:spPr bwMode="auto">
          <a:xfrm>
            <a:off x="998538" y="1089025"/>
            <a:ext cx="6526212" cy="5334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50800" tIns="50800" rIns="50800" bIns="50800" anchor="b"/>
          <a:lstStyle/>
          <a:p>
            <a:pPr algn="ctr" eaLnBrk="1" hangingPunct="1">
              <a:lnSpc>
                <a:spcPct val="90000"/>
              </a:lnSpc>
            </a:pPr>
            <a:endParaRPr lang="pt-BR" altLang="en-US" sz="2800" b="1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pt-BR" altLang="en-US" sz="2800" b="1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pt-BR" altLang="en-US" sz="2800" b="1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pt-BR" altLang="en-US" sz="2800" b="1">
              <a:solidFill>
                <a:srgbClr val="292934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altLang="en-US" sz="2800" b="1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Fundamentos do Planejamento Da COGEP</a:t>
            </a:r>
            <a:endParaRPr lang="pt-BR" altLang="en-US" sz="120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  <p:sp>
        <p:nvSpPr>
          <p:cNvPr id="7177" name="AutoShape 15"/>
          <p:cNvSpPr>
            <a:spLocks/>
          </p:cNvSpPr>
          <p:nvPr/>
        </p:nvSpPr>
        <p:spPr bwMode="auto">
          <a:xfrm>
            <a:off x="0" y="1355725"/>
            <a:ext cx="2411413" cy="12065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50800" tIns="50800" rIns="50800" bIns="50800"/>
          <a:lstStyle/>
          <a:p>
            <a:endParaRPr lang="pt-BR"/>
          </a:p>
        </p:txBody>
      </p:sp>
      <p:sp>
        <p:nvSpPr>
          <p:cNvPr id="7178" name="AutoShape 17"/>
          <p:cNvSpPr>
            <a:spLocks/>
          </p:cNvSpPr>
          <p:nvPr/>
        </p:nvSpPr>
        <p:spPr bwMode="auto">
          <a:xfrm>
            <a:off x="2627313" y="1755775"/>
            <a:ext cx="3744912" cy="8302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50800" tIns="50800" rIns="50800" bIns="50800"/>
          <a:lstStyle/>
          <a:p>
            <a:pPr algn="ctr" eaLnBrk="1" hangingPunct="1"/>
            <a:r>
              <a:rPr lang="pt-BR" altLang="en-US" sz="2400" b="1">
                <a:solidFill>
                  <a:srgbClr val="292934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Finalidades da COGEP</a:t>
            </a:r>
            <a:endParaRPr lang="pt-BR" altLang="en-US" sz="240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  <p:sp>
        <p:nvSpPr>
          <p:cNvPr id="7179" name="AutoShape 20"/>
          <p:cNvSpPr>
            <a:spLocks/>
          </p:cNvSpPr>
          <p:nvPr/>
        </p:nvSpPr>
        <p:spPr bwMode="auto">
          <a:xfrm>
            <a:off x="3729038" y="2492375"/>
            <a:ext cx="1511300" cy="4318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199" y="0"/>
                </a:lnTo>
                <a:lnTo>
                  <a:pt x="16199" y="10800"/>
                </a:ln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93A299"/>
          </a:solidFill>
          <a:ln w="25400" cap="flat" cmpd="sng">
            <a:solidFill>
              <a:srgbClr val="6B7670"/>
            </a:solidFill>
            <a:prstDash val="solid"/>
            <a:round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7180" name="AutoShape 21"/>
          <p:cNvSpPr>
            <a:spLocks/>
          </p:cNvSpPr>
          <p:nvPr/>
        </p:nvSpPr>
        <p:spPr bwMode="auto">
          <a:xfrm>
            <a:off x="1617663" y="3222625"/>
            <a:ext cx="5976937" cy="4603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50800" tIns="50800" rIns="50800" bIns="50800"/>
          <a:lstStyle/>
          <a:p>
            <a:pPr algn="ctr" eaLnBrk="1" hangingPunct="1"/>
            <a:r>
              <a:rPr lang="pt-BR" altLang="en-US"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Eixos Estratégicos</a:t>
            </a:r>
            <a:endParaRPr lang="pt-BR" altLang="en-US" sz="120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  <p:sp>
        <p:nvSpPr>
          <p:cNvPr id="7181" name="AutoShape 22"/>
          <p:cNvSpPr>
            <a:spLocks/>
          </p:cNvSpPr>
          <p:nvPr/>
        </p:nvSpPr>
        <p:spPr bwMode="auto">
          <a:xfrm>
            <a:off x="34925" y="4764088"/>
            <a:ext cx="9144000" cy="66675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50800" tIns="50800" rIns="50800" bIns="50800"/>
          <a:lstStyle/>
          <a:p>
            <a:pPr algn="ctr" eaLnBrk="1" hangingPunct="1"/>
            <a:r>
              <a:rPr lang="pt-BR" altLang="en-US" sz="2400" b="1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Planejamento-Estrutura Reuniões COGEP 2015 </a:t>
            </a:r>
            <a:endParaRPr lang="pt-BR" altLang="en-US" sz="120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  <p:sp>
        <p:nvSpPr>
          <p:cNvPr id="7182" name="AutoShape 23"/>
          <p:cNvSpPr>
            <a:spLocks/>
          </p:cNvSpPr>
          <p:nvPr/>
        </p:nvSpPr>
        <p:spPr bwMode="auto">
          <a:xfrm>
            <a:off x="3851275" y="3981450"/>
            <a:ext cx="1511300" cy="4318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199" y="0"/>
                </a:lnTo>
                <a:lnTo>
                  <a:pt x="16199" y="10800"/>
                </a:lnTo>
                <a:lnTo>
                  <a:pt x="21600" y="10800"/>
                </a:lnTo>
                <a:lnTo>
                  <a:pt x="10800" y="21600"/>
                </a:lnTo>
                <a:lnTo>
                  <a:pt x="0" y="10800"/>
                </a:lnTo>
                <a:close/>
              </a:path>
            </a:pathLst>
          </a:custGeom>
          <a:solidFill>
            <a:srgbClr val="93A299"/>
          </a:solidFill>
          <a:ln w="25400" cap="flat" cmpd="sng">
            <a:solidFill>
              <a:srgbClr val="6B7670"/>
            </a:solidFill>
            <a:prstDash val="solid"/>
            <a:round/>
            <a:headEnd/>
            <a:tailEnd/>
          </a:ln>
        </p:spPr>
        <p:txBody>
          <a:bodyPr lIns="0" tIns="0" rIns="0" bIns="0" anchor="ctr"/>
          <a:lstStyle/>
          <a:p>
            <a:endParaRPr lang="pt-B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803275"/>
            <a:ext cx="6840538" cy="609600"/>
          </a:xfrm>
        </p:spPr>
        <p:txBody>
          <a:bodyPr rtlCol="0" anchor="t">
            <a:normAutofit fontScale="90000"/>
          </a:bodyPr>
          <a:lstStyle/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altLang="en-US" sz="3600" b="1" kern="1200" dirty="0">
                <a:solidFill>
                  <a:srgbClr val="292934"/>
                </a:solidFill>
                <a:latin typeface="Arial" pitchFamily="34" charset="0"/>
                <a:ea typeface="Tw Cen MT" pitchFamily="34" charset="0"/>
                <a:cs typeface="Arial" pitchFamily="34" charset="0"/>
                <a:sym typeface="Arial" pitchFamily="34" charset="0"/>
              </a:rPr>
              <a:t>Fundamentos </a:t>
            </a:r>
            <a:r>
              <a:rPr lang="pt-BR" altLang="en-US" sz="3600" b="1" kern="1200" dirty="0" smtClean="0">
                <a:solidFill>
                  <a:srgbClr val="292934"/>
                </a:solidFill>
                <a:latin typeface="Arial" pitchFamily="34" charset="0"/>
                <a:ea typeface="Tw Cen MT" pitchFamily="34" charset="0"/>
                <a:cs typeface="Arial" pitchFamily="34" charset="0"/>
                <a:sym typeface="Arial" pitchFamily="34" charset="0"/>
              </a:rPr>
              <a:t>do Planejamento</a:t>
            </a:r>
            <a:r>
              <a:rPr lang="pt-BR" altLang="en-US" sz="3600" b="1" kern="1200" dirty="0">
                <a:solidFill>
                  <a:srgbClr val="292934"/>
                </a:solidFill>
                <a:latin typeface="Arial" pitchFamily="34" charset="0"/>
                <a:ea typeface="Tw Cen MT" pitchFamily="34" charset="0"/>
                <a:cs typeface="Arial" pitchFamily="34" charset="0"/>
              </a:rPr>
              <a:t/>
            </a:r>
            <a:br>
              <a:rPr lang="pt-BR" altLang="en-US" sz="3600" b="1" kern="1200" dirty="0">
                <a:solidFill>
                  <a:srgbClr val="292934"/>
                </a:solidFill>
                <a:latin typeface="Arial" pitchFamily="34" charset="0"/>
                <a:ea typeface="Tw Cen MT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23850" y="1484313"/>
          <a:ext cx="8610600" cy="2325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434136"/>
              </a:tblGrid>
              <a:tr h="45729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FINALIDADE DA COGEP</a:t>
                      </a:r>
                      <a:endParaRPr lang="pt-BR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35" marB="45735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EIXO</a:t>
                      </a:r>
                      <a:r>
                        <a:rPr lang="pt-BR" sz="24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ESTRATÉGICO</a:t>
                      </a:r>
                      <a:endParaRPr lang="pt-BR" sz="24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35" marB="45735">
                    <a:solidFill>
                      <a:srgbClr val="99CCFF"/>
                    </a:solidFill>
                  </a:tcPr>
                </a:tc>
              </a:tr>
              <a:tr h="1006041"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Coordenar e harmonizar as avaliações dos aspectos técnicos do PNAFM – 2ª Fase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4" marR="91444" marT="45735" marB="4573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Efetividade de resultados do PNAFM e projetos municipais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44" marR="91444" marT="45735" marB="4573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62347">
                <a:tc>
                  <a:txBody>
                    <a:bodyPr/>
                    <a:lstStyle/>
                    <a:p>
                      <a:r>
                        <a:rPr lang="pt-BR" sz="20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Compartilhar soluções e produtos </a:t>
                      </a:r>
                    </a:p>
                  </a:txBody>
                  <a:tcPr marL="91444" marR="91444" marT="45735" marB="4573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Melhoria da qualidade da gestão administrativa e fiscal dos municípios 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44" marR="91444" marT="45735" marB="4573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23850" y="3789363"/>
          <a:ext cx="8610600" cy="226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434136"/>
              </a:tblGrid>
              <a:tr h="13107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Promover e articular o desenvolvimento de ações de cooperação e integração dos fiscos municipais e do Distrito Federal</a:t>
                      </a:r>
                    </a:p>
                  </a:txBody>
                  <a:tcPr marL="91444" marR="91444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Gestão do Conhecimento</a:t>
                      </a:r>
                      <a:endParaRPr lang="pt-B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4" marR="91444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530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Promover o intercâmbio de experiências</a:t>
                      </a:r>
                    </a:p>
                  </a:txBody>
                  <a:tcPr marL="91444" marR="91444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Redes de Governança, Parcerias e Capacitação</a:t>
                      </a:r>
                      <a:endParaRPr lang="pt-B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4" marR="91444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220" name="Picture 6" descr="logo_email_portugue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19088"/>
            <a:ext cx="1438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684213" y="946150"/>
            <a:ext cx="7416800" cy="538163"/>
            <a:chOff x="-1" y="-1"/>
            <a:chExt cx="7594601" cy="536577"/>
          </a:xfrm>
        </p:grpSpPr>
        <p:sp>
          <p:nvSpPr>
            <p:cNvPr id="10273" name="AutoShape 3"/>
            <p:cNvSpPr>
              <a:spLocks/>
            </p:cNvSpPr>
            <p:nvPr/>
          </p:nvSpPr>
          <p:spPr bwMode="auto">
            <a:xfrm>
              <a:off x="0" y="-1"/>
              <a:ext cx="7594600" cy="536577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 w="9525" cap="flat" cmpd="sng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/>
            </a:p>
          </p:txBody>
        </p:sp>
        <p:sp>
          <p:nvSpPr>
            <p:cNvPr id="10274" name="AutoShape 4"/>
            <p:cNvSpPr>
              <a:spLocks/>
            </p:cNvSpPr>
            <p:nvPr/>
          </p:nvSpPr>
          <p:spPr bwMode="auto">
            <a:xfrm>
              <a:off x="-1" y="19367"/>
              <a:ext cx="6783525" cy="497841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/>
              <a:r>
                <a:rPr lang="pt-BR" altLang="en-US" sz="2800" b="1">
                  <a:solidFill>
                    <a:srgbClr val="292934"/>
                  </a:solidFill>
                  <a:latin typeface="Arial" pitchFamily="34" charset="0"/>
                  <a:cs typeface="Arial" pitchFamily="34" charset="0"/>
                  <a:sym typeface="Arial" pitchFamily="34" charset="0"/>
                </a:rPr>
                <a:t>EIXO ESTRATÉGICO 1</a:t>
              </a:r>
              <a:endParaRPr lang="pt-BR" altLang="en-US" sz="2800"/>
            </a:p>
          </p:txBody>
        </p:sp>
      </p:grp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611188" y="1628775"/>
          <a:ext cx="7489824" cy="284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323"/>
                <a:gridCol w="3090016"/>
                <a:gridCol w="2383485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Projeto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Objetivo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Principais produtos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9CCFF"/>
                    </a:solidFill>
                  </a:tcPr>
                </a:tc>
              </a:tr>
              <a:tr h="33908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Monitoramento do PNAFM II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Manter atualizado os indicadores do Marco de Resultados do PNAFM II e de seus projetos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Situação </a:t>
                      </a:r>
                      <a:r>
                        <a:rPr lang="pt-BR" sz="1600" u="none" strike="noStrike" dirty="0">
                          <a:effectLst/>
                        </a:rPr>
                        <a:t>do Programa e dos projetos </a:t>
                      </a:r>
                      <a:r>
                        <a:rPr lang="pt-BR" sz="1600" u="none" strike="noStrike" dirty="0" smtClean="0">
                          <a:effectLst/>
                        </a:rPr>
                        <a:t>municipais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263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Avanços</a:t>
                      </a:r>
                      <a:r>
                        <a:rPr lang="pt-BR" sz="1600" u="none" strike="noStrike" dirty="0">
                          <a:effectLst/>
                        </a:rPr>
                        <a:t>, dificuldades e alternativas de </a:t>
                      </a:r>
                      <a:r>
                        <a:rPr lang="pt-BR" sz="1600" u="none" strike="noStrike" dirty="0" smtClean="0">
                          <a:effectLst/>
                        </a:rPr>
                        <a:t>solução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143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Avaliação do PNAFM II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Atualizar e aperfeiçoar o quadro de indicadores do Relatório de Avaliação Intermediária do PNAFM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II,</a:t>
                      </a:r>
                      <a:r>
                        <a:rPr lang="pt-BR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no Marco de Resultados do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pt-BR" sz="16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Quadro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indicadores de resultados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esperados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611188" y="4508500"/>
          <a:ext cx="7489824" cy="1716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604"/>
                <a:gridCol w="3017735"/>
                <a:gridCol w="2383485"/>
              </a:tblGrid>
              <a:tr h="171608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 smtClean="0">
                          <a:effectLst/>
                        </a:rPr>
                        <a:t>Monitoramento e avaliação das ações da COGEP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Manter atualizados os indicadores das ações da COGEP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7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Quadro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situação das ações da COGEP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Avanços, dificuldades e alternativas de solução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execução das ações da COGEP.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7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684213" y="946150"/>
            <a:ext cx="7416800" cy="538163"/>
            <a:chOff x="-1" y="-1"/>
            <a:chExt cx="7594601" cy="536577"/>
          </a:xfrm>
        </p:grpSpPr>
        <p:sp>
          <p:nvSpPr>
            <p:cNvPr id="11295" name="AutoShape 3"/>
            <p:cNvSpPr>
              <a:spLocks/>
            </p:cNvSpPr>
            <p:nvPr/>
          </p:nvSpPr>
          <p:spPr bwMode="auto">
            <a:xfrm>
              <a:off x="0" y="-1"/>
              <a:ext cx="7594600" cy="536577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 w="9525" cap="flat" cmpd="sng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/>
            </a:p>
          </p:txBody>
        </p:sp>
        <p:sp>
          <p:nvSpPr>
            <p:cNvPr id="11296" name="AutoShape 4"/>
            <p:cNvSpPr>
              <a:spLocks/>
            </p:cNvSpPr>
            <p:nvPr/>
          </p:nvSpPr>
          <p:spPr bwMode="auto">
            <a:xfrm>
              <a:off x="-1" y="19367"/>
              <a:ext cx="6783525" cy="497841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/>
              <a:r>
                <a:rPr lang="pt-BR" altLang="en-US" sz="2800" b="1">
                  <a:solidFill>
                    <a:srgbClr val="292934"/>
                  </a:solidFill>
                  <a:latin typeface="Arial" pitchFamily="34" charset="0"/>
                  <a:cs typeface="Arial" pitchFamily="34" charset="0"/>
                  <a:sym typeface="Arial" pitchFamily="34" charset="0"/>
                </a:rPr>
                <a:t>EIXO ESTRATÉGICO 2</a:t>
              </a:r>
              <a:endParaRPr lang="pt-BR" altLang="en-US" sz="2800"/>
            </a:p>
          </p:txBody>
        </p:sp>
      </p:grp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755650" y="1700213"/>
          <a:ext cx="7561263" cy="3570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164"/>
                <a:gridCol w="3168268"/>
                <a:gridCol w="2448831"/>
              </a:tblGrid>
              <a:tr h="3810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Projeto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Objetivo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Principais produtos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>
                    <a:solidFill>
                      <a:srgbClr val="99CCFF"/>
                    </a:solidFill>
                  </a:tcPr>
                </a:tc>
              </a:tr>
              <a:tr h="17165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 smtClean="0">
                          <a:effectLst/>
                        </a:rPr>
                        <a:t>Painéis estratégicos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Discutir, com o apoio de especialistas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externos, os principais </a:t>
                      </a:r>
                      <a:r>
                        <a:rPr lang="pt-BR" sz="1600" u="none" strike="noStrike" dirty="0" smtClean="0">
                          <a:effectLst/>
                        </a:rPr>
                        <a:t>desafios e tendências nacionais e internacionais para o aperfeiçoamento da gestão administrativa e fiscal dos municípios.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Relatório técnico dos desafios, tendências e recomendações propostas pelos especialistas.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/>
                </a:tc>
              </a:tr>
              <a:tr h="14726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 smtClean="0">
                          <a:effectLst/>
                        </a:rPr>
                        <a:t>Painéis técnicos e operacionais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Analisar os casos de sucesso e insucesso e melhores práticas da gestão municipal.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Boas práticas e/ou Lições Aprendidas na gestão fiscal publicadas, com destaque para evidências, metodologias e resultados alcançados.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/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27088" y="5300663"/>
          <a:ext cx="7561262" cy="985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165"/>
                <a:gridCol w="3096263"/>
                <a:gridCol w="2520834"/>
              </a:tblGrid>
              <a:tr h="9858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Painéis </a:t>
                      </a:r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PNAFM III</a:t>
                      </a:r>
                    </a:p>
                  </a:txBody>
                  <a:tcPr marL="9525" marR="9525" marT="95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Analisar os novos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projetos municipais</a:t>
                      </a:r>
                      <a:r>
                        <a:rPr lang="pt-BR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apresentar recomendações para sua execução.</a:t>
                      </a:r>
                    </a:p>
                  </a:txBody>
                  <a:tcPr marL="9525" marR="9525" marT="955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Sugestões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recomendações para o aperfeiçoamento do projeto</a:t>
                      </a:r>
                    </a:p>
                  </a:txBody>
                  <a:tcPr marL="9525" marR="9525" marT="9553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684213" y="946150"/>
            <a:ext cx="7416800" cy="538163"/>
            <a:chOff x="-1" y="-1"/>
            <a:chExt cx="7594601" cy="536577"/>
          </a:xfrm>
        </p:grpSpPr>
        <p:sp>
          <p:nvSpPr>
            <p:cNvPr id="12319" name="AutoShape 3"/>
            <p:cNvSpPr>
              <a:spLocks/>
            </p:cNvSpPr>
            <p:nvPr/>
          </p:nvSpPr>
          <p:spPr bwMode="auto">
            <a:xfrm>
              <a:off x="0" y="-1"/>
              <a:ext cx="7594600" cy="536577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 w="9525" cap="flat" cmpd="sng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/>
            </a:p>
          </p:txBody>
        </p:sp>
        <p:sp>
          <p:nvSpPr>
            <p:cNvPr id="12320" name="AutoShape 4"/>
            <p:cNvSpPr>
              <a:spLocks/>
            </p:cNvSpPr>
            <p:nvPr/>
          </p:nvSpPr>
          <p:spPr bwMode="auto">
            <a:xfrm>
              <a:off x="-1" y="19367"/>
              <a:ext cx="6783525" cy="497841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/>
              <a:r>
                <a:rPr lang="pt-BR" altLang="en-US" sz="2800" b="1">
                  <a:solidFill>
                    <a:srgbClr val="292934"/>
                  </a:solidFill>
                  <a:latin typeface="Arial" pitchFamily="34" charset="0"/>
                  <a:cs typeface="Arial" pitchFamily="34" charset="0"/>
                  <a:sym typeface="Arial" pitchFamily="34" charset="0"/>
                </a:rPr>
                <a:t>EIXO ESTRATÉGICO 3</a:t>
              </a:r>
              <a:endParaRPr lang="pt-BR" altLang="en-US" sz="2800"/>
            </a:p>
          </p:txBody>
        </p:sp>
      </p:grp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539750" y="1700213"/>
          <a:ext cx="7561263" cy="279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195"/>
                <a:gridCol w="2808237"/>
                <a:gridCol w="2448831"/>
              </a:tblGrid>
              <a:tr h="3602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Projeto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Objetivo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9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Principais produtos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9" marB="0" anchor="ctr">
                    <a:solidFill>
                      <a:srgbClr val="99CCFF"/>
                    </a:solidFill>
                  </a:tcPr>
                </a:tc>
              </a:tr>
              <a:tr h="129027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Pesquisas em temas relacionados com o aperfeiçoamento da gestão administrativa e fiscal dos municípios e indicadores do Programa</a:t>
                      </a:r>
                      <a:endParaRPr lang="pt-BR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Implantar uma sistemática de produção e disseminação do conhecimento em apoio a melhoria da gestão do PNAFM.</a:t>
                      </a:r>
                    </a:p>
                  </a:txBody>
                  <a:tcPr marL="9525" marR="9525" marT="9529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Relatórios 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 </a:t>
                      </a: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resultados 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obtidos e as recomendações dos estudos e pesquisas realizados.</a:t>
                      </a:r>
                    </a:p>
                  </a:txBody>
                  <a:tcPr marL="9525" marR="9525" marT="9529" marB="0"/>
                </a:tc>
              </a:tr>
              <a:tr h="114352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pt-BR" sz="1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Portal – Site da COGEP</a:t>
                      </a:r>
                      <a:endParaRPr lang="pt-BR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9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Garantir a disseminação do conhecimento e das informações do Programa e da COGEP 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9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Acesso on-line de material publicado por tema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BR" sz="1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9" marB="0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539750" y="4292600"/>
          <a:ext cx="7561263" cy="1657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4006"/>
                <a:gridCol w="2709987"/>
                <a:gridCol w="2497270"/>
              </a:tblGrid>
              <a:tr h="165735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Fórum </a:t>
                      </a:r>
                      <a:r>
                        <a:rPr lang="pt-B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 ABRASF/PNAFM</a:t>
                      </a:r>
                    </a:p>
                  </a:txBody>
                  <a:tcPr marL="9525" marR="9525" marT="95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Discutir , sistematizar e analisar a situação e potencial tributário dos </a:t>
                      </a: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municípios.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Impostos 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municipais: desafios,  tendências, melhores práticas, recomendações e potencial tributário.</a:t>
                      </a:r>
                      <a:b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Diagnóstico 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 situação atual (prática) </a:t>
                      </a: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impostos </a:t>
                      </a: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 </a:t>
                      </a:r>
                      <a:r>
                        <a:rPr lang="pt-B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projetos do PNAFM I e II</a:t>
                      </a:r>
                      <a:r>
                        <a:rPr lang="pt-B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32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523875" y="796925"/>
            <a:ext cx="7848600" cy="546100"/>
            <a:chOff x="-15383" y="-148786"/>
            <a:chExt cx="7594600" cy="545128"/>
          </a:xfrm>
        </p:grpSpPr>
        <p:sp>
          <p:nvSpPr>
            <p:cNvPr id="14360" name="AutoShape 3"/>
            <p:cNvSpPr>
              <a:spLocks/>
            </p:cNvSpPr>
            <p:nvPr/>
          </p:nvSpPr>
          <p:spPr bwMode="auto">
            <a:xfrm>
              <a:off x="-15383" y="-140235"/>
              <a:ext cx="7594600" cy="536577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 w="9525" cap="flat" cmpd="sng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/>
            </a:p>
          </p:txBody>
        </p:sp>
        <p:sp>
          <p:nvSpPr>
            <p:cNvPr id="14361" name="AutoShape 4"/>
            <p:cNvSpPr>
              <a:spLocks/>
            </p:cNvSpPr>
            <p:nvPr/>
          </p:nvSpPr>
          <p:spPr bwMode="auto">
            <a:xfrm>
              <a:off x="0" y="-148786"/>
              <a:ext cx="6783525" cy="497841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/>
              <a:r>
                <a:rPr lang="pt-BR" altLang="en-US" sz="2800" b="1">
                  <a:solidFill>
                    <a:srgbClr val="292934"/>
                  </a:solidFill>
                  <a:latin typeface="Arial" pitchFamily="34" charset="0"/>
                  <a:cs typeface="Arial" pitchFamily="34" charset="0"/>
                  <a:sym typeface="Arial" pitchFamily="34" charset="0"/>
                </a:rPr>
                <a:t>EIXO ESTRATÉGICO 4</a:t>
              </a:r>
              <a:endParaRPr lang="pt-BR" altLang="en-US" sz="2800"/>
            </a:p>
          </p:txBody>
        </p:sp>
      </p:grp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811213" y="1384300"/>
          <a:ext cx="7561262" cy="5065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3093"/>
                <a:gridCol w="4093053"/>
                <a:gridCol w="1595116"/>
              </a:tblGrid>
              <a:tr h="4971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Projeto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Objetivo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Principais produtos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3" marB="0" anchor="ctr">
                    <a:solidFill>
                      <a:srgbClr val="99CCFF"/>
                    </a:solidFill>
                  </a:tcPr>
                </a:tc>
              </a:tr>
              <a:tr h="1716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internacionais de conhecimento</a:t>
                      </a:r>
                      <a:endParaRPr lang="pt-B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CIAT, CEPAL, CLADI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FOTEGAL -Fórum de Tesourarias Governamentais da América Latina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REDELAC - Rede </a:t>
                      </a:r>
                      <a:r>
                        <a:rPr lang="pt-BR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Latinoamericana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M&amp;A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RICG - Rede Interamericana de Compras Governamentais 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Lincoln </a:t>
                      </a:r>
                      <a:r>
                        <a:rPr lang="pt-BR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Institute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3" marB="0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Assembleias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Conferências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Seminários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Painéis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Cursos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Publicações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Reuniões Ordinárias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 Técnicas</a:t>
                      </a:r>
                    </a:p>
                    <a:p>
                      <a:pPr algn="l" fontAlgn="ctr"/>
                      <a:endParaRPr lang="pt-B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6" marR="9526" marT="9523" marB="0"/>
                </a:tc>
              </a:tr>
              <a:tr h="7410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nacionais de conhecimento</a:t>
                      </a:r>
                      <a:endParaRPr lang="pt-B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ABRASF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COGEF</a:t>
                      </a:r>
                    </a:p>
                    <a:p>
                      <a:pPr algn="l" fontAlgn="ctr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CONSAD, ECAT, GEFIN, CONSEPLAN.</a:t>
                      </a:r>
                    </a:p>
                  </a:txBody>
                  <a:tcPr marL="9526" marR="9526" marT="9523" marB="0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21111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Parceiros</a:t>
                      </a:r>
                    </a:p>
                    <a:p>
                      <a:pPr algn="l" fontAlgn="ctr"/>
                      <a:endParaRPr lang="pt-BR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 -  Comitê para temas de Relações Público Privadas - RPP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ESAF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ENAP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Fundação Dom Cabral – FDC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Fundação João Pinheiro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Fundação Getúlio Vargas - FGV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INDG</a:t>
                      </a:r>
                    </a:p>
                  </a:txBody>
                  <a:tcPr marL="9526" marR="9526" marT="9523" marB="0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6" marR="9526" marT="9523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body" idx="1"/>
          </p:nvPr>
        </p:nvSpPr>
        <p:spPr bwMode="auto">
          <a:xfrm>
            <a:off x="395288" y="981075"/>
            <a:ext cx="8153400" cy="4681538"/>
          </a:xfrm>
          <a:noFill/>
          <a:ln w="12700">
            <a:miter lim="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</a:pPr>
            <a:r>
              <a:rPr lang="pt-BR" altLang="en-US" sz="2400" b="1" smtClean="0">
                <a:sym typeface="Trebuchet MS Bold"/>
              </a:rPr>
              <a:t>Objetivo</a:t>
            </a:r>
            <a:r>
              <a:rPr lang="pt-BR" altLang="en-US" sz="2400" b="1" smtClean="0">
                <a:sym typeface="Trebuchet MS" pitchFamily="34" charset="0"/>
              </a:rPr>
              <a:t>: 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Tx/>
              <a:buChar char="•"/>
            </a:pPr>
            <a:r>
              <a:rPr lang="pt-BR" altLang="en-US" sz="1800" b="1" smtClean="0">
                <a:sym typeface="Trebuchet MS" pitchFamily="34" charset="0"/>
              </a:rPr>
              <a:t>Fomentar ações para a gestão por resultados e da carteira de projetos do PNAFM, a difusão de boas práticas e experiências para o alcance dos objetivos do Programa.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</a:pPr>
            <a:endParaRPr lang="pt-BR" altLang="en-US" sz="1800" b="1" smtClean="0">
              <a:sym typeface="Trebuchet MS" pitchFamily="34" charset="0"/>
            </a:endParaRP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</a:pPr>
            <a:r>
              <a:rPr lang="pt-BR" altLang="en-US" sz="2400" b="1" smtClean="0">
                <a:sym typeface="Trebuchet MS" pitchFamily="34" charset="0"/>
              </a:rPr>
              <a:t>Estratégias: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 typeface="Wingdings" pitchFamily="2" charset="2"/>
              <a:buChar char="◻"/>
            </a:pPr>
            <a:r>
              <a:rPr lang="pt-BR" altLang="en-US" sz="1800" b="1" smtClean="0">
                <a:sym typeface="Trebuchet MS" pitchFamily="34" charset="0"/>
              </a:rPr>
              <a:t>Escolha de datas estratégicas para a realização das reuniões, buscando oportunidade de participação em outros seminários;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 typeface="Wingdings" pitchFamily="2" charset="2"/>
              <a:buChar char="◻"/>
            </a:pPr>
            <a:r>
              <a:rPr lang="pt-BR" altLang="en-US" sz="1800" b="1" smtClean="0">
                <a:sym typeface="Trebuchet MS" pitchFamily="34" charset="0"/>
              </a:rPr>
              <a:t>Painel Estratégico, primeiro momento das reuniões, dará nome a um Seminário técnico. (Ex. Seminário de RPP´s na X Reunião da COGEP)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 typeface="Wingdings" pitchFamily="2" charset="2"/>
              <a:buChar char="◻"/>
            </a:pPr>
            <a:r>
              <a:rPr lang="pt-BR" altLang="en-US" sz="1800" b="1" smtClean="0">
                <a:sym typeface="Trebuchet MS" pitchFamily="34" charset="0"/>
              </a:rPr>
              <a:t>Envolvimento de técnicos e gestores dos municípios vinculados ao tema principal da Reunião.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 typeface="Wingdings" pitchFamily="2" charset="2"/>
              <a:buChar char="◻"/>
            </a:pPr>
            <a:r>
              <a:rPr lang="pt-BR" altLang="en-US" sz="1800" b="1" smtClean="0">
                <a:sym typeface="Trebuchet MS" pitchFamily="34" charset="0"/>
              </a:rPr>
              <a:t>A última reunião do ano deverá acontecer em Brasília, com envolvimento da Secretaria Executiva do MF e seleção de tema atraente para os Secretários municipais, parceiros estratégicos e autoridades do MF. 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 typeface="Wingdings" pitchFamily="2" charset="2"/>
              <a:buChar char="◻"/>
            </a:pPr>
            <a:r>
              <a:rPr lang="pt-BR" altLang="en-US" sz="1800" b="1" smtClean="0">
                <a:sym typeface="Trebuchet MS" pitchFamily="34" charset="0"/>
              </a:rPr>
              <a:t>Disseminação no site da COGEP/PNAFM dos Relatórios, Artigos, Publicações, Boas Práticas, etc.</a:t>
            </a: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SzPct val="60000"/>
              <a:buFont typeface="Wingdings" pitchFamily="2" charset="2"/>
              <a:buChar char="◻"/>
            </a:pPr>
            <a:endParaRPr lang="pt-BR" altLang="en-US" sz="1800" b="1" smtClean="0">
              <a:sym typeface="Trebuchet MS" pitchFamily="34" charset="0"/>
            </a:endParaRPr>
          </a:p>
          <a:p>
            <a:pPr defTabSz="465138" eaLnBrk="1">
              <a:spcBef>
                <a:spcPts val="300"/>
              </a:spcBef>
              <a:buClr>
                <a:srgbClr val="B2B2B2"/>
              </a:buClr>
              <a:buFont typeface="Wingdings" pitchFamily="2" charset="2"/>
              <a:buNone/>
            </a:pPr>
            <a:endParaRPr lang="pt-BR" altLang="en-US" sz="1800" smtClean="0">
              <a:latin typeface="Trebuchet MS" pitchFamily="34" charset="0"/>
              <a:sym typeface="Trebuchet MS" pitchFamily="34" charset="0"/>
            </a:endParaRPr>
          </a:p>
        </p:txBody>
      </p:sp>
      <p:sp>
        <p:nvSpPr>
          <p:cNvPr id="15363" name="AutoShape 4"/>
          <p:cNvSpPr>
            <a:spLocks/>
          </p:cNvSpPr>
          <p:nvPr/>
        </p:nvSpPr>
        <p:spPr bwMode="auto">
          <a:xfrm>
            <a:off x="1127125" y="227013"/>
            <a:ext cx="5149850" cy="48736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 marL="1600200" lvl="3" indent="-228600" algn="ctr" eaLnBrk="1">
              <a:lnSpc>
                <a:spcPct val="80000"/>
              </a:lnSpc>
              <a:spcBef>
                <a:spcPts val="1600"/>
              </a:spcBef>
            </a:pPr>
            <a:r>
              <a:rPr lang="pt-BR" altLang="en-US" sz="2400" b="1">
                <a:solidFill>
                  <a:srgbClr val="292934"/>
                </a:solidFill>
                <a:latin typeface="Arial" pitchFamily="34" charset="0"/>
                <a:cs typeface="Arial" pitchFamily="34" charset="0"/>
              </a:rPr>
              <a:t>REUNIÕES COGEP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684213" y="946150"/>
            <a:ext cx="7416800" cy="538163"/>
            <a:chOff x="-1" y="-1"/>
            <a:chExt cx="7594601" cy="536577"/>
          </a:xfrm>
        </p:grpSpPr>
        <p:sp>
          <p:nvSpPr>
            <p:cNvPr id="16415" name="AutoShape 3"/>
            <p:cNvSpPr>
              <a:spLocks/>
            </p:cNvSpPr>
            <p:nvPr/>
          </p:nvSpPr>
          <p:spPr bwMode="auto">
            <a:xfrm>
              <a:off x="0" y="-1"/>
              <a:ext cx="7594600" cy="536577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CC"/>
            </a:solidFill>
            <a:ln w="9525" cap="flat" cmpd="sng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pt-BR"/>
            </a:p>
          </p:txBody>
        </p:sp>
        <p:sp>
          <p:nvSpPr>
            <p:cNvPr id="16416" name="AutoShape 4"/>
            <p:cNvSpPr>
              <a:spLocks/>
            </p:cNvSpPr>
            <p:nvPr/>
          </p:nvSpPr>
          <p:spPr bwMode="auto">
            <a:xfrm>
              <a:off x="-1" y="19367"/>
              <a:ext cx="6783525" cy="497841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0"/>
              <a:headEnd/>
              <a:tailEnd/>
            </a:ln>
          </p:spPr>
          <p:txBody>
            <a:bodyPr lIns="0" tIns="0" rIns="0" bIns="0" anchor="ctr"/>
            <a:lstStyle/>
            <a:p>
              <a:pPr algn="ctr" eaLnBrk="1"/>
              <a:r>
                <a:rPr lang="pt-BR" altLang="en-US" sz="2400" b="1">
                  <a:solidFill>
                    <a:srgbClr val="292934"/>
                  </a:solidFill>
                  <a:latin typeface="Arial" pitchFamily="34" charset="0"/>
                  <a:cs typeface="Arial" pitchFamily="34" charset="0"/>
                  <a:sym typeface="Arial" pitchFamily="34" charset="0"/>
                </a:rPr>
                <a:t>PROPOSTA DE ESTRUTURA DAS REUNIÕES</a:t>
              </a:r>
              <a:endParaRPr lang="pt-BR" altLang="en-US" sz="2400"/>
            </a:p>
          </p:txBody>
        </p:sp>
      </p:grp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611188" y="1628775"/>
          <a:ext cx="7489825" cy="455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462"/>
                <a:gridCol w="2225878"/>
                <a:gridCol w="2383485"/>
              </a:tblGrid>
              <a:tr h="3706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Temas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Responsabilidade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Periodicidade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ctr">
                    <a:solidFill>
                      <a:srgbClr val="99CCFF"/>
                    </a:solidFill>
                  </a:tcPr>
                </a:tc>
              </a:tr>
              <a:tr h="4971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1.Situação </a:t>
                      </a:r>
                      <a:r>
                        <a:rPr lang="pt-BR" sz="1600" u="none" strike="noStrike" dirty="0">
                          <a:effectLst/>
                        </a:rPr>
                        <a:t>do Programa e dos projetos </a:t>
                      </a:r>
                      <a:r>
                        <a:rPr lang="pt-BR" sz="1600" u="none" strike="noStrike" dirty="0" smtClean="0">
                          <a:effectLst/>
                        </a:rPr>
                        <a:t>municipais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UCP/SEMF e BID</a:t>
                      </a:r>
                    </a:p>
                    <a:p>
                      <a:pPr algn="ctr" fontAlgn="ctr"/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2" marB="0" anchor="ctr"/>
                </a:tc>
                <a:tc rowSpan="2">
                  <a:txBody>
                    <a:bodyPr/>
                    <a:lstStyle/>
                    <a:p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Reuniões Ordinárias</a:t>
                      </a:r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</a:tr>
              <a:tr h="741029">
                <a:tc>
                  <a:txBody>
                    <a:bodyPr/>
                    <a:lstStyle/>
                    <a:p>
                      <a:pPr algn="l" fontAlgn="ctr"/>
                      <a:endParaRPr lang="pt-BR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2. Avanços</a:t>
                      </a:r>
                      <a:r>
                        <a:rPr lang="pt-BR" sz="1600" u="none" strike="noStrike" dirty="0">
                          <a:effectLst/>
                        </a:rPr>
                        <a:t>, dificuldades e alternativas de </a:t>
                      </a:r>
                      <a:r>
                        <a:rPr lang="pt-BR" sz="1600" u="none" strike="noStrike" dirty="0" smtClean="0">
                          <a:effectLst/>
                        </a:rPr>
                        <a:t>solução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2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 marL="9525" marR="9525" marT="9525" marB="0" anchor="ctr"/>
                </a:tc>
              </a:tr>
              <a:tr h="980664">
                <a:tc>
                  <a:txBody>
                    <a:bodyPr/>
                    <a:lstStyle/>
                    <a:p>
                      <a:pPr algn="l" fontAlgn="t"/>
                      <a:endParaRPr lang="pt-BR" sz="16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pt-BR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Quadro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indicadores de resultados </a:t>
                      </a: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esperados</a:t>
                      </a:r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Dezembro de cada ano</a:t>
                      </a:r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</a:tr>
              <a:tr h="74102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Quadro de situação das ações da COGEP</a:t>
                      </a:r>
                    </a:p>
                    <a:p>
                      <a:pPr algn="l" fontAlgn="t"/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Presidência da COGEP</a:t>
                      </a:r>
                    </a:p>
                    <a:p>
                      <a:pPr algn="ctr" fontAlgn="ctr"/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Reuniões Ordinárias</a:t>
                      </a:r>
                    </a:p>
                    <a:p>
                      <a:pPr marL="0" algn="l" defTabSz="914400" rtl="0" eaLnBrk="1" fontAlgn="ctr" latinLnBrk="0" hangingPunct="1"/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</a:tr>
              <a:tr h="12287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5.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Avanços, dificuldades e alternativas de solução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pt-B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execução das ações da COGEP.</a:t>
                      </a:r>
                    </a:p>
                    <a:p>
                      <a:pPr algn="l" fontAlgn="t"/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pt-BR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2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FFFFFF"/>
      </a:accent3>
      <a:accent4>
        <a:srgbClr val="000000"/>
      </a:accent4>
      <a:accent5>
        <a:srgbClr val="BFBFBF"/>
      </a:accent5>
      <a:accent6>
        <a:srgbClr val="A1A1A1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charset="0"/>
            <a:ea typeface="Tw Cen MT" charset="0"/>
            <a:cs typeface="Tw Cen MT" charset="0"/>
            <a:sym typeface="Tw Cen M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charset="0"/>
            <a:ea typeface="Tw Cen MT" charset="0"/>
            <a:cs typeface="Tw Cen MT" charset="0"/>
            <a:sym typeface="Tw Cen M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FFFFFF"/>
      </a:accent3>
      <a:accent4>
        <a:srgbClr val="000000"/>
      </a:accent4>
      <a:accent5>
        <a:srgbClr val="BFBFBF"/>
      </a:accent5>
      <a:accent6>
        <a:srgbClr val="A1A1A1"/>
      </a:accent6>
      <a:hlink>
        <a:srgbClr val="0000FF"/>
      </a:hlink>
      <a:folHlink>
        <a:srgbClr val="FF00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941</Words>
  <Application>Microsoft Office PowerPoint</Application>
  <PresentationFormat>Apresentação na tela (4:3)</PresentationFormat>
  <Paragraphs>190</Paragraphs>
  <Slides>13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Tw Cen MT</vt:lpstr>
      <vt:lpstr>Arial</vt:lpstr>
      <vt:lpstr>Helvetica</vt:lpstr>
      <vt:lpstr>Avenir Roman</vt:lpstr>
      <vt:lpstr>Trebuchet MS</vt:lpstr>
      <vt:lpstr>Wingdings</vt:lpstr>
      <vt:lpstr>Tahoma</vt:lpstr>
      <vt:lpstr>Calibri</vt:lpstr>
      <vt:lpstr>Trebuchet MS Bold</vt:lpstr>
      <vt:lpstr>Tema do Office</vt:lpstr>
      <vt:lpstr>Slide 1</vt:lpstr>
      <vt:lpstr>Slide 2</vt:lpstr>
      <vt:lpstr> Fundamentos do Planejamento     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</dc:creator>
  <cp:lastModifiedBy>IrmaBC</cp:lastModifiedBy>
  <cp:revision>67</cp:revision>
  <dcterms:modified xsi:type="dcterms:W3CDTF">2015-05-06T18:20:34Z</dcterms:modified>
</cp:coreProperties>
</file>