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</p:sldMasterIdLst>
  <p:notesMasterIdLst>
    <p:notesMasterId r:id="rId13"/>
  </p:notesMasterIdLst>
  <p:sldIdLst>
    <p:sldId id="264" r:id="rId2"/>
    <p:sldId id="267" r:id="rId3"/>
    <p:sldId id="273" r:id="rId4"/>
    <p:sldId id="272" r:id="rId5"/>
    <p:sldId id="271" r:id="rId6"/>
    <p:sldId id="270" r:id="rId7"/>
    <p:sldId id="269" r:id="rId8"/>
    <p:sldId id="275" r:id="rId9"/>
    <p:sldId id="278" r:id="rId10"/>
    <p:sldId id="268" r:id="rId11"/>
    <p:sldId id="277" r:id="rId12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  <p:clrMru>
    <a:srgbClr val="CCECFF"/>
    <a:srgbClr val="99CCFF"/>
    <a:srgbClr val="0099FF"/>
    <a:srgbClr val="6699FF"/>
    <a:srgbClr val="666699"/>
    <a:srgbClr val="3399FF"/>
    <a:srgbClr val="333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08" autoAdjust="0"/>
    <p:restoredTop sz="94750" autoAdjust="0"/>
  </p:normalViewPr>
  <p:slideViewPr>
    <p:cSldViewPr>
      <p:cViewPr varScale="1">
        <p:scale>
          <a:sx n="116" d="100"/>
          <a:sy n="116" d="100"/>
        </p:scale>
        <p:origin x="-23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</p:sp>
      <p:sp>
        <p:nvSpPr>
          <p:cNvPr id="2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>
                <a:sym typeface="Avenir Roman" charset="0"/>
              </a:rPr>
              <a:t>Click to edit Master text styles</a:t>
            </a:r>
          </a:p>
          <a:p>
            <a:pPr lvl="1"/>
            <a:r>
              <a:rPr lang="pt-BR" noProof="0" smtClean="0">
                <a:sym typeface="Avenir Roman" charset="0"/>
              </a:rPr>
              <a:t>Second level</a:t>
            </a:r>
          </a:p>
          <a:p>
            <a:pPr lvl="2"/>
            <a:r>
              <a:rPr lang="pt-BR" noProof="0" smtClean="0">
                <a:sym typeface="Avenir Roman" charset="0"/>
              </a:rPr>
              <a:t>Third level</a:t>
            </a:r>
          </a:p>
          <a:p>
            <a:pPr lvl="3"/>
            <a:r>
              <a:rPr lang="pt-BR" noProof="0" smtClean="0">
                <a:sym typeface="Avenir Roman" charset="0"/>
              </a:rPr>
              <a:t>Fourth level</a:t>
            </a:r>
          </a:p>
          <a:p>
            <a:pPr lvl="4"/>
            <a:r>
              <a:rPr lang="pt-BR" noProof="0" smtClean="0">
                <a:sym typeface="Avenir Roman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1pPr>
    <a:lvl2pPr marL="2286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2pPr>
    <a:lvl3pPr marL="4572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3pPr>
    <a:lvl4pPr marL="6858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4pPr>
    <a:lvl5pPr marL="9144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db.org/" TargetMode="External"/><Relationship Id="rId2" Type="http://schemas.openxmlformats.org/officeDocument/2006/relationships/hyperlink" Target="mailto:patriciagb@iadb.org" TargetMode="Externa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468313" y="981075"/>
          <a:ext cx="8534400" cy="5607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01"/>
                <a:gridCol w="2497013"/>
                <a:gridCol w="1312986"/>
              </a:tblGrid>
              <a:tr h="457196"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ATIVIDADES</a:t>
                      </a:r>
                      <a:endParaRPr lang="pt-BR" sz="18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RESPONSÁVEL</a:t>
                      </a: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DATA</a:t>
                      </a:r>
                      <a:endParaRPr lang="pt-BR" sz="18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39" marR="91439" marT="45709" marB="45709"/>
                </a:tc>
              </a:tr>
              <a:tr h="822974"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1. DEFINIÇÃO DA EQUIPE DE </a:t>
                      </a:r>
                      <a:r>
                        <a:rPr lang="pt-BR" sz="18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VALIDAÇÃO DO QUESTIONÁRIO</a:t>
                      </a:r>
                      <a:endParaRPr lang="pt-BR" sz="1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09" marB="45709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BID, UCPMF E COGEP</a:t>
                      </a: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9ª</a:t>
                      </a:r>
                      <a:r>
                        <a:rPr lang="pt-BR" sz="1800" b="1" baseline="0" dirty="0" smtClean="0">
                          <a:latin typeface="+mj-lt"/>
                          <a:cs typeface="Arial" panose="020B0604020202020204" pitchFamily="34" charset="0"/>
                        </a:rPr>
                        <a:t> COGEF</a:t>
                      </a:r>
                      <a:endParaRPr lang="pt-BR" sz="18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9" marB="45709"/>
                </a:tc>
              </a:tr>
              <a:tr h="822974">
                <a:tc>
                  <a:txBody>
                    <a:bodyPr/>
                    <a:lstStyle/>
                    <a:p>
                      <a:pPr algn="l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2. REVISÃO E VALIDAÇÃO DO QUESTIONÁRIO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39" marR="91439" marT="45709" marB="45709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EQUIPE</a:t>
                      </a:r>
                      <a:r>
                        <a:rPr lang="pt-BR" sz="1800" b="1" baseline="0" dirty="0" smtClean="0">
                          <a:latin typeface="+mj-lt"/>
                          <a:cs typeface="Arial" panose="020B0604020202020204" pitchFamily="34" charset="0"/>
                        </a:rPr>
                        <a:t> DA PESQUISA - </a:t>
                      </a: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COGEP</a:t>
                      </a:r>
                      <a:endParaRPr lang="pt-BR" sz="1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10</a:t>
                      </a:r>
                      <a:r>
                        <a:rPr lang="pt-BR" sz="1800" b="1" baseline="0" dirty="0" smtClean="0">
                          <a:latin typeface="+mj-lt"/>
                          <a:cs typeface="Arial" panose="020B0604020202020204" pitchFamily="34" charset="0"/>
                        </a:rPr>
                        <a:t> DIAS</a:t>
                      </a:r>
                      <a:endParaRPr lang="pt-BR" sz="18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9" marB="45709"/>
                </a:tc>
              </a:tr>
              <a:tr h="852074">
                <a:tc>
                  <a:txBody>
                    <a:bodyPr/>
                    <a:lstStyle/>
                    <a:p>
                      <a:pPr algn="l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pt-BR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3. </a:t>
                      </a:r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ENVIO DO QUESTIONÁRIO ÀS </a:t>
                      </a:r>
                      <a:r>
                        <a:rPr lang="pt-BR" sz="1800" b="1" kern="1200" dirty="0" err="1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UEMs</a:t>
                      </a:r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 E COLETA DE DADOS </a:t>
                      </a:r>
                      <a:r>
                        <a:rPr lang="pt-BR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VIA WEB</a:t>
                      </a:r>
                      <a:endParaRPr lang="pt-BR" sz="1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09" marB="45709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CONSULTORES</a:t>
                      </a: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15 DIAS</a:t>
                      </a:r>
                      <a:endParaRPr lang="pt-BR" sz="18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9" marB="45709"/>
                </a:tc>
              </a:tr>
              <a:tr h="822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4. </a:t>
                      </a:r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ELABORAÇÃO DO RELATÓRIO 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 PESQUISA</a:t>
                      </a:r>
                      <a:endParaRPr lang="pt-BR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09" marB="45709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CONSULTORES</a:t>
                      </a: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15 DIAS</a:t>
                      </a:r>
                      <a:endParaRPr lang="pt-BR" sz="18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9" marB="45709"/>
                </a:tc>
              </a:tr>
              <a:tr h="914429"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5.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VALIDAÇÃO DO RELATÓRIO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DA PESQUISA</a:t>
                      </a:r>
                      <a:endParaRPr lang="pt-BR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09" marB="45709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BID, UCPMF E EQUIPE</a:t>
                      </a:r>
                      <a:r>
                        <a:rPr lang="pt-B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DA PESQUISA - </a:t>
                      </a: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COGEP</a:t>
                      </a: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5 DIAS</a:t>
                      </a:r>
                      <a:endParaRPr lang="pt-BR" sz="18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9" marB="45709"/>
                </a:tc>
              </a:tr>
              <a:tr h="9144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6. DIVULGAÇÃO DOS RESULTADOS</a:t>
                      </a:r>
                    </a:p>
                    <a:p>
                      <a:endParaRPr lang="pt-BR" sz="18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09" marB="45709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BID, UCPMF E COGEP</a:t>
                      </a:r>
                    </a:p>
                    <a:p>
                      <a:endParaRPr lang="en-US" sz="18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10ª COGEF</a:t>
                      </a:r>
                    </a:p>
                    <a:p>
                      <a:pPr algn="ctr"/>
                      <a:endParaRPr lang="pt-BR" sz="18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9" marB="45709"/>
                </a:tc>
              </a:tr>
            </a:tbl>
          </a:graphicData>
        </a:graphic>
      </p:graphicFrame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9"/>
          <p:cNvSpPr>
            <a:spLocks noChangeArrowheads="1"/>
          </p:cNvSpPr>
          <p:nvPr userDrawn="1"/>
        </p:nvSpPr>
        <p:spPr bwMode="auto">
          <a:xfrm>
            <a:off x="304800" y="1447800"/>
            <a:ext cx="8569325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9715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715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715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82550" defTabSz="9715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82550" defTabSz="97155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539750" defTabSz="9715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96950" defTabSz="9715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454150" defTabSz="9715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911350" defTabSz="9715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3" algn="ctr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en-US" altLang="pt-BR" sz="2400" b="1" dirty="0" smtClean="0">
                <a:latin typeface="Arial" panose="020B0604020202020204" pitchFamily="34" charset="0"/>
              </a:rPr>
              <a:t>Ana </a:t>
            </a:r>
            <a:r>
              <a:rPr lang="en-US" altLang="pt-BR" sz="2400" b="1" dirty="0" err="1" smtClean="0">
                <a:latin typeface="Arial" panose="020B0604020202020204" pitchFamily="34" charset="0"/>
              </a:rPr>
              <a:t>Lúcia</a:t>
            </a:r>
            <a:r>
              <a:rPr lang="en-US" altLang="pt-BR" sz="2400" b="1" dirty="0" smtClean="0">
                <a:latin typeface="Arial" panose="020B0604020202020204" pitchFamily="34" charset="0"/>
              </a:rPr>
              <a:t> </a:t>
            </a:r>
            <a:r>
              <a:rPr lang="en-US" altLang="pt-BR" sz="2400" b="1" dirty="0" err="1" smtClean="0">
                <a:latin typeface="Arial" panose="020B0604020202020204" pitchFamily="34" charset="0"/>
              </a:rPr>
              <a:t>Dezolt</a:t>
            </a:r>
            <a:endParaRPr lang="en-US" altLang="pt-BR" sz="2400" b="1" dirty="0" smtClean="0">
              <a:latin typeface="Arial" panose="020B0604020202020204" pitchFamily="34" charset="0"/>
            </a:endParaRPr>
          </a:p>
          <a:p>
            <a:pPr lvl="3" algn="ctr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en-US" altLang="pt-BR" sz="2400" dirty="0" err="1" smtClean="0">
                <a:latin typeface="Arial" panose="020B0604020202020204" pitchFamily="34" charset="0"/>
              </a:rPr>
              <a:t>Especialista</a:t>
            </a:r>
            <a:r>
              <a:rPr lang="en-US" altLang="pt-BR" sz="2400" dirty="0" smtClean="0">
                <a:latin typeface="Arial" panose="020B0604020202020204" pitchFamily="34" charset="0"/>
              </a:rPr>
              <a:t> </a:t>
            </a:r>
            <a:r>
              <a:rPr lang="en-US" altLang="pt-BR" sz="2400" dirty="0" err="1" smtClean="0">
                <a:latin typeface="Arial" panose="020B0604020202020204" pitchFamily="34" charset="0"/>
              </a:rPr>
              <a:t>Sênior</a:t>
            </a:r>
            <a:r>
              <a:rPr lang="en-US" altLang="pt-BR" sz="2400" dirty="0" smtClean="0">
                <a:latin typeface="Arial" panose="020B0604020202020204" pitchFamily="34" charset="0"/>
              </a:rPr>
              <a:t> </a:t>
            </a:r>
            <a:r>
              <a:rPr lang="en-US" altLang="pt-BR" sz="2400" dirty="0" err="1" smtClean="0">
                <a:latin typeface="Arial" panose="020B0604020202020204" pitchFamily="34" charset="0"/>
              </a:rPr>
              <a:t>em</a:t>
            </a:r>
            <a:r>
              <a:rPr lang="en-US" altLang="pt-BR" sz="2400" dirty="0" smtClean="0">
                <a:latin typeface="Arial" panose="020B0604020202020204" pitchFamily="34" charset="0"/>
              </a:rPr>
              <a:t> </a:t>
            </a:r>
            <a:r>
              <a:rPr lang="en-US" altLang="pt-BR" sz="2400" dirty="0" err="1" smtClean="0">
                <a:latin typeface="Arial" panose="020B0604020202020204" pitchFamily="34" charset="0"/>
              </a:rPr>
              <a:t>Gestão</a:t>
            </a:r>
            <a:r>
              <a:rPr lang="en-US" altLang="pt-BR" sz="2400" dirty="0" smtClean="0">
                <a:latin typeface="Arial" panose="020B0604020202020204" pitchFamily="34" charset="0"/>
              </a:rPr>
              <a:t> Fiscal e Municipal</a:t>
            </a:r>
            <a:endParaRPr lang="pt-BR" altLang="pt-BR" sz="2400" dirty="0" smtClean="0">
              <a:latin typeface="Arial" panose="020B0604020202020204" pitchFamily="34" charset="0"/>
            </a:endParaRPr>
          </a:p>
          <a:p>
            <a:pPr lvl="3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endParaRPr lang="pt-BR" altLang="pt-BR" sz="2400" dirty="0" smtClean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3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endParaRPr lang="pt-BR" altLang="pt-BR" sz="2400" dirty="0" smtClean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3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BID – Banco Interamericano de Desenvolvimento</a:t>
            </a:r>
          </a:p>
          <a:p>
            <a:pPr lvl="4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S.E.N. Quadra 802 Conjunto F lote 39</a:t>
            </a:r>
          </a:p>
          <a:p>
            <a:pPr lvl="4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CEP: 70.800-400</a:t>
            </a:r>
          </a:p>
          <a:p>
            <a:pPr lvl="4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Brasil  - Brasília – DF</a:t>
            </a:r>
            <a:endParaRPr lang="en-US" altLang="pt-BR" sz="2400" dirty="0" smtClean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4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endParaRPr lang="pt-BR" altLang="pt-BR" sz="2400" dirty="0" smtClean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4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Telefone:</a:t>
            </a:r>
            <a:r>
              <a:rPr lang="en-US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(</a:t>
            </a: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61) 3317- 4278</a:t>
            </a:r>
          </a:p>
          <a:p>
            <a:pPr lvl="3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endParaRPr lang="pt-BR" altLang="pt-BR" sz="2400" dirty="0" smtClean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3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E-Mail </a:t>
            </a:r>
            <a:r>
              <a:rPr lang="en-US" altLang="pt-BR" sz="2400" dirty="0" smtClean="0">
                <a:solidFill>
                  <a:srgbClr val="003399"/>
                </a:solidFill>
                <a:latin typeface="Arial" panose="020B0604020202020204" pitchFamily="34" charset="0"/>
                <a:hlinkClick r:id="rId2"/>
              </a:rPr>
              <a:t>–</a:t>
            </a: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 anapa@iadb.org</a:t>
            </a:r>
          </a:p>
          <a:p>
            <a:pPr lvl="3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Home Page - </a:t>
            </a:r>
            <a:r>
              <a:rPr lang="pt-BR" altLang="pt-BR" sz="2400" dirty="0" smtClean="0">
                <a:solidFill>
                  <a:srgbClr val="00B0F0"/>
                </a:solidFill>
                <a:latin typeface="Arial" panose="020B0604020202020204" pitchFamily="34" charset="0"/>
                <a:hlinkClick r:id="rId3"/>
              </a:rPr>
              <a:t>http://www.iadb.org</a:t>
            </a:r>
            <a:endParaRPr lang="pt-BR" altLang="pt-BR" sz="2400" dirty="0" smtClean="0">
              <a:solidFill>
                <a:srgbClr val="00B0F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fot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2060575"/>
            <a:ext cx="73914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ângulo 2"/>
          <p:cNvSpPr>
            <a:spLocks noChangeArrowheads="1"/>
          </p:cNvSpPr>
          <p:nvPr userDrawn="1"/>
        </p:nvSpPr>
        <p:spPr bwMode="auto">
          <a:xfrm>
            <a:off x="1258888" y="890588"/>
            <a:ext cx="72739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defRPr/>
            </a:pPr>
            <a:r>
              <a:rPr lang="pt-BR" altLang="en-US" b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BANCO INTERAMERICANO DE DESENVOLVIMENTO</a:t>
            </a:r>
            <a:br>
              <a:rPr lang="pt-BR" altLang="en-US" b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en-US" b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REPRESENTAÇÃO NO BRASIL</a:t>
            </a:r>
            <a:r>
              <a:rPr lang="pt-BR" altLang="en-US" sz="1600" b="1" smtClean="0">
                <a:solidFill>
                  <a:srgbClr val="FF0000"/>
                </a:solidFill>
              </a:rPr>
              <a:t/>
            </a:r>
            <a:br>
              <a:rPr lang="pt-BR" altLang="en-US" sz="1600" b="1" smtClean="0">
                <a:solidFill>
                  <a:srgbClr val="FF0000"/>
                </a:solidFill>
              </a:rPr>
            </a:br>
            <a:endParaRPr lang="en-US" altLang="en-US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2"/>
          <p:cNvSpPr>
            <a:spLocks noChangeArrowheads="1"/>
          </p:cNvSpPr>
          <p:nvPr userDrawn="1"/>
        </p:nvSpPr>
        <p:spPr bwMode="auto">
          <a:xfrm>
            <a:off x="0" y="1295400"/>
            <a:ext cx="9144000" cy="5078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t">
              <a:defRPr/>
            </a:pPr>
            <a:r>
              <a:rPr lang="en-US" sz="3200" dirty="0" err="1" smtClean="0"/>
              <a:t>Conhecer</a:t>
            </a:r>
            <a:r>
              <a:rPr lang="en-US" sz="3200" dirty="0" smtClean="0"/>
              <a:t> e </a:t>
            </a:r>
            <a:r>
              <a:rPr lang="en-US" sz="3200" dirty="0" err="1" smtClean="0"/>
              <a:t>analisar</a:t>
            </a:r>
            <a:r>
              <a:rPr lang="en-US" sz="3200" dirty="0" smtClean="0"/>
              <a:t> </a:t>
            </a:r>
            <a:r>
              <a:rPr lang="en-US" sz="3200" b="1" dirty="0" smtClean="0"/>
              <a:t>a </a:t>
            </a:r>
            <a:r>
              <a:rPr lang="en-US" sz="3200" b="1" dirty="0" err="1" smtClean="0"/>
              <a:t>estrutura</a:t>
            </a:r>
            <a:r>
              <a:rPr lang="en-US" sz="3200" b="1" dirty="0" smtClean="0"/>
              <a:t>, </a:t>
            </a:r>
            <a:r>
              <a:rPr lang="en-US" sz="3200" dirty="0" smtClean="0"/>
              <a:t>e o </a:t>
            </a:r>
            <a:r>
              <a:rPr lang="en-US" sz="3200" dirty="0" err="1" smtClean="0"/>
              <a:t>f</a:t>
            </a:r>
            <a:r>
              <a:rPr lang="en-US" sz="3200" b="1" dirty="0" err="1" smtClean="0"/>
              <a:t>uncionamento</a:t>
            </a:r>
            <a:r>
              <a:rPr lang="en-US" sz="3200" b="1" dirty="0" smtClean="0"/>
              <a:t> </a:t>
            </a:r>
            <a:r>
              <a:rPr lang="en-US" sz="3200" dirty="0" smtClean="0"/>
              <a:t>e as </a:t>
            </a:r>
            <a:r>
              <a:rPr lang="en-US" sz="3200" b="1" dirty="0" err="1" smtClean="0"/>
              <a:t>competências</a:t>
            </a:r>
            <a:r>
              <a:rPr lang="en-US" sz="3200" b="1" dirty="0" smtClean="0"/>
              <a:t> </a:t>
            </a:r>
            <a:r>
              <a:rPr lang="en-US" sz="3200" dirty="0" smtClean="0"/>
              <a:t>das UEMs do PNAFM, com vistas a:</a:t>
            </a:r>
          </a:p>
          <a:p>
            <a:pPr fontAlgn="t">
              <a:defRPr/>
            </a:pPr>
            <a:endParaRPr lang="en-US" sz="3200" dirty="0" smtClean="0"/>
          </a:p>
          <a:p>
            <a:pPr marL="514350" indent="-514350" fontAlgn="t">
              <a:buFontTx/>
              <a:buAutoNum type="alphaLcParenR"/>
              <a:defRPr/>
            </a:pPr>
            <a:r>
              <a:rPr lang="en-US" sz="3200" dirty="0" err="1" smtClean="0"/>
              <a:t>Subsidiar</a:t>
            </a:r>
            <a:r>
              <a:rPr lang="en-US" sz="3200" dirty="0" smtClean="0"/>
              <a:t> e</a:t>
            </a:r>
            <a:r>
              <a:rPr lang="pt-PT" sz="3200" dirty="0" smtClean="0"/>
              <a:t>stratégias e ações para o fortalecimento das UEMs</a:t>
            </a:r>
          </a:p>
          <a:p>
            <a:pPr marL="514350" indent="-514350" fontAlgn="t">
              <a:buFontTx/>
              <a:buAutoNum type="alphaLcParenR"/>
              <a:defRPr/>
            </a:pPr>
            <a:endParaRPr lang="en-US" sz="3200" dirty="0" smtClean="0"/>
          </a:p>
          <a:p>
            <a:pPr marL="514350" indent="-514350" fontAlgn="t">
              <a:buFontTx/>
              <a:buAutoNum type="alphaLcParenR"/>
              <a:defRPr/>
            </a:pPr>
            <a:r>
              <a:rPr lang="en-US" sz="3200" dirty="0" err="1" smtClean="0"/>
              <a:t>Fornecer</a:t>
            </a:r>
            <a:r>
              <a:rPr lang="en-US" sz="3200" dirty="0" smtClean="0"/>
              <a:t> </a:t>
            </a:r>
            <a:r>
              <a:rPr lang="en-US" sz="3200" dirty="0" err="1" smtClean="0"/>
              <a:t>elementos</a:t>
            </a:r>
            <a:r>
              <a:rPr lang="en-US" sz="3200" dirty="0" smtClean="0"/>
              <a:t> para um </a:t>
            </a:r>
            <a:r>
              <a:rPr lang="en-US" sz="3200" dirty="0" err="1" smtClean="0"/>
              <a:t>modelo</a:t>
            </a:r>
            <a:r>
              <a:rPr lang="en-US" sz="3200" dirty="0" smtClean="0"/>
              <a:t> de </a:t>
            </a:r>
            <a:r>
              <a:rPr lang="en-US" sz="3200" dirty="0" err="1" smtClean="0"/>
              <a:t>gerenciamento</a:t>
            </a:r>
            <a:r>
              <a:rPr lang="en-US" sz="3200" dirty="0" smtClean="0"/>
              <a:t> do PNAFM III.</a:t>
            </a:r>
          </a:p>
          <a:p>
            <a:pPr fontAlgn="t">
              <a:defRPr/>
            </a:pPr>
            <a:endParaRPr lang="pt-BR" altLang="en-US" dirty="0" smtClean="0"/>
          </a:p>
          <a:p>
            <a:pPr fontAlgn="t">
              <a:defRPr/>
            </a:pPr>
            <a:endParaRPr lang="pt-BR" altLang="en-US" dirty="0" smtClean="0"/>
          </a:p>
        </p:txBody>
      </p:sp>
      <p:sp>
        <p:nvSpPr>
          <p:cNvPr id="5" name="Retângulo 4"/>
          <p:cNvSpPr/>
          <p:nvPr userDrawn="1"/>
        </p:nvSpPr>
        <p:spPr>
          <a:xfrm>
            <a:off x="2555875" y="333375"/>
            <a:ext cx="3887788" cy="13223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altLang="en-US" sz="4000" b="1" cap="sm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+mn-ea"/>
                <a:cs typeface="Arial" pitchFamily="34" charset="0"/>
              </a:rPr>
              <a:t>Objetivos</a:t>
            </a:r>
            <a:r>
              <a:rPr lang="pt-BR" sz="4000" b="1" cap="sm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+mn-ea"/>
                <a:cs typeface="Arial" pitchFamily="34" charset="0"/>
                <a:sym typeface="Helvetica" panose="020B0604020202020204" pitchFamily="34" charset="0"/>
              </a:rPr>
              <a:t/>
            </a:r>
            <a:br>
              <a:rPr lang="pt-BR" sz="4000" b="1" cap="sm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+mn-ea"/>
                <a:cs typeface="Arial" pitchFamily="34" charset="0"/>
                <a:sym typeface="Helvetica" panose="020B0604020202020204" pitchFamily="34" charset="0"/>
              </a:rPr>
            </a:br>
            <a:endParaRPr lang="en-US" sz="4000" b="1" cap="sm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ea typeface="+mn-ea"/>
              <a:cs typeface="Arial" pitchFamily="34" charset="0"/>
              <a:sym typeface="Helvetica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6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0DA5951-3592-4170-9779-E7D449057B34}" type="slidenum">
              <a:rPr lang="pt-BR" altLang="en-US"/>
              <a:pPr/>
              <a:t>‹nº›</a:t>
            </a:fld>
            <a:endParaRPr lang="pt-BR" altLang="en-U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4"/>
          <p:cNvSpPr/>
          <p:nvPr userDrawn="1"/>
        </p:nvSpPr>
        <p:spPr>
          <a:xfrm>
            <a:off x="107950" y="1125538"/>
            <a:ext cx="2743200" cy="126365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DEFINIÇÃO DA EQUIPE DE VALIDAÇÃO DO QUESTIONÁRIO</a:t>
            </a:r>
            <a:endParaRPr lang="en-US" sz="1600" b="1" cap="all" dirty="0">
              <a:latin typeface="Verdana"/>
              <a:cs typeface="Verdana"/>
            </a:endParaRPr>
          </a:p>
        </p:txBody>
      </p:sp>
      <p:sp>
        <p:nvSpPr>
          <p:cNvPr id="4" name="Circular Arrow 34"/>
          <p:cNvSpPr/>
          <p:nvPr userDrawn="1"/>
        </p:nvSpPr>
        <p:spPr>
          <a:xfrm>
            <a:off x="3181350" y="1743075"/>
            <a:ext cx="2638425" cy="2638425"/>
          </a:xfrm>
          <a:prstGeom prst="circularArrow">
            <a:avLst>
              <a:gd name="adj1" fmla="val 7227"/>
              <a:gd name="adj2" fmla="val 984537"/>
              <a:gd name="adj3" fmla="val 20526661"/>
              <a:gd name="adj4" fmla="val 11682070"/>
              <a:gd name="adj5" fmla="val 5881"/>
            </a:avLst>
          </a:prstGeom>
          <a:solidFill>
            <a:srgbClr val="1A06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5" name="Circular Arrow 38"/>
          <p:cNvSpPr/>
          <p:nvPr userDrawn="1"/>
        </p:nvSpPr>
        <p:spPr>
          <a:xfrm rot="10800000">
            <a:off x="3203575" y="1906588"/>
            <a:ext cx="2638425" cy="2638425"/>
          </a:xfrm>
          <a:prstGeom prst="circularArrow">
            <a:avLst>
              <a:gd name="adj1" fmla="val 7227"/>
              <a:gd name="adj2" fmla="val 803065"/>
              <a:gd name="adj3" fmla="val 20526661"/>
              <a:gd name="adj4" fmla="val 11682070"/>
              <a:gd name="adj5" fmla="val 5881"/>
            </a:avLst>
          </a:prstGeom>
          <a:solidFill>
            <a:srgbClr val="1A06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6" name="Oval 17"/>
          <p:cNvSpPr/>
          <p:nvPr userDrawn="1"/>
        </p:nvSpPr>
        <p:spPr>
          <a:xfrm>
            <a:off x="3090863" y="1584325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1</a:t>
            </a:r>
          </a:p>
        </p:txBody>
      </p:sp>
      <p:sp>
        <p:nvSpPr>
          <p:cNvPr id="7" name="Oval 17"/>
          <p:cNvSpPr/>
          <p:nvPr userDrawn="1"/>
        </p:nvSpPr>
        <p:spPr>
          <a:xfrm>
            <a:off x="5476875" y="1536700"/>
            <a:ext cx="504825" cy="50641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2</a:t>
            </a:r>
          </a:p>
        </p:txBody>
      </p:sp>
      <p:sp>
        <p:nvSpPr>
          <p:cNvPr id="8" name="Rounded Rectangle 24"/>
          <p:cNvSpPr/>
          <p:nvPr userDrawn="1"/>
        </p:nvSpPr>
        <p:spPr>
          <a:xfrm>
            <a:off x="6165850" y="1006475"/>
            <a:ext cx="2743200" cy="120015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REVISÃO E VALIDAÇÃO DO QUESTIONÁRIO</a:t>
            </a:r>
            <a:endParaRPr lang="en-US" sz="1600" b="1" cap="all" dirty="0">
              <a:latin typeface="Verdana"/>
              <a:cs typeface="Verdana"/>
            </a:endParaRPr>
          </a:p>
        </p:txBody>
      </p:sp>
      <p:sp>
        <p:nvSpPr>
          <p:cNvPr id="9" name="Retângulo 8"/>
          <p:cNvSpPr/>
          <p:nvPr userDrawn="1"/>
        </p:nvSpPr>
        <p:spPr>
          <a:xfrm>
            <a:off x="3370263" y="2657475"/>
            <a:ext cx="228600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cap="all" dirty="0">
                <a:solidFill>
                  <a:srgbClr val="C00000"/>
                </a:solidFill>
                <a:latin typeface="Verdana"/>
                <a:cs typeface="Verdana"/>
              </a:rPr>
              <a:t>etapas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cap="all" dirty="0">
                <a:solidFill>
                  <a:srgbClr val="C00000"/>
                </a:solidFill>
                <a:latin typeface="Verdana"/>
                <a:cs typeface="Verdana"/>
              </a:rPr>
              <a:t>da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cap="all" dirty="0">
                <a:solidFill>
                  <a:srgbClr val="C00000"/>
                </a:solidFill>
                <a:latin typeface="Verdana"/>
                <a:cs typeface="Verdana"/>
              </a:rPr>
              <a:t>pesquisa</a:t>
            </a:r>
          </a:p>
        </p:txBody>
      </p:sp>
      <p:sp>
        <p:nvSpPr>
          <p:cNvPr id="10" name="Oval 17"/>
          <p:cNvSpPr/>
          <p:nvPr userDrawn="1"/>
        </p:nvSpPr>
        <p:spPr>
          <a:xfrm>
            <a:off x="5708650" y="3052763"/>
            <a:ext cx="457200" cy="43656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3</a:t>
            </a:r>
          </a:p>
        </p:txBody>
      </p:sp>
      <p:sp>
        <p:nvSpPr>
          <p:cNvPr id="11" name="Rounded Rectangle 24"/>
          <p:cNvSpPr/>
          <p:nvPr userDrawn="1"/>
        </p:nvSpPr>
        <p:spPr>
          <a:xfrm>
            <a:off x="6218238" y="3235325"/>
            <a:ext cx="2743200" cy="10668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ENVIO DO QUESTIONÁRIO ÀS </a:t>
            </a:r>
            <a:r>
              <a:rPr lang="pt-BR" sz="1600" b="1" cap="all" dirty="0" err="1">
                <a:latin typeface="Verdana"/>
                <a:cs typeface="Verdana"/>
              </a:rPr>
              <a:t>UEMs</a:t>
            </a:r>
            <a:r>
              <a:rPr lang="pt-BR" sz="1600" b="1" cap="all" dirty="0">
                <a:latin typeface="Verdana"/>
                <a:cs typeface="Verdana"/>
              </a:rPr>
              <a:t> E COLETA DE DADOS VIA WEB</a:t>
            </a:r>
          </a:p>
        </p:txBody>
      </p:sp>
      <p:sp>
        <p:nvSpPr>
          <p:cNvPr id="12" name="Rounded Rectangle 24"/>
          <p:cNvSpPr/>
          <p:nvPr userDrawn="1"/>
        </p:nvSpPr>
        <p:spPr>
          <a:xfrm>
            <a:off x="4932363" y="5159375"/>
            <a:ext cx="3008312" cy="1190625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ELABORAÇÃO DO RELATÓRIO </a:t>
            </a:r>
            <a:r>
              <a:rPr lang="en-US" sz="1600" b="1" cap="all" dirty="0">
                <a:latin typeface="Verdana"/>
                <a:cs typeface="Verdana"/>
              </a:rPr>
              <a:t>DA PESQUISA</a:t>
            </a:r>
            <a:endParaRPr lang="pt-BR" sz="1600" b="1" cap="all" dirty="0">
              <a:latin typeface="Verdana"/>
              <a:cs typeface="Verdana"/>
            </a:endParaRPr>
          </a:p>
        </p:txBody>
      </p:sp>
      <p:sp>
        <p:nvSpPr>
          <p:cNvPr id="13" name="Oval 17"/>
          <p:cNvSpPr/>
          <p:nvPr userDrawn="1"/>
        </p:nvSpPr>
        <p:spPr>
          <a:xfrm>
            <a:off x="5226050" y="4452938"/>
            <a:ext cx="4826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4</a:t>
            </a:r>
          </a:p>
        </p:txBody>
      </p:sp>
      <p:sp>
        <p:nvSpPr>
          <p:cNvPr id="14" name="Oval 17"/>
          <p:cNvSpPr/>
          <p:nvPr userDrawn="1"/>
        </p:nvSpPr>
        <p:spPr>
          <a:xfrm>
            <a:off x="2860675" y="2927350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6</a:t>
            </a:r>
          </a:p>
        </p:txBody>
      </p:sp>
      <p:sp>
        <p:nvSpPr>
          <p:cNvPr id="15" name="Rounded Rectangle 24"/>
          <p:cNvSpPr/>
          <p:nvPr userDrawn="1"/>
        </p:nvSpPr>
        <p:spPr>
          <a:xfrm>
            <a:off x="90488" y="3195638"/>
            <a:ext cx="2743200" cy="10668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divulgação dos</a:t>
            </a:r>
            <a:r>
              <a:rPr lang="en-US" sz="1600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Resultados E RECOMENDAÇÕES</a:t>
            </a:r>
            <a:endParaRPr lang="en-US" sz="1600" cap="all" dirty="0">
              <a:latin typeface="Verdana"/>
              <a:cs typeface="Verdana"/>
            </a:endParaRPr>
          </a:p>
        </p:txBody>
      </p:sp>
      <p:sp>
        <p:nvSpPr>
          <p:cNvPr id="16" name="Oval 17"/>
          <p:cNvSpPr/>
          <p:nvPr userDrawn="1"/>
        </p:nvSpPr>
        <p:spPr>
          <a:xfrm>
            <a:off x="3181350" y="4214813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5</a:t>
            </a:r>
          </a:p>
        </p:txBody>
      </p:sp>
      <p:sp>
        <p:nvSpPr>
          <p:cNvPr id="17" name="Rounded Rectangle 24"/>
          <p:cNvSpPr/>
          <p:nvPr userDrawn="1"/>
        </p:nvSpPr>
        <p:spPr>
          <a:xfrm>
            <a:off x="539750" y="5132388"/>
            <a:ext cx="3008313" cy="1190625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cap="all" dirty="0">
                <a:latin typeface="Verdana"/>
                <a:cs typeface="Verdana"/>
              </a:rPr>
              <a:t>VALIDAÇÃO Dos resultados E RECOMENDAÇÕES da pesquisa </a:t>
            </a:r>
          </a:p>
        </p:txBody>
      </p:sp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1720" y="93336"/>
            <a:ext cx="4841677" cy="605632"/>
          </a:xfrm>
          <a:prstGeom prst="rect">
            <a:avLst/>
          </a:prstGeom>
        </p:spPr>
        <p:txBody>
          <a:bodyPr rtlCol="0" anchor="t">
            <a:normAutofit fontScale="90000"/>
          </a:bodyPr>
          <a:lstStyle>
            <a:lvl1pPr>
              <a:defRPr sz="3100"/>
            </a:lvl1pPr>
          </a:lstStyle>
          <a:p>
            <a:r>
              <a:rPr lang="pt-BR" dirty="0" smtClean="0"/>
              <a:t>	FASEOLOGIA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en-US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4"/>
          <p:cNvSpPr/>
          <p:nvPr userDrawn="1"/>
        </p:nvSpPr>
        <p:spPr>
          <a:xfrm>
            <a:off x="2698750" y="1158875"/>
            <a:ext cx="4214813" cy="16002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solidFill>
                  <a:srgbClr val="FF0000"/>
                </a:solidFill>
                <a:latin typeface="Verdana"/>
                <a:cs typeface="Verdana"/>
              </a:rPr>
              <a:t>XX </a:t>
            </a:r>
            <a:r>
              <a:rPr lang="pt-BR" sz="2400" b="1" cap="all" dirty="0">
                <a:latin typeface="Verdana"/>
                <a:cs typeface="Verdana"/>
              </a:rPr>
              <a:t>PERGUNTAS</a:t>
            </a:r>
            <a:endParaRPr lang="pt-BR" sz="1600" b="1" cap="all" dirty="0">
              <a:latin typeface="Verdana"/>
              <a:cs typeface="Verdana"/>
            </a:endParaRPr>
          </a:p>
        </p:txBody>
      </p:sp>
      <p:sp>
        <p:nvSpPr>
          <p:cNvPr id="4" name="Rounded Rectangle 24"/>
          <p:cNvSpPr/>
          <p:nvPr userDrawn="1"/>
        </p:nvSpPr>
        <p:spPr>
          <a:xfrm>
            <a:off x="4824413" y="2881313"/>
            <a:ext cx="4214812" cy="16002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latin typeface="Verdana"/>
                <a:cs typeface="Verdana"/>
              </a:rPr>
              <a:t>FUNCIONAMENTO DA UEM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solidFill>
                  <a:srgbClr val="FF0000"/>
                </a:solidFill>
                <a:latin typeface="Verdana"/>
                <a:cs typeface="Verdana"/>
              </a:rPr>
              <a:t>XX</a:t>
            </a:r>
            <a:endParaRPr lang="pt-BR" sz="1600" b="1" cap="all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5" name="Rounded Rectangle 24"/>
          <p:cNvSpPr/>
          <p:nvPr userDrawn="1"/>
        </p:nvSpPr>
        <p:spPr>
          <a:xfrm>
            <a:off x="2555875" y="4619625"/>
            <a:ext cx="4214813" cy="16002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latin typeface="Verdana"/>
                <a:cs typeface="Verdana"/>
              </a:rPr>
              <a:t>COMPETÊNCIAS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latin typeface="Verdana"/>
                <a:cs typeface="Verdana"/>
              </a:rPr>
              <a:t>22</a:t>
            </a:r>
            <a:endParaRPr lang="pt-BR" sz="1600" b="1" cap="all" dirty="0">
              <a:latin typeface="Verdana"/>
              <a:cs typeface="Verdana"/>
            </a:endParaRPr>
          </a:p>
        </p:txBody>
      </p:sp>
      <p:sp>
        <p:nvSpPr>
          <p:cNvPr id="6" name="Rounded Rectangle 24"/>
          <p:cNvSpPr/>
          <p:nvPr userDrawn="1"/>
        </p:nvSpPr>
        <p:spPr>
          <a:xfrm>
            <a:off x="250825" y="2889250"/>
            <a:ext cx="4214813" cy="16002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latin typeface="Verdana"/>
                <a:cs typeface="Verdana"/>
              </a:rPr>
              <a:t>ESTRUTURA DA UEM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solidFill>
                  <a:srgbClr val="FF0000"/>
                </a:solidFill>
                <a:latin typeface="Verdana"/>
                <a:cs typeface="Verdana"/>
              </a:rPr>
              <a:t>XX</a:t>
            </a:r>
            <a:endParaRPr lang="pt-BR" sz="1600" b="1" cap="all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712" y="173236"/>
            <a:ext cx="6096000" cy="814388"/>
          </a:xfrm>
          <a:prstGeom prst="rect">
            <a:avLst/>
          </a:prstGeom>
        </p:spPr>
        <p:txBody>
          <a:bodyPr rtlCol="0" anchor="t">
            <a:normAutofit fontScale="90000"/>
          </a:bodyPr>
          <a:lstStyle/>
          <a:p>
            <a:r>
              <a:rPr lang="pt-BR" dirty="0" smtClean="0"/>
              <a:t>	QUESTIONÁRIO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en-US" dirty="0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304800" y="1524000"/>
          <a:ext cx="8610600" cy="4665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795"/>
                <a:gridCol w="5513805"/>
              </a:tblGrid>
              <a:tr h="45942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VARIÁVEIS</a:t>
                      </a:r>
                      <a:endParaRPr lang="pt-BR" sz="2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4" marR="91444" marT="45728" marB="45728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DESCRIÇÃO</a:t>
                      </a:r>
                      <a:endParaRPr lang="pt-BR" sz="24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28" marB="45728"/>
                </a:tc>
              </a:tr>
              <a:tr h="1920243"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ESTRUTURA DA UEM</a:t>
                      </a:r>
                      <a:endParaRPr lang="pt-BR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91444" marR="91444" marT="45728" marB="45728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Avalia</a:t>
                      </a:r>
                      <a:r>
                        <a:rPr lang="pt-BR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áreas que integram a estrutura organizacional </a:t>
                      </a:r>
                      <a:r>
                        <a:rPr lang="pt-BR" sz="24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 UEM, sua </a:t>
                      </a:r>
                      <a:r>
                        <a:rPr lang="pt-BR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vinculação  com Órgão executor e a quantidade e qualidade dos membros da equipe. 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728" marB="45728"/>
                </a:tc>
              </a:tr>
              <a:tr h="228600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FUNCIONAMENTO</a:t>
                      </a:r>
                      <a:r>
                        <a:rPr lang="pt-BR" sz="2400" b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DA </a:t>
                      </a:r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UEM</a:t>
                      </a:r>
                      <a:endParaRPr lang="pt-BR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44" marR="91444" marT="45728" marB="45728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Analisa</a:t>
                      </a:r>
                      <a:r>
                        <a:rPr lang="pt-BR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existência e utilização de instrumentos  e procedimentos e as dificuldades nos processos de pla</a:t>
                      </a:r>
                      <a:r>
                        <a:rPr lang="pt-B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nejamento, </a:t>
                      </a:r>
                      <a:r>
                        <a:rPr lang="pt-BR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aquisições, finanças</a:t>
                      </a:r>
                      <a:r>
                        <a:rPr lang="pt-BR" sz="2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auditoria e comunicação.</a:t>
                      </a:r>
                    </a:p>
                    <a:p>
                      <a:r>
                        <a:rPr lang="pt-BR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728" marB="45728"/>
                </a:tc>
              </a:tr>
            </a:tbl>
          </a:graphicData>
        </a:graphic>
      </p:graphicFrame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712" y="116632"/>
            <a:ext cx="6096000" cy="814388"/>
          </a:xfrm>
          <a:prstGeom prst="rect">
            <a:avLst/>
          </a:prstGeom>
        </p:spPr>
        <p:txBody>
          <a:bodyPr rtlCol="0" anchor="t">
            <a:normAutofit fontScale="90000"/>
          </a:bodyPr>
          <a:lstStyle>
            <a:lvl1pPr algn="ctr"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457200" y="908050"/>
          <a:ext cx="8424863" cy="5122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/>
                <a:gridCol w="4752529"/>
                <a:gridCol w="1141710"/>
              </a:tblGrid>
              <a:tr h="823073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VARIÁVEIS</a:t>
                      </a:r>
                      <a:endParaRPr lang="pt-BR" sz="2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DIMENSÕES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QTD. PERG.</a:t>
                      </a:r>
                      <a:endParaRPr lang="pt-BR" sz="24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3" marB="45723"/>
                </a:tc>
              </a:tr>
              <a:tr h="701135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0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ESTRUTURA DA UEM</a:t>
                      </a:r>
                      <a:endParaRPr lang="pt-BR" sz="2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Estrutura</a:t>
                      </a:r>
                      <a:r>
                        <a:rPr lang="pt-B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Organizacional: organograma, vinculação e abrangência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t-BR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702647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Estrutura</a:t>
                      </a:r>
                      <a:r>
                        <a:rPr lang="pt-B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Pessoal: composição, vinculação funcional e capacitação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</a:tr>
              <a:tr h="701135">
                <a:tc rowSpan="5"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FUNCIONAMENTO</a:t>
                      </a:r>
                      <a:r>
                        <a:rPr lang="pt-BR" sz="2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DA UEM</a:t>
                      </a:r>
                      <a:endParaRPr lang="pt-BR" sz="2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endParaRPr lang="pt-BR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Planejamento, Monitoramento e Avaliação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</a:tr>
              <a:tr h="396293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Aquisições e Contratações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pt-BR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</a:tr>
              <a:tr h="396293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Financeiro e Auditoria 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t-BR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</a:tr>
              <a:tr h="701142">
                <a:tc vMerge="1">
                  <a:txBody>
                    <a:bodyPr/>
                    <a:lstStyle/>
                    <a:p>
                      <a:endParaRPr lang="pt-BR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5" marB="4571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Comunicação e Divulgação de Resultados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</a:tr>
              <a:tr h="701142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6" marB="457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Integração com o Executor e </a:t>
                      </a:r>
                      <a:r>
                        <a:rPr lang="pt-BR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co-Executor</a:t>
                      </a:r>
                      <a:endParaRPr lang="pt-BR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</a:tr>
            </a:tbl>
          </a:graphicData>
        </a:graphic>
      </p:graphicFrame>
      <p:sp>
        <p:nvSpPr>
          <p:cNvPr id="3" name="Retângulo 2"/>
          <p:cNvSpPr/>
          <p:nvPr userDrawn="1"/>
        </p:nvSpPr>
        <p:spPr>
          <a:xfrm>
            <a:off x="2124075" y="260350"/>
            <a:ext cx="5286375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3600" b="1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Distribuição das </a:t>
            </a:r>
            <a:r>
              <a:rPr lang="pt-BR" altLang="en-US" sz="3600" b="1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Perguntas</a:t>
            </a:r>
            <a:endParaRPr lang="en-US" sz="36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457200" y="1752600"/>
          <a:ext cx="8424863" cy="3475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112"/>
                <a:gridCol w="3942616"/>
                <a:gridCol w="1296134"/>
              </a:tblGrid>
              <a:tr h="701055">
                <a:tc>
                  <a:txBody>
                    <a:bodyPr/>
                    <a:lstStyle/>
                    <a:p>
                      <a:pPr algn="ctr"/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VARIÁVEL</a:t>
                      </a:r>
                      <a:endParaRPr lang="pt-BR" sz="24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DIMENSÃO</a:t>
                      </a: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QTD. PERG.</a:t>
                      </a:r>
                      <a:endParaRPr lang="pt-BR" sz="20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1" marB="45721"/>
                </a:tc>
              </a:tr>
              <a:tr h="396283">
                <a:tc rowSpan="7"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COMPETÊNCIAS</a:t>
                      </a:r>
                      <a:endParaRPr lang="pt-BR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21" marB="4572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Orientação para Resultados</a:t>
                      </a: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Capacidade de Decisão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5" marB="4571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Comunicação</a:t>
                      </a: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</a:t>
                      </a:r>
                      <a:r>
                        <a:rPr lang="pt-B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Organização: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Persuasão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5" marB="4571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Coordenação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5" marB="4571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Alianças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</a:tbl>
          </a:graphicData>
        </a:graphic>
      </p:graphicFrame>
      <p:sp>
        <p:nvSpPr>
          <p:cNvPr id="3" name="Retângulo 2"/>
          <p:cNvSpPr/>
          <p:nvPr userDrawn="1"/>
        </p:nvSpPr>
        <p:spPr>
          <a:xfrm>
            <a:off x="2124075" y="260350"/>
            <a:ext cx="5286375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3600" b="1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Distribuição das </a:t>
            </a:r>
            <a:r>
              <a:rPr lang="pt-BR" altLang="en-US" sz="3600" b="1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Perguntas</a:t>
            </a:r>
            <a:endParaRPr lang="en-US" sz="36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76200" y="838200"/>
          <a:ext cx="8991600" cy="5287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440"/>
                <a:gridCol w="5591160"/>
              </a:tblGrid>
              <a:tr h="533298">
                <a:tc>
                  <a:txBody>
                    <a:bodyPr/>
                    <a:lstStyle/>
                    <a:p>
                      <a:pPr algn="ctr"/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COMPETÊNCIAS</a:t>
                      </a:r>
                      <a:endParaRPr lang="pt-BR" sz="24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DESCRIÇÃO</a:t>
                      </a:r>
                    </a:p>
                  </a:txBody>
                  <a:tcPr marL="91439" marR="91439" marT="45706" marB="45706"/>
                </a:tc>
              </a:tr>
              <a:tr h="822915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chemeClr val="bg1"/>
                          </a:solidFill>
                        </a:rPr>
                        <a:t>Orientação para Resultados</a:t>
                      </a:r>
                      <a:endParaRPr lang="pt-BR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06" marB="4570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>
                          <a:latin typeface="+mj-lt"/>
                          <a:cs typeface="Arial" panose="020B0604020202020204" pitchFamily="34" charset="0"/>
                        </a:rPr>
                        <a:t>Finalizar o trabalho da melhor maneira</a:t>
                      </a:r>
                      <a:r>
                        <a:rPr lang="pt-BR" sz="2400" baseline="0" dirty="0" smtClean="0">
                          <a:latin typeface="+mj-lt"/>
                          <a:cs typeface="Arial" panose="020B0604020202020204" pitchFamily="34" charset="0"/>
                        </a:rPr>
                        <a:t> dado o tempo e recursos disponíveis.</a:t>
                      </a:r>
                      <a:endParaRPr lang="pt-BR" sz="2400" dirty="0" smtClean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6" marB="45706"/>
                </a:tc>
              </a:tr>
              <a:tr h="11886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Capacidade de Decisão</a:t>
                      </a:r>
                    </a:p>
                    <a:p>
                      <a:endParaRPr lang="pt-BR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06" marB="4570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Toma decisões tempestivas com base em dados e informações</a:t>
                      </a:r>
                      <a:endParaRPr lang="pt-BR" sz="2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06" marB="45706"/>
                </a:tc>
              </a:tr>
              <a:tr h="15544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Comunicação</a:t>
                      </a:r>
                    </a:p>
                    <a:p>
                      <a:endParaRPr lang="pt-BR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06" marB="4570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Atenção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ao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tipo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informação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que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deve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ser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transmitida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e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assumir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responsabilidade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para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garantir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que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mensagem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seja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entendida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06" marB="45706"/>
                </a:tc>
              </a:tr>
              <a:tr h="1188666">
                <a:tc>
                  <a:txBody>
                    <a:bodyPr/>
                    <a:lstStyle/>
                    <a:p>
                      <a:r>
                        <a:rPr lang="pt-B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Planejamento e Organização</a:t>
                      </a:r>
                      <a:endParaRPr lang="pt-BR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06" marB="4570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Identificar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e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organizar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futuro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ou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as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ações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pretendidas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, para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atingir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um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resultado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ou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fim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pt-BR" sz="2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06" marB="45706"/>
                </a:tc>
              </a:tr>
            </a:tbl>
          </a:graphicData>
        </a:graphic>
      </p:graphicFrame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76200" y="1123950"/>
          <a:ext cx="8991600" cy="4756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440"/>
                <a:gridCol w="5591160"/>
              </a:tblGrid>
              <a:tr h="457307">
                <a:tc>
                  <a:txBody>
                    <a:bodyPr/>
                    <a:lstStyle/>
                    <a:p>
                      <a:pPr algn="ctr"/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COMPETÊNCIAS</a:t>
                      </a:r>
                      <a:endParaRPr lang="pt-BR" sz="24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DESCRIÇÃO</a:t>
                      </a:r>
                    </a:p>
                  </a:txBody>
                  <a:tcPr marL="91439" marR="91439" marT="45721" marB="45721"/>
                </a:tc>
              </a:tr>
              <a:tr h="11890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Persuasão</a:t>
                      </a:r>
                      <a:endParaRPr lang="pt-BR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1" marB="4572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Conseguir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que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outros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desempenhe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determinadas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tarefas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ou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ajam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determinadas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maneiras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15549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Coordenação</a:t>
                      </a:r>
                      <a:r>
                        <a:rPr 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Equipe</a:t>
                      </a:r>
                      <a:endParaRPr lang="en-US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1" marB="4572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Estimular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os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membros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de um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grupo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trabalhar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juntos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maneira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eficaz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em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funçao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dso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objetivos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organizacionais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US" sz="2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15549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Formar</a:t>
                      </a:r>
                      <a:r>
                        <a:rPr 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Alianças</a:t>
                      </a:r>
                      <a:endParaRPr lang="en-US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1" marB="4572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Construir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relacionamento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que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poderá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ser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útil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para a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relização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uma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tarefa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, no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presente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ou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no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futuro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</a:tbl>
          </a:graphicData>
        </a:graphic>
      </p:graphicFrame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"/>
          <p:cNvSpPr>
            <a:spLocks/>
          </p:cNvSpPr>
          <p:nvPr/>
        </p:nvSpPr>
        <p:spPr bwMode="auto">
          <a:xfrm>
            <a:off x="0" y="1235075"/>
            <a:ext cx="9144000" cy="31908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 cap="flat" cmpd="sng">
            <a:noFill/>
            <a:prstDash val="solid"/>
            <a:miter lim="0"/>
            <a:headEnd/>
            <a:tailEnd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1027" name="AutoShape 2"/>
          <p:cNvSpPr>
            <a:spLocks/>
          </p:cNvSpPr>
          <p:nvPr/>
        </p:nvSpPr>
        <p:spPr bwMode="auto">
          <a:xfrm>
            <a:off x="0" y="1279525"/>
            <a:ext cx="533400" cy="2286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B2B2B2"/>
          </a:solidFill>
          <a:ln w="12700" cap="flat" cmpd="sng">
            <a:noFill/>
            <a:prstDash val="solid"/>
            <a:miter lim="0"/>
            <a:headEnd/>
            <a:tailEnd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1028" name="AutoShape 3"/>
          <p:cNvSpPr>
            <a:spLocks/>
          </p:cNvSpPr>
          <p:nvPr/>
        </p:nvSpPr>
        <p:spPr bwMode="auto">
          <a:xfrm>
            <a:off x="590550" y="1279525"/>
            <a:ext cx="8553450" cy="2286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DDDDDD"/>
          </a:solidFill>
          <a:ln w="12700" cap="flat" cmpd="sng">
            <a:noFill/>
            <a:prstDash val="solid"/>
            <a:miter lim="0"/>
            <a:headEnd/>
            <a:tailEnd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2" name="Rectangle 4"/>
          <p:cNvSpPr>
            <a:spLocks noGrp="1"/>
          </p:cNvSpPr>
          <p:nvPr>
            <p:ph type="sldNum" sz="quarter" idx="2"/>
          </p:nvPr>
        </p:nvSpPr>
        <p:spPr bwMode="auto">
          <a:xfrm>
            <a:off x="0" y="1252538"/>
            <a:ext cx="533400" cy="280987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vert="horz" wrap="square" lIns="45719" tIns="45719" rIns="45719" bIns="45719" numCol="1" anchor="ctr" anchorCtr="0" compatLnSpc="1">
            <a:prstTxWarp prst="textNoShape">
              <a:avLst/>
            </a:prstTxWarp>
          </a:bodyPr>
          <a:lstStyle>
            <a:lvl1pPr algn="ctr" eaLnBrk="1">
              <a:defRPr/>
            </a:lvl1pPr>
          </a:lstStyle>
          <a:p>
            <a:fld id="{CCEEA1B2-2672-45CC-8342-542EC8B609CC}" type="slidenum">
              <a:rPr lang="pt-BR" altLang="en-US"/>
              <a:pPr/>
              <a:t>‹nº›</a:t>
            </a:fld>
            <a:endParaRPr lang="pt-BR" altLang="en-US" sz="1400" b="1">
              <a:solidFill>
                <a:srgbClr val="FFFFFF"/>
              </a:solidFill>
            </a:endParaRPr>
          </a:p>
        </p:txBody>
      </p:sp>
      <p:pic>
        <p:nvPicPr>
          <p:cNvPr id="1030" name="Imagem 3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8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33400" y="260350"/>
            <a:ext cx="1438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9pPr>
    </p:titleStyle>
    <p:bodyStyle>
      <a:lvl1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1pPr>
      <a:lvl2pPr marL="2286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2pPr>
      <a:lvl3pPr marL="4572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3pPr>
      <a:lvl4pPr marL="6858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4pPr>
      <a:lvl5pPr marL="9144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5pPr>
      <a:lvl6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6pPr>
      <a:lvl7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7pPr>
      <a:lvl8pPr marL="22860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8pPr>
      <a:lvl9pPr marL="2743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db.org/" TargetMode="External"/><Relationship Id="rId2" Type="http://schemas.openxmlformats.org/officeDocument/2006/relationships/hyperlink" Target="mailto:patriciagb@iadb.org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625475" y="850900"/>
            <a:ext cx="8229600" cy="5241925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eaLnBrk="1" fontAlgn="auto" hangingPunct="1">
              <a:lnSpc>
                <a:spcPct val="93000"/>
              </a:lnSpc>
              <a:spcAft>
                <a:spcPts val="0"/>
              </a:spcAft>
              <a:defRPr/>
            </a:pP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9</a:t>
            </a: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itchFamily="34" charset="0"/>
              </a:rPr>
              <a:t>ª REUNIÃO DA COGEP</a:t>
            </a:r>
            <a:b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itchFamily="34" charset="0"/>
              </a:rPr>
              <a:t/>
            </a:r>
            <a:b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itchFamily="34" charset="0"/>
              </a:rPr>
              <a:t>    </a:t>
            </a:r>
          </a:p>
          <a:p>
            <a:pPr eaLnBrk="1" fontAlgn="auto" hangingPunct="1">
              <a:lnSpc>
                <a:spcPct val="93000"/>
              </a:lnSpc>
              <a:spcAft>
                <a:spcPts val="0"/>
              </a:spcAft>
              <a:defRPr/>
            </a:pP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itchFamily="34" charset="0"/>
              </a:rPr>
              <a:t> </a:t>
            </a:r>
            <a:r>
              <a:rPr lang="en-US" sz="4000" b="1" cap="sm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itchFamily="34" charset="0"/>
              </a:rPr>
              <a:t>BID-UCPMF-COGEP:</a:t>
            </a:r>
            <a:r>
              <a:rPr lang="en-US" sz="4000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000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br>
              <a:rPr lang="en-US" sz="4000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n-US" sz="4000" b="1" cap="small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93000"/>
              </a:lnSpc>
              <a:spcAft>
                <a:spcPts val="0"/>
              </a:spcAft>
              <a:defRPr/>
            </a:pPr>
            <a:r>
              <a:rPr lang="pt-BR" sz="31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Corpo)"/>
                <a:ea typeface="+mj-ea"/>
                <a:cs typeface="Arial" panose="020B0604020202020204" pitchFamily="34" charset="0"/>
              </a:rPr>
              <a:t>PESQUISA </a:t>
            </a:r>
            <a:r>
              <a:rPr lang="pt-BR" sz="31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Corpo)"/>
                <a:ea typeface="+mj-ea"/>
                <a:cs typeface="Arial" panose="020B0604020202020204" pitchFamily="34" charset="0"/>
              </a:rPr>
              <a:t>PARA LEVANTAMENTO DE DADOS SOBRE A  ESTRUTURA, O FUNCIONAMENTO E AS COMPETÊNCIAS DAS </a:t>
            </a:r>
            <a:r>
              <a:rPr lang="pt-BR" sz="3100" b="1" kern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Corpo)"/>
                <a:ea typeface="+mj-ea"/>
                <a:cs typeface="Arial" panose="020B0604020202020204" pitchFamily="34" charset="0"/>
              </a:rPr>
              <a:t>UEMs</a:t>
            </a:r>
            <a:r>
              <a:rPr lang="pt-BR" sz="31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Corpo)"/>
                <a:ea typeface="+mj-ea"/>
                <a:cs typeface="Arial" panose="020B0604020202020204" pitchFamily="34" charset="0"/>
              </a:rPr>
              <a:t> DO PNAFM</a:t>
            </a:r>
            <a:r>
              <a:rPr lang="en-US" sz="31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Corpo)"/>
                <a:ea typeface="+mj-ea"/>
                <a:cs typeface="Arial" panose="020B0604020202020204" pitchFamily="34" charset="0"/>
              </a:rPr>
              <a:t>.</a:t>
            </a:r>
            <a:br>
              <a:rPr lang="en-US" sz="31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Corpo)"/>
                <a:ea typeface="+mj-ea"/>
                <a:cs typeface="Arial" panose="020B0604020202020204" pitchFamily="34" charset="0"/>
              </a:rPr>
            </a:br>
            <a:r>
              <a:rPr lang="pt-BR" sz="31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Corpo)"/>
                <a:ea typeface="+mj-ea"/>
                <a:cs typeface="Arial" panose="020B0604020202020204" pitchFamily="34" charset="0"/>
              </a:rPr>
              <a:t/>
            </a:r>
            <a:br>
              <a:rPr lang="pt-BR" sz="31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Corpo)"/>
                <a:ea typeface="+mj-ea"/>
                <a:cs typeface="Arial" panose="020B0604020202020204" pitchFamily="34" charset="0"/>
              </a:rPr>
            </a:br>
            <a:r>
              <a:rPr lang="en-US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          </a:t>
            </a:r>
          </a:p>
          <a:p>
            <a:pPr eaLnBrk="1" fontAlgn="auto" hangingPunct="1">
              <a:lnSpc>
                <a:spcPct val="93000"/>
              </a:lnSpc>
              <a:spcAft>
                <a:spcPts val="0"/>
              </a:spcAft>
              <a:defRPr/>
            </a:pPr>
            <a:r>
              <a:rPr lang="en-US" sz="2400" b="1" cap="small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Fortaleza, 22 de Abril de 2015.</a:t>
            </a:r>
            <a:endParaRPr lang="en-US" sz="3900" b="1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 advClick="0" advTm="3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tângulo 9"/>
          <p:cNvSpPr>
            <a:spLocks noChangeArrowheads="1"/>
          </p:cNvSpPr>
          <p:nvPr/>
        </p:nvSpPr>
        <p:spPr bwMode="auto">
          <a:xfrm>
            <a:off x="304800" y="1447800"/>
            <a:ext cx="8569325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2550" lvl="3" algn="ctr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pt-BR" sz="2400" b="1">
                <a:solidFill>
                  <a:schemeClr val="tx1"/>
                </a:solidFill>
                <a:latin typeface="Arial" pitchFamily="34" charset="0"/>
              </a:rPr>
              <a:t>Ana Lúcia Dezolt</a:t>
            </a:r>
          </a:p>
          <a:p>
            <a:pPr marL="82550" lvl="3" algn="ctr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pt-BR" sz="2400">
                <a:solidFill>
                  <a:schemeClr val="tx1"/>
                </a:solidFill>
                <a:latin typeface="Arial" pitchFamily="34" charset="0"/>
              </a:rPr>
              <a:t>Especialista Sênior em Gestão Fiscal e Municipal</a:t>
            </a:r>
            <a:endParaRPr lang="pt-BR" altLang="pt-BR" sz="2400">
              <a:solidFill>
                <a:schemeClr val="tx1"/>
              </a:solidFill>
              <a:latin typeface="Arial" pitchFamily="34" charset="0"/>
            </a:endParaRPr>
          </a:p>
          <a:p>
            <a:pPr marL="82550" lvl="3" defTabSz="971550" eaLnBrk="1" hangingPunct="1">
              <a:lnSpc>
                <a:spcPct val="80000"/>
              </a:lnSpc>
              <a:buClr>
                <a:schemeClr val="tx1"/>
              </a:buClr>
            </a:pPr>
            <a:endParaRPr lang="pt-BR" altLang="pt-BR" sz="2400">
              <a:solidFill>
                <a:srgbClr val="003399"/>
              </a:solidFill>
              <a:latin typeface="Arial" pitchFamily="34" charset="0"/>
            </a:endParaRPr>
          </a:p>
          <a:p>
            <a:pPr marL="82550" lvl="3" defTabSz="971550" eaLnBrk="1" hangingPunct="1">
              <a:lnSpc>
                <a:spcPct val="80000"/>
              </a:lnSpc>
              <a:buClr>
                <a:schemeClr val="tx1"/>
              </a:buClr>
            </a:pPr>
            <a:endParaRPr lang="pt-BR" altLang="pt-BR" sz="2400">
              <a:solidFill>
                <a:srgbClr val="003399"/>
              </a:solidFill>
              <a:latin typeface="Arial" pitchFamily="34" charset="0"/>
            </a:endParaRPr>
          </a:p>
          <a:p>
            <a:pPr marL="82550" lvl="3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BID – Banco Interamericano de Desenvolvimento</a:t>
            </a:r>
          </a:p>
          <a:p>
            <a:pPr marL="82550" lvl="4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S.E.N. Quadra 802 Conjunto F lote 39</a:t>
            </a:r>
          </a:p>
          <a:p>
            <a:pPr marL="82550" lvl="4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CEP: 70.800-400</a:t>
            </a:r>
          </a:p>
          <a:p>
            <a:pPr marL="82550" lvl="4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Brasil  - Brasília – DF</a:t>
            </a:r>
            <a:endParaRPr lang="en-US" altLang="pt-BR" sz="2400">
              <a:solidFill>
                <a:srgbClr val="003399"/>
              </a:solidFill>
              <a:latin typeface="Arial" pitchFamily="34" charset="0"/>
            </a:endParaRPr>
          </a:p>
          <a:p>
            <a:pPr marL="82550" lvl="4" defTabSz="971550" eaLnBrk="1" hangingPunct="1">
              <a:lnSpc>
                <a:spcPct val="80000"/>
              </a:lnSpc>
              <a:buClr>
                <a:schemeClr val="tx1"/>
              </a:buClr>
            </a:pPr>
            <a:endParaRPr lang="pt-BR" altLang="pt-BR" sz="2400">
              <a:solidFill>
                <a:srgbClr val="003399"/>
              </a:solidFill>
              <a:latin typeface="Arial" pitchFamily="34" charset="0"/>
            </a:endParaRPr>
          </a:p>
          <a:p>
            <a:pPr marL="82550" lvl="4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Telefone:</a:t>
            </a:r>
            <a:r>
              <a:rPr lang="en-US" altLang="pt-BR" sz="2400">
                <a:solidFill>
                  <a:srgbClr val="003399"/>
                </a:solidFill>
                <a:latin typeface="Arial" pitchFamily="34" charset="0"/>
              </a:rPr>
              <a:t>(</a:t>
            </a: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61) 3317- 4278</a:t>
            </a:r>
          </a:p>
          <a:p>
            <a:pPr marL="82550" lvl="3" defTabSz="971550" eaLnBrk="1" hangingPunct="1">
              <a:lnSpc>
                <a:spcPct val="80000"/>
              </a:lnSpc>
              <a:buClr>
                <a:schemeClr val="tx1"/>
              </a:buClr>
            </a:pPr>
            <a:endParaRPr lang="pt-BR" altLang="pt-BR" sz="2400">
              <a:solidFill>
                <a:srgbClr val="003399"/>
              </a:solidFill>
              <a:latin typeface="Arial" pitchFamily="34" charset="0"/>
            </a:endParaRPr>
          </a:p>
          <a:p>
            <a:pPr marL="82550" lvl="3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E-Mail </a:t>
            </a:r>
            <a:r>
              <a:rPr lang="en-US" altLang="pt-BR" sz="2400">
                <a:solidFill>
                  <a:srgbClr val="003399"/>
                </a:solidFill>
                <a:latin typeface="Arial" pitchFamily="34" charset="0"/>
                <a:hlinkClick r:id="rId2"/>
              </a:rPr>
              <a:t>–</a:t>
            </a: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 anapa@iadb.org</a:t>
            </a:r>
          </a:p>
          <a:p>
            <a:pPr marL="82550" lvl="3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Home Page - </a:t>
            </a:r>
            <a:r>
              <a:rPr lang="pt-BR" altLang="pt-BR" sz="2400">
                <a:solidFill>
                  <a:srgbClr val="00B0F0"/>
                </a:solidFill>
                <a:latin typeface="Arial" pitchFamily="34" charset="0"/>
                <a:hlinkClick r:id="rId3"/>
              </a:rPr>
              <a:t>http://www.iadb.org</a:t>
            </a:r>
            <a:endParaRPr lang="pt-BR" altLang="pt-BR" sz="2400">
              <a:solidFill>
                <a:srgbClr val="00B0F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2205038"/>
            <a:ext cx="73914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tângulo 2"/>
          <p:cNvSpPr>
            <a:spLocks noChangeArrowheads="1"/>
          </p:cNvSpPr>
          <p:nvPr/>
        </p:nvSpPr>
        <p:spPr bwMode="auto">
          <a:xfrm>
            <a:off x="1331913" y="981075"/>
            <a:ext cx="669607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en-US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BANCO INTERAMERICANO DE DESENVOLVIMENTO</a:t>
            </a:r>
            <a:br>
              <a:rPr lang="pt-BR" altLang="en-US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altLang="en-US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REPRESENTAÇÃO NO BRASIL</a:t>
            </a:r>
            <a:r>
              <a:rPr lang="pt-BR" altLang="en-US" sz="1600" b="1">
                <a:solidFill>
                  <a:srgbClr val="FF0000"/>
                </a:solidFill>
              </a:rPr>
              <a:t/>
            </a:r>
            <a:br>
              <a:rPr lang="pt-BR" altLang="en-US" sz="1600" b="1">
                <a:solidFill>
                  <a:srgbClr val="FF0000"/>
                </a:solidFill>
              </a:rPr>
            </a:b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33600" y="228600"/>
            <a:ext cx="5105400" cy="609600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 panose="020B060402020202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5pPr>
            <a:lvl6pPr marL="4572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6pPr>
            <a:lvl7pPr marL="9144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7pPr>
            <a:lvl8pPr marL="13716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8pPr>
            <a:lvl9pPr marL="18288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9pPr>
          </a:lstStyle>
          <a:p>
            <a:pPr marL="228600" indent="-228600"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3600" b="1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	</a:t>
            </a:r>
            <a:r>
              <a:rPr lang="pt-BR" sz="36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</a:t>
            </a:r>
            <a:r>
              <a:rPr lang="pt-BR" sz="36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6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kern="0" dirty="0" smtClean="0"/>
              <a:t/>
            </a:r>
            <a:br>
              <a:rPr lang="pt-BR" kern="0" dirty="0" smtClean="0"/>
            </a:br>
            <a:r>
              <a:rPr lang="pt-BR" kern="0" dirty="0" smtClean="0"/>
              <a:t/>
            </a:r>
            <a:br>
              <a:rPr lang="pt-BR" kern="0" dirty="0" smtClean="0"/>
            </a:br>
            <a:r>
              <a:rPr lang="pt-BR" kern="0" dirty="0" smtClean="0"/>
              <a:t/>
            </a:r>
            <a:br>
              <a:rPr lang="pt-BR" kern="0" dirty="0" smtClean="0"/>
            </a:br>
            <a:r>
              <a:rPr lang="pt-BR" kern="0" dirty="0" smtClean="0"/>
              <a:t/>
            </a:r>
            <a:br>
              <a:rPr lang="pt-BR" kern="0" dirty="0" smtClean="0"/>
            </a:br>
            <a:r>
              <a:rPr lang="pt-BR" kern="0" dirty="0" smtClean="0">
                <a:solidFill>
                  <a:srgbClr val="003399"/>
                </a:solidFill>
              </a:rPr>
              <a:t/>
            </a:r>
            <a:br>
              <a:rPr lang="pt-BR" kern="0" dirty="0" smtClean="0">
                <a:solidFill>
                  <a:srgbClr val="003399"/>
                </a:solidFill>
              </a:rPr>
            </a:br>
            <a:r>
              <a:rPr lang="pt-BR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kern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tângulo 2"/>
          <p:cNvSpPr>
            <a:spLocks noChangeArrowheads="1"/>
          </p:cNvSpPr>
          <p:nvPr/>
        </p:nvSpPr>
        <p:spPr bwMode="auto">
          <a:xfrm>
            <a:off x="0" y="1295400"/>
            <a:ext cx="9144000" cy="5078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t">
              <a:defRPr/>
            </a:pPr>
            <a:r>
              <a:rPr lang="en-US" sz="3200" dirty="0" err="1" smtClean="0"/>
              <a:t>Conhecer</a:t>
            </a:r>
            <a:r>
              <a:rPr lang="en-US" sz="3200" dirty="0" smtClean="0"/>
              <a:t> e </a:t>
            </a:r>
            <a:r>
              <a:rPr lang="en-US" sz="3200" dirty="0" err="1" smtClean="0"/>
              <a:t>analisar</a:t>
            </a:r>
            <a:r>
              <a:rPr lang="en-US" sz="3200" dirty="0" smtClean="0"/>
              <a:t> </a:t>
            </a:r>
            <a:r>
              <a:rPr lang="en-US" sz="3200" b="1" dirty="0" smtClean="0"/>
              <a:t>a </a:t>
            </a:r>
            <a:r>
              <a:rPr lang="en-US" sz="3200" b="1" dirty="0" err="1" smtClean="0"/>
              <a:t>estrutura</a:t>
            </a:r>
            <a:r>
              <a:rPr lang="en-US" sz="3200" b="1" dirty="0" smtClean="0"/>
              <a:t>, </a:t>
            </a:r>
            <a:r>
              <a:rPr lang="en-US" sz="3200" dirty="0" smtClean="0"/>
              <a:t>o </a:t>
            </a:r>
            <a:r>
              <a:rPr lang="en-US" sz="3200" dirty="0" err="1" smtClean="0"/>
              <a:t>f</a:t>
            </a:r>
            <a:r>
              <a:rPr lang="en-US" sz="3200" b="1" dirty="0" err="1" smtClean="0"/>
              <a:t>uncionamento</a:t>
            </a:r>
            <a:r>
              <a:rPr lang="en-US" sz="3200" b="1" dirty="0" smtClean="0"/>
              <a:t> </a:t>
            </a:r>
            <a:r>
              <a:rPr lang="en-US" sz="3200" dirty="0" smtClean="0"/>
              <a:t>e as </a:t>
            </a:r>
            <a:r>
              <a:rPr lang="en-US" sz="3200" b="1" dirty="0" err="1" smtClean="0"/>
              <a:t>competências</a:t>
            </a:r>
            <a:r>
              <a:rPr lang="en-US" sz="3200" b="1" dirty="0" smtClean="0"/>
              <a:t> </a:t>
            </a:r>
            <a:r>
              <a:rPr lang="en-US" sz="3200" dirty="0" smtClean="0"/>
              <a:t>das UEMs do PNAFM, com vistas a:</a:t>
            </a:r>
          </a:p>
          <a:p>
            <a:pPr fontAlgn="t">
              <a:defRPr/>
            </a:pPr>
            <a:endParaRPr lang="en-US" sz="3200" dirty="0" smtClean="0"/>
          </a:p>
          <a:p>
            <a:pPr marL="514350" indent="-514350" fontAlgn="t">
              <a:buFontTx/>
              <a:buAutoNum type="alphaLcParenR"/>
              <a:defRPr/>
            </a:pPr>
            <a:r>
              <a:rPr lang="en-US" sz="3200" dirty="0" err="1" smtClean="0"/>
              <a:t>Subsidiar</a:t>
            </a:r>
            <a:r>
              <a:rPr lang="en-US" sz="3200" dirty="0" smtClean="0"/>
              <a:t> e</a:t>
            </a:r>
            <a:r>
              <a:rPr lang="pt-PT" sz="3200" dirty="0" smtClean="0"/>
              <a:t>stratégias e ações para o fortalecimento das UEMs</a:t>
            </a:r>
          </a:p>
          <a:p>
            <a:pPr marL="514350" indent="-514350" fontAlgn="t">
              <a:buFontTx/>
              <a:buAutoNum type="alphaLcParenR"/>
              <a:defRPr/>
            </a:pPr>
            <a:endParaRPr lang="en-US" sz="3200" dirty="0" smtClean="0"/>
          </a:p>
          <a:p>
            <a:pPr marL="514350" indent="-514350" fontAlgn="t">
              <a:buFontTx/>
              <a:buAutoNum type="alphaLcParenR"/>
              <a:defRPr/>
            </a:pPr>
            <a:r>
              <a:rPr lang="en-US" sz="3200" dirty="0" err="1" smtClean="0"/>
              <a:t>Fornecer</a:t>
            </a:r>
            <a:r>
              <a:rPr lang="en-US" sz="3200" dirty="0" smtClean="0"/>
              <a:t> </a:t>
            </a:r>
            <a:r>
              <a:rPr lang="en-US" sz="3200" dirty="0" err="1" smtClean="0"/>
              <a:t>elementos</a:t>
            </a:r>
            <a:r>
              <a:rPr lang="en-US" sz="3200" dirty="0" smtClean="0"/>
              <a:t> para um </a:t>
            </a:r>
            <a:r>
              <a:rPr lang="en-US" sz="3200" dirty="0" err="1" smtClean="0"/>
              <a:t>modelo</a:t>
            </a:r>
            <a:r>
              <a:rPr lang="en-US" sz="3200" dirty="0" smtClean="0"/>
              <a:t> de </a:t>
            </a:r>
            <a:r>
              <a:rPr lang="en-US" sz="3200" dirty="0" err="1" smtClean="0"/>
              <a:t>gerenciamento</a:t>
            </a:r>
            <a:r>
              <a:rPr lang="en-US" sz="3200" dirty="0" smtClean="0"/>
              <a:t> do novo PNAFM.</a:t>
            </a:r>
          </a:p>
          <a:p>
            <a:pPr fontAlgn="t">
              <a:defRPr/>
            </a:pPr>
            <a:endParaRPr lang="pt-BR" altLang="en-US" dirty="0" smtClean="0"/>
          </a:p>
          <a:p>
            <a:pPr fontAlgn="t">
              <a:defRPr/>
            </a:pPr>
            <a:endParaRPr lang="pt-BR" alt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2"/>
          <p:cNvSpPr>
            <a:spLocks noChangeArrowheads="1"/>
          </p:cNvSpPr>
          <p:nvPr/>
        </p:nvSpPr>
        <p:spPr bwMode="auto">
          <a:xfrm>
            <a:off x="-9525" y="1676400"/>
            <a:ext cx="9144000" cy="4524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sz="3200" b="1" dirty="0" smtClean="0"/>
              <a:t>Abordagem Quantitativa</a:t>
            </a:r>
            <a:r>
              <a:rPr lang="pt-BR" sz="3200" dirty="0" smtClean="0"/>
              <a:t>: análise do número de respostas fornecidas.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t-BR" sz="3200" dirty="0" smtClean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sz="3200" b="1" dirty="0" smtClean="0"/>
              <a:t>Descritiva</a:t>
            </a:r>
            <a:r>
              <a:rPr lang="pt-BR" sz="3200" dirty="0"/>
              <a:t>: </a:t>
            </a:r>
            <a:r>
              <a:rPr lang="pt-BR" sz="3200" dirty="0" smtClean="0"/>
              <a:t>descreve </a:t>
            </a:r>
            <a:r>
              <a:rPr lang="pt-BR" sz="3200" dirty="0"/>
              <a:t>as características </a:t>
            </a:r>
            <a:r>
              <a:rPr lang="pt-BR" sz="3200" dirty="0" smtClean="0"/>
              <a:t>das </a:t>
            </a:r>
            <a:r>
              <a:rPr lang="pt-BR" sz="3200" dirty="0" err="1" smtClean="0"/>
              <a:t>UEMs</a:t>
            </a:r>
            <a:r>
              <a:rPr lang="pt-BR" sz="3200" dirty="0" smtClean="0"/>
              <a:t> por meio de técnica padronizada </a:t>
            </a:r>
            <a:r>
              <a:rPr lang="pt-BR" sz="3200" dirty="0"/>
              <a:t>de coleta de </a:t>
            </a:r>
            <a:r>
              <a:rPr lang="pt-BR" sz="3200" dirty="0" smtClean="0"/>
              <a:t>dados, </a:t>
            </a:r>
            <a:r>
              <a:rPr lang="pt-BR" sz="3200" b="1" dirty="0" smtClean="0"/>
              <a:t>Questionário.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pt-BR" sz="3200" dirty="0" smtClean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sz="3200" b="1" dirty="0" smtClean="0"/>
              <a:t>Procedimento de Levantamento</a:t>
            </a:r>
            <a:r>
              <a:rPr lang="pt-BR" sz="3200" dirty="0"/>
              <a:t>: </a:t>
            </a:r>
            <a:r>
              <a:rPr lang="pt-BR" sz="3200" dirty="0" smtClean="0"/>
              <a:t>interrogação </a:t>
            </a:r>
            <a:r>
              <a:rPr lang="pt-BR" sz="3200" dirty="0"/>
              <a:t>direta </a:t>
            </a:r>
            <a:r>
              <a:rPr lang="pt-BR" sz="3200" dirty="0" smtClean="0"/>
              <a:t>do que se quer conhecer</a:t>
            </a:r>
            <a:endParaRPr lang="pt-BR" altLang="en-US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133600" y="228600"/>
            <a:ext cx="5105400" cy="609600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 panose="020B060402020202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5pPr>
            <a:lvl6pPr marL="4572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6pPr>
            <a:lvl7pPr marL="9144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7pPr>
            <a:lvl8pPr marL="13716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8pPr>
            <a:lvl9pPr marL="18288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9pPr>
          </a:lstStyle>
          <a:p>
            <a:pPr marL="228600" indent="-228600"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3600" b="1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	METODOLOGIA</a:t>
            </a:r>
            <a:r>
              <a:rPr lang="pt-BR" sz="36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6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kern="0" dirty="0" smtClean="0"/>
              <a:t/>
            </a:r>
            <a:br>
              <a:rPr lang="pt-BR" kern="0" dirty="0" smtClean="0"/>
            </a:br>
            <a:r>
              <a:rPr lang="pt-BR" kern="0" dirty="0" smtClean="0"/>
              <a:t/>
            </a:r>
            <a:br>
              <a:rPr lang="pt-BR" kern="0" dirty="0" smtClean="0"/>
            </a:br>
            <a:r>
              <a:rPr lang="pt-BR" kern="0" dirty="0" smtClean="0"/>
              <a:t/>
            </a:r>
            <a:br>
              <a:rPr lang="pt-BR" kern="0" dirty="0" smtClean="0"/>
            </a:br>
            <a:r>
              <a:rPr lang="pt-BR" kern="0" dirty="0" smtClean="0"/>
              <a:t/>
            </a:r>
            <a:br>
              <a:rPr lang="pt-BR" kern="0" dirty="0" smtClean="0"/>
            </a:br>
            <a:r>
              <a:rPr lang="pt-BR" kern="0" dirty="0" smtClean="0">
                <a:solidFill>
                  <a:srgbClr val="003399"/>
                </a:solidFill>
              </a:rPr>
              <a:t/>
            </a:r>
            <a:br>
              <a:rPr lang="pt-BR" kern="0" dirty="0" smtClean="0">
                <a:solidFill>
                  <a:srgbClr val="003399"/>
                </a:solidFill>
              </a:rPr>
            </a:br>
            <a:r>
              <a:rPr lang="pt-BR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kern="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4"/>
          <p:cNvSpPr/>
          <p:nvPr/>
        </p:nvSpPr>
        <p:spPr>
          <a:xfrm>
            <a:off x="204788" y="1450975"/>
            <a:ext cx="2743200" cy="126365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DEFINIÇÃO DA EQUIPE DE VALIDAÇÃO DO QUESTIONÁRIO</a:t>
            </a:r>
            <a:endParaRPr lang="en-US" sz="1600" b="1" cap="all" dirty="0">
              <a:latin typeface="Verdana"/>
              <a:cs typeface="Verdana"/>
            </a:endParaRPr>
          </a:p>
        </p:txBody>
      </p:sp>
      <p:sp>
        <p:nvSpPr>
          <p:cNvPr id="3" name="Circular Arrow 34"/>
          <p:cNvSpPr/>
          <p:nvPr/>
        </p:nvSpPr>
        <p:spPr>
          <a:xfrm>
            <a:off x="3278188" y="2068513"/>
            <a:ext cx="2638425" cy="2638425"/>
          </a:xfrm>
          <a:prstGeom prst="circularArrow">
            <a:avLst>
              <a:gd name="adj1" fmla="val 7227"/>
              <a:gd name="adj2" fmla="val 984537"/>
              <a:gd name="adj3" fmla="val 20526661"/>
              <a:gd name="adj4" fmla="val 11682070"/>
              <a:gd name="adj5" fmla="val 5881"/>
            </a:avLst>
          </a:prstGeom>
          <a:solidFill>
            <a:srgbClr val="1A06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4" name="Circular Arrow 38"/>
          <p:cNvSpPr/>
          <p:nvPr/>
        </p:nvSpPr>
        <p:spPr>
          <a:xfrm rot="10800000">
            <a:off x="3300413" y="2232025"/>
            <a:ext cx="2638425" cy="2638425"/>
          </a:xfrm>
          <a:prstGeom prst="circularArrow">
            <a:avLst>
              <a:gd name="adj1" fmla="val 7227"/>
              <a:gd name="adj2" fmla="val 803065"/>
              <a:gd name="adj3" fmla="val 20526661"/>
              <a:gd name="adj4" fmla="val 11682070"/>
              <a:gd name="adj5" fmla="val 5881"/>
            </a:avLst>
          </a:prstGeom>
          <a:solidFill>
            <a:srgbClr val="1A06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5" name="Oval 17"/>
          <p:cNvSpPr/>
          <p:nvPr/>
        </p:nvSpPr>
        <p:spPr>
          <a:xfrm>
            <a:off x="3187700" y="1909763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1</a:t>
            </a:r>
          </a:p>
        </p:txBody>
      </p:sp>
      <p:sp>
        <p:nvSpPr>
          <p:cNvPr id="6" name="Oval 17"/>
          <p:cNvSpPr/>
          <p:nvPr/>
        </p:nvSpPr>
        <p:spPr>
          <a:xfrm>
            <a:off x="5573713" y="1862138"/>
            <a:ext cx="504825" cy="50641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2</a:t>
            </a:r>
          </a:p>
        </p:txBody>
      </p:sp>
      <p:sp>
        <p:nvSpPr>
          <p:cNvPr id="7" name="Rounded Rectangle 24"/>
          <p:cNvSpPr/>
          <p:nvPr/>
        </p:nvSpPr>
        <p:spPr>
          <a:xfrm>
            <a:off x="6262688" y="1331913"/>
            <a:ext cx="2743200" cy="120015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REVISÃO E VALIDAÇÃO DO QUESTIONÁRIO</a:t>
            </a:r>
            <a:endParaRPr lang="en-US" sz="1600" b="1" cap="all" dirty="0">
              <a:latin typeface="Verdana"/>
              <a:cs typeface="Verdana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467100" y="2982913"/>
            <a:ext cx="228600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cap="all" dirty="0">
                <a:solidFill>
                  <a:srgbClr val="C00000"/>
                </a:solidFill>
                <a:latin typeface="Verdana"/>
                <a:cs typeface="Verdana"/>
              </a:rPr>
              <a:t>etapas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cap="all" dirty="0">
                <a:solidFill>
                  <a:srgbClr val="C00000"/>
                </a:solidFill>
                <a:latin typeface="Verdana"/>
                <a:cs typeface="Verdana"/>
              </a:rPr>
              <a:t>da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cap="all" dirty="0">
                <a:solidFill>
                  <a:srgbClr val="C00000"/>
                </a:solidFill>
                <a:latin typeface="Verdana"/>
                <a:cs typeface="Verdana"/>
              </a:rPr>
              <a:t>pesquisa</a:t>
            </a:r>
          </a:p>
        </p:txBody>
      </p:sp>
      <p:sp>
        <p:nvSpPr>
          <p:cNvPr id="9" name="Oval 17"/>
          <p:cNvSpPr/>
          <p:nvPr/>
        </p:nvSpPr>
        <p:spPr>
          <a:xfrm>
            <a:off x="5805488" y="3378200"/>
            <a:ext cx="457200" cy="43656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3</a:t>
            </a:r>
          </a:p>
        </p:txBody>
      </p:sp>
      <p:sp>
        <p:nvSpPr>
          <p:cNvPr id="10" name="Rounded Rectangle 24"/>
          <p:cNvSpPr/>
          <p:nvPr/>
        </p:nvSpPr>
        <p:spPr>
          <a:xfrm>
            <a:off x="6351588" y="3252788"/>
            <a:ext cx="2743200" cy="10668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ENVIO DO QUESTIONÁRIO ÀS </a:t>
            </a:r>
            <a:r>
              <a:rPr lang="pt-BR" sz="1600" b="1" cap="all" dirty="0" err="1">
                <a:latin typeface="Verdana"/>
                <a:cs typeface="Verdana"/>
              </a:rPr>
              <a:t>UemS</a:t>
            </a:r>
            <a:r>
              <a:rPr lang="pt-BR" sz="1600" b="1" cap="all" dirty="0">
                <a:latin typeface="Verdana"/>
                <a:cs typeface="Verdana"/>
              </a:rPr>
              <a:t> E COLETA DE DADOS VIA WEB</a:t>
            </a:r>
          </a:p>
        </p:txBody>
      </p:sp>
      <p:sp>
        <p:nvSpPr>
          <p:cNvPr id="11" name="Rounded Rectangle 24"/>
          <p:cNvSpPr/>
          <p:nvPr/>
        </p:nvSpPr>
        <p:spPr>
          <a:xfrm>
            <a:off x="5753100" y="5081588"/>
            <a:ext cx="3008313" cy="1190625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ELABORAÇÃO DO RELATÓRIO </a:t>
            </a:r>
            <a:r>
              <a:rPr lang="en-US" sz="1600" b="1" cap="all" dirty="0">
                <a:latin typeface="Verdana"/>
                <a:cs typeface="Verdana"/>
              </a:rPr>
              <a:t>DA PESQUISA</a:t>
            </a:r>
            <a:endParaRPr lang="pt-BR" sz="1600" b="1" cap="all" dirty="0">
              <a:latin typeface="Verdana"/>
              <a:cs typeface="Verdana"/>
            </a:endParaRPr>
          </a:p>
        </p:txBody>
      </p:sp>
      <p:sp>
        <p:nvSpPr>
          <p:cNvPr id="12" name="Oval 17"/>
          <p:cNvSpPr/>
          <p:nvPr/>
        </p:nvSpPr>
        <p:spPr>
          <a:xfrm>
            <a:off x="5322888" y="4778375"/>
            <a:ext cx="4826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4</a:t>
            </a:r>
          </a:p>
        </p:txBody>
      </p:sp>
      <p:sp>
        <p:nvSpPr>
          <p:cNvPr id="13" name="Oval 17"/>
          <p:cNvSpPr/>
          <p:nvPr/>
        </p:nvSpPr>
        <p:spPr>
          <a:xfrm>
            <a:off x="2957513" y="3252788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6</a:t>
            </a:r>
          </a:p>
        </p:txBody>
      </p:sp>
      <p:sp>
        <p:nvSpPr>
          <p:cNvPr id="14" name="Rounded Rectangle 24"/>
          <p:cNvSpPr/>
          <p:nvPr/>
        </p:nvSpPr>
        <p:spPr>
          <a:xfrm>
            <a:off x="100013" y="3176588"/>
            <a:ext cx="2743200" cy="10668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divulgação dos</a:t>
            </a:r>
            <a:r>
              <a:rPr lang="en-US" sz="1600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Resultados E RECOMENDAÇÕES</a:t>
            </a:r>
            <a:endParaRPr lang="en-US" sz="1600" cap="all" dirty="0">
              <a:latin typeface="Verdana"/>
              <a:cs typeface="Verdana"/>
            </a:endParaRPr>
          </a:p>
        </p:txBody>
      </p:sp>
      <p:sp>
        <p:nvSpPr>
          <p:cNvPr id="15" name="Oval 17"/>
          <p:cNvSpPr/>
          <p:nvPr/>
        </p:nvSpPr>
        <p:spPr>
          <a:xfrm>
            <a:off x="3278188" y="4540250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5</a:t>
            </a:r>
          </a:p>
        </p:txBody>
      </p:sp>
      <p:sp>
        <p:nvSpPr>
          <p:cNvPr id="16" name="Rounded Rectangle 24"/>
          <p:cNvSpPr/>
          <p:nvPr/>
        </p:nvSpPr>
        <p:spPr>
          <a:xfrm>
            <a:off x="406400" y="5081588"/>
            <a:ext cx="3008313" cy="1190625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cap="all" dirty="0">
                <a:latin typeface="Verdana"/>
                <a:cs typeface="Verdana"/>
              </a:rPr>
              <a:t>VALIDAÇÃO Dos resultados E RECOMENDAÇÕES da pesquisa </a:t>
            </a:r>
          </a:p>
        </p:txBody>
      </p:sp>
    </p:spTree>
  </p:cSld>
  <p:clrMapOvr>
    <a:masterClrMapping/>
  </p:clrMapOvr>
  <p:transition spd="med" advClick="0" advTm="3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4"/>
          <p:cNvSpPr/>
          <p:nvPr/>
        </p:nvSpPr>
        <p:spPr>
          <a:xfrm>
            <a:off x="107950" y="1700213"/>
            <a:ext cx="4214813" cy="16002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latin typeface="Verdana"/>
                <a:cs typeface="Verdana"/>
              </a:rPr>
              <a:t>ESTRUTURA DA </a:t>
            </a:r>
            <a:r>
              <a:rPr lang="pt-BR" sz="2400" b="1" cap="all" dirty="0" err="1">
                <a:latin typeface="Verdana"/>
                <a:cs typeface="Verdana"/>
              </a:rPr>
              <a:t>uem</a:t>
            </a:r>
            <a:endParaRPr lang="pt-BR" sz="2400" b="1" cap="all" dirty="0">
              <a:latin typeface="Verdana"/>
              <a:cs typeface="Verdana"/>
            </a:endParaRPr>
          </a:p>
        </p:txBody>
      </p:sp>
      <p:sp>
        <p:nvSpPr>
          <p:cNvPr id="4" name="Rounded Rectangle 24"/>
          <p:cNvSpPr/>
          <p:nvPr/>
        </p:nvSpPr>
        <p:spPr>
          <a:xfrm>
            <a:off x="4787900" y="1754188"/>
            <a:ext cx="4214813" cy="16002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latin typeface="Verdana"/>
                <a:cs typeface="Verdana"/>
              </a:rPr>
              <a:t>FUNCIONAMENTO DA </a:t>
            </a:r>
            <a:r>
              <a:rPr lang="pt-BR" sz="2400" b="1" cap="all" dirty="0" err="1">
                <a:latin typeface="Verdana"/>
                <a:cs typeface="Verdana"/>
              </a:rPr>
              <a:t>uem</a:t>
            </a:r>
            <a:endParaRPr lang="pt-BR" sz="2400" b="1" cap="all" dirty="0">
              <a:latin typeface="Verdana"/>
              <a:cs typeface="Verdana"/>
            </a:endParaRPr>
          </a:p>
        </p:txBody>
      </p:sp>
      <p:sp>
        <p:nvSpPr>
          <p:cNvPr id="5" name="Rounded Rectangle 24"/>
          <p:cNvSpPr/>
          <p:nvPr/>
        </p:nvSpPr>
        <p:spPr>
          <a:xfrm>
            <a:off x="2627313" y="3860800"/>
            <a:ext cx="4214812" cy="16002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latin typeface="Verdana"/>
                <a:cs typeface="Verdana"/>
              </a:rPr>
              <a:t>COMPETÊNCIAS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771775" y="252413"/>
            <a:ext cx="4248150" cy="512762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 panose="020B060402020202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5pPr>
            <a:lvl6pPr marL="4572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6pPr>
            <a:lvl7pPr marL="9144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7pPr>
            <a:lvl8pPr marL="13716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8pPr>
            <a:lvl9pPr marL="18288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9pPr>
          </a:lstStyle>
          <a:p>
            <a:pPr marL="228600" indent="-2286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4000" b="1" kern="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t-BR" sz="144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QUESTIONÁRIO</a:t>
            </a:r>
            <a:r>
              <a:rPr lang="pt-BR" sz="1800" kern="0" dirty="0" smtClean="0"/>
              <a:t/>
            </a:r>
            <a:br>
              <a:rPr lang="pt-BR" sz="1800" kern="0" dirty="0" smtClean="0"/>
            </a:br>
            <a:r>
              <a:rPr lang="pt-BR" sz="1800" kern="0" dirty="0" smtClean="0"/>
              <a:t/>
            </a:r>
            <a:br>
              <a:rPr lang="pt-BR" sz="1800" kern="0" dirty="0" smtClean="0"/>
            </a:br>
            <a:r>
              <a:rPr lang="pt-BR" sz="1800" kern="0" dirty="0" smtClean="0"/>
              <a:t/>
            </a:r>
            <a:br>
              <a:rPr lang="pt-BR" sz="1800" kern="0" dirty="0" smtClean="0"/>
            </a:br>
            <a:r>
              <a:rPr lang="pt-BR" sz="1800" kern="0" dirty="0" smtClean="0"/>
              <a:t>I</a:t>
            </a:r>
            <a:br>
              <a:rPr lang="pt-BR" sz="1800" kern="0" dirty="0" smtClean="0"/>
            </a:br>
            <a:r>
              <a:rPr lang="pt-BR" sz="1800" kern="0" dirty="0" smtClean="0">
                <a:solidFill>
                  <a:srgbClr val="003399"/>
                </a:solidFill>
              </a:rPr>
              <a:t/>
            </a:r>
            <a:br>
              <a:rPr lang="pt-BR" sz="1800" kern="0" dirty="0" smtClean="0">
                <a:solidFill>
                  <a:srgbClr val="003399"/>
                </a:solidFill>
              </a:rPr>
            </a:br>
            <a:r>
              <a:rPr lang="pt-BR" sz="1800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kern="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395288" y="981075"/>
          <a:ext cx="8610600" cy="4003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6019800"/>
              </a:tblGrid>
              <a:tr h="46821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VARIÁVEIS</a:t>
                      </a:r>
                      <a:endParaRPr lang="pt-BR" sz="2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4" marR="91444" marT="45713" marB="4571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DESCRIÇÃO</a:t>
                      </a:r>
                      <a:endParaRPr lang="pt-BR" sz="24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3" marB="4571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32468"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ESTRUTURA DA UEM</a:t>
                      </a:r>
                      <a:endParaRPr lang="pt-BR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91444" marR="91444" marT="45713" marB="45713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Avalia</a:t>
                      </a:r>
                      <a:r>
                        <a:rPr lang="pt-B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áreas que integram a estrutura organizacional da UEM, sua vinculação  com Órgão executor e a quantidade e qualidade dos membros da equipe. </a:t>
                      </a:r>
                      <a:endParaRPr lang="pt-B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713" marB="45713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02989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FUNCIONAMENTO</a:t>
                      </a:r>
                      <a:r>
                        <a:rPr lang="pt-BR" sz="2400" b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DA UEM</a:t>
                      </a:r>
                      <a:endParaRPr lang="pt-BR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44" marR="91444" marT="45713" marB="45713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Analisa</a:t>
                      </a:r>
                      <a:r>
                        <a:rPr lang="pt-B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existência e utilização de instrumentos e procedimentos e as dificuldades nos processos de pla</a:t>
                      </a:r>
                      <a:r>
                        <a:rPr lang="pt-B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nejamento, </a:t>
                      </a:r>
                      <a:r>
                        <a:rPr lang="pt-BR" sz="2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aquisições, finanças e</a:t>
                      </a:r>
                      <a:r>
                        <a:rPr lang="pt-BR" sz="2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auditoria, comunicação e integração com Executores.</a:t>
                      </a:r>
                    </a:p>
                    <a:p>
                      <a:r>
                        <a:rPr lang="pt-BR" sz="2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2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713" marB="45713"/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385763" y="4556125"/>
          <a:ext cx="8640762" cy="1387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1853"/>
                <a:gridCol w="6038909"/>
              </a:tblGrid>
              <a:tr h="1387475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COMPETÊNCIAS </a:t>
                      </a:r>
                      <a:endParaRPr lang="pt-BR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699" marB="45699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altLang="en-US" sz="2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Identifica o perfil das habilidades da equipe da </a:t>
                      </a:r>
                      <a:r>
                        <a:rPr lang="pt-BR" sz="2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UEM e dos líderes de produto, </a:t>
                      </a:r>
                      <a:r>
                        <a:rPr lang="pt-BR" altLang="en-US" sz="2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 acordo com as Competências elencadas.</a:t>
                      </a:r>
                      <a:endParaRPr lang="pt-BR" sz="22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2" marR="91442" marT="45699" marB="4569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676400" y="76200"/>
            <a:ext cx="5562600" cy="609600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 panose="020B060402020202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5pPr>
            <a:lvl6pPr marL="4572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6pPr>
            <a:lvl7pPr marL="9144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7pPr>
            <a:lvl8pPr marL="13716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8pPr>
            <a:lvl9pPr marL="18288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9pPr>
          </a:lstStyle>
          <a:p>
            <a:pPr marL="228600" indent="-228600"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1400" b="1" kern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t-BR" sz="3600" b="1" kern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ESTRUTURA</a:t>
            </a:r>
            <a:r>
              <a:rPr lang="pt-BR" b="1" kern="0" smtClean="0"/>
              <a:t/>
            </a:r>
            <a:br>
              <a:rPr lang="pt-BR" b="1" kern="0" smtClean="0"/>
            </a:br>
            <a:r>
              <a:rPr lang="pt-BR" kern="0" smtClean="0"/>
              <a:t/>
            </a:r>
            <a:br>
              <a:rPr lang="pt-BR" kern="0" smtClean="0"/>
            </a:br>
            <a:r>
              <a:rPr lang="pt-BR" kern="0" smtClean="0"/>
              <a:t/>
            </a:r>
            <a:br>
              <a:rPr lang="pt-BR" kern="0" smtClean="0"/>
            </a:br>
            <a:r>
              <a:rPr lang="pt-BR" kern="0" smtClean="0"/>
              <a:t/>
            </a:r>
            <a:br>
              <a:rPr lang="pt-BR" kern="0" smtClean="0"/>
            </a:br>
            <a:r>
              <a:rPr lang="pt-BR" kern="0" smtClean="0"/>
              <a:t/>
            </a:r>
            <a:br>
              <a:rPr lang="pt-BR" kern="0" smtClean="0"/>
            </a:br>
            <a:r>
              <a:rPr lang="pt-BR" kern="0" smtClean="0">
                <a:solidFill>
                  <a:srgbClr val="003399"/>
                </a:solidFill>
              </a:rPr>
              <a:t/>
            </a:r>
            <a:br>
              <a:rPr lang="pt-BR" kern="0" smtClean="0">
                <a:solidFill>
                  <a:srgbClr val="003399"/>
                </a:solidFill>
              </a:rPr>
            </a:br>
            <a:r>
              <a:rPr lang="pt-BR" kern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kern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kern="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468313" y="908050"/>
          <a:ext cx="8424862" cy="5730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4464496"/>
                <a:gridCol w="1296070"/>
              </a:tblGrid>
              <a:tr h="823055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VARIÁVEIS</a:t>
                      </a:r>
                      <a:endParaRPr lang="pt-BR" sz="2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DIMENSÕES</a:t>
                      </a: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QTD. PERG.</a:t>
                      </a:r>
                      <a:endParaRPr lang="pt-BR" sz="24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1" marB="45721"/>
                </a:tc>
              </a:tr>
              <a:tr h="1005957">
                <a:tc rowSpan="2"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ESTRUTURA DA UEM</a:t>
                      </a:r>
                      <a:endParaRPr lang="pt-BR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21" marB="4572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Estrutura</a:t>
                      </a:r>
                      <a:r>
                        <a:rPr lang="pt-B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Organizacional: organograma, vinculação e abrangência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1005946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Estrutura</a:t>
                      </a:r>
                      <a:r>
                        <a:rPr lang="pt-B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Pessoal: composição, vinculação funcional e capacitação da equipe da UEM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701119">
                <a:tc rowSpan="5"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FUNCIONAMENTO</a:t>
                      </a:r>
                      <a:r>
                        <a:rPr lang="pt-BR" sz="2400" b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DA UEM</a:t>
                      </a:r>
                      <a:endParaRPr lang="pt-BR" sz="2400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endParaRPr lang="pt-BR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21" marB="4572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</a:t>
                      </a:r>
                      <a:r>
                        <a:rPr lang="pt-B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Planejamento, Monitoramento e Avaliação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0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Aquisições e Contratações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0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Financeiro e Auditoria 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701119">
                <a:tc vMerge="1">
                  <a:txBody>
                    <a:bodyPr/>
                    <a:lstStyle/>
                    <a:p>
                      <a:endParaRPr lang="pt-BR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5" marB="4571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Comunicação e Divulgação de Resultados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701119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6" marB="4571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Integração com</a:t>
                      </a:r>
                      <a:r>
                        <a:rPr lang="pt-B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Executor e Órgão Executor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268538" y="188913"/>
            <a:ext cx="5435600" cy="1076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t-BR" sz="3200" b="1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Distribuição das </a:t>
            </a:r>
            <a:r>
              <a:rPr lang="pt-BR" altLang="en-US" sz="3200" b="1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Perguntas</a:t>
            </a:r>
            <a:r>
              <a:rPr lang="pt-BR" sz="32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32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endParaRPr lang="en-US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457200" y="1752600"/>
          <a:ext cx="8424862" cy="3475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112"/>
                <a:gridCol w="3942616"/>
                <a:gridCol w="1296134"/>
              </a:tblGrid>
              <a:tr h="701055">
                <a:tc>
                  <a:txBody>
                    <a:bodyPr/>
                    <a:lstStyle/>
                    <a:p>
                      <a:pPr algn="ctr"/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VARIÁVEL</a:t>
                      </a:r>
                      <a:endParaRPr lang="pt-BR" sz="24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DIMENSÃO</a:t>
                      </a: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QTD. PERG.</a:t>
                      </a:r>
                      <a:endParaRPr lang="pt-BR" sz="20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1" marB="45721"/>
                </a:tc>
              </a:tr>
              <a:tr h="396283">
                <a:tc rowSpan="7"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COMPETÊNCIAS</a:t>
                      </a:r>
                      <a:endParaRPr lang="pt-BR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21" marB="4572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Orientação para Resultados</a:t>
                      </a: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Capacidade de Decisão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5" marB="4571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Comunicação</a:t>
                      </a: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</a:t>
                      </a:r>
                      <a:r>
                        <a:rPr lang="pt-B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Organização: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Persuasão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5" marB="4571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Coordenação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5" marB="4571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Alianças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2268538" y="188913"/>
            <a:ext cx="5435600" cy="1076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t-BR" sz="3200" b="1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Distribuição das </a:t>
            </a:r>
            <a:r>
              <a:rPr lang="pt-BR" altLang="en-US" sz="3200" b="1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Perguntas</a:t>
            </a:r>
            <a:r>
              <a:rPr lang="pt-BR" sz="32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32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endParaRPr lang="en-US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468313" y="908050"/>
          <a:ext cx="8534400" cy="5465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01"/>
                <a:gridCol w="2497013"/>
                <a:gridCol w="1312986"/>
              </a:tblGrid>
              <a:tr h="425883"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ATIVIDADES</a:t>
                      </a:r>
                      <a:endParaRPr lang="pt-BR" sz="18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39" marR="91439" marT="45705" marB="4570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RESPONSÁVEL</a:t>
                      </a:r>
                    </a:p>
                  </a:txBody>
                  <a:tcPr marL="91439" marR="9143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DATA</a:t>
                      </a:r>
                      <a:endParaRPr lang="pt-BR" sz="18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39" marR="91439" marT="45705" marB="45705"/>
                </a:tc>
              </a:tr>
              <a:tr h="766609"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1. DEFINIÇÃO DA EQUIPE DE </a:t>
                      </a:r>
                      <a:r>
                        <a:rPr lang="pt-BR" sz="18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VALIDAÇÃO DO QUESTIONÁRIO</a:t>
                      </a:r>
                      <a:endParaRPr lang="pt-BR" sz="1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05" marB="4570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BID, UCPMF E COGEP</a:t>
                      </a:r>
                    </a:p>
                  </a:txBody>
                  <a:tcPr marL="91439" marR="9143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9ª</a:t>
                      </a:r>
                      <a:r>
                        <a:rPr lang="pt-BR" sz="1800" b="1" baseline="0" dirty="0" smtClean="0">
                          <a:latin typeface="+mj-lt"/>
                          <a:cs typeface="Arial" panose="020B0604020202020204" pitchFamily="34" charset="0"/>
                        </a:rPr>
                        <a:t> COGEP</a:t>
                      </a:r>
                      <a:endParaRPr lang="pt-BR" sz="18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5" marB="45705"/>
                </a:tc>
              </a:tr>
              <a:tr h="766609">
                <a:tc>
                  <a:txBody>
                    <a:bodyPr/>
                    <a:lstStyle/>
                    <a:p>
                      <a:pPr algn="l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2. REVISÃO E VALIDAÇÃO DO QUESTIONÁRIO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39" marR="91439" marT="45705" marB="4570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EQUIPE</a:t>
                      </a:r>
                      <a:r>
                        <a:rPr lang="pt-BR" sz="1800" b="1" baseline="0" dirty="0" smtClean="0">
                          <a:latin typeface="+mj-lt"/>
                          <a:cs typeface="Arial" panose="020B0604020202020204" pitchFamily="34" charset="0"/>
                        </a:rPr>
                        <a:t> DA PESQUISA - </a:t>
                      </a: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COGEP</a:t>
                      </a:r>
                      <a:endParaRPr lang="pt-BR" sz="1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10</a:t>
                      </a:r>
                      <a:r>
                        <a:rPr lang="pt-BR" sz="1800" b="1" baseline="0" dirty="0" smtClean="0">
                          <a:latin typeface="+mj-lt"/>
                          <a:cs typeface="Arial" panose="020B0604020202020204" pitchFamily="34" charset="0"/>
                        </a:rPr>
                        <a:t> DIAS</a:t>
                      </a:r>
                      <a:endParaRPr lang="pt-BR" sz="18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5" marB="45705"/>
                </a:tc>
              </a:tr>
              <a:tr h="766609">
                <a:tc>
                  <a:txBody>
                    <a:bodyPr/>
                    <a:lstStyle/>
                    <a:p>
                      <a:pPr algn="l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pt-BR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3. </a:t>
                      </a:r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ENVIO DO QUESTIONÁRIO ÀS </a:t>
                      </a:r>
                      <a:r>
                        <a:rPr lang="pt-BR" sz="1800" b="1" kern="1200" dirty="0" err="1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UEMs</a:t>
                      </a:r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 E COLETA DE DADOS </a:t>
                      </a:r>
                      <a:r>
                        <a:rPr lang="pt-BR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VIA WEB</a:t>
                      </a:r>
                      <a:endParaRPr lang="pt-BR" sz="1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05" marB="4570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CONSULTORES</a:t>
                      </a:r>
                    </a:p>
                  </a:txBody>
                  <a:tcPr marL="91439" marR="9143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15 DIAS</a:t>
                      </a:r>
                      <a:endParaRPr lang="pt-BR" sz="18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5" marB="45705"/>
                </a:tc>
              </a:tr>
              <a:tr h="7666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4. </a:t>
                      </a:r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ELABORAÇÃO DO RELATÓRIO 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 PESQUISA</a:t>
                      </a:r>
                      <a:endParaRPr lang="pt-BR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05" marB="4570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CONSULTORES</a:t>
                      </a:r>
                    </a:p>
                  </a:txBody>
                  <a:tcPr marL="91439" marR="9143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15 DIAS</a:t>
                      </a:r>
                      <a:endParaRPr lang="pt-BR" sz="18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5" marB="45705"/>
                </a:tc>
              </a:tr>
              <a:tr h="914370"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5.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VALIDAÇÃO DO RELATÓRIO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DA PESQUISA</a:t>
                      </a:r>
                      <a:endParaRPr lang="pt-BR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05" marB="4570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BID, UCPMF E EQUIPE</a:t>
                      </a:r>
                      <a:r>
                        <a:rPr lang="pt-B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DA PESQUISA</a:t>
                      </a:r>
                      <a:endParaRPr lang="pt-B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5 DIAS</a:t>
                      </a:r>
                      <a:endParaRPr lang="pt-BR" sz="18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5" marB="45705"/>
                </a:tc>
              </a:tr>
              <a:tr h="1059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6. DIVULGAÇÃO DOS RESULTADOS</a:t>
                      </a:r>
                    </a:p>
                    <a:p>
                      <a:endParaRPr lang="pt-BR" sz="18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05" marB="4570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BID, UCPMF E COGEP</a:t>
                      </a:r>
                    </a:p>
                    <a:p>
                      <a:endParaRPr lang="en-US" sz="18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5" marB="4570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10ª COGEP</a:t>
                      </a:r>
                    </a:p>
                    <a:p>
                      <a:pPr algn="ctr"/>
                      <a:endParaRPr lang="pt-BR" sz="18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5" marB="45705"/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33600" y="188913"/>
            <a:ext cx="5105400" cy="496887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 panose="020B060402020202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5pPr>
            <a:lvl6pPr marL="4572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6pPr>
            <a:lvl7pPr marL="9144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7pPr>
            <a:lvl8pPr marL="13716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8pPr>
            <a:lvl9pPr marL="18288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9pPr>
          </a:lstStyle>
          <a:p>
            <a:pPr marL="228600" indent="-228600"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4000" b="1" kern="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t-BR" sz="14400" b="1" kern="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CRONOGRAMA</a:t>
            </a:r>
            <a:r>
              <a:rPr lang="pt-BR" sz="6200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6200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6200" kern="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FFFFFF"/>
      </a:accent3>
      <a:accent4>
        <a:srgbClr val="000000"/>
      </a:accent4>
      <a:accent5>
        <a:srgbClr val="BFBFBF"/>
      </a:accent5>
      <a:accent6>
        <a:srgbClr val="A1A1A1"/>
      </a:accent6>
      <a:hlink>
        <a:srgbClr val="0000FF"/>
      </a:hlink>
      <a:folHlink>
        <a:srgbClr val="FF00FF"/>
      </a:folHlink>
    </a:clrScheme>
    <a:fontScheme name="Tema do Offic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DDDDDD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19" tIns="45719" rIns="45719" bIns="45719" numCol="1" anchor="t" anchorCtr="0" compatLnSpc="1">
        <a:prstTxWarp prst="textNoShape">
          <a:avLst/>
        </a:prstTxWarp>
      </a:bodyPr>
      <a:lstStyle>
        <a:defPPr marL="45720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w Cen MT" charset="0"/>
            <a:ea typeface="Tw Cen MT" charset="0"/>
            <a:cs typeface="Tw Cen MT" charset="0"/>
            <a:sym typeface="Tw Cen M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DDDDDD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19" tIns="45719" rIns="45719" bIns="45719" numCol="1" anchor="t" anchorCtr="0" compatLnSpc="1">
        <a:prstTxWarp prst="textNoShape">
          <a:avLst/>
        </a:prstTxWarp>
      </a:bodyPr>
      <a:lstStyle>
        <a:defPPr marL="45720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w Cen MT" charset="0"/>
            <a:ea typeface="Tw Cen MT" charset="0"/>
            <a:cs typeface="Tw Cen MT" charset="0"/>
            <a:sym typeface="Tw Cen MT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FFFFFF"/>
      </a:accent3>
      <a:accent4>
        <a:srgbClr val="000000"/>
      </a:accent4>
      <a:accent5>
        <a:srgbClr val="BFBFBF"/>
      </a:accent5>
      <a:accent6>
        <a:srgbClr val="A1A1A1"/>
      </a:accent6>
      <a:hlink>
        <a:srgbClr val="0000FF"/>
      </a:hlink>
      <a:folHlink>
        <a:srgbClr val="FF00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2735</TotalTime>
  <Words>468</Words>
  <Application>Microsoft Office PowerPoint</Application>
  <PresentationFormat>Apresentação na tela (4:3)</PresentationFormat>
  <Paragraphs>122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21" baseType="lpstr">
      <vt:lpstr>Tw Cen MT</vt:lpstr>
      <vt:lpstr>Arial</vt:lpstr>
      <vt:lpstr>Helvetica</vt:lpstr>
      <vt:lpstr>Avenir Roman</vt:lpstr>
      <vt:lpstr>Arial Black</vt:lpstr>
      <vt:lpstr>Verdana</vt:lpstr>
      <vt:lpstr>Calibri</vt:lpstr>
      <vt:lpstr>Calibri (Corpo)</vt:lpstr>
      <vt:lpstr>Tahoma</vt:lpstr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OS</dc:creator>
  <cp:lastModifiedBy>IrmaBC</cp:lastModifiedBy>
  <cp:revision>80</cp:revision>
  <dcterms:modified xsi:type="dcterms:W3CDTF">2015-05-06T18:15:49Z</dcterms:modified>
</cp:coreProperties>
</file>