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</p:sldMasterIdLst>
  <p:notesMasterIdLst>
    <p:notesMasterId r:id="rId38"/>
  </p:notesMasterIdLst>
  <p:handoutMasterIdLst>
    <p:handoutMasterId r:id="rId39"/>
  </p:handoutMasterIdLst>
  <p:sldIdLst>
    <p:sldId id="256" r:id="rId7"/>
    <p:sldId id="284" r:id="rId8"/>
    <p:sldId id="285" r:id="rId9"/>
    <p:sldId id="290" r:id="rId10"/>
    <p:sldId id="296" r:id="rId11"/>
    <p:sldId id="308" r:id="rId12"/>
    <p:sldId id="318" r:id="rId13"/>
    <p:sldId id="258" r:id="rId14"/>
    <p:sldId id="287" r:id="rId15"/>
    <p:sldId id="309" r:id="rId16"/>
    <p:sldId id="317" r:id="rId17"/>
    <p:sldId id="297" r:id="rId18"/>
    <p:sldId id="300" r:id="rId19"/>
    <p:sldId id="272" r:id="rId20"/>
    <p:sldId id="313" r:id="rId21"/>
    <p:sldId id="316" r:id="rId22"/>
    <p:sldId id="312" r:id="rId23"/>
    <p:sldId id="311" r:id="rId24"/>
    <p:sldId id="329" r:id="rId25"/>
    <p:sldId id="303" r:id="rId26"/>
    <p:sldId id="327" r:id="rId27"/>
    <p:sldId id="331" r:id="rId28"/>
    <p:sldId id="330" r:id="rId29"/>
    <p:sldId id="322" r:id="rId30"/>
    <p:sldId id="321" r:id="rId31"/>
    <p:sldId id="314" r:id="rId32"/>
    <p:sldId id="310" r:id="rId33"/>
    <p:sldId id="315" r:id="rId34"/>
    <p:sldId id="328" r:id="rId35"/>
    <p:sldId id="326" r:id="rId36"/>
    <p:sldId id="307" r:id="rId37"/>
  </p:sldIdLst>
  <p:sldSz cx="16256000" cy="9144000"/>
  <p:notesSz cx="6669088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1pPr>
    <a:lvl2pPr marL="4572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2pPr>
    <a:lvl3pPr marL="9144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3pPr>
    <a:lvl4pPr marL="13716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4pPr>
    <a:lvl5pPr marL="18288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121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6075" autoAdjust="0"/>
    <p:restoredTop sz="94660"/>
  </p:normalViewPr>
  <p:slideViewPr>
    <p:cSldViewPr showGuides="1">
      <p:cViewPr>
        <p:scale>
          <a:sx n="47" d="100"/>
          <a:sy n="47" d="100"/>
        </p:scale>
        <p:origin x="-984" y="-1104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29F8C-04B7-4854-B78C-6859C580CA6B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1A240978-45B4-4CEB-AAF8-FE1379B0E024}">
      <dgm:prSet phldrT="[Texto]"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4000" b="1" dirty="0" smtClean="0">
              <a:solidFill>
                <a:schemeClr val="bg1"/>
              </a:solidFill>
            </a:rPr>
            <a:t>CICLO DE GENTE</a:t>
          </a:r>
          <a:endParaRPr lang="pt-BR" sz="4000" b="1" dirty="0">
            <a:solidFill>
              <a:schemeClr val="bg1"/>
            </a:solidFill>
          </a:endParaRPr>
        </a:p>
      </dgm:t>
    </dgm:pt>
    <dgm:pt modelId="{77D492B8-E1CF-4DA4-91FD-09A7E2C0D70D}" type="parTrans" cxnId="{AF5082BD-A05C-4425-9C92-D8D9AB3D9D5E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022846E0-3736-491E-8433-455BCC9AB169}" type="sibTrans" cxnId="{AF5082BD-A05C-4425-9C92-D8D9AB3D9D5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E4C1B2A4-0FBC-4D37-B6C3-38B061DF8B7D}">
      <dgm:prSet phldrT="[Texto]"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800" b="1" dirty="0" smtClean="0">
              <a:solidFill>
                <a:schemeClr val="bg1"/>
              </a:solidFill>
            </a:rPr>
            <a:t>Cargos </a:t>
          </a:r>
        </a:p>
        <a:p>
          <a:r>
            <a:rPr lang="pt-BR" sz="1800" b="1" dirty="0" smtClean="0">
              <a:solidFill>
                <a:schemeClr val="bg1"/>
              </a:solidFill>
            </a:rPr>
            <a:t>Estratégicos</a:t>
          </a:r>
          <a:endParaRPr lang="pt-BR" sz="1800" b="1" dirty="0">
            <a:solidFill>
              <a:schemeClr val="bg1"/>
            </a:solidFill>
          </a:endParaRPr>
        </a:p>
      </dgm:t>
    </dgm:pt>
    <dgm:pt modelId="{D42C5977-0C69-4BF1-8352-6C2D829B4A91}" type="parTrans" cxnId="{647D38EC-4B4B-474E-A87F-F0DE4FB63AD1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7B1A26EA-70CE-4693-9A8E-9B85DF674904}" type="sibTrans" cxnId="{647D38EC-4B4B-474E-A87F-F0DE4FB63AD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A5BE5A1D-18B2-4629-B2FB-2CBA09BDFE06}">
      <dgm:prSet phldrT="[Texto]"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000" b="1" dirty="0" smtClean="0">
              <a:solidFill>
                <a:schemeClr val="bg1"/>
              </a:solidFill>
            </a:rPr>
            <a:t>Lideres </a:t>
          </a:r>
        </a:p>
        <a:p>
          <a:r>
            <a:rPr lang="pt-BR" sz="2000" b="1" dirty="0" smtClean="0">
              <a:solidFill>
                <a:schemeClr val="bg1"/>
              </a:solidFill>
            </a:rPr>
            <a:t>Cariocas</a:t>
          </a:r>
          <a:endParaRPr lang="pt-BR" sz="2000" b="1" dirty="0">
            <a:solidFill>
              <a:schemeClr val="bg1"/>
            </a:solidFill>
          </a:endParaRPr>
        </a:p>
      </dgm:t>
    </dgm:pt>
    <dgm:pt modelId="{43FDA95E-FAC9-46C6-8660-1ADD97C444C3}" type="parTrans" cxnId="{1C34948D-F22E-4891-8EB7-869D18CB2B68}">
      <dgm:prSet/>
      <dgm:spPr/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5ADB0137-F462-41DD-A2DA-A9B176EDBF6F}" type="sibTrans" cxnId="{1C34948D-F22E-4891-8EB7-869D18CB2B6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 sz="2400" b="1">
            <a:solidFill>
              <a:schemeClr val="bg1"/>
            </a:solidFill>
          </a:endParaRPr>
        </a:p>
      </dgm:t>
    </dgm:pt>
    <dgm:pt modelId="{10858B00-F1EB-4D99-968C-C335AABE9891}" type="pres">
      <dgm:prSet presAssocID="{70229F8C-04B7-4854-B78C-6859C580CA6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C2859CF-1E18-4AD0-8043-1D85FDEBFC30}" type="pres">
      <dgm:prSet presAssocID="{1A240978-45B4-4CEB-AAF8-FE1379B0E02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3591CF-A04C-4AA1-B63C-AA3D58F546E7}" type="pres">
      <dgm:prSet presAssocID="{1A240978-45B4-4CEB-AAF8-FE1379B0E024}" presName="gear1srcNode" presStyleLbl="node1" presStyleIdx="0" presStyleCnt="3"/>
      <dgm:spPr/>
      <dgm:t>
        <a:bodyPr/>
        <a:lstStyle/>
        <a:p>
          <a:endParaRPr lang="pt-BR"/>
        </a:p>
      </dgm:t>
    </dgm:pt>
    <dgm:pt modelId="{600614F2-9B20-42FE-9989-7DF460B56291}" type="pres">
      <dgm:prSet presAssocID="{1A240978-45B4-4CEB-AAF8-FE1379B0E024}" presName="gear1dstNode" presStyleLbl="node1" presStyleIdx="0" presStyleCnt="3"/>
      <dgm:spPr/>
      <dgm:t>
        <a:bodyPr/>
        <a:lstStyle/>
        <a:p>
          <a:endParaRPr lang="pt-BR"/>
        </a:p>
      </dgm:t>
    </dgm:pt>
    <dgm:pt modelId="{6A16238F-049A-4B99-BB1E-CF63D6F36AB0}" type="pres">
      <dgm:prSet presAssocID="{E4C1B2A4-0FBC-4D37-B6C3-38B061DF8B7D}" presName="gear2" presStyleLbl="node1" presStyleIdx="1" presStyleCnt="3" custScaleX="105617" custScaleY="988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A2C02A-EB76-4DBD-B110-BB17FFFC0660}" type="pres">
      <dgm:prSet presAssocID="{E4C1B2A4-0FBC-4D37-B6C3-38B061DF8B7D}" presName="gear2srcNode" presStyleLbl="node1" presStyleIdx="1" presStyleCnt="3"/>
      <dgm:spPr/>
      <dgm:t>
        <a:bodyPr/>
        <a:lstStyle/>
        <a:p>
          <a:endParaRPr lang="pt-BR"/>
        </a:p>
      </dgm:t>
    </dgm:pt>
    <dgm:pt modelId="{5F40E100-6D4D-47FF-8B5B-2CE40C4010EB}" type="pres">
      <dgm:prSet presAssocID="{E4C1B2A4-0FBC-4D37-B6C3-38B061DF8B7D}" presName="gear2dstNode" presStyleLbl="node1" presStyleIdx="1" presStyleCnt="3"/>
      <dgm:spPr/>
      <dgm:t>
        <a:bodyPr/>
        <a:lstStyle/>
        <a:p>
          <a:endParaRPr lang="pt-BR"/>
        </a:p>
      </dgm:t>
    </dgm:pt>
    <dgm:pt modelId="{2AD4DBE8-D565-4A40-8CA3-C11F348E04AF}" type="pres">
      <dgm:prSet presAssocID="{A5BE5A1D-18B2-4629-B2FB-2CBA09BDFE06}" presName="gear3" presStyleLbl="node1" presStyleIdx="2" presStyleCnt="3"/>
      <dgm:spPr/>
      <dgm:t>
        <a:bodyPr/>
        <a:lstStyle/>
        <a:p>
          <a:endParaRPr lang="pt-BR"/>
        </a:p>
      </dgm:t>
    </dgm:pt>
    <dgm:pt modelId="{4F090EBD-4FBA-4C15-ACA4-EAAEF36595D4}" type="pres">
      <dgm:prSet presAssocID="{A5BE5A1D-18B2-4629-B2FB-2CBA09BDFE0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260E96-EAD0-4FC0-8D67-41464821CB94}" type="pres">
      <dgm:prSet presAssocID="{A5BE5A1D-18B2-4629-B2FB-2CBA09BDFE06}" presName="gear3srcNode" presStyleLbl="node1" presStyleIdx="2" presStyleCnt="3"/>
      <dgm:spPr/>
      <dgm:t>
        <a:bodyPr/>
        <a:lstStyle/>
        <a:p>
          <a:endParaRPr lang="pt-BR"/>
        </a:p>
      </dgm:t>
    </dgm:pt>
    <dgm:pt modelId="{C1C2A3F3-E93D-4640-A981-4CCAA9ED4E18}" type="pres">
      <dgm:prSet presAssocID="{A5BE5A1D-18B2-4629-B2FB-2CBA09BDFE06}" presName="gear3dstNode" presStyleLbl="node1" presStyleIdx="2" presStyleCnt="3"/>
      <dgm:spPr/>
      <dgm:t>
        <a:bodyPr/>
        <a:lstStyle/>
        <a:p>
          <a:endParaRPr lang="pt-BR"/>
        </a:p>
      </dgm:t>
    </dgm:pt>
    <dgm:pt modelId="{8C8315B6-FB1F-4D2B-8EA2-AACB88B6F881}" type="pres">
      <dgm:prSet presAssocID="{022846E0-3736-491E-8433-455BCC9AB169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5E3B8292-FB3D-4818-A550-C691E3C13B29}" type="pres">
      <dgm:prSet presAssocID="{7B1A26EA-70CE-4693-9A8E-9B85DF674904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F9EBBAFA-2BBD-4DF3-9470-0D1B38EDB9EB}" type="pres">
      <dgm:prSet presAssocID="{5ADB0137-F462-41DD-A2DA-A9B176EDBF6F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602373AA-5B6B-4E84-B459-B1874B9A66AF}" type="presOf" srcId="{1A240978-45B4-4CEB-AAF8-FE1379B0E024}" destId="{F73591CF-A04C-4AA1-B63C-AA3D58F546E7}" srcOrd="1" destOrd="0" presId="urn:microsoft.com/office/officeart/2005/8/layout/gear1"/>
    <dgm:cxn modelId="{A99956F5-6DFE-40B8-B657-B291BDB48EA6}" type="presOf" srcId="{1A240978-45B4-4CEB-AAF8-FE1379B0E024}" destId="{600614F2-9B20-42FE-9989-7DF460B56291}" srcOrd="2" destOrd="0" presId="urn:microsoft.com/office/officeart/2005/8/layout/gear1"/>
    <dgm:cxn modelId="{9B9872A7-23B9-4942-AAA5-4A3412470D10}" type="presOf" srcId="{E4C1B2A4-0FBC-4D37-B6C3-38B061DF8B7D}" destId="{07A2C02A-EB76-4DBD-B110-BB17FFFC0660}" srcOrd="1" destOrd="0" presId="urn:microsoft.com/office/officeart/2005/8/layout/gear1"/>
    <dgm:cxn modelId="{FB73D613-AA60-448F-A5A6-3F69C1967D99}" type="presOf" srcId="{E4C1B2A4-0FBC-4D37-B6C3-38B061DF8B7D}" destId="{6A16238F-049A-4B99-BB1E-CF63D6F36AB0}" srcOrd="0" destOrd="0" presId="urn:microsoft.com/office/officeart/2005/8/layout/gear1"/>
    <dgm:cxn modelId="{C122C82E-314C-4F83-BF8E-294D08F2ED7B}" type="presOf" srcId="{1A240978-45B4-4CEB-AAF8-FE1379B0E024}" destId="{AC2859CF-1E18-4AD0-8043-1D85FDEBFC30}" srcOrd="0" destOrd="0" presId="urn:microsoft.com/office/officeart/2005/8/layout/gear1"/>
    <dgm:cxn modelId="{3D5B7834-0D03-41A2-A794-D5ECFC91048F}" type="presOf" srcId="{A5BE5A1D-18B2-4629-B2FB-2CBA09BDFE06}" destId="{AE260E96-EAD0-4FC0-8D67-41464821CB94}" srcOrd="2" destOrd="0" presId="urn:microsoft.com/office/officeart/2005/8/layout/gear1"/>
    <dgm:cxn modelId="{1C34948D-F22E-4891-8EB7-869D18CB2B68}" srcId="{70229F8C-04B7-4854-B78C-6859C580CA6B}" destId="{A5BE5A1D-18B2-4629-B2FB-2CBA09BDFE06}" srcOrd="2" destOrd="0" parTransId="{43FDA95E-FAC9-46C6-8660-1ADD97C444C3}" sibTransId="{5ADB0137-F462-41DD-A2DA-A9B176EDBF6F}"/>
    <dgm:cxn modelId="{27A46FA5-468D-433F-986F-5E857E52AA46}" type="presOf" srcId="{70229F8C-04B7-4854-B78C-6859C580CA6B}" destId="{10858B00-F1EB-4D99-968C-C335AABE9891}" srcOrd="0" destOrd="0" presId="urn:microsoft.com/office/officeart/2005/8/layout/gear1"/>
    <dgm:cxn modelId="{647D38EC-4B4B-474E-A87F-F0DE4FB63AD1}" srcId="{70229F8C-04B7-4854-B78C-6859C580CA6B}" destId="{E4C1B2A4-0FBC-4D37-B6C3-38B061DF8B7D}" srcOrd="1" destOrd="0" parTransId="{D42C5977-0C69-4BF1-8352-6C2D829B4A91}" sibTransId="{7B1A26EA-70CE-4693-9A8E-9B85DF674904}"/>
    <dgm:cxn modelId="{F8B661A7-7516-4A91-80AE-243E9FFF5C4B}" type="presOf" srcId="{E4C1B2A4-0FBC-4D37-B6C3-38B061DF8B7D}" destId="{5F40E100-6D4D-47FF-8B5B-2CE40C4010EB}" srcOrd="2" destOrd="0" presId="urn:microsoft.com/office/officeart/2005/8/layout/gear1"/>
    <dgm:cxn modelId="{5442E295-F39E-4B86-A617-DBAB59EF2BF2}" type="presOf" srcId="{7B1A26EA-70CE-4693-9A8E-9B85DF674904}" destId="{5E3B8292-FB3D-4818-A550-C691E3C13B29}" srcOrd="0" destOrd="0" presId="urn:microsoft.com/office/officeart/2005/8/layout/gear1"/>
    <dgm:cxn modelId="{451B6BC3-9D4E-4285-8A64-909A7B64FB83}" type="presOf" srcId="{A5BE5A1D-18B2-4629-B2FB-2CBA09BDFE06}" destId="{4F090EBD-4FBA-4C15-ACA4-EAAEF36595D4}" srcOrd="1" destOrd="0" presId="urn:microsoft.com/office/officeart/2005/8/layout/gear1"/>
    <dgm:cxn modelId="{07D75A42-6794-48F0-B45C-20FA30F179F8}" type="presOf" srcId="{A5BE5A1D-18B2-4629-B2FB-2CBA09BDFE06}" destId="{2AD4DBE8-D565-4A40-8CA3-C11F348E04AF}" srcOrd="0" destOrd="0" presId="urn:microsoft.com/office/officeart/2005/8/layout/gear1"/>
    <dgm:cxn modelId="{AF5082BD-A05C-4425-9C92-D8D9AB3D9D5E}" srcId="{70229F8C-04B7-4854-B78C-6859C580CA6B}" destId="{1A240978-45B4-4CEB-AAF8-FE1379B0E024}" srcOrd="0" destOrd="0" parTransId="{77D492B8-E1CF-4DA4-91FD-09A7E2C0D70D}" sibTransId="{022846E0-3736-491E-8433-455BCC9AB169}"/>
    <dgm:cxn modelId="{C5ADD00B-CDC1-44C7-AF0B-E24869639C03}" type="presOf" srcId="{022846E0-3736-491E-8433-455BCC9AB169}" destId="{8C8315B6-FB1F-4D2B-8EA2-AACB88B6F881}" srcOrd="0" destOrd="0" presId="urn:microsoft.com/office/officeart/2005/8/layout/gear1"/>
    <dgm:cxn modelId="{6286F33E-EBC9-4ABD-BAD9-B3D289F1AFEA}" type="presOf" srcId="{5ADB0137-F462-41DD-A2DA-A9B176EDBF6F}" destId="{F9EBBAFA-2BBD-4DF3-9470-0D1B38EDB9EB}" srcOrd="0" destOrd="0" presId="urn:microsoft.com/office/officeart/2005/8/layout/gear1"/>
    <dgm:cxn modelId="{6FF909F8-852F-4B30-B102-283FCAE57899}" type="presOf" srcId="{A5BE5A1D-18B2-4629-B2FB-2CBA09BDFE06}" destId="{C1C2A3F3-E93D-4640-A981-4CCAA9ED4E18}" srcOrd="3" destOrd="0" presId="urn:microsoft.com/office/officeart/2005/8/layout/gear1"/>
    <dgm:cxn modelId="{10215F41-2007-4BEC-95CA-419F6E27FDBA}" type="presParOf" srcId="{10858B00-F1EB-4D99-968C-C335AABE9891}" destId="{AC2859CF-1E18-4AD0-8043-1D85FDEBFC30}" srcOrd="0" destOrd="0" presId="urn:microsoft.com/office/officeart/2005/8/layout/gear1"/>
    <dgm:cxn modelId="{EDC062BC-81A4-47A8-BC35-E6A444C9C600}" type="presParOf" srcId="{10858B00-F1EB-4D99-968C-C335AABE9891}" destId="{F73591CF-A04C-4AA1-B63C-AA3D58F546E7}" srcOrd="1" destOrd="0" presId="urn:microsoft.com/office/officeart/2005/8/layout/gear1"/>
    <dgm:cxn modelId="{144AB23D-91DE-486C-AF89-FB47859F6049}" type="presParOf" srcId="{10858B00-F1EB-4D99-968C-C335AABE9891}" destId="{600614F2-9B20-42FE-9989-7DF460B56291}" srcOrd="2" destOrd="0" presId="urn:microsoft.com/office/officeart/2005/8/layout/gear1"/>
    <dgm:cxn modelId="{F64E3BDC-EE12-4B71-A4F2-995D616051CB}" type="presParOf" srcId="{10858B00-F1EB-4D99-968C-C335AABE9891}" destId="{6A16238F-049A-4B99-BB1E-CF63D6F36AB0}" srcOrd="3" destOrd="0" presId="urn:microsoft.com/office/officeart/2005/8/layout/gear1"/>
    <dgm:cxn modelId="{8B89BFCC-2B2C-4679-93F2-1F301D89B574}" type="presParOf" srcId="{10858B00-F1EB-4D99-968C-C335AABE9891}" destId="{07A2C02A-EB76-4DBD-B110-BB17FFFC0660}" srcOrd="4" destOrd="0" presId="urn:microsoft.com/office/officeart/2005/8/layout/gear1"/>
    <dgm:cxn modelId="{F50E85C9-5535-4386-B6C4-B8BBC9C8E82F}" type="presParOf" srcId="{10858B00-F1EB-4D99-968C-C335AABE9891}" destId="{5F40E100-6D4D-47FF-8B5B-2CE40C4010EB}" srcOrd="5" destOrd="0" presId="urn:microsoft.com/office/officeart/2005/8/layout/gear1"/>
    <dgm:cxn modelId="{07E85FB8-B219-4B70-A87F-14196986A74A}" type="presParOf" srcId="{10858B00-F1EB-4D99-968C-C335AABE9891}" destId="{2AD4DBE8-D565-4A40-8CA3-C11F348E04AF}" srcOrd="6" destOrd="0" presId="urn:microsoft.com/office/officeart/2005/8/layout/gear1"/>
    <dgm:cxn modelId="{86ECDFD3-C698-4B81-9338-13C094679E26}" type="presParOf" srcId="{10858B00-F1EB-4D99-968C-C335AABE9891}" destId="{4F090EBD-4FBA-4C15-ACA4-EAAEF36595D4}" srcOrd="7" destOrd="0" presId="urn:microsoft.com/office/officeart/2005/8/layout/gear1"/>
    <dgm:cxn modelId="{2D26EEE9-EA7A-48DB-9F1C-7689779407E9}" type="presParOf" srcId="{10858B00-F1EB-4D99-968C-C335AABE9891}" destId="{AE260E96-EAD0-4FC0-8D67-41464821CB94}" srcOrd="8" destOrd="0" presId="urn:microsoft.com/office/officeart/2005/8/layout/gear1"/>
    <dgm:cxn modelId="{B4846524-0F6B-451E-B901-15F684F074CA}" type="presParOf" srcId="{10858B00-F1EB-4D99-968C-C335AABE9891}" destId="{C1C2A3F3-E93D-4640-A981-4CCAA9ED4E18}" srcOrd="9" destOrd="0" presId="urn:microsoft.com/office/officeart/2005/8/layout/gear1"/>
    <dgm:cxn modelId="{C4224F1A-8287-4160-A2D4-E772DE5D2A9D}" type="presParOf" srcId="{10858B00-F1EB-4D99-968C-C335AABE9891}" destId="{8C8315B6-FB1F-4D2B-8EA2-AACB88B6F881}" srcOrd="10" destOrd="0" presId="urn:microsoft.com/office/officeart/2005/8/layout/gear1"/>
    <dgm:cxn modelId="{76E86DBC-C502-484A-8D58-F5332618FD57}" type="presParOf" srcId="{10858B00-F1EB-4D99-968C-C335AABE9891}" destId="{5E3B8292-FB3D-4818-A550-C691E3C13B29}" srcOrd="11" destOrd="0" presId="urn:microsoft.com/office/officeart/2005/8/layout/gear1"/>
    <dgm:cxn modelId="{C0B00FD7-9F16-41EA-8144-C266EA68EE42}" type="presParOf" srcId="{10858B00-F1EB-4D99-968C-C335AABE9891}" destId="{F9EBBAFA-2BBD-4DF3-9470-0D1B38EDB9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FCFE44-81BB-4056-AA0D-9AD02E35EC6F}" type="doc">
      <dgm:prSet loTypeId="urn:microsoft.com/office/officeart/2005/8/layout/cycle2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37F8FE-FE07-47E6-9B0A-29CBF4220A47}">
      <dgm:prSet phldrT="[Texto]" custT="1"/>
      <dgm:spPr/>
      <dgm:t>
        <a:bodyPr/>
        <a:lstStyle/>
        <a:p>
          <a:r>
            <a:rPr lang="pt-BR" sz="2000" dirty="0" smtClean="0"/>
            <a:t>Reunião </a:t>
          </a:r>
        </a:p>
        <a:p>
          <a:r>
            <a:rPr lang="pt-BR" sz="2000" dirty="0" smtClean="0"/>
            <a:t>Gente</a:t>
          </a:r>
        </a:p>
      </dgm:t>
    </dgm:pt>
    <dgm:pt modelId="{DD36AD19-4937-423B-AC41-9B347083353E}" type="parTrans" cxnId="{68FED9D5-9426-4737-A7DA-8BECBF8ED196}">
      <dgm:prSet/>
      <dgm:spPr/>
      <dgm:t>
        <a:bodyPr/>
        <a:lstStyle/>
        <a:p>
          <a:endParaRPr lang="pt-BR" sz="2000"/>
        </a:p>
      </dgm:t>
    </dgm:pt>
    <dgm:pt modelId="{8B224850-C94A-4FB8-9CC7-2B6DB2D00967}" type="sibTrans" cxnId="{68FED9D5-9426-4737-A7DA-8BECBF8ED196}">
      <dgm:prSet custT="1"/>
      <dgm:spPr/>
      <dgm:t>
        <a:bodyPr/>
        <a:lstStyle/>
        <a:p>
          <a:endParaRPr lang="pt-BR" sz="1600"/>
        </a:p>
      </dgm:t>
    </dgm:pt>
    <dgm:pt modelId="{6D991E57-382E-44A6-8848-2AA115AC2B31}">
      <dgm:prSet phldrT="[Texto]" custT="1"/>
      <dgm:spPr/>
      <dgm:t>
        <a:bodyPr/>
        <a:lstStyle/>
        <a:p>
          <a:r>
            <a:rPr lang="pt-BR" sz="2000" dirty="0" smtClean="0"/>
            <a:t>Capacitar</a:t>
          </a:r>
          <a:endParaRPr lang="pt-BR" sz="2000" dirty="0"/>
        </a:p>
      </dgm:t>
    </dgm:pt>
    <dgm:pt modelId="{4A9E4362-1CB6-4691-8E72-BB2AD5ECCFED}" type="parTrans" cxnId="{BECA59DB-FA97-4BB4-AE25-F2D35B25EA71}">
      <dgm:prSet/>
      <dgm:spPr/>
      <dgm:t>
        <a:bodyPr/>
        <a:lstStyle/>
        <a:p>
          <a:endParaRPr lang="pt-BR" sz="2000"/>
        </a:p>
      </dgm:t>
    </dgm:pt>
    <dgm:pt modelId="{FD653832-001E-4AC3-BFFA-7D6F745366EF}" type="sibTrans" cxnId="{BECA59DB-FA97-4BB4-AE25-F2D35B25EA71}">
      <dgm:prSet custT="1"/>
      <dgm:spPr/>
      <dgm:t>
        <a:bodyPr/>
        <a:lstStyle/>
        <a:p>
          <a:endParaRPr lang="pt-BR" sz="1600"/>
        </a:p>
      </dgm:t>
    </dgm:pt>
    <dgm:pt modelId="{A24C7DD3-AB73-4295-A33A-BB00421656C1}">
      <dgm:prSet phldrT="[Texto]" custT="1"/>
      <dgm:spPr/>
      <dgm:t>
        <a:bodyPr/>
        <a:lstStyle/>
        <a:p>
          <a:r>
            <a:rPr lang="pt-BR" sz="2000" dirty="0" smtClean="0"/>
            <a:t>Estabelecer </a:t>
          </a:r>
        </a:p>
        <a:p>
          <a:r>
            <a:rPr lang="pt-BR" sz="2000" dirty="0" smtClean="0"/>
            <a:t>Metas</a:t>
          </a:r>
          <a:endParaRPr lang="pt-BR" sz="2000" dirty="0"/>
        </a:p>
      </dgm:t>
    </dgm:pt>
    <dgm:pt modelId="{11F621BD-BA94-42DD-905D-9354907B701D}" type="parTrans" cxnId="{0E4B26F9-925B-41CA-926E-4CBDC0D17DCA}">
      <dgm:prSet/>
      <dgm:spPr/>
      <dgm:t>
        <a:bodyPr/>
        <a:lstStyle/>
        <a:p>
          <a:endParaRPr lang="pt-BR" sz="2000"/>
        </a:p>
      </dgm:t>
    </dgm:pt>
    <dgm:pt modelId="{FA4C5E39-DC9D-4C94-92AF-29A0E416B655}" type="sibTrans" cxnId="{0E4B26F9-925B-41CA-926E-4CBDC0D17DCA}">
      <dgm:prSet custT="1"/>
      <dgm:spPr/>
      <dgm:t>
        <a:bodyPr/>
        <a:lstStyle/>
        <a:p>
          <a:endParaRPr lang="pt-BR" sz="1600"/>
        </a:p>
      </dgm:t>
    </dgm:pt>
    <dgm:pt modelId="{56D114B2-63EE-4B00-9A16-43B970B148C0}">
      <dgm:prSet phldrT="[Texto]" custT="1"/>
      <dgm:spPr/>
      <dgm:t>
        <a:bodyPr/>
        <a:lstStyle/>
        <a:p>
          <a:r>
            <a:rPr lang="pt-BR" sz="2000" dirty="0" smtClean="0"/>
            <a:t>Monitorar</a:t>
          </a:r>
        </a:p>
      </dgm:t>
    </dgm:pt>
    <dgm:pt modelId="{833775B2-5AB9-43F7-A2DD-204815292729}" type="parTrans" cxnId="{2D724069-B4BD-473E-B27C-9175DB2DDCE6}">
      <dgm:prSet/>
      <dgm:spPr/>
      <dgm:t>
        <a:bodyPr/>
        <a:lstStyle/>
        <a:p>
          <a:endParaRPr lang="pt-BR" sz="2000"/>
        </a:p>
      </dgm:t>
    </dgm:pt>
    <dgm:pt modelId="{80394484-25F4-4B1A-A244-79C9F7A77D9C}" type="sibTrans" cxnId="{2D724069-B4BD-473E-B27C-9175DB2DDCE6}">
      <dgm:prSet custT="1"/>
      <dgm:spPr/>
      <dgm:t>
        <a:bodyPr/>
        <a:lstStyle/>
        <a:p>
          <a:endParaRPr lang="pt-BR" sz="1600"/>
        </a:p>
      </dgm:t>
    </dgm:pt>
    <dgm:pt modelId="{340F8FBC-FFAB-4003-B2C8-532AE03912F5}">
      <dgm:prSet phldrT="[Texto]" custT="1"/>
      <dgm:spPr/>
      <dgm:t>
        <a:bodyPr/>
        <a:lstStyle/>
        <a:p>
          <a:r>
            <a:rPr lang="pt-BR" sz="2000" dirty="0" smtClean="0"/>
            <a:t>Feedback</a:t>
          </a:r>
        </a:p>
        <a:p>
          <a:r>
            <a:rPr lang="pt-BR" sz="2000" dirty="0" smtClean="0"/>
            <a:t>PDI</a:t>
          </a:r>
          <a:endParaRPr lang="pt-BR" sz="2000" dirty="0"/>
        </a:p>
      </dgm:t>
    </dgm:pt>
    <dgm:pt modelId="{318C96D3-92DB-429D-A9C7-AC9BB757CBCC}" type="parTrans" cxnId="{D4D4D9B7-FABC-4F41-A289-E35222747572}">
      <dgm:prSet/>
      <dgm:spPr/>
      <dgm:t>
        <a:bodyPr/>
        <a:lstStyle/>
        <a:p>
          <a:endParaRPr lang="pt-BR" sz="2000"/>
        </a:p>
      </dgm:t>
    </dgm:pt>
    <dgm:pt modelId="{50969959-047E-4EB0-8A24-3695E8403733}" type="sibTrans" cxnId="{D4D4D9B7-FABC-4F41-A289-E35222747572}">
      <dgm:prSet custT="1"/>
      <dgm:spPr/>
      <dgm:t>
        <a:bodyPr/>
        <a:lstStyle/>
        <a:p>
          <a:endParaRPr lang="pt-BR" sz="1600"/>
        </a:p>
      </dgm:t>
    </dgm:pt>
    <dgm:pt modelId="{D8156FA0-2374-46C6-B4F4-A81F9DEF5D50}">
      <dgm:prSet phldrT="[Texto]" custT="1"/>
      <dgm:spPr/>
      <dgm:t>
        <a:bodyPr/>
        <a:lstStyle/>
        <a:p>
          <a:r>
            <a:rPr lang="pt-BR" sz="2000" dirty="0" smtClean="0"/>
            <a:t>Resultados</a:t>
          </a:r>
        </a:p>
      </dgm:t>
    </dgm:pt>
    <dgm:pt modelId="{69415E11-2385-4FAD-AECA-F403F73B2C9F}" type="parTrans" cxnId="{AEB41871-194C-4C1A-85A3-6C22D4615B98}">
      <dgm:prSet/>
      <dgm:spPr/>
      <dgm:t>
        <a:bodyPr/>
        <a:lstStyle/>
        <a:p>
          <a:endParaRPr lang="pt-BR" sz="2000"/>
        </a:p>
      </dgm:t>
    </dgm:pt>
    <dgm:pt modelId="{7C3C93B7-3776-43A3-9F5A-1DD1C986F026}" type="sibTrans" cxnId="{AEB41871-194C-4C1A-85A3-6C22D4615B98}">
      <dgm:prSet custT="1"/>
      <dgm:spPr/>
      <dgm:t>
        <a:bodyPr/>
        <a:lstStyle/>
        <a:p>
          <a:endParaRPr lang="pt-BR" sz="1600"/>
        </a:p>
      </dgm:t>
    </dgm:pt>
    <dgm:pt modelId="{CB54E10F-D4A2-451B-8C8D-822FE475FEBE}" type="pres">
      <dgm:prSet presAssocID="{30FCFE44-81BB-4056-AA0D-9AD02E35EC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A3A95F-75D1-4B7D-809C-4357B1DE7B76}" type="pres">
      <dgm:prSet presAssocID="{F437F8FE-FE07-47E6-9B0A-29CBF4220A47}" presName="node" presStyleLbl="node1" presStyleIdx="0" presStyleCnt="6" custRadScaleRad="100008" custRadScaleInc="24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1AB03D-1662-456B-B720-E50220A06F0C}" type="pres">
      <dgm:prSet presAssocID="{8B224850-C94A-4FB8-9CC7-2B6DB2D00967}" presName="sibTrans" presStyleLbl="sibTrans2D1" presStyleIdx="0" presStyleCnt="6"/>
      <dgm:spPr/>
      <dgm:t>
        <a:bodyPr/>
        <a:lstStyle/>
        <a:p>
          <a:endParaRPr lang="pt-BR"/>
        </a:p>
      </dgm:t>
    </dgm:pt>
    <dgm:pt modelId="{1F1E898D-12E2-42FE-B34E-7A2704306482}" type="pres">
      <dgm:prSet presAssocID="{8B224850-C94A-4FB8-9CC7-2B6DB2D00967}" presName="connectorText" presStyleLbl="sibTrans2D1" presStyleIdx="0" presStyleCnt="6"/>
      <dgm:spPr/>
      <dgm:t>
        <a:bodyPr/>
        <a:lstStyle/>
        <a:p>
          <a:endParaRPr lang="pt-BR"/>
        </a:p>
      </dgm:t>
    </dgm:pt>
    <dgm:pt modelId="{47322EA1-D0CD-40D0-9F19-2D475A8B7A63}" type="pres">
      <dgm:prSet presAssocID="{340F8FBC-FFAB-4003-B2C8-532AE03912F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809FCB-D94C-47AC-9E38-7CC30B0CC8F7}" type="pres">
      <dgm:prSet presAssocID="{50969959-047E-4EB0-8A24-3695E8403733}" presName="sibTrans" presStyleLbl="sibTrans2D1" presStyleIdx="1" presStyleCnt="6"/>
      <dgm:spPr/>
      <dgm:t>
        <a:bodyPr/>
        <a:lstStyle/>
        <a:p>
          <a:endParaRPr lang="pt-BR"/>
        </a:p>
      </dgm:t>
    </dgm:pt>
    <dgm:pt modelId="{C7DF42DF-25E6-4DC1-990F-0166E0989ED4}" type="pres">
      <dgm:prSet presAssocID="{50969959-047E-4EB0-8A24-3695E8403733}" presName="connectorText" presStyleLbl="sibTrans2D1" presStyleIdx="1" presStyleCnt="6"/>
      <dgm:spPr/>
      <dgm:t>
        <a:bodyPr/>
        <a:lstStyle/>
        <a:p>
          <a:endParaRPr lang="pt-BR"/>
        </a:p>
      </dgm:t>
    </dgm:pt>
    <dgm:pt modelId="{71EF1077-B910-425D-B61E-084B5E945F25}" type="pres">
      <dgm:prSet presAssocID="{6D991E57-382E-44A6-8848-2AA115AC2B3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AC22D3-2500-49F3-AA87-136AC1E5E8EA}" type="pres">
      <dgm:prSet presAssocID="{FD653832-001E-4AC3-BFFA-7D6F745366EF}" presName="sibTrans" presStyleLbl="sibTrans2D1" presStyleIdx="2" presStyleCnt="6"/>
      <dgm:spPr/>
      <dgm:t>
        <a:bodyPr/>
        <a:lstStyle/>
        <a:p>
          <a:endParaRPr lang="pt-BR"/>
        </a:p>
      </dgm:t>
    </dgm:pt>
    <dgm:pt modelId="{AC73DA32-E360-4512-89DF-A352DF9C2194}" type="pres">
      <dgm:prSet presAssocID="{FD653832-001E-4AC3-BFFA-7D6F745366EF}" presName="connectorText" presStyleLbl="sibTrans2D1" presStyleIdx="2" presStyleCnt="6"/>
      <dgm:spPr/>
      <dgm:t>
        <a:bodyPr/>
        <a:lstStyle/>
        <a:p>
          <a:endParaRPr lang="pt-BR"/>
        </a:p>
      </dgm:t>
    </dgm:pt>
    <dgm:pt modelId="{6BC265E8-B94C-4681-A8AB-F5BCCAFB0CB4}" type="pres">
      <dgm:prSet presAssocID="{A24C7DD3-AB73-4295-A33A-BB00421656C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B92110-22D4-4C60-8AE9-B7183B63DA96}" type="pres">
      <dgm:prSet presAssocID="{FA4C5E39-DC9D-4C94-92AF-29A0E416B655}" presName="sibTrans" presStyleLbl="sibTrans2D1" presStyleIdx="3" presStyleCnt="6"/>
      <dgm:spPr/>
      <dgm:t>
        <a:bodyPr/>
        <a:lstStyle/>
        <a:p>
          <a:endParaRPr lang="pt-BR"/>
        </a:p>
      </dgm:t>
    </dgm:pt>
    <dgm:pt modelId="{4A928E5D-F23B-4737-9AB4-AEA5934EB15F}" type="pres">
      <dgm:prSet presAssocID="{FA4C5E39-DC9D-4C94-92AF-29A0E416B655}" presName="connectorText" presStyleLbl="sibTrans2D1" presStyleIdx="3" presStyleCnt="6"/>
      <dgm:spPr/>
      <dgm:t>
        <a:bodyPr/>
        <a:lstStyle/>
        <a:p>
          <a:endParaRPr lang="pt-BR"/>
        </a:p>
      </dgm:t>
    </dgm:pt>
    <dgm:pt modelId="{4455074B-434A-452B-AADE-A4D55557DBD5}" type="pres">
      <dgm:prSet presAssocID="{56D114B2-63EE-4B00-9A16-43B970B148C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2FD363-8373-4F85-BD6C-2F899E1BB357}" type="pres">
      <dgm:prSet presAssocID="{80394484-25F4-4B1A-A244-79C9F7A77D9C}" presName="sibTrans" presStyleLbl="sibTrans2D1" presStyleIdx="4" presStyleCnt="6"/>
      <dgm:spPr/>
      <dgm:t>
        <a:bodyPr/>
        <a:lstStyle/>
        <a:p>
          <a:endParaRPr lang="pt-BR"/>
        </a:p>
      </dgm:t>
    </dgm:pt>
    <dgm:pt modelId="{73FD8C0E-3329-46A3-B663-DDA3AD621AE8}" type="pres">
      <dgm:prSet presAssocID="{80394484-25F4-4B1A-A244-79C9F7A77D9C}" presName="connectorText" presStyleLbl="sibTrans2D1" presStyleIdx="4" presStyleCnt="6"/>
      <dgm:spPr/>
      <dgm:t>
        <a:bodyPr/>
        <a:lstStyle/>
        <a:p>
          <a:endParaRPr lang="pt-BR"/>
        </a:p>
      </dgm:t>
    </dgm:pt>
    <dgm:pt modelId="{B567B6AD-F957-448B-83A6-72488A7C1752}" type="pres">
      <dgm:prSet presAssocID="{D8156FA0-2374-46C6-B4F4-A81F9DEF5D5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9674A2-DF6A-4944-A3A2-C5ED8EC06309}" type="pres">
      <dgm:prSet presAssocID="{7C3C93B7-3776-43A3-9F5A-1DD1C986F026}" presName="sibTrans" presStyleLbl="sibTrans2D1" presStyleIdx="5" presStyleCnt="6"/>
      <dgm:spPr/>
      <dgm:t>
        <a:bodyPr/>
        <a:lstStyle/>
        <a:p>
          <a:endParaRPr lang="pt-BR"/>
        </a:p>
      </dgm:t>
    </dgm:pt>
    <dgm:pt modelId="{BA8A3ABB-5E9F-4A76-9272-D9F5120684D9}" type="pres">
      <dgm:prSet presAssocID="{7C3C93B7-3776-43A3-9F5A-1DD1C986F026}" presName="connectorText" presStyleLbl="sibTrans2D1" presStyleIdx="5" presStyleCnt="6"/>
      <dgm:spPr/>
      <dgm:t>
        <a:bodyPr/>
        <a:lstStyle/>
        <a:p>
          <a:endParaRPr lang="pt-BR"/>
        </a:p>
      </dgm:t>
    </dgm:pt>
  </dgm:ptLst>
  <dgm:cxnLst>
    <dgm:cxn modelId="{8EAE1DFC-62EF-4B69-92CE-B18A1812CE45}" type="presOf" srcId="{D8156FA0-2374-46C6-B4F4-A81F9DEF5D50}" destId="{B567B6AD-F957-448B-83A6-72488A7C1752}" srcOrd="0" destOrd="0" presId="urn:microsoft.com/office/officeart/2005/8/layout/cycle2"/>
    <dgm:cxn modelId="{67333449-9315-4A1F-A42F-FB62128B4969}" type="presOf" srcId="{F437F8FE-FE07-47E6-9B0A-29CBF4220A47}" destId="{88A3A95F-75D1-4B7D-809C-4357B1DE7B76}" srcOrd="0" destOrd="0" presId="urn:microsoft.com/office/officeart/2005/8/layout/cycle2"/>
    <dgm:cxn modelId="{DE232D80-5774-4CDF-A901-C2ED3AB3DFAB}" type="presOf" srcId="{80394484-25F4-4B1A-A244-79C9F7A77D9C}" destId="{73FD8C0E-3329-46A3-B663-DDA3AD621AE8}" srcOrd="1" destOrd="0" presId="urn:microsoft.com/office/officeart/2005/8/layout/cycle2"/>
    <dgm:cxn modelId="{8BDC04B2-5BDC-4531-BA27-83FC1907070D}" type="presOf" srcId="{A24C7DD3-AB73-4295-A33A-BB00421656C1}" destId="{6BC265E8-B94C-4681-A8AB-F5BCCAFB0CB4}" srcOrd="0" destOrd="0" presId="urn:microsoft.com/office/officeart/2005/8/layout/cycle2"/>
    <dgm:cxn modelId="{FD23FCE6-E0A3-455A-A261-B74B4E108C1D}" type="presOf" srcId="{8B224850-C94A-4FB8-9CC7-2B6DB2D00967}" destId="{1F1E898D-12E2-42FE-B34E-7A2704306482}" srcOrd="1" destOrd="0" presId="urn:microsoft.com/office/officeart/2005/8/layout/cycle2"/>
    <dgm:cxn modelId="{31E80F40-3544-43B6-9B99-E1D1CADF7555}" type="presOf" srcId="{56D114B2-63EE-4B00-9A16-43B970B148C0}" destId="{4455074B-434A-452B-AADE-A4D55557DBD5}" srcOrd="0" destOrd="0" presId="urn:microsoft.com/office/officeart/2005/8/layout/cycle2"/>
    <dgm:cxn modelId="{00630285-80A8-4D12-8E43-EF70D39AF0B3}" type="presOf" srcId="{7C3C93B7-3776-43A3-9F5A-1DD1C986F026}" destId="{D99674A2-DF6A-4944-A3A2-C5ED8EC06309}" srcOrd="0" destOrd="0" presId="urn:microsoft.com/office/officeart/2005/8/layout/cycle2"/>
    <dgm:cxn modelId="{D4D4D9B7-FABC-4F41-A289-E35222747572}" srcId="{30FCFE44-81BB-4056-AA0D-9AD02E35EC6F}" destId="{340F8FBC-FFAB-4003-B2C8-532AE03912F5}" srcOrd="1" destOrd="0" parTransId="{318C96D3-92DB-429D-A9C7-AC9BB757CBCC}" sibTransId="{50969959-047E-4EB0-8A24-3695E8403733}"/>
    <dgm:cxn modelId="{68FED9D5-9426-4737-A7DA-8BECBF8ED196}" srcId="{30FCFE44-81BB-4056-AA0D-9AD02E35EC6F}" destId="{F437F8FE-FE07-47E6-9B0A-29CBF4220A47}" srcOrd="0" destOrd="0" parTransId="{DD36AD19-4937-423B-AC41-9B347083353E}" sibTransId="{8B224850-C94A-4FB8-9CC7-2B6DB2D00967}"/>
    <dgm:cxn modelId="{866FF513-C0AA-4C9D-9B7B-715015926A51}" type="presOf" srcId="{50969959-047E-4EB0-8A24-3695E8403733}" destId="{C7DF42DF-25E6-4DC1-990F-0166E0989ED4}" srcOrd="1" destOrd="0" presId="urn:microsoft.com/office/officeart/2005/8/layout/cycle2"/>
    <dgm:cxn modelId="{4E63AEF5-06E0-49CA-8BB7-2DEC6A591201}" type="presOf" srcId="{FD653832-001E-4AC3-BFFA-7D6F745366EF}" destId="{6CAC22D3-2500-49F3-AA87-136AC1E5E8EA}" srcOrd="0" destOrd="0" presId="urn:microsoft.com/office/officeart/2005/8/layout/cycle2"/>
    <dgm:cxn modelId="{38465DA9-F3B9-455B-BEB1-9E1AEB1CE47F}" type="presOf" srcId="{FA4C5E39-DC9D-4C94-92AF-29A0E416B655}" destId="{4A928E5D-F23B-4737-9AB4-AEA5934EB15F}" srcOrd="1" destOrd="0" presId="urn:microsoft.com/office/officeart/2005/8/layout/cycle2"/>
    <dgm:cxn modelId="{DC3DE270-9D91-452E-8A0D-C1EF0D2558BA}" type="presOf" srcId="{8B224850-C94A-4FB8-9CC7-2B6DB2D00967}" destId="{B41AB03D-1662-456B-B720-E50220A06F0C}" srcOrd="0" destOrd="0" presId="urn:microsoft.com/office/officeart/2005/8/layout/cycle2"/>
    <dgm:cxn modelId="{34AF70D1-7280-420A-83F2-BF6321B2DFE9}" type="presOf" srcId="{80394484-25F4-4B1A-A244-79C9F7A77D9C}" destId="{C42FD363-8373-4F85-BD6C-2F899E1BB357}" srcOrd="0" destOrd="0" presId="urn:microsoft.com/office/officeart/2005/8/layout/cycle2"/>
    <dgm:cxn modelId="{AEB41871-194C-4C1A-85A3-6C22D4615B98}" srcId="{30FCFE44-81BB-4056-AA0D-9AD02E35EC6F}" destId="{D8156FA0-2374-46C6-B4F4-A81F9DEF5D50}" srcOrd="5" destOrd="0" parTransId="{69415E11-2385-4FAD-AECA-F403F73B2C9F}" sibTransId="{7C3C93B7-3776-43A3-9F5A-1DD1C986F026}"/>
    <dgm:cxn modelId="{30D06E1B-F4A8-46EF-84CF-BA1811DAA333}" type="presOf" srcId="{340F8FBC-FFAB-4003-B2C8-532AE03912F5}" destId="{47322EA1-D0CD-40D0-9F19-2D475A8B7A63}" srcOrd="0" destOrd="0" presId="urn:microsoft.com/office/officeart/2005/8/layout/cycle2"/>
    <dgm:cxn modelId="{FE5BA680-6F2F-450F-A50C-0C6E5D021B7A}" type="presOf" srcId="{FA4C5E39-DC9D-4C94-92AF-29A0E416B655}" destId="{42B92110-22D4-4C60-8AE9-B7183B63DA96}" srcOrd="0" destOrd="0" presId="urn:microsoft.com/office/officeart/2005/8/layout/cycle2"/>
    <dgm:cxn modelId="{0E4B26F9-925B-41CA-926E-4CBDC0D17DCA}" srcId="{30FCFE44-81BB-4056-AA0D-9AD02E35EC6F}" destId="{A24C7DD3-AB73-4295-A33A-BB00421656C1}" srcOrd="3" destOrd="0" parTransId="{11F621BD-BA94-42DD-905D-9354907B701D}" sibTransId="{FA4C5E39-DC9D-4C94-92AF-29A0E416B655}"/>
    <dgm:cxn modelId="{E154233F-B072-45FC-965E-4BA01CAB4FB3}" type="presOf" srcId="{30FCFE44-81BB-4056-AA0D-9AD02E35EC6F}" destId="{CB54E10F-D4A2-451B-8C8D-822FE475FEBE}" srcOrd="0" destOrd="0" presId="urn:microsoft.com/office/officeart/2005/8/layout/cycle2"/>
    <dgm:cxn modelId="{F73650FC-0BEA-40AD-8ED1-82EA6AD4BBF5}" type="presOf" srcId="{FD653832-001E-4AC3-BFFA-7D6F745366EF}" destId="{AC73DA32-E360-4512-89DF-A352DF9C2194}" srcOrd="1" destOrd="0" presId="urn:microsoft.com/office/officeart/2005/8/layout/cycle2"/>
    <dgm:cxn modelId="{2D724069-B4BD-473E-B27C-9175DB2DDCE6}" srcId="{30FCFE44-81BB-4056-AA0D-9AD02E35EC6F}" destId="{56D114B2-63EE-4B00-9A16-43B970B148C0}" srcOrd="4" destOrd="0" parTransId="{833775B2-5AB9-43F7-A2DD-204815292729}" sibTransId="{80394484-25F4-4B1A-A244-79C9F7A77D9C}"/>
    <dgm:cxn modelId="{A0CA95B2-5040-41AE-8EA5-9E9DACA8708F}" type="presOf" srcId="{7C3C93B7-3776-43A3-9F5A-1DD1C986F026}" destId="{BA8A3ABB-5E9F-4A76-9272-D9F5120684D9}" srcOrd="1" destOrd="0" presId="urn:microsoft.com/office/officeart/2005/8/layout/cycle2"/>
    <dgm:cxn modelId="{BECA59DB-FA97-4BB4-AE25-F2D35B25EA71}" srcId="{30FCFE44-81BB-4056-AA0D-9AD02E35EC6F}" destId="{6D991E57-382E-44A6-8848-2AA115AC2B31}" srcOrd="2" destOrd="0" parTransId="{4A9E4362-1CB6-4691-8E72-BB2AD5ECCFED}" sibTransId="{FD653832-001E-4AC3-BFFA-7D6F745366EF}"/>
    <dgm:cxn modelId="{76DC80A8-15E1-4D70-BC5A-6DA205423608}" type="presOf" srcId="{50969959-047E-4EB0-8A24-3695E8403733}" destId="{D7809FCB-D94C-47AC-9E38-7CC30B0CC8F7}" srcOrd="0" destOrd="0" presId="urn:microsoft.com/office/officeart/2005/8/layout/cycle2"/>
    <dgm:cxn modelId="{41DAD14F-4972-4F02-A1AF-96EBEF62A863}" type="presOf" srcId="{6D991E57-382E-44A6-8848-2AA115AC2B31}" destId="{71EF1077-B910-425D-B61E-084B5E945F25}" srcOrd="0" destOrd="0" presId="urn:microsoft.com/office/officeart/2005/8/layout/cycle2"/>
    <dgm:cxn modelId="{8A7B81C0-0FB5-420A-AD16-93529D893D05}" type="presParOf" srcId="{CB54E10F-D4A2-451B-8C8D-822FE475FEBE}" destId="{88A3A95F-75D1-4B7D-809C-4357B1DE7B76}" srcOrd="0" destOrd="0" presId="urn:microsoft.com/office/officeart/2005/8/layout/cycle2"/>
    <dgm:cxn modelId="{281163A6-D1FF-4E6F-B72B-F9601835DBA0}" type="presParOf" srcId="{CB54E10F-D4A2-451B-8C8D-822FE475FEBE}" destId="{B41AB03D-1662-456B-B720-E50220A06F0C}" srcOrd="1" destOrd="0" presId="urn:microsoft.com/office/officeart/2005/8/layout/cycle2"/>
    <dgm:cxn modelId="{8EE97F5E-4C7A-49FC-BABF-372E4E40F682}" type="presParOf" srcId="{B41AB03D-1662-456B-B720-E50220A06F0C}" destId="{1F1E898D-12E2-42FE-B34E-7A2704306482}" srcOrd="0" destOrd="0" presId="urn:microsoft.com/office/officeart/2005/8/layout/cycle2"/>
    <dgm:cxn modelId="{13673025-5537-4F31-A484-43B650271B0E}" type="presParOf" srcId="{CB54E10F-D4A2-451B-8C8D-822FE475FEBE}" destId="{47322EA1-D0CD-40D0-9F19-2D475A8B7A63}" srcOrd="2" destOrd="0" presId="urn:microsoft.com/office/officeart/2005/8/layout/cycle2"/>
    <dgm:cxn modelId="{725ED737-5820-47DC-BCC3-DC490626C894}" type="presParOf" srcId="{CB54E10F-D4A2-451B-8C8D-822FE475FEBE}" destId="{D7809FCB-D94C-47AC-9E38-7CC30B0CC8F7}" srcOrd="3" destOrd="0" presId="urn:microsoft.com/office/officeart/2005/8/layout/cycle2"/>
    <dgm:cxn modelId="{A41D3D5A-DF47-4C60-9DF8-99FE05056451}" type="presParOf" srcId="{D7809FCB-D94C-47AC-9E38-7CC30B0CC8F7}" destId="{C7DF42DF-25E6-4DC1-990F-0166E0989ED4}" srcOrd="0" destOrd="0" presId="urn:microsoft.com/office/officeart/2005/8/layout/cycle2"/>
    <dgm:cxn modelId="{90663537-2CAD-4DDE-8224-6DE3CAF6A799}" type="presParOf" srcId="{CB54E10F-D4A2-451B-8C8D-822FE475FEBE}" destId="{71EF1077-B910-425D-B61E-084B5E945F25}" srcOrd="4" destOrd="0" presId="urn:microsoft.com/office/officeart/2005/8/layout/cycle2"/>
    <dgm:cxn modelId="{AB526A08-21C2-448A-AAEA-CF558FF39C0D}" type="presParOf" srcId="{CB54E10F-D4A2-451B-8C8D-822FE475FEBE}" destId="{6CAC22D3-2500-49F3-AA87-136AC1E5E8EA}" srcOrd="5" destOrd="0" presId="urn:microsoft.com/office/officeart/2005/8/layout/cycle2"/>
    <dgm:cxn modelId="{5E53B3A5-C5C9-4E62-85B8-10C34E63400E}" type="presParOf" srcId="{6CAC22D3-2500-49F3-AA87-136AC1E5E8EA}" destId="{AC73DA32-E360-4512-89DF-A352DF9C2194}" srcOrd="0" destOrd="0" presId="urn:microsoft.com/office/officeart/2005/8/layout/cycle2"/>
    <dgm:cxn modelId="{F8CDFD2E-B980-4175-B722-098D349AC4D3}" type="presParOf" srcId="{CB54E10F-D4A2-451B-8C8D-822FE475FEBE}" destId="{6BC265E8-B94C-4681-A8AB-F5BCCAFB0CB4}" srcOrd="6" destOrd="0" presId="urn:microsoft.com/office/officeart/2005/8/layout/cycle2"/>
    <dgm:cxn modelId="{2743A781-AF8D-4EBD-AFB9-FDE7E370ECB9}" type="presParOf" srcId="{CB54E10F-D4A2-451B-8C8D-822FE475FEBE}" destId="{42B92110-22D4-4C60-8AE9-B7183B63DA96}" srcOrd="7" destOrd="0" presId="urn:microsoft.com/office/officeart/2005/8/layout/cycle2"/>
    <dgm:cxn modelId="{4CDDE15E-3728-40EA-AE31-67D7B4E43889}" type="presParOf" srcId="{42B92110-22D4-4C60-8AE9-B7183B63DA96}" destId="{4A928E5D-F23B-4737-9AB4-AEA5934EB15F}" srcOrd="0" destOrd="0" presId="urn:microsoft.com/office/officeart/2005/8/layout/cycle2"/>
    <dgm:cxn modelId="{CA1A5F90-90BA-42F6-AA17-10808ED66CD3}" type="presParOf" srcId="{CB54E10F-D4A2-451B-8C8D-822FE475FEBE}" destId="{4455074B-434A-452B-AADE-A4D55557DBD5}" srcOrd="8" destOrd="0" presId="urn:microsoft.com/office/officeart/2005/8/layout/cycle2"/>
    <dgm:cxn modelId="{ED447EA0-B0A3-413B-8A5A-647D0DB58D62}" type="presParOf" srcId="{CB54E10F-D4A2-451B-8C8D-822FE475FEBE}" destId="{C42FD363-8373-4F85-BD6C-2F899E1BB357}" srcOrd="9" destOrd="0" presId="urn:microsoft.com/office/officeart/2005/8/layout/cycle2"/>
    <dgm:cxn modelId="{712AFB9A-5B59-473F-AD82-19BC2B9C616E}" type="presParOf" srcId="{C42FD363-8373-4F85-BD6C-2F899E1BB357}" destId="{73FD8C0E-3329-46A3-B663-DDA3AD621AE8}" srcOrd="0" destOrd="0" presId="urn:microsoft.com/office/officeart/2005/8/layout/cycle2"/>
    <dgm:cxn modelId="{D7D44D86-754B-4CF1-9B09-5B29C8FC2311}" type="presParOf" srcId="{CB54E10F-D4A2-451B-8C8D-822FE475FEBE}" destId="{B567B6AD-F957-448B-83A6-72488A7C1752}" srcOrd="10" destOrd="0" presId="urn:microsoft.com/office/officeart/2005/8/layout/cycle2"/>
    <dgm:cxn modelId="{18A9DA70-AEF4-44C4-B710-C798E682CB9F}" type="presParOf" srcId="{CB54E10F-D4A2-451B-8C8D-822FE475FEBE}" destId="{D99674A2-DF6A-4944-A3A2-C5ED8EC06309}" srcOrd="11" destOrd="0" presId="urn:microsoft.com/office/officeart/2005/8/layout/cycle2"/>
    <dgm:cxn modelId="{1E5ADA81-3F48-4060-B402-340220DFC739}" type="presParOf" srcId="{D99674A2-DF6A-4944-A3A2-C5ED8EC06309}" destId="{BA8A3ABB-5E9F-4A76-9272-D9F5120684D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2859CF-1E18-4AD0-8043-1D85FDEBFC30}">
      <dsp:nvSpPr>
        <dsp:cNvPr id="0" name=""/>
        <dsp:cNvSpPr/>
      </dsp:nvSpPr>
      <dsp:spPr>
        <a:xfrm>
          <a:off x="5400940" y="3281756"/>
          <a:ext cx="4011036" cy="4011036"/>
        </a:xfrm>
        <a:prstGeom prst="gear9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solidFill>
                <a:schemeClr val="bg1"/>
              </a:solidFill>
            </a:rPr>
            <a:t>CICLO DE GENTE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5400940" y="3281756"/>
        <a:ext cx="4011036" cy="4011036"/>
      </dsp:txXfrm>
    </dsp:sp>
    <dsp:sp modelId="{6A16238F-049A-4B99-BB1E-CF63D6F36AB0}">
      <dsp:nvSpPr>
        <dsp:cNvPr id="0" name=""/>
        <dsp:cNvSpPr/>
      </dsp:nvSpPr>
      <dsp:spPr>
        <a:xfrm>
          <a:off x="2985319" y="2351196"/>
          <a:ext cx="3080971" cy="2882111"/>
        </a:xfrm>
        <a:prstGeom prst="gear6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Cargos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</a:rPr>
            <a:t>Estratégicos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2985319" y="2351196"/>
        <a:ext cx="3080971" cy="2882111"/>
      </dsp:txXfrm>
    </dsp:sp>
    <dsp:sp modelId="{2AD4DBE8-D565-4A40-8CA3-C11F348E04AF}">
      <dsp:nvSpPr>
        <dsp:cNvPr id="0" name=""/>
        <dsp:cNvSpPr/>
      </dsp:nvSpPr>
      <dsp:spPr>
        <a:xfrm rot="20700000">
          <a:off x="4701130" y="321180"/>
          <a:ext cx="2858179" cy="2858179"/>
        </a:xfrm>
        <a:prstGeom prst="gear6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Lideres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Cariocas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5328012" y="948063"/>
        <a:ext cx="1604414" cy="1604414"/>
      </dsp:txXfrm>
    </dsp:sp>
    <dsp:sp modelId="{8C8315B6-FB1F-4D2B-8EA2-AACB88B6F881}">
      <dsp:nvSpPr>
        <dsp:cNvPr id="0" name=""/>
        <dsp:cNvSpPr/>
      </dsp:nvSpPr>
      <dsp:spPr>
        <a:xfrm>
          <a:off x="5127762" y="2656242"/>
          <a:ext cx="5134126" cy="5134126"/>
        </a:xfrm>
        <a:prstGeom prst="circularArrow">
          <a:avLst>
            <a:gd name="adj1" fmla="val 4688"/>
            <a:gd name="adj2" fmla="val 299029"/>
            <a:gd name="adj3" fmla="val 2560763"/>
            <a:gd name="adj4" fmla="val 1576834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B8292-FB3D-4818-A550-C691E3C13B29}">
      <dsp:nvSpPr>
        <dsp:cNvPr id="0" name=""/>
        <dsp:cNvSpPr/>
      </dsp:nvSpPr>
      <dsp:spPr>
        <a:xfrm>
          <a:off x="2550631" y="1674948"/>
          <a:ext cx="3730263" cy="373026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BBAFA-2BBD-4DF3-9470-0D1B38EDB9EB}">
      <dsp:nvSpPr>
        <dsp:cNvPr id="0" name=""/>
        <dsp:cNvSpPr/>
      </dsp:nvSpPr>
      <dsp:spPr>
        <a:xfrm>
          <a:off x="4040004" y="-318165"/>
          <a:ext cx="4021975" cy="402197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A3A95F-75D1-4B7D-809C-4357B1DE7B76}">
      <dsp:nvSpPr>
        <dsp:cNvPr id="0" name=""/>
        <dsp:cNvSpPr/>
      </dsp:nvSpPr>
      <dsp:spPr>
        <a:xfrm>
          <a:off x="6950340" y="2860"/>
          <a:ext cx="2283058" cy="2283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Reunião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Gente</a:t>
          </a:r>
        </a:p>
      </dsp:txBody>
      <dsp:txXfrm>
        <a:off x="6950340" y="2860"/>
        <a:ext cx="2283058" cy="2283058"/>
      </dsp:txXfrm>
    </dsp:sp>
    <dsp:sp modelId="{B41AB03D-1662-456B-B720-E50220A06F0C}">
      <dsp:nvSpPr>
        <dsp:cNvPr id="0" name=""/>
        <dsp:cNvSpPr/>
      </dsp:nvSpPr>
      <dsp:spPr>
        <a:xfrm rot="1822400">
          <a:off x="9246475" y="1607632"/>
          <a:ext cx="586371" cy="770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822400">
        <a:off x="9246475" y="1607632"/>
        <a:ext cx="586371" cy="770532"/>
      </dsp:txXfrm>
    </dsp:sp>
    <dsp:sp modelId="{47322EA1-D0CD-40D0-9F19-2D475A8B7A63}">
      <dsp:nvSpPr>
        <dsp:cNvPr id="0" name=""/>
        <dsp:cNvSpPr/>
      </dsp:nvSpPr>
      <dsp:spPr>
        <a:xfrm>
          <a:off x="9874559" y="1716660"/>
          <a:ext cx="2283058" cy="2283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Feedback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PDI</a:t>
          </a:r>
          <a:endParaRPr lang="pt-BR" sz="2000" kern="1200" dirty="0"/>
        </a:p>
      </dsp:txBody>
      <dsp:txXfrm>
        <a:off x="9874559" y="1716660"/>
        <a:ext cx="2283058" cy="2283058"/>
      </dsp:txXfrm>
    </dsp:sp>
    <dsp:sp modelId="{D7809FCB-D94C-47AC-9E38-7CC30B0CC8F7}">
      <dsp:nvSpPr>
        <dsp:cNvPr id="0" name=""/>
        <dsp:cNvSpPr/>
      </dsp:nvSpPr>
      <dsp:spPr>
        <a:xfrm rot="5400000">
          <a:off x="10712779" y="4169565"/>
          <a:ext cx="606618" cy="770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5400000">
        <a:off x="10712779" y="4169565"/>
        <a:ext cx="606618" cy="770532"/>
      </dsp:txXfrm>
    </dsp:sp>
    <dsp:sp modelId="{71EF1077-B910-425D-B61E-084B5E945F25}">
      <dsp:nvSpPr>
        <dsp:cNvPr id="0" name=""/>
        <dsp:cNvSpPr/>
      </dsp:nvSpPr>
      <dsp:spPr>
        <a:xfrm>
          <a:off x="9874559" y="5144281"/>
          <a:ext cx="2283058" cy="2283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Capacitar</a:t>
          </a:r>
          <a:endParaRPr lang="pt-BR" sz="2000" kern="1200" dirty="0"/>
        </a:p>
      </dsp:txBody>
      <dsp:txXfrm>
        <a:off x="9874559" y="5144281"/>
        <a:ext cx="2283058" cy="2283058"/>
      </dsp:txXfrm>
    </dsp:sp>
    <dsp:sp modelId="{6CAC22D3-2500-49F3-AA87-136AC1E5E8EA}">
      <dsp:nvSpPr>
        <dsp:cNvPr id="0" name=""/>
        <dsp:cNvSpPr/>
      </dsp:nvSpPr>
      <dsp:spPr>
        <a:xfrm rot="9000000">
          <a:off x="9243444" y="6748865"/>
          <a:ext cx="606618" cy="770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9000000">
        <a:off x="9243444" y="6748865"/>
        <a:ext cx="606618" cy="770532"/>
      </dsp:txXfrm>
    </dsp:sp>
    <dsp:sp modelId="{6BC265E8-B94C-4681-A8AB-F5BCCAFB0CB4}">
      <dsp:nvSpPr>
        <dsp:cNvPr id="0" name=""/>
        <dsp:cNvSpPr/>
      </dsp:nvSpPr>
      <dsp:spPr>
        <a:xfrm>
          <a:off x="6906152" y="6858091"/>
          <a:ext cx="2283058" cy="2283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Estabelecer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Metas</a:t>
          </a:r>
          <a:endParaRPr lang="pt-BR" sz="2000" kern="1200" dirty="0"/>
        </a:p>
      </dsp:txBody>
      <dsp:txXfrm>
        <a:off x="6906152" y="6858091"/>
        <a:ext cx="2283058" cy="2283058"/>
      </dsp:txXfrm>
    </dsp:sp>
    <dsp:sp modelId="{42B92110-22D4-4C60-8AE9-B7183B63DA96}">
      <dsp:nvSpPr>
        <dsp:cNvPr id="0" name=""/>
        <dsp:cNvSpPr/>
      </dsp:nvSpPr>
      <dsp:spPr>
        <a:xfrm rot="12600000">
          <a:off x="6275037" y="6766033"/>
          <a:ext cx="606618" cy="770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2600000">
        <a:off x="6275037" y="6766033"/>
        <a:ext cx="606618" cy="770532"/>
      </dsp:txXfrm>
    </dsp:sp>
    <dsp:sp modelId="{4455074B-434A-452B-AADE-A4D55557DBD5}">
      <dsp:nvSpPr>
        <dsp:cNvPr id="0" name=""/>
        <dsp:cNvSpPr/>
      </dsp:nvSpPr>
      <dsp:spPr>
        <a:xfrm>
          <a:off x="3937746" y="5144281"/>
          <a:ext cx="2283058" cy="2283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Monitorar</a:t>
          </a:r>
        </a:p>
      </dsp:txBody>
      <dsp:txXfrm>
        <a:off x="3937746" y="5144281"/>
        <a:ext cx="2283058" cy="2283058"/>
      </dsp:txXfrm>
    </dsp:sp>
    <dsp:sp modelId="{C42FD363-8373-4F85-BD6C-2F899E1BB357}">
      <dsp:nvSpPr>
        <dsp:cNvPr id="0" name=""/>
        <dsp:cNvSpPr/>
      </dsp:nvSpPr>
      <dsp:spPr>
        <a:xfrm rot="16200000">
          <a:off x="4775966" y="4203902"/>
          <a:ext cx="606618" cy="770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6200000">
        <a:off x="4775966" y="4203902"/>
        <a:ext cx="606618" cy="770532"/>
      </dsp:txXfrm>
    </dsp:sp>
    <dsp:sp modelId="{B567B6AD-F957-448B-83A6-72488A7C1752}">
      <dsp:nvSpPr>
        <dsp:cNvPr id="0" name=""/>
        <dsp:cNvSpPr/>
      </dsp:nvSpPr>
      <dsp:spPr>
        <a:xfrm>
          <a:off x="3937746" y="1716660"/>
          <a:ext cx="2283058" cy="2283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Resultados</a:t>
          </a:r>
        </a:p>
      </dsp:txBody>
      <dsp:txXfrm>
        <a:off x="3937746" y="1716660"/>
        <a:ext cx="2283058" cy="2283058"/>
      </dsp:txXfrm>
    </dsp:sp>
    <dsp:sp modelId="{D99674A2-DF6A-4944-A3A2-C5ED8EC06309}">
      <dsp:nvSpPr>
        <dsp:cNvPr id="0" name=""/>
        <dsp:cNvSpPr/>
      </dsp:nvSpPr>
      <dsp:spPr>
        <a:xfrm rot="19821923">
          <a:off x="6256682" y="1624797"/>
          <a:ext cx="626934" cy="770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9821923">
        <a:off x="6256682" y="1624797"/>
        <a:ext cx="626934" cy="770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35E15-3395-40AA-92AD-E207AB78EBF8}" type="datetimeFigureOut">
              <a:rPr lang="pt-BR" smtClean="0"/>
              <a:pPr/>
              <a:t>30/08/2018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15400-A9AF-4B6D-9078-A8CBB5829E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75363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606B8-6A06-474A-AC0E-46BD60706CF9}" type="datetimeFigureOut">
              <a:rPr lang="pt-BR" smtClean="0"/>
              <a:pPr/>
              <a:t>30/08/2018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84F2-B278-4916-8F54-7784A83A98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2604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84F2-B278-4916-8F54-7784A83A981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97735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84F2-B278-4916-8F54-7784A83A9819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52956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84F2-B278-4916-8F54-7784A83A9819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19104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84F2-B278-4916-8F54-7784A83A9819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65578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84F2-B278-4916-8F54-7784A83A9819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30423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84F2-B278-4916-8F54-7784A83A9819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89340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84F2-B278-4916-8F54-7784A83A9819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898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84F2-B278-4916-8F54-7784A83A981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8934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84F2-B278-4916-8F54-7784A83A981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7697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84F2-B278-4916-8F54-7784A83A981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616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84F2-B278-4916-8F54-7784A83A981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56434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84F2-B278-4916-8F54-7784A83A981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13011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84F2-B278-4916-8F54-7784A83A981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966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84F2-B278-4916-8F54-7784A83A981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38748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C84F2-B278-4916-8F54-7784A83A9819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8934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038"/>
            <a:ext cx="138176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56903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50389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36350" y="1536700"/>
            <a:ext cx="3308350" cy="424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1300" y="1536700"/>
            <a:ext cx="9772650" cy="424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50455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038"/>
            <a:ext cx="138176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9669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82240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88" y="5875338"/>
            <a:ext cx="138176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88" y="3875088"/>
            <a:ext cx="138176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895118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2984500"/>
            <a:ext cx="760730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4200" y="2984500"/>
            <a:ext cx="760730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63256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713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288"/>
            <a:ext cx="7181850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7181850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175" y="2046288"/>
            <a:ext cx="7185025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175" y="2900363"/>
            <a:ext cx="7185025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35357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825295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522726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3538"/>
            <a:ext cx="534828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350" y="363538"/>
            <a:ext cx="9086850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1912938"/>
            <a:ext cx="534828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945842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095177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113" y="6400800"/>
            <a:ext cx="97536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113" y="817563"/>
            <a:ext cx="9753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 Light" pitchFamily="-8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113" y="7156450"/>
            <a:ext cx="97536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460656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66505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69750" y="241300"/>
            <a:ext cx="3841750" cy="821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241300"/>
            <a:ext cx="11372850" cy="821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795392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038"/>
            <a:ext cx="138176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4725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273092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88" y="5875338"/>
            <a:ext cx="138176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88" y="3875088"/>
            <a:ext cx="138176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7857663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1300" y="4711700"/>
            <a:ext cx="654050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4200" y="4711700"/>
            <a:ext cx="654050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439046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713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288"/>
            <a:ext cx="7181850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7181850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175" y="2046288"/>
            <a:ext cx="7185025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175" y="2900363"/>
            <a:ext cx="7185025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432322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156532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807703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88" y="5875338"/>
            <a:ext cx="138176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88" y="3875088"/>
            <a:ext cx="138176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5403238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3538"/>
            <a:ext cx="534828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350" y="363538"/>
            <a:ext cx="9086850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1912938"/>
            <a:ext cx="534828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2381967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113" y="6400800"/>
            <a:ext cx="97536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113" y="817563"/>
            <a:ext cx="9753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8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113" y="7156450"/>
            <a:ext cx="97536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850356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705265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36350" y="1536700"/>
            <a:ext cx="3308350" cy="424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1300" y="1536700"/>
            <a:ext cx="9772650" cy="424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928776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038"/>
            <a:ext cx="138176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58863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05195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88" y="5875338"/>
            <a:ext cx="138176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88" y="3875088"/>
            <a:ext cx="138176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388148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1300" y="4711700"/>
            <a:ext cx="654050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4200" y="4711700"/>
            <a:ext cx="654050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472376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713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288"/>
            <a:ext cx="7181850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7181850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175" y="2046288"/>
            <a:ext cx="7185025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175" y="2900363"/>
            <a:ext cx="7185025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64522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76574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1300" y="4711700"/>
            <a:ext cx="654050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4200" y="4711700"/>
            <a:ext cx="654050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075571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3906522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3538"/>
            <a:ext cx="534828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350" y="363538"/>
            <a:ext cx="9086850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1912938"/>
            <a:ext cx="534828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7566597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113" y="6400800"/>
            <a:ext cx="97536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113" y="817563"/>
            <a:ext cx="9753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8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113" y="7156450"/>
            <a:ext cx="97536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5057464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963702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36350" y="1536700"/>
            <a:ext cx="3308350" cy="424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1300" y="1536700"/>
            <a:ext cx="9772650" cy="424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66417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038"/>
            <a:ext cx="138176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183127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404414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88" y="5875338"/>
            <a:ext cx="138176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88" y="3875088"/>
            <a:ext cx="138176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1272154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1300" y="4711700"/>
            <a:ext cx="654050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4200" y="4711700"/>
            <a:ext cx="654050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37537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713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288"/>
            <a:ext cx="7181850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7181850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175" y="2046288"/>
            <a:ext cx="7185025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175" y="2900363"/>
            <a:ext cx="7185025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63904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713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288"/>
            <a:ext cx="7181850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7181850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175" y="2046288"/>
            <a:ext cx="7185025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175" y="2900363"/>
            <a:ext cx="7185025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340245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229752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3147713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3538"/>
            <a:ext cx="534828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350" y="363538"/>
            <a:ext cx="9086850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1912938"/>
            <a:ext cx="534828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2952737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113" y="6400800"/>
            <a:ext cx="97536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113" y="817563"/>
            <a:ext cx="9753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8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113" y="7156450"/>
            <a:ext cx="97536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5777596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349826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36350" y="1536700"/>
            <a:ext cx="3308350" cy="424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1300" y="1536700"/>
            <a:ext cx="9772650" cy="424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189023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038"/>
            <a:ext cx="138176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925719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428147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88" y="5875338"/>
            <a:ext cx="138176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88" y="3875088"/>
            <a:ext cx="138176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0084657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1300" y="4711700"/>
            <a:ext cx="654050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4200" y="4711700"/>
            <a:ext cx="654050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45448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243571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713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288"/>
            <a:ext cx="7181850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7181850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175" y="2046288"/>
            <a:ext cx="7185025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175" y="2900363"/>
            <a:ext cx="7185025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432982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149036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9775702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3538"/>
            <a:ext cx="534828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350" y="363538"/>
            <a:ext cx="9086850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1912938"/>
            <a:ext cx="534828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7507320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113" y="6400800"/>
            <a:ext cx="97536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113" y="817563"/>
            <a:ext cx="9753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8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113" y="7156450"/>
            <a:ext cx="97536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9886180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239752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36350" y="1536700"/>
            <a:ext cx="3308350" cy="424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1300" y="1536700"/>
            <a:ext cx="9772650" cy="424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00261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370169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3538"/>
            <a:ext cx="534828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350" y="363538"/>
            <a:ext cx="9086850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1912938"/>
            <a:ext cx="534828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746156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113" y="6400800"/>
            <a:ext cx="97536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113" y="817563"/>
            <a:ext cx="9753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8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113" y="7156450"/>
            <a:ext cx="97536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377196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11300" y="1536700"/>
            <a:ext cx="13233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pitchFamily="-8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1300" y="4711700"/>
            <a:ext cx="1323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pitchFamily="-84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pitchFamily="-84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pitchFamily="-84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pitchFamily="-84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pitchFamily="-8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241300"/>
            <a:ext cx="153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 Light" pitchFamily="-84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2984500"/>
            <a:ext cx="15367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 Light" pitchFamily="-84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 Light" pitchFamily="-84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 Light" pitchFamily="-84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 Light" pitchFamily="-84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 Light" pitchFamily="-8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  <a:sym typeface="Gill Sans Light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Gill Sans Light" pitchFamily="-84" charset="0"/>
          <a:ea typeface="ヒラギノ角ゴ ProN W3" pitchFamily="-84" charset="-128"/>
          <a:cs typeface="ヒラギノ角ゴ ProN W3" pitchFamily="-84" charset="-128"/>
          <a:sym typeface="Gill Sans Light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Gill Sans Light" pitchFamily="-84" charset="0"/>
          <a:ea typeface="ヒラギノ角ゴ ProN W3" pitchFamily="-84" charset="-128"/>
          <a:cs typeface="ヒラギノ角ゴ ProN W3" pitchFamily="-84" charset="-128"/>
          <a:sym typeface="Gill Sans Light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Gill Sans Light" pitchFamily="-84" charset="0"/>
          <a:ea typeface="ヒラギノ角ゴ ProN W3" pitchFamily="-84" charset="-128"/>
          <a:cs typeface="ヒラギノ角ゴ ProN W3" pitchFamily="-84" charset="-128"/>
          <a:sym typeface="Gill Sans Light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Gill Sans Light" pitchFamily="-84" charset="0"/>
          <a:ea typeface="ヒラギノ角ゴ ProN W3" pitchFamily="-84" charset="-128"/>
          <a:cs typeface="ヒラギノ角ゴ ProN W3" pitchFamily="-84" charset="-128"/>
          <a:sym typeface="Gill Sans Light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Gill Sans Light" pitchFamily="-84" charset="0"/>
          <a:ea typeface="ヒラギノ角ゴ ProN W3" pitchFamily="-84" charset="-128"/>
          <a:cs typeface="ヒラギノ角ゴ ProN W3" pitchFamily="-84" charset="-128"/>
          <a:sym typeface="Gill Sans Light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Gill Sans Light" pitchFamily="-84" charset="0"/>
          <a:ea typeface="ヒラギノ角ゴ ProN W3" pitchFamily="-84" charset="-128"/>
          <a:cs typeface="ヒラギノ角ゴ ProN W3" pitchFamily="-84" charset="-128"/>
          <a:sym typeface="Gill Sans Light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Gill Sans Light" pitchFamily="-84" charset="0"/>
          <a:ea typeface="ヒラギノ角ゴ ProN W3" pitchFamily="-84" charset="-128"/>
          <a:cs typeface="ヒラギノ角ゴ ProN W3" pitchFamily="-84" charset="-128"/>
          <a:sym typeface="Gill Sans Light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Gill Sans Light" pitchFamily="-84" charset="0"/>
          <a:ea typeface="ヒラギノ角ゴ ProN W3" pitchFamily="-84" charset="-128"/>
          <a:cs typeface="ヒラギノ角ゴ ProN W3" pitchFamily="-84" charset="-128"/>
          <a:sym typeface="Gill Sans Light" pitchFamily="-84" charset="0"/>
        </a:defRPr>
      </a:lvl9pPr>
    </p:titleStyle>
    <p:bodyStyle>
      <a:lvl1pPr marL="304800" indent="-304800" algn="l" rtl="0" eaLnBrk="0" fontAlgn="base" hangingPunct="0">
        <a:spcBef>
          <a:spcPts val="3600"/>
        </a:spcBef>
        <a:spcAft>
          <a:spcPct val="0"/>
        </a:spcAft>
        <a:buClr>
          <a:srgbClr val="414141"/>
        </a:buClr>
        <a:buSzPct val="81000"/>
        <a:buFont typeface="Gill Sans Light" pitchFamily="-84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84" charset="0"/>
        </a:defRPr>
      </a:lvl1pPr>
      <a:lvl2pPr marL="635000" indent="-304800" algn="l" rtl="0" eaLnBrk="0" fontAlgn="base" hangingPunct="0">
        <a:spcBef>
          <a:spcPts val="3600"/>
        </a:spcBef>
        <a:spcAft>
          <a:spcPct val="0"/>
        </a:spcAft>
        <a:buClr>
          <a:srgbClr val="414141"/>
        </a:buClr>
        <a:buSzPct val="81000"/>
        <a:buFont typeface="Gill Sans Light" pitchFamily="-84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84" charset="0"/>
        </a:defRPr>
      </a:lvl2pPr>
      <a:lvl3pPr marL="1016000" indent="-304800" algn="l" rtl="0" eaLnBrk="0" fontAlgn="base" hangingPunct="0">
        <a:spcBef>
          <a:spcPts val="3600"/>
        </a:spcBef>
        <a:spcAft>
          <a:spcPct val="0"/>
        </a:spcAft>
        <a:buClr>
          <a:srgbClr val="414141"/>
        </a:buClr>
        <a:buSzPct val="81000"/>
        <a:buFont typeface="Gill Sans Light" pitchFamily="-84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84" charset="0"/>
        </a:defRPr>
      </a:lvl3pPr>
      <a:lvl4pPr marL="1397000" indent="-304800" algn="l" rtl="0" eaLnBrk="0" fontAlgn="base" hangingPunct="0">
        <a:spcBef>
          <a:spcPts val="3600"/>
        </a:spcBef>
        <a:spcAft>
          <a:spcPct val="0"/>
        </a:spcAft>
        <a:buClr>
          <a:srgbClr val="414141"/>
        </a:buClr>
        <a:buSzPct val="81000"/>
        <a:buFont typeface="Gill Sans Light" pitchFamily="-84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84" charset="0"/>
        </a:defRPr>
      </a:lvl4pPr>
      <a:lvl5pPr marL="1778000" indent="-304800" algn="l" rtl="0" eaLnBrk="0" fontAlgn="base" hangingPunct="0">
        <a:spcBef>
          <a:spcPts val="3600"/>
        </a:spcBef>
        <a:spcAft>
          <a:spcPct val="0"/>
        </a:spcAft>
        <a:buClr>
          <a:srgbClr val="414141"/>
        </a:buClr>
        <a:buSzPct val="81000"/>
        <a:buFont typeface="Gill Sans Light" pitchFamily="-84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84" charset="0"/>
        </a:defRPr>
      </a:lvl5pPr>
      <a:lvl6pPr marL="2235200" indent="-304800" algn="l" rtl="0" fontAlgn="base">
        <a:spcBef>
          <a:spcPts val="3600"/>
        </a:spcBef>
        <a:spcAft>
          <a:spcPct val="0"/>
        </a:spcAft>
        <a:buClr>
          <a:srgbClr val="414141"/>
        </a:buClr>
        <a:buSzPct val="81000"/>
        <a:buFont typeface="Gill Sans Light" pitchFamily="-84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84" charset="0"/>
        </a:defRPr>
      </a:lvl6pPr>
      <a:lvl7pPr marL="2692400" indent="-304800" algn="l" rtl="0" fontAlgn="base">
        <a:spcBef>
          <a:spcPts val="3600"/>
        </a:spcBef>
        <a:spcAft>
          <a:spcPct val="0"/>
        </a:spcAft>
        <a:buClr>
          <a:srgbClr val="414141"/>
        </a:buClr>
        <a:buSzPct val="81000"/>
        <a:buFont typeface="Gill Sans Light" pitchFamily="-84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84" charset="0"/>
        </a:defRPr>
      </a:lvl7pPr>
      <a:lvl8pPr marL="3149600" indent="-304800" algn="l" rtl="0" fontAlgn="base">
        <a:spcBef>
          <a:spcPts val="3600"/>
        </a:spcBef>
        <a:spcAft>
          <a:spcPct val="0"/>
        </a:spcAft>
        <a:buClr>
          <a:srgbClr val="414141"/>
        </a:buClr>
        <a:buSzPct val="81000"/>
        <a:buFont typeface="Gill Sans Light" pitchFamily="-84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84" charset="0"/>
        </a:defRPr>
      </a:lvl8pPr>
      <a:lvl9pPr marL="3606800" indent="-304800" algn="l" rtl="0" fontAlgn="base">
        <a:spcBef>
          <a:spcPts val="3600"/>
        </a:spcBef>
        <a:spcAft>
          <a:spcPct val="0"/>
        </a:spcAft>
        <a:buClr>
          <a:srgbClr val="414141"/>
        </a:buClr>
        <a:buSzPct val="81000"/>
        <a:buFont typeface="Gill Sans Light" pitchFamily="-84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8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11300" y="1536700"/>
            <a:ext cx="13233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pitchFamily="-84" charset="0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1300" y="4711700"/>
            <a:ext cx="1323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pitchFamily="-84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pitchFamily="-84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pitchFamily="-84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pitchFamily="-84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pitchFamily="-8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11300" y="1536700"/>
            <a:ext cx="13233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pitchFamily="-84" charset="0"/>
              </a:rPr>
              <a:t>Click to edit Master title style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1300" y="4711700"/>
            <a:ext cx="1323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pitchFamily="-84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pitchFamily="-84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pitchFamily="-84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pitchFamily="-84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pitchFamily="-8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11300" y="1536700"/>
            <a:ext cx="13233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pitchFamily="-84" charset="0"/>
              </a:rPr>
              <a:t>Click to edit Master title style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1300" y="4711700"/>
            <a:ext cx="1323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pitchFamily="-84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pitchFamily="-84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pitchFamily="-84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pitchFamily="-84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pitchFamily="-8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11300" y="1536700"/>
            <a:ext cx="13233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pitchFamily="-84" charset="0"/>
              </a:rPr>
              <a:t>Click to edit Master title style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1300" y="4711700"/>
            <a:ext cx="1323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>
                <a:sym typeface="Gill Sans" pitchFamily="-84" charset="0"/>
              </a:rPr>
              <a:t>Click to edit Master text styles</a:t>
            </a:r>
          </a:p>
          <a:p>
            <a:pPr lvl="1"/>
            <a:r>
              <a:rPr lang="en-US" altLang="pt-BR" smtClean="0">
                <a:sym typeface="Gill Sans" pitchFamily="-84" charset="0"/>
              </a:rPr>
              <a:t>Second level</a:t>
            </a:r>
          </a:p>
          <a:p>
            <a:pPr lvl="2"/>
            <a:r>
              <a:rPr lang="en-US" altLang="pt-BR" smtClean="0">
                <a:sym typeface="Gill Sans" pitchFamily="-84" charset="0"/>
              </a:rPr>
              <a:t>Third level</a:t>
            </a:r>
          </a:p>
          <a:p>
            <a:pPr lvl="3"/>
            <a:r>
              <a:rPr lang="en-US" altLang="pt-BR" smtClean="0">
                <a:sym typeface="Gill Sans" pitchFamily="-84" charset="0"/>
              </a:rPr>
              <a:t>Fourth level</a:t>
            </a:r>
          </a:p>
          <a:p>
            <a:pPr lvl="4"/>
            <a:r>
              <a:rPr lang="en-US" altLang="pt-BR" smtClean="0">
                <a:sym typeface="Gill Sans" pitchFamily="-8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Gill Sans" pitchFamily="-84" charset="0"/>
          <a:ea typeface="ヒラギノ角ゴ ProN W3" pitchFamily="-84" charset="-128"/>
          <a:cs typeface="ヒラギノ角ゴ ProN W3" pitchFamily="-84" charset="-128"/>
          <a:sym typeface="Gill Sans" pitchFamily="-8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4755" name="Rectangle 2"/>
          <p:cNvSpPr>
            <a:spLocks/>
          </p:cNvSpPr>
          <p:nvPr/>
        </p:nvSpPr>
        <p:spPr bwMode="auto">
          <a:xfrm>
            <a:off x="-190500" y="-10160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-12700" y="3162300"/>
            <a:ext cx="16254413" cy="226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pt-BR" sz="8500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NeueLT Std Bold" pitchFamily="-84" charset="0"/>
                <a:sym typeface="HelveticaNeueLT Std Bold" pitchFamily="-84" charset="0"/>
              </a:rPr>
              <a:t>Gestão</a:t>
            </a:r>
            <a:r>
              <a:rPr lang="en-US" altLang="pt-BR" sz="85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NeueLT Std Bold" pitchFamily="-84" charset="0"/>
                <a:sym typeface="HelveticaNeueLT Std Bold" pitchFamily="-84" charset="0"/>
              </a:rPr>
              <a:t> de </a:t>
            </a:r>
            <a:r>
              <a:rPr lang="en-US" altLang="pt-BR" sz="85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NeueLT Std Bold" pitchFamily="-84" charset="0"/>
                <a:sym typeface="HelveticaNeueLT Std Bold" pitchFamily="-84" charset="0"/>
              </a:rPr>
              <a:t>Gente</a:t>
            </a:r>
            <a:endParaRPr lang="en-US" altLang="pt-BR" sz="85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HelveticaNeueLT Std Bold" pitchFamily="-84" charset="0"/>
              <a:sym typeface="HelveticaNeueLT Std Bold" pitchFamily="-8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81" y="5250922"/>
            <a:ext cx="8834637" cy="2965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-224928" y="-10852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4" name="Rectangle 3"/>
          <p:cNvSpPr>
            <a:spLocks/>
          </p:cNvSpPr>
          <p:nvPr/>
        </p:nvSpPr>
        <p:spPr bwMode="auto">
          <a:xfrm>
            <a:off x="2215060" y="4200252"/>
            <a:ext cx="12687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77" bIns="0"/>
          <a:lstStyle>
            <a:lvl1pPr marL="317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48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CARGOS ESTRATÉGICOS</a:t>
            </a:r>
            <a:endParaRPr lang="en-US" altLang="pt-BR" sz="3600" dirty="0">
              <a:solidFill>
                <a:srgbClr val="FFFFFF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sp>
        <p:nvSpPr>
          <p:cNvPr id="97285" name="Rectangle 4"/>
          <p:cNvSpPr>
            <a:spLocks/>
          </p:cNvSpPr>
          <p:nvPr/>
        </p:nvSpPr>
        <p:spPr bwMode="auto">
          <a:xfrm>
            <a:off x="2216150" y="1917700"/>
            <a:ext cx="94361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48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LÍDERES CARIOCAS</a:t>
            </a:r>
            <a:endParaRPr lang="en-US" altLang="pt-BR" sz="4800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sp>
        <p:nvSpPr>
          <p:cNvPr id="97286" name="Rectangle 5"/>
          <p:cNvSpPr>
            <a:spLocks/>
          </p:cNvSpPr>
          <p:nvPr/>
        </p:nvSpPr>
        <p:spPr bwMode="auto">
          <a:xfrm>
            <a:off x="1187450" y="1768475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6400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1</a:t>
            </a:r>
          </a:p>
        </p:txBody>
      </p:sp>
      <p:sp>
        <p:nvSpPr>
          <p:cNvPr id="97287" name="Rectangle 6"/>
          <p:cNvSpPr>
            <a:spLocks/>
          </p:cNvSpPr>
          <p:nvPr/>
        </p:nvSpPr>
        <p:spPr bwMode="auto">
          <a:xfrm>
            <a:off x="1151435" y="3993877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6400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2</a:t>
            </a:r>
          </a:p>
        </p:txBody>
      </p:sp>
      <p:sp>
        <p:nvSpPr>
          <p:cNvPr id="97288" name="Rectangle 7"/>
          <p:cNvSpPr>
            <a:spLocks/>
          </p:cNvSpPr>
          <p:nvPr/>
        </p:nvSpPr>
        <p:spPr bwMode="auto">
          <a:xfrm>
            <a:off x="1185863" y="6169025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19075" indent="-179388" algn="l"/>
            <a:r>
              <a:rPr lang="en-US" altLang="pt-BR" sz="6400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3</a:t>
            </a:r>
          </a:p>
        </p:txBody>
      </p:sp>
      <p:sp>
        <p:nvSpPr>
          <p:cNvPr id="97289" name="Rectangle 8"/>
          <p:cNvSpPr>
            <a:spLocks/>
          </p:cNvSpPr>
          <p:nvPr/>
        </p:nvSpPr>
        <p:spPr bwMode="auto">
          <a:xfrm>
            <a:off x="2247900" y="6311900"/>
            <a:ext cx="8394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77" bIns="0"/>
          <a:lstStyle/>
          <a:p>
            <a:pPr marL="3175" algn="l"/>
            <a:r>
              <a:rPr lang="en-US" altLang="pt-BR" sz="48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CICLO DE GENTE</a:t>
            </a:r>
            <a:endParaRPr lang="en-US" altLang="pt-BR" sz="4800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16" y="0"/>
            <a:ext cx="5437196" cy="1825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53098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-224928" y="-10852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4" name="Rectangle 3"/>
          <p:cNvSpPr>
            <a:spLocks/>
          </p:cNvSpPr>
          <p:nvPr/>
        </p:nvSpPr>
        <p:spPr bwMode="auto">
          <a:xfrm>
            <a:off x="2215060" y="4200252"/>
            <a:ext cx="12687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77" bIns="0"/>
          <a:lstStyle>
            <a:lvl1pPr marL="317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48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CARGOS ESTRATÉGICOS</a:t>
            </a:r>
            <a:endParaRPr lang="en-US" altLang="pt-BR" sz="3600" dirty="0">
              <a:solidFill>
                <a:srgbClr val="FFFFFF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sp>
        <p:nvSpPr>
          <p:cNvPr id="97285" name="Rectangle 4"/>
          <p:cNvSpPr>
            <a:spLocks/>
          </p:cNvSpPr>
          <p:nvPr/>
        </p:nvSpPr>
        <p:spPr bwMode="auto">
          <a:xfrm>
            <a:off x="2216150" y="1917700"/>
            <a:ext cx="94361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4800" dirty="0" smtClean="0">
                <a:solidFill>
                  <a:schemeClr val="bg1"/>
                </a:solidFill>
                <a:latin typeface="HelveticaNeueLT Std Bold" pitchFamily="-84" charset="0"/>
                <a:sym typeface="HelveticaNeueLT Std Bold" pitchFamily="-84" charset="0"/>
              </a:rPr>
              <a:t>LÍDERES CARIOCAS</a:t>
            </a:r>
            <a:endParaRPr lang="en-US" altLang="pt-BR" sz="4800" dirty="0">
              <a:solidFill>
                <a:schemeClr val="bg1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sp>
        <p:nvSpPr>
          <p:cNvPr id="97286" name="Rectangle 5"/>
          <p:cNvSpPr>
            <a:spLocks/>
          </p:cNvSpPr>
          <p:nvPr/>
        </p:nvSpPr>
        <p:spPr bwMode="auto">
          <a:xfrm>
            <a:off x="1187450" y="1768475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6400" dirty="0">
                <a:solidFill>
                  <a:schemeClr val="bg1"/>
                </a:solidFill>
                <a:latin typeface="HelveticaNeueLT Std Bold" pitchFamily="-84" charset="0"/>
                <a:sym typeface="HelveticaNeueLT Std Bold" pitchFamily="-84" charset="0"/>
              </a:rPr>
              <a:t>1</a:t>
            </a:r>
          </a:p>
        </p:txBody>
      </p:sp>
      <p:sp>
        <p:nvSpPr>
          <p:cNvPr id="97287" name="Rectangle 6"/>
          <p:cNvSpPr>
            <a:spLocks/>
          </p:cNvSpPr>
          <p:nvPr/>
        </p:nvSpPr>
        <p:spPr bwMode="auto">
          <a:xfrm>
            <a:off x="1151435" y="3993877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6400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2</a:t>
            </a:r>
          </a:p>
        </p:txBody>
      </p:sp>
      <p:sp>
        <p:nvSpPr>
          <p:cNvPr id="97288" name="Rectangle 7"/>
          <p:cNvSpPr>
            <a:spLocks/>
          </p:cNvSpPr>
          <p:nvPr/>
        </p:nvSpPr>
        <p:spPr bwMode="auto">
          <a:xfrm>
            <a:off x="1185863" y="6169025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19075" indent="-179388" algn="l"/>
            <a:r>
              <a:rPr lang="en-US" altLang="pt-BR" sz="6400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3</a:t>
            </a:r>
          </a:p>
        </p:txBody>
      </p:sp>
      <p:sp>
        <p:nvSpPr>
          <p:cNvPr id="97289" name="Rectangle 8"/>
          <p:cNvSpPr>
            <a:spLocks/>
          </p:cNvSpPr>
          <p:nvPr/>
        </p:nvSpPr>
        <p:spPr bwMode="auto">
          <a:xfrm>
            <a:off x="2247900" y="6311900"/>
            <a:ext cx="8394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77" bIns="0"/>
          <a:lstStyle/>
          <a:p>
            <a:pPr marL="3175" algn="l"/>
            <a:r>
              <a:rPr lang="en-US" altLang="pt-BR" sz="48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CICLO DE GENTE</a:t>
            </a:r>
            <a:endParaRPr lang="en-US" altLang="pt-BR" sz="4800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16" y="0"/>
            <a:ext cx="5437196" cy="1825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69308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0" y="-6350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02" y="3337906"/>
            <a:ext cx="9577064" cy="53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0"/>
          <p:cNvSpPr txBox="1">
            <a:spLocks noChangeArrowheads="1"/>
          </p:cNvSpPr>
          <p:nvPr/>
        </p:nvSpPr>
        <p:spPr bwMode="gray">
          <a:xfrm flipH="1">
            <a:off x="7294940" y="4650298"/>
            <a:ext cx="7326214" cy="128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93600" rIns="72000" bIns="46800" anchor="ctr"/>
          <a:lstStyle>
            <a:lvl1pPr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1pPr>
            <a:lvl2pPr marL="742950" indent="-28575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2pPr>
            <a:lvl3pPr marL="1143000" indent="-22860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3pPr>
            <a:lvl4pPr marL="1600200" indent="-22860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4pPr>
            <a:lvl5pPr marL="2057400" indent="-22860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pt-BR" altLang="pt-BR" sz="1600" b="1" dirty="0">
                <a:solidFill>
                  <a:schemeClr val="bg1"/>
                </a:solidFill>
                <a:cs typeface="Arial" charset="0"/>
              </a:rPr>
              <a:t>Primeira Etapa:  RANKING DOS INSCRITOS</a:t>
            </a:r>
          </a:p>
          <a:p>
            <a:pPr algn="l" eaLnBrk="1" hangingPunct="1">
              <a:lnSpc>
                <a:spcPct val="120000"/>
              </a:lnSpc>
            </a:pPr>
            <a:r>
              <a:rPr lang="pt-BR" altLang="pt-BR" sz="1600" dirty="0">
                <a:solidFill>
                  <a:schemeClr val="bg1"/>
                </a:solidFill>
                <a:cs typeface="Arial" charset="0"/>
              </a:rPr>
              <a:t>Ordenamento dos candidatos pelos critérios de:</a:t>
            </a:r>
          </a:p>
          <a:p>
            <a:pPr algn="l" eaLnBrk="1" hangingPunct="1">
              <a:lnSpc>
                <a:spcPct val="120000"/>
              </a:lnSpc>
            </a:pPr>
            <a:r>
              <a:rPr lang="pt-BR" altLang="pt-BR" sz="1600" b="1" dirty="0">
                <a:solidFill>
                  <a:schemeClr val="bg1"/>
                </a:solidFill>
                <a:cs typeface="Arial" charset="0"/>
              </a:rPr>
              <a:t>Senioridade hierárquica</a:t>
            </a:r>
          </a:p>
          <a:p>
            <a:pPr algn="l" eaLnBrk="1" hangingPunct="1">
              <a:lnSpc>
                <a:spcPct val="120000"/>
              </a:lnSpc>
            </a:pPr>
            <a:r>
              <a:rPr lang="pt-BR" altLang="pt-BR" sz="1600" b="1" dirty="0">
                <a:solidFill>
                  <a:schemeClr val="bg1"/>
                </a:solidFill>
                <a:cs typeface="Arial" charset="0"/>
              </a:rPr>
              <a:t>Titulação acadêmica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gray">
          <a:xfrm flipH="1">
            <a:off x="7294939" y="6185070"/>
            <a:ext cx="5846097" cy="67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93600" rIns="72000" bIns="46800"/>
          <a:lstStyle>
            <a:lvl1pPr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1pPr>
            <a:lvl2pPr marL="742950" indent="-28575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2pPr>
            <a:lvl3pPr marL="1143000" indent="-22860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3pPr>
            <a:lvl4pPr marL="1600200" indent="-22860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4pPr>
            <a:lvl5pPr marL="2057400" indent="-22860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9pPr>
          </a:lstStyle>
          <a:p>
            <a:pPr algn="l" eaLnBrk="1" hangingPunct="1">
              <a:lnSpc>
                <a:spcPts val="1275"/>
              </a:lnSpc>
            </a:pPr>
            <a:r>
              <a:rPr lang="pt-BR" altLang="pt-BR" sz="1600" b="1" dirty="0">
                <a:solidFill>
                  <a:schemeClr val="bg1"/>
                </a:solidFill>
                <a:cs typeface="Arial" charset="0"/>
              </a:rPr>
              <a:t>Segunda Etapa:  TALENT Q</a:t>
            </a:r>
          </a:p>
          <a:p>
            <a:pPr algn="l" eaLnBrk="1" hangingPunct="1">
              <a:lnSpc>
                <a:spcPts val="1275"/>
              </a:lnSpc>
              <a:spcBef>
                <a:spcPts val="588"/>
              </a:spcBef>
            </a:pPr>
            <a:r>
              <a:rPr lang="pt-BR" altLang="pt-BR" sz="1600" b="1" dirty="0">
                <a:solidFill>
                  <a:schemeClr val="bg1"/>
                </a:solidFill>
                <a:cs typeface="Arial" charset="0"/>
              </a:rPr>
              <a:t>Testes </a:t>
            </a:r>
            <a:r>
              <a:rPr lang="pt-BR" altLang="pt-BR" sz="1600" b="1" i="1" dirty="0">
                <a:solidFill>
                  <a:schemeClr val="bg1"/>
                </a:solidFill>
                <a:cs typeface="Arial" charset="0"/>
              </a:rPr>
              <a:t>online</a:t>
            </a:r>
            <a:r>
              <a:rPr lang="pt-BR" altLang="pt-BR" sz="1600" b="1" dirty="0">
                <a:solidFill>
                  <a:schemeClr val="bg1"/>
                </a:solidFill>
                <a:cs typeface="Arial" charset="0"/>
              </a:rPr>
              <a:t> para identificação de perfil</a:t>
            </a:r>
          </a:p>
        </p:txBody>
      </p:sp>
      <p:sp>
        <p:nvSpPr>
          <p:cNvPr id="26" name="Retângulo 27"/>
          <p:cNvSpPr>
            <a:spLocks noChangeArrowheads="1"/>
          </p:cNvSpPr>
          <p:nvPr/>
        </p:nvSpPr>
        <p:spPr bwMode="auto">
          <a:xfrm>
            <a:off x="7294939" y="7104810"/>
            <a:ext cx="8969965" cy="70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93600" rIns="72000" bIns="46800"/>
          <a:lstStyle>
            <a:lvl1pPr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1pPr>
            <a:lvl2pPr marL="742950" indent="-28575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2pPr>
            <a:lvl3pPr marL="1143000" indent="-22860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3pPr>
            <a:lvl4pPr marL="1600200" indent="-22860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4pPr>
            <a:lvl5pPr marL="2057400" indent="-22860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9pPr>
          </a:lstStyle>
          <a:p>
            <a:pPr algn="l" eaLnBrk="1" hangingPunct="1">
              <a:lnSpc>
                <a:spcPts val="1275"/>
              </a:lnSpc>
            </a:pPr>
            <a:r>
              <a:rPr lang="pt-BR" altLang="pt-BR" sz="1600" b="1" dirty="0">
                <a:solidFill>
                  <a:schemeClr val="bg1"/>
                </a:solidFill>
                <a:cs typeface="Arial" charset="0"/>
              </a:rPr>
              <a:t>Terceira Etapa:  AVALIAÇÃO DE COMPETÊNCIAS</a:t>
            </a:r>
          </a:p>
          <a:p>
            <a:pPr algn="l" eaLnBrk="1" hangingPunct="1">
              <a:lnSpc>
                <a:spcPts val="1275"/>
              </a:lnSpc>
              <a:spcBef>
                <a:spcPts val="588"/>
              </a:spcBef>
            </a:pPr>
            <a:r>
              <a:rPr lang="pt-BR" altLang="pt-BR" sz="1600" dirty="0">
                <a:solidFill>
                  <a:schemeClr val="bg1"/>
                </a:solidFill>
                <a:cs typeface="Arial" charset="0"/>
              </a:rPr>
              <a:t>Realizada pelo superior do candidato, de acordo com</a:t>
            </a:r>
            <a:br>
              <a:rPr lang="pt-BR" altLang="pt-BR" sz="1600" dirty="0">
                <a:solidFill>
                  <a:schemeClr val="bg1"/>
                </a:solidFill>
                <a:cs typeface="Arial" charset="0"/>
              </a:rPr>
            </a:br>
            <a:r>
              <a:rPr lang="pt-BR" altLang="pt-BR" sz="1600" dirty="0">
                <a:solidFill>
                  <a:schemeClr val="bg1"/>
                </a:solidFill>
                <a:cs typeface="Arial" charset="0"/>
              </a:rPr>
              <a:t>Modelo de Competências da Prefeitura.</a:t>
            </a:r>
          </a:p>
        </p:txBody>
      </p:sp>
      <p:sp>
        <p:nvSpPr>
          <p:cNvPr id="27" name="Retângulo 30"/>
          <p:cNvSpPr>
            <a:spLocks noChangeArrowheads="1"/>
          </p:cNvSpPr>
          <p:nvPr/>
        </p:nvSpPr>
        <p:spPr bwMode="auto">
          <a:xfrm>
            <a:off x="7268300" y="8088652"/>
            <a:ext cx="8221228" cy="70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93600" rIns="72000" bIns="46800"/>
          <a:lstStyle>
            <a:lvl1pPr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1pPr>
            <a:lvl2pPr marL="742950" indent="-28575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2pPr>
            <a:lvl3pPr marL="1143000" indent="-22860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3pPr>
            <a:lvl4pPr marL="1600200" indent="-22860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4pPr>
            <a:lvl5pPr marL="2057400" indent="-22860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9pPr>
          </a:lstStyle>
          <a:p>
            <a:pPr algn="l" eaLnBrk="1" hangingPunct="1">
              <a:lnSpc>
                <a:spcPts val="1275"/>
              </a:lnSpc>
            </a:pPr>
            <a:r>
              <a:rPr lang="pt-BR" altLang="pt-BR" sz="1600" b="1" dirty="0">
                <a:solidFill>
                  <a:schemeClr val="bg1"/>
                </a:solidFill>
                <a:cs typeface="Arial" charset="0"/>
              </a:rPr>
              <a:t>Quarta Etapa:  COMITÊ DE GESTÃO DE GENTE</a:t>
            </a:r>
            <a:br>
              <a:rPr lang="pt-BR" altLang="pt-BR" sz="1600" b="1" dirty="0">
                <a:solidFill>
                  <a:schemeClr val="bg1"/>
                </a:solidFill>
                <a:cs typeface="Arial" charset="0"/>
              </a:rPr>
            </a:br>
            <a:r>
              <a:rPr lang="pt-BR" altLang="pt-BR" sz="1600" dirty="0">
                <a:solidFill>
                  <a:schemeClr val="bg1"/>
                </a:solidFill>
                <a:cs typeface="Arial" charset="0"/>
              </a:rPr>
              <a:t>Validação dos aprovados em todas as etapas anteriores pelo Comitê.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5242626" y="3429199"/>
            <a:ext cx="15968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9pPr>
          </a:lstStyle>
          <a:p>
            <a:pPr algn="r" eaLnBrk="1" hangingPunct="1"/>
            <a:r>
              <a:rPr lang="pt-BR" altLang="pt-BR" sz="1800" b="1" dirty="0"/>
              <a:t>1330 </a:t>
            </a:r>
          </a:p>
          <a:p>
            <a:pPr algn="r" eaLnBrk="1" hangingPunct="1"/>
            <a:r>
              <a:rPr lang="pt-BR" altLang="pt-BR" sz="1800" b="1" dirty="0"/>
              <a:t>inscritos</a:t>
            </a:r>
          </a:p>
        </p:txBody>
      </p:sp>
      <p:sp>
        <p:nvSpPr>
          <p:cNvPr id="29" name="TextBox 35"/>
          <p:cNvSpPr txBox="1">
            <a:spLocks noChangeArrowheads="1"/>
          </p:cNvSpPr>
          <p:nvPr/>
        </p:nvSpPr>
        <p:spPr bwMode="auto">
          <a:xfrm>
            <a:off x="5145788" y="4795610"/>
            <a:ext cx="1712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9pPr>
          </a:lstStyle>
          <a:p>
            <a:pPr algn="r" eaLnBrk="1" hangingPunct="1"/>
            <a:r>
              <a:rPr lang="pt-BR" altLang="pt-BR" sz="1800" b="1" dirty="0"/>
              <a:t>1006 </a:t>
            </a:r>
          </a:p>
          <a:p>
            <a:pPr algn="r" eaLnBrk="1" hangingPunct="1"/>
            <a:r>
              <a:rPr lang="pt-BR" altLang="pt-BR" sz="1800" b="1" dirty="0"/>
              <a:t>aprovados</a:t>
            </a:r>
          </a:p>
        </p:txBody>
      </p:sp>
      <p:sp>
        <p:nvSpPr>
          <p:cNvPr id="30" name="TextBox 36"/>
          <p:cNvSpPr txBox="1">
            <a:spLocks noChangeArrowheads="1"/>
          </p:cNvSpPr>
          <p:nvPr/>
        </p:nvSpPr>
        <p:spPr bwMode="auto">
          <a:xfrm>
            <a:off x="5203698" y="6231414"/>
            <a:ext cx="15968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9pPr>
          </a:lstStyle>
          <a:p>
            <a:pPr algn="r" eaLnBrk="1" hangingPunct="1"/>
            <a:r>
              <a:rPr lang="pt-BR" altLang="pt-BR" sz="1800" b="1" dirty="0"/>
              <a:t>278</a:t>
            </a:r>
            <a:endParaRPr lang="pt-BR" altLang="pt-BR" sz="1400" b="1" dirty="0"/>
          </a:p>
          <a:p>
            <a:pPr algn="r" eaLnBrk="1" hangingPunct="1"/>
            <a:r>
              <a:rPr lang="pt-BR" altLang="pt-BR" sz="1400" b="1" dirty="0"/>
              <a:t>participantes</a:t>
            </a:r>
          </a:p>
        </p:txBody>
      </p:sp>
      <p:sp>
        <p:nvSpPr>
          <p:cNvPr id="31" name="TextBox 37"/>
          <p:cNvSpPr txBox="1">
            <a:spLocks noChangeArrowheads="1"/>
          </p:cNvSpPr>
          <p:nvPr/>
        </p:nvSpPr>
        <p:spPr bwMode="auto">
          <a:xfrm>
            <a:off x="5242626" y="7390910"/>
            <a:ext cx="15968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9pPr>
          </a:lstStyle>
          <a:p>
            <a:pPr algn="r" eaLnBrk="1" hangingPunct="1"/>
            <a:r>
              <a:rPr lang="pt-BR" altLang="pt-BR" sz="1800" b="1">
                <a:solidFill>
                  <a:schemeClr val="bg1"/>
                </a:solidFill>
              </a:rPr>
              <a:t>266</a:t>
            </a:r>
            <a:endParaRPr lang="pt-BR" altLang="pt-BR" sz="1400" b="1">
              <a:solidFill>
                <a:schemeClr val="bg1"/>
              </a:solidFill>
            </a:endParaRPr>
          </a:p>
          <a:p>
            <a:pPr algn="r" eaLnBrk="1" hangingPunct="1"/>
            <a:r>
              <a:rPr lang="pt-BR" altLang="pt-BR" sz="1200" b="1">
                <a:solidFill>
                  <a:schemeClr val="bg1"/>
                </a:solidFill>
              </a:rPr>
              <a:t>participantes</a:t>
            </a:r>
          </a:p>
        </p:txBody>
      </p:sp>
      <p:sp>
        <p:nvSpPr>
          <p:cNvPr id="32" name="TextBox 38"/>
          <p:cNvSpPr txBox="1">
            <a:spLocks noChangeArrowheads="1"/>
          </p:cNvSpPr>
          <p:nvPr/>
        </p:nvSpPr>
        <p:spPr bwMode="auto">
          <a:xfrm>
            <a:off x="5691888" y="8178274"/>
            <a:ext cx="1059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9pPr>
          </a:lstStyle>
          <a:p>
            <a:pPr algn="r" eaLnBrk="1" hangingPunct="1"/>
            <a:r>
              <a:rPr lang="pt-BR" altLang="pt-BR" sz="2000" b="1">
                <a:solidFill>
                  <a:schemeClr val="bg1"/>
                </a:solidFill>
              </a:rPr>
              <a:t>149</a:t>
            </a:r>
            <a:endParaRPr lang="pt-BR" altLang="pt-BR" sz="1400" b="1">
              <a:solidFill>
                <a:schemeClr val="bg1"/>
              </a:solidFill>
            </a:endParaRPr>
          </a:p>
        </p:txBody>
      </p:sp>
      <p:pic>
        <p:nvPicPr>
          <p:cNvPr id="3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40" y="3355450"/>
            <a:ext cx="1133526" cy="81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0"/>
          <p:cNvSpPr txBox="1">
            <a:spLocks noChangeArrowheads="1"/>
          </p:cNvSpPr>
          <p:nvPr/>
        </p:nvSpPr>
        <p:spPr bwMode="gray">
          <a:xfrm flipH="1">
            <a:off x="8716133" y="3355450"/>
            <a:ext cx="3704015" cy="65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93600" rIns="72000" bIns="46800" anchor="b"/>
          <a:lstStyle>
            <a:lvl1pPr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1pPr>
            <a:lvl2pPr marL="742950" indent="-28575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2pPr>
            <a:lvl3pPr marL="1143000" indent="-22860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3pPr>
            <a:lvl4pPr marL="1600200" indent="-22860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4pPr>
            <a:lvl5pPr marL="2057400" indent="-228600" defTabSz="895350" eaLnBrk="0" hangingPunct="0"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Geneva" pitchFamily="-102" charset="0"/>
                <a:cs typeface="Geneva" pitchFamily="-102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pt-BR" altLang="pt-BR" sz="1600" b="1" dirty="0">
                <a:solidFill>
                  <a:schemeClr val="bg1"/>
                </a:solidFill>
                <a:cs typeface="Arial" charset="0"/>
              </a:rPr>
              <a:t>Divulgação via Website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2" y="251520"/>
            <a:ext cx="3724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99" y="5181199"/>
            <a:ext cx="2685203" cy="1342602"/>
          </a:xfrm>
          <a:prstGeom prst="rect">
            <a:avLst/>
          </a:prstGeom>
          <a:ln>
            <a:solidFill>
              <a:srgbClr val="212165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7695138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-190500" y="-10160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125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375" b="16637"/>
          <a:stretch>
            <a:fillRect/>
          </a:stretch>
        </p:blipFill>
        <p:spPr bwMode="auto">
          <a:xfrm>
            <a:off x="1397000" y="4788024"/>
            <a:ext cx="68707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3" y="363568"/>
            <a:ext cx="8647113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1000" contrast="-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64" b="35808"/>
          <a:stretch>
            <a:fillRect/>
          </a:stretch>
        </p:blipFill>
        <p:spPr bwMode="auto">
          <a:xfrm>
            <a:off x="10821193" y="4788024"/>
            <a:ext cx="32353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4"/>
          <p:cNvSpPr>
            <a:spLocks noChangeArrowheads="1"/>
          </p:cNvSpPr>
          <p:nvPr/>
        </p:nvSpPr>
        <p:spPr bwMode="auto">
          <a:xfrm>
            <a:off x="279127" y="395536"/>
            <a:ext cx="351261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2563" lvl="1" indent="-182563" algn="l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pt-BR" sz="1800" i="1" dirty="0">
              <a:solidFill>
                <a:srgbClr val="003F69"/>
              </a:solidFill>
              <a:latin typeface="HelveticaNeueLT Std"/>
            </a:endParaRPr>
          </a:p>
          <a:p>
            <a:pPr marL="342900" lvl="1" indent="-342900" algn="l">
              <a:lnSpc>
                <a:spcPct val="150000"/>
              </a:lnSpc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bg1"/>
                </a:solidFill>
                <a:latin typeface="HelveticaNeueLT Std"/>
                <a:ea typeface="SimSun" pitchFamily="2" charset="-122"/>
              </a:rPr>
              <a:t>10</a:t>
            </a:r>
            <a:r>
              <a:rPr lang="pt-BR" sz="1800" dirty="0">
                <a:solidFill>
                  <a:schemeClr val="bg1"/>
                </a:solidFill>
                <a:latin typeface="HelveticaNeueLT Std"/>
                <a:ea typeface="SimSun" pitchFamily="2" charset="-122"/>
              </a:rPr>
              <a:t> Servidores com Doutorado</a:t>
            </a:r>
          </a:p>
          <a:p>
            <a:pPr marL="342900" lvl="1" indent="-342900" algn="l">
              <a:lnSpc>
                <a:spcPct val="150000"/>
              </a:lnSpc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bg1"/>
                </a:solidFill>
                <a:latin typeface="HelveticaNeueLT Std"/>
                <a:ea typeface="SimSun" pitchFamily="2" charset="-122"/>
              </a:rPr>
              <a:t>46</a:t>
            </a:r>
            <a:r>
              <a:rPr lang="pt-BR" sz="1800" dirty="0">
                <a:solidFill>
                  <a:schemeClr val="bg1"/>
                </a:solidFill>
                <a:latin typeface="HelveticaNeueLT Std"/>
                <a:ea typeface="SimSun" pitchFamily="2" charset="-122"/>
              </a:rPr>
              <a:t> Servidores com Mestrado</a:t>
            </a:r>
          </a:p>
          <a:p>
            <a:pPr marL="342900" lvl="1" indent="-342900" algn="l">
              <a:lnSpc>
                <a:spcPct val="150000"/>
              </a:lnSpc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bg1"/>
                </a:solidFill>
                <a:latin typeface="HelveticaNeueLT Std"/>
                <a:ea typeface="SimSun" pitchFamily="2" charset="-122"/>
              </a:rPr>
              <a:t>29</a:t>
            </a:r>
            <a:r>
              <a:rPr lang="pt-BR" sz="1800" dirty="0">
                <a:solidFill>
                  <a:schemeClr val="bg1"/>
                </a:solidFill>
                <a:latin typeface="HelveticaNeueLT Std"/>
                <a:ea typeface="SimSun" pitchFamily="2" charset="-122"/>
              </a:rPr>
              <a:t> Órgãos da Prefeitura representados</a:t>
            </a:r>
          </a:p>
          <a:p>
            <a:pPr marL="182563" lvl="1" indent="-182563" algn="l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pt-BR" sz="1800" i="1" dirty="0">
              <a:solidFill>
                <a:srgbClr val="003F69"/>
              </a:solidFill>
              <a:latin typeface="HelveticaNeueLT Std"/>
            </a:endParaRPr>
          </a:p>
          <a:p>
            <a:pPr marL="182563" lvl="1" indent="-182563" algn="l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None/>
            </a:pPr>
            <a:endParaRPr lang="pt-BR" sz="1800" dirty="0">
              <a:solidFill>
                <a:srgbClr val="003F69"/>
              </a:solidFill>
              <a:latin typeface="HelveticaNeueLT St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1566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375" b="16637"/>
          <a:stretch>
            <a:fillRect/>
          </a:stretch>
        </p:blipFill>
        <p:spPr bwMode="auto">
          <a:xfrm>
            <a:off x="1397000" y="5003800"/>
            <a:ext cx="68707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814388"/>
            <a:ext cx="8647113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999" t="65259" b="6133"/>
          <a:stretch>
            <a:fillRect/>
          </a:stretch>
        </p:blipFill>
        <p:spPr bwMode="auto">
          <a:xfrm>
            <a:off x="12280900" y="6413500"/>
            <a:ext cx="3149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64" b="35808"/>
          <a:stretch>
            <a:fillRect/>
          </a:stretch>
        </p:blipFill>
        <p:spPr bwMode="auto">
          <a:xfrm>
            <a:off x="8816975" y="5397500"/>
            <a:ext cx="32353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0"/>
            <a:ext cx="999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-381000" y="-81119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010502" y="1475656"/>
            <a:ext cx="532540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 defTabSz="895350"/>
            <a:r>
              <a:rPr lang="pt-BR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SimSun"/>
                <a:cs typeface="SimSun"/>
              </a:rPr>
              <a:t>DISCIPLINAS</a:t>
            </a:r>
          </a:p>
          <a:p>
            <a:pPr marL="179388" indent="-179388" defTabSz="895350"/>
            <a:endParaRPr lang="pt-BR" sz="1600" b="1" dirty="0">
              <a:solidFill>
                <a:schemeClr val="accent1">
                  <a:lumMod val="20000"/>
                  <a:lumOff val="80000"/>
                </a:schemeClr>
              </a:solidFill>
              <a:ea typeface="SimSun"/>
              <a:cs typeface="SimSun"/>
            </a:endParaRPr>
          </a:p>
          <a:p>
            <a:pPr marL="182563" lvl="1" indent="-179388" algn="l" defTabSz="895350">
              <a:buFont typeface="Arial" charset="0"/>
              <a:buChar char="•"/>
            </a:pPr>
            <a:r>
              <a:rPr lang="pt-BR" sz="1800" dirty="0">
                <a:solidFill>
                  <a:schemeClr val="bg1"/>
                </a:solidFill>
                <a:ea typeface="SimSun"/>
                <a:cs typeface="SimSun"/>
              </a:rPr>
              <a:t>Governança Pública e Corporativa</a:t>
            </a:r>
          </a:p>
          <a:p>
            <a:pPr marL="182563" lvl="1" indent="-179388" algn="l" defTabSz="895350">
              <a:buFont typeface="Arial" charset="0"/>
              <a:buChar char="•"/>
            </a:pPr>
            <a:r>
              <a:rPr lang="pt-BR" sz="1800" dirty="0">
                <a:solidFill>
                  <a:schemeClr val="bg1"/>
                </a:solidFill>
                <a:ea typeface="SimSun"/>
                <a:cs typeface="SimSun"/>
              </a:rPr>
              <a:t>Gestão Estratégica</a:t>
            </a:r>
          </a:p>
          <a:p>
            <a:pPr marL="182563" lvl="1" indent="-179388" algn="l" defTabSz="895350">
              <a:buFont typeface="Arial" charset="0"/>
              <a:buChar char="•"/>
            </a:pPr>
            <a:r>
              <a:rPr lang="pt-BR" sz="1800" dirty="0">
                <a:solidFill>
                  <a:schemeClr val="bg1"/>
                </a:solidFill>
                <a:ea typeface="SimSun"/>
                <a:cs typeface="SimSun"/>
              </a:rPr>
              <a:t>Gestão de Pessoas e Comunicação</a:t>
            </a:r>
          </a:p>
          <a:p>
            <a:pPr marL="182563" lvl="1" indent="-179388" algn="l" defTabSz="895350">
              <a:buFont typeface="Arial" charset="0"/>
              <a:buChar char="•"/>
            </a:pPr>
            <a:r>
              <a:rPr lang="pt-BR" sz="1800" dirty="0">
                <a:solidFill>
                  <a:schemeClr val="bg1"/>
                </a:solidFill>
                <a:ea typeface="SimSun"/>
                <a:cs typeface="SimSun"/>
              </a:rPr>
              <a:t>Gestão de Resultados e Projetos</a:t>
            </a:r>
          </a:p>
          <a:p>
            <a:pPr marL="182563" lvl="1" indent="-179388" algn="l" defTabSz="895350">
              <a:buFont typeface="Arial" charset="0"/>
              <a:buChar char="•"/>
            </a:pPr>
            <a:r>
              <a:rPr lang="pt-BR" sz="1800" dirty="0">
                <a:solidFill>
                  <a:schemeClr val="bg1"/>
                </a:solidFill>
                <a:ea typeface="SimSun"/>
                <a:cs typeface="SimSun"/>
              </a:rPr>
              <a:t>Finanças e Planejamento Orçamentário</a:t>
            </a:r>
          </a:p>
          <a:p>
            <a:pPr marL="182563" lvl="1" indent="-179388" algn="l" defTabSz="895350">
              <a:buFont typeface="Arial" charset="0"/>
              <a:buChar char="•"/>
            </a:pPr>
            <a:r>
              <a:rPr lang="pt-BR" sz="1800" dirty="0">
                <a:solidFill>
                  <a:schemeClr val="bg1"/>
                </a:solidFill>
                <a:ea typeface="SimSun"/>
                <a:cs typeface="SimSun"/>
              </a:rPr>
              <a:t>Gestão de Logística e Serviços</a:t>
            </a:r>
          </a:p>
          <a:p>
            <a:pPr marL="182563" lvl="1" indent="-179388" algn="l" defTabSz="895350">
              <a:buFont typeface="Arial" charset="0"/>
              <a:buChar char="•"/>
            </a:pPr>
            <a:r>
              <a:rPr lang="pt-BR" sz="1800" dirty="0">
                <a:solidFill>
                  <a:schemeClr val="bg1"/>
                </a:solidFill>
                <a:ea typeface="SimSun"/>
                <a:cs typeface="SimSun"/>
              </a:rPr>
              <a:t>Contabilidade e Controle</a:t>
            </a:r>
          </a:p>
          <a:p>
            <a:pPr marL="182563" lvl="1" indent="-179388" algn="l" defTabSz="895350">
              <a:buFont typeface="Arial" charset="0"/>
              <a:buChar char="•"/>
            </a:pPr>
            <a:r>
              <a:rPr lang="pt-BR" sz="1800" dirty="0">
                <a:solidFill>
                  <a:schemeClr val="bg1"/>
                </a:solidFill>
                <a:ea typeface="SimSun"/>
                <a:cs typeface="SimSun"/>
              </a:rPr>
              <a:t>Negociação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010503" y="4466526"/>
            <a:ext cx="532540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 defTabSz="895350"/>
            <a:r>
              <a:rPr lang="pt-BR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SimSun"/>
                <a:cs typeface="SimSun"/>
              </a:rPr>
              <a:t>PALESTRAS</a:t>
            </a:r>
          </a:p>
          <a:p>
            <a:pPr marL="179388" indent="-179388" defTabSz="895350"/>
            <a:endParaRPr lang="pt-BR" sz="1800" b="1" dirty="0">
              <a:solidFill>
                <a:schemeClr val="accent1">
                  <a:lumMod val="20000"/>
                  <a:lumOff val="80000"/>
                </a:schemeClr>
              </a:solidFill>
              <a:ea typeface="SimSun"/>
              <a:cs typeface="SimSun"/>
            </a:endParaRPr>
          </a:p>
          <a:p>
            <a:pPr marL="182563" lvl="1" indent="-179388" algn="l" defTabSz="895350">
              <a:buFont typeface="Arial" charset="0"/>
              <a:buChar char="•"/>
            </a:pPr>
            <a:r>
              <a:rPr lang="pt-BR" sz="1800" dirty="0">
                <a:solidFill>
                  <a:schemeClr val="bg1"/>
                </a:solidFill>
                <a:ea typeface="SimSun"/>
                <a:cs typeface="SimSun"/>
              </a:rPr>
              <a:t>Conexão entre teoria e prática da PCRJ</a:t>
            </a:r>
          </a:p>
          <a:p>
            <a:pPr marL="182563" lvl="1" indent="-179388" algn="l" defTabSz="895350">
              <a:buFont typeface="Arial" charset="0"/>
              <a:buChar char="•"/>
            </a:pPr>
            <a:r>
              <a:rPr lang="pt-BR" sz="1800" dirty="0">
                <a:solidFill>
                  <a:schemeClr val="bg1"/>
                </a:solidFill>
                <a:ea typeface="SimSun"/>
                <a:cs typeface="SimSun"/>
              </a:rPr>
              <a:t>Ministrada pelos Secretários Municipais e suas equipes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9346023" y="1707339"/>
            <a:ext cx="4974665" cy="3223899"/>
          </a:xfrm>
          <a:prstGeom prst="rect">
            <a:avLst/>
          </a:prstGeom>
          <a:solidFill>
            <a:schemeClr val="bg1">
              <a:alpha val="3803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80000" tIns="140400" rIns="180000" bIns="187200">
            <a:spAutoFit/>
          </a:bodyPr>
          <a:lstStyle/>
          <a:p>
            <a:pPr marL="179388" indent="-179388" defTabSz="895350">
              <a:spcAft>
                <a:spcPts val="1200"/>
              </a:spcAft>
            </a:pPr>
            <a:r>
              <a:rPr lang="pt-BR" sz="1600" b="1" dirty="0">
                <a:solidFill>
                  <a:schemeClr val="bg1"/>
                </a:solidFill>
                <a:ea typeface="SimSun"/>
                <a:cs typeface="SimSun"/>
              </a:rPr>
              <a:t>FATOS</a:t>
            </a:r>
          </a:p>
          <a:p>
            <a:pPr marL="182563" lvl="1" indent="-179388" defTabSz="895350">
              <a:spcAft>
                <a:spcPts val="1200"/>
              </a:spcAft>
              <a:buFont typeface="Arial" charset="0"/>
              <a:buChar char="•"/>
            </a:pPr>
            <a:r>
              <a:rPr lang="pt-BR" sz="1600" dirty="0">
                <a:solidFill>
                  <a:schemeClr val="bg1"/>
                </a:solidFill>
                <a:ea typeface="SimSun"/>
                <a:cs typeface="SimSun"/>
              </a:rPr>
              <a:t>160 horas (curso de extensão)</a:t>
            </a:r>
          </a:p>
          <a:p>
            <a:pPr marL="182563" lvl="1" indent="-179388" defTabSz="895350">
              <a:spcAft>
                <a:spcPts val="1200"/>
              </a:spcAft>
              <a:buFont typeface="Arial" charset="0"/>
              <a:buChar char="•"/>
            </a:pPr>
            <a:r>
              <a:rPr lang="pt-BR" sz="1600" dirty="0">
                <a:solidFill>
                  <a:schemeClr val="bg1"/>
                </a:solidFill>
                <a:ea typeface="SimSun"/>
                <a:cs typeface="SimSun"/>
              </a:rPr>
              <a:t>3 turmas (uma no primeiro semestre, duas no segundo)</a:t>
            </a:r>
          </a:p>
          <a:p>
            <a:pPr marL="182563" lvl="1" indent="-179388" defTabSz="895350">
              <a:spcAft>
                <a:spcPts val="1200"/>
              </a:spcAft>
              <a:buFont typeface="Arial" charset="0"/>
              <a:buChar char="•"/>
            </a:pPr>
            <a:r>
              <a:rPr lang="pt-BR" sz="1600" dirty="0">
                <a:solidFill>
                  <a:schemeClr val="bg1"/>
                </a:solidFill>
                <a:ea typeface="SimSun"/>
                <a:cs typeface="SimSun"/>
              </a:rPr>
              <a:t>Metodologia de estudos de caso</a:t>
            </a:r>
          </a:p>
          <a:p>
            <a:pPr marL="182563" lvl="1" indent="-179388" defTabSz="895350">
              <a:spcAft>
                <a:spcPts val="1200"/>
              </a:spcAft>
              <a:buFont typeface="Arial" charset="0"/>
              <a:buChar char="•"/>
            </a:pPr>
            <a:r>
              <a:rPr lang="pt-BR" sz="1600" dirty="0">
                <a:solidFill>
                  <a:schemeClr val="bg1"/>
                </a:solidFill>
                <a:ea typeface="SimSun"/>
                <a:cs typeface="SimSun"/>
              </a:rPr>
              <a:t>Aulas no COPPEAD, um dia por semana</a:t>
            </a:r>
          </a:p>
          <a:p>
            <a:pPr marL="182563" lvl="1" indent="-179388" defTabSz="895350">
              <a:spcAft>
                <a:spcPts val="1200"/>
              </a:spcAft>
              <a:buFont typeface="Arial" charset="0"/>
              <a:buChar char="•"/>
            </a:pPr>
            <a:r>
              <a:rPr lang="pt-BR" sz="1600" dirty="0">
                <a:solidFill>
                  <a:schemeClr val="bg1"/>
                </a:solidFill>
                <a:ea typeface="SimSun"/>
                <a:cs typeface="SimSun"/>
              </a:rPr>
              <a:t>33 Projetos Gerados</a:t>
            </a:r>
          </a:p>
          <a:p>
            <a:pPr marL="182563" lvl="1" indent="-179388" defTabSz="895350">
              <a:spcAft>
                <a:spcPts val="1200"/>
              </a:spcAft>
              <a:buFont typeface="Arial" charset="0"/>
              <a:buChar char="•"/>
            </a:pPr>
            <a:r>
              <a:rPr lang="pt-BR" sz="1600" b="1" dirty="0">
                <a:solidFill>
                  <a:schemeClr val="bg1"/>
                </a:solidFill>
                <a:ea typeface="SimSun"/>
                <a:cs typeface="SimSun"/>
              </a:rPr>
              <a:t>130 FORMANDOS no COPPEAD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2043831" y="6485456"/>
            <a:ext cx="550810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 defTabSz="895350"/>
            <a:r>
              <a:rPr lang="pt-BR" sz="1800" b="1" dirty="0">
                <a:solidFill>
                  <a:schemeClr val="accent1">
                    <a:lumMod val="20000"/>
                    <a:lumOff val="80000"/>
                  </a:schemeClr>
                </a:solidFill>
                <a:ea typeface="SimSun"/>
                <a:cs typeface="SimSun"/>
              </a:rPr>
              <a:t>TRABALHO </a:t>
            </a:r>
            <a:r>
              <a:rPr lang="pt-BR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SimSun"/>
                <a:cs typeface="SimSun"/>
              </a:rPr>
              <a:t>FINAL</a:t>
            </a:r>
          </a:p>
          <a:p>
            <a:pPr marL="179388" indent="-179388" defTabSz="895350"/>
            <a:endParaRPr lang="pt-BR" sz="1800" b="1" dirty="0">
              <a:solidFill>
                <a:schemeClr val="accent1">
                  <a:lumMod val="20000"/>
                  <a:lumOff val="80000"/>
                </a:schemeClr>
              </a:solidFill>
              <a:ea typeface="SimSun"/>
              <a:cs typeface="SimSun"/>
            </a:endParaRPr>
          </a:p>
          <a:p>
            <a:pPr marL="182563" lvl="1" indent="-179388" algn="l" defTabSz="895350">
              <a:buFont typeface="Arial" charset="0"/>
              <a:buChar char="•"/>
            </a:pPr>
            <a:r>
              <a:rPr lang="pt-BR" sz="1800" dirty="0">
                <a:solidFill>
                  <a:schemeClr val="bg1"/>
                </a:solidFill>
                <a:ea typeface="SimSun"/>
                <a:cs typeface="SimSun"/>
              </a:rPr>
              <a:t>Em grupos interdepartamentais</a:t>
            </a:r>
          </a:p>
          <a:p>
            <a:pPr marL="182563" lvl="1" indent="-179388" algn="l" defTabSz="895350">
              <a:buFont typeface="Arial" charset="0"/>
              <a:buChar char="•"/>
            </a:pPr>
            <a:r>
              <a:rPr lang="pt-BR" sz="1800" dirty="0">
                <a:solidFill>
                  <a:schemeClr val="bg1"/>
                </a:solidFill>
                <a:ea typeface="SimSun"/>
                <a:cs typeface="SimSun"/>
              </a:rPr>
              <a:t>Temas: iniciativas e metas do Planejamento Estratégico</a:t>
            </a:r>
          </a:p>
          <a:p>
            <a:pPr marL="182563" lvl="1" indent="-179388" algn="l" defTabSz="895350">
              <a:buFont typeface="Arial" charset="0"/>
              <a:buChar char="•"/>
            </a:pPr>
            <a:r>
              <a:rPr lang="pt-BR" sz="1800" dirty="0">
                <a:solidFill>
                  <a:schemeClr val="bg1"/>
                </a:solidFill>
                <a:ea typeface="SimSun"/>
                <a:cs typeface="SimSun"/>
              </a:rPr>
              <a:t>Apresentação para uma banca COPPEAD + PCRJ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663504" y="107504"/>
            <a:ext cx="8928991" cy="66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800"/>
              </a:lnSpc>
            </a:pPr>
            <a:r>
              <a:rPr lang="pt-BR" dirty="0">
                <a:solidFill>
                  <a:srgbClr val="00BAFB"/>
                </a:solidFill>
                <a:latin typeface="HelveticaNeueLT Std Bold" pitchFamily="-84" charset="0"/>
              </a:rPr>
              <a:t>Curso de </a:t>
            </a:r>
            <a:r>
              <a:rPr lang="pt-BR" dirty="0" smtClean="0">
                <a:solidFill>
                  <a:srgbClr val="00BAFB"/>
                </a:solidFill>
                <a:latin typeface="HelveticaNeueLT Std Bold" pitchFamily="-84" charset="0"/>
              </a:rPr>
              <a:t>Gestão no COPPEAD</a:t>
            </a:r>
            <a:endParaRPr lang="en-US" dirty="0">
              <a:solidFill>
                <a:srgbClr val="00BAFB"/>
              </a:solidFill>
              <a:latin typeface="HelveticaNeueLT Std Bold" pitchFamily="-84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23" y="4931239"/>
            <a:ext cx="4974665" cy="34571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023" y="1707340"/>
            <a:ext cx="582177" cy="74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770995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-224928" y="-10852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99208" y="107504"/>
            <a:ext cx="14617624" cy="66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2800"/>
              </a:lnSpc>
            </a:pPr>
            <a:r>
              <a:rPr lang="pt-BR" dirty="0">
                <a:solidFill>
                  <a:srgbClr val="00BAFB"/>
                </a:solidFill>
                <a:latin typeface="HelveticaNeueLT Std Bold" pitchFamily="-84" charset="0"/>
              </a:rPr>
              <a:t>Curso de </a:t>
            </a:r>
            <a:r>
              <a:rPr lang="pt-BR" dirty="0" smtClean="0">
                <a:solidFill>
                  <a:srgbClr val="00BAFB"/>
                </a:solidFill>
                <a:latin typeface="HelveticaNeueLT Std Bold" pitchFamily="-84" charset="0"/>
              </a:rPr>
              <a:t>Definição de Metas e Elaboração Planos de Ação</a:t>
            </a:r>
            <a:endParaRPr lang="en-US" dirty="0">
              <a:solidFill>
                <a:srgbClr val="00BAFB"/>
              </a:solidFill>
              <a:latin typeface="HelveticaNeueLT Std Bold" pitchFamily="-84" charset="0"/>
            </a:endParaRPr>
          </a:p>
        </p:txBody>
      </p:sp>
      <p:grpSp>
        <p:nvGrpSpPr>
          <p:cNvPr id="17" name="Grupo 61"/>
          <p:cNvGrpSpPr>
            <a:grpSpLocks/>
          </p:cNvGrpSpPr>
          <p:nvPr/>
        </p:nvGrpSpPr>
        <p:grpSpPr bwMode="auto">
          <a:xfrm>
            <a:off x="4167560" y="2195736"/>
            <a:ext cx="3060749" cy="4968551"/>
            <a:chOff x="180000" y="1395000"/>
            <a:chExt cx="2052000" cy="4068000"/>
          </a:xfrm>
        </p:grpSpPr>
        <p:sp>
          <p:nvSpPr>
            <p:cNvPr id="18" name="Retângulo de cantos arredondados 17"/>
            <p:cNvSpPr/>
            <p:nvPr/>
          </p:nvSpPr>
          <p:spPr>
            <a:xfrm>
              <a:off x="180000" y="1395000"/>
              <a:ext cx="2052000" cy="4068000"/>
            </a:xfrm>
            <a:prstGeom prst="roundRect">
              <a:avLst>
                <a:gd name="adj" fmla="val 9402"/>
              </a:avLst>
            </a:prstGeom>
            <a:solidFill>
              <a:srgbClr val="DDDDDD"/>
            </a:solidFill>
            <a:ln w="3175">
              <a:solidFill>
                <a:srgbClr val="C9C9C9"/>
              </a:solidFill>
            </a:ln>
            <a:effectLst>
              <a:outerShdw blurRad="127000" dist="38100" dir="5400000" sx="101000" sy="101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4400" dirty="0"/>
            </a:p>
          </p:txBody>
        </p:sp>
        <p:sp>
          <p:nvSpPr>
            <p:cNvPr id="19" name="Retângulo de cantos arredondados 18"/>
            <p:cNvSpPr/>
            <p:nvPr/>
          </p:nvSpPr>
          <p:spPr>
            <a:xfrm>
              <a:off x="270459" y="3663997"/>
              <a:ext cx="1872669" cy="1727550"/>
            </a:xfrm>
            <a:prstGeom prst="roundRect">
              <a:avLst>
                <a:gd name="adj" fmla="val 11075"/>
              </a:avLst>
            </a:prstGeom>
            <a:solidFill>
              <a:srgbClr val="7B9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pt-BR" sz="1800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r>
                <a:rPr lang="pt-BR" sz="1800" dirty="0">
                  <a:solidFill>
                    <a:schemeClr val="bg1"/>
                  </a:solidFill>
                  <a:latin typeface="Arial Black" pitchFamily="34" charset="0"/>
                </a:rPr>
                <a:t>MÓDULO 1</a:t>
              </a:r>
            </a:p>
            <a:p>
              <a:pPr algn="ctr">
                <a:defRPr/>
              </a:pPr>
              <a:endParaRPr lang="pt-BR" sz="1800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r>
                <a:rPr lang="pt-BR" sz="1800" dirty="0" smtClean="0">
                  <a:solidFill>
                    <a:schemeClr val="bg1"/>
                  </a:solidFill>
                  <a:latin typeface="Arial Black" pitchFamily="34" charset="0"/>
                </a:rPr>
                <a:t>Conceitos de Gestão</a:t>
              </a:r>
              <a:endParaRPr lang="pt-BR" sz="1800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endParaRPr lang="pt-BR" sz="1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0" name="Grupo 61"/>
          <p:cNvGrpSpPr>
            <a:grpSpLocks/>
          </p:cNvGrpSpPr>
          <p:nvPr/>
        </p:nvGrpSpPr>
        <p:grpSpPr bwMode="auto">
          <a:xfrm>
            <a:off x="8920088" y="2195736"/>
            <a:ext cx="3060749" cy="4968551"/>
            <a:chOff x="180000" y="1395000"/>
            <a:chExt cx="2052000" cy="4068000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180000" y="1395000"/>
              <a:ext cx="2052000" cy="4068000"/>
            </a:xfrm>
            <a:prstGeom prst="roundRect">
              <a:avLst>
                <a:gd name="adj" fmla="val 9402"/>
              </a:avLst>
            </a:prstGeom>
            <a:solidFill>
              <a:srgbClr val="DDDDDD"/>
            </a:solidFill>
            <a:ln w="3175">
              <a:solidFill>
                <a:srgbClr val="C9C9C9"/>
              </a:solidFill>
            </a:ln>
            <a:effectLst>
              <a:outerShdw blurRad="127000" dist="38100" dir="5400000" sx="101000" sy="101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4400" dirty="0"/>
            </a:p>
          </p:txBody>
        </p:sp>
        <p:sp>
          <p:nvSpPr>
            <p:cNvPr id="22" name="Retângulo de cantos arredondados 21"/>
            <p:cNvSpPr/>
            <p:nvPr/>
          </p:nvSpPr>
          <p:spPr>
            <a:xfrm>
              <a:off x="270459" y="3663997"/>
              <a:ext cx="1872669" cy="1727550"/>
            </a:xfrm>
            <a:prstGeom prst="roundRect">
              <a:avLst>
                <a:gd name="adj" fmla="val 11075"/>
              </a:avLst>
            </a:prstGeom>
            <a:solidFill>
              <a:srgbClr val="7B9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pt-BR" sz="1800" dirty="0">
                  <a:solidFill>
                    <a:schemeClr val="bg1"/>
                  </a:solidFill>
                  <a:latin typeface="Arial Black" pitchFamily="34" charset="0"/>
                </a:rPr>
                <a:t>MÓDULO 2</a:t>
              </a:r>
            </a:p>
            <a:p>
              <a:pPr algn="ctr">
                <a:defRPr/>
              </a:pPr>
              <a:endParaRPr lang="pt-BR" sz="1800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r>
                <a:rPr lang="pt-BR" sz="1800" dirty="0" smtClean="0">
                  <a:solidFill>
                    <a:schemeClr val="bg1"/>
                  </a:solidFill>
                  <a:latin typeface="Arial Black" pitchFamily="34" charset="0"/>
                </a:rPr>
                <a:t>Gerenciamento pelas Diretrizes e PDCA de Melhoria</a:t>
              </a:r>
              <a:endParaRPr lang="pt-BR" sz="1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3" name="Retângulo de cantos arredondados 22"/>
          <p:cNvSpPr/>
          <p:nvPr/>
        </p:nvSpPr>
        <p:spPr bwMode="auto">
          <a:xfrm>
            <a:off x="9105610" y="2528931"/>
            <a:ext cx="2792263" cy="2550231"/>
          </a:xfrm>
          <a:prstGeom prst="roundRect">
            <a:avLst>
              <a:gd name="adj" fmla="val 9971"/>
            </a:avLst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>
            <a:innerShdw blurRad="1143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/>
          </a:p>
        </p:txBody>
      </p:sp>
      <p:sp>
        <p:nvSpPr>
          <p:cNvPr id="24" name="Retângulo de cantos arredondados 23"/>
          <p:cNvSpPr/>
          <p:nvPr/>
        </p:nvSpPr>
        <p:spPr bwMode="auto">
          <a:xfrm>
            <a:off x="4311791" y="2528931"/>
            <a:ext cx="2792263" cy="2550231"/>
          </a:xfrm>
          <a:prstGeom prst="roundRect">
            <a:avLst>
              <a:gd name="adj" fmla="val 997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400" dirty="0"/>
          </a:p>
        </p:txBody>
      </p:sp>
      <p:pic>
        <p:nvPicPr>
          <p:cNvPr id="25" name="Picture 6" descr="PPT_capa.png"/>
          <p:cNvPicPr>
            <a:picLocks noChangeAspect="1"/>
          </p:cNvPicPr>
          <p:nvPr/>
        </p:nvPicPr>
        <p:blipFill>
          <a:blip r:embed="rId4" cstate="print"/>
          <a:srcRect l="29290" t="23245" r="28396" b="14864"/>
          <a:stretch>
            <a:fillRect/>
          </a:stretch>
        </p:blipFill>
        <p:spPr bwMode="auto">
          <a:xfrm>
            <a:off x="4292613" y="2190240"/>
            <a:ext cx="2838399" cy="3113480"/>
          </a:xfrm>
          <a:prstGeom prst="roundRect">
            <a:avLst>
              <a:gd name="adj" fmla="val 10296"/>
            </a:avLst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499202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-190500" y="-62116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25400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0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1804" y="1523999"/>
            <a:ext cx="3866836" cy="51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4280" y="1523999"/>
            <a:ext cx="3775928" cy="51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2367361" y="6876256"/>
            <a:ext cx="11521280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1"/>
                </a:solidFill>
                <a:latin typeface="HelveticaNeueLT Std"/>
              </a:rPr>
              <a:t>Fóruns Organizados e Planejados pelos Lideres da Pasta para os 143 Lideres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1"/>
                </a:solidFill>
                <a:latin typeface="HelveticaNeueLT Std"/>
              </a:rPr>
              <a:t>Secretários Participam ativamente</a:t>
            </a:r>
          </a:p>
          <a:p>
            <a:pPr marL="171450" indent="-171450">
              <a:lnSpc>
                <a:spcPct val="150000"/>
              </a:lnSpc>
              <a:buFontTx/>
              <a:buChar char="-"/>
              <a:defRPr/>
            </a:pPr>
            <a:r>
              <a:rPr lang="pt-BR" sz="2400" dirty="0">
                <a:solidFill>
                  <a:schemeClr val="bg1"/>
                </a:solidFill>
                <a:latin typeface="HelveticaNeueLT Std"/>
              </a:rPr>
              <a:t>Principais Desafios da Pasta , Oportunidades, Dificuldades ,  Debates, Visitas</a:t>
            </a:r>
          </a:p>
          <a:p>
            <a:pPr>
              <a:defRPr/>
            </a:pPr>
            <a:endParaRPr lang="pt-BR" sz="1600" dirty="0">
              <a:solidFill>
                <a:schemeClr val="bg1"/>
              </a:solidFill>
              <a:latin typeface="HelveticaNeueLT Std"/>
            </a:endParaRPr>
          </a:p>
          <a:p>
            <a:pPr marL="171450" indent="-171450">
              <a:buFontTx/>
              <a:buChar char="-"/>
              <a:defRPr/>
            </a:pPr>
            <a:endParaRPr lang="pt-BR" sz="1600" dirty="0">
              <a:solidFill>
                <a:schemeClr val="bg1"/>
              </a:solidFill>
              <a:latin typeface="HelveticaNeueLT Std"/>
            </a:endParaRPr>
          </a:p>
        </p:txBody>
      </p:sp>
      <p:pic>
        <p:nvPicPr>
          <p:cNvPr id="13" name="Imagem 12" descr="De Lider para Lider - SME_v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7360" y="1524000"/>
            <a:ext cx="3822364" cy="3022600"/>
          </a:xfrm>
          <a:prstGeom prst="rect">
            <a:avLst/>
          </a:prstGeom>
        </p:spPr>
      </p:pic>
      <p:pic>
        <p:nvPicPr>
          <p:cNvPr id="14" name="Imagem 13" descr="sme-r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7360" y="4611484"/>
            <a:ext cx="3834556" cy="2048748"/>
          </a:xfrm>
          <a:prstGeom prst="rect">
            <a:avLst/>
          </a:prstGeom>
        </p:spPr>
      </p:pic>
      <p:sp>
        <p:nvSpPr>
          <p:cNvPr id="16" name="Rectangle 3"/>
          <p:cNvSpPr>
            <a:spLocks/>
          </p:cNvSpPr>
          <p:nvPr/>
        </p:nvSpPr>
        <p:spPr bwMode="auto">
          <a:xfrm>
            <a:off x="1791296" y="444499"/>
            <a:ext cx="1267350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Aprendendo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com 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quem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faz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….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Foruns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“De 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Lider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para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Lider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“</a:t>
            </a:r>
            <a:endParaRPr lang="en-US" altLang="pt-BR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7993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-224928" y="-10852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4" name="Rectangle 3"/>
          <p:cNvSpPr>
            <a:spLocks/>
          </p:cNvSpPr>
          <p:nvPr/>
        </p:nvSpPr>
        <p:spPr bwMode="auto">
          <a:xfrm>
            <a:off x="2215060" y="4200252"/>
            <a:ext cx="12687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77" bIns="0"/>
          <a:lstStyle>
            <a:lvl1pPr marL="317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48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CARGOS ESTRATÉGICOS</a:t>
            </a:r>
            <a:endParaRPr lang="en-US" altLang="pt-BR" sz="3600" dirty="0">
              <a:solidFill>
                <a:srgbClr val="FFFFFF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sp>
        <p:nvSpPr>
          <p:cNvPr id="97285" name="Rectangle 4"/>
          <p:cNvSpPr>
            <a:spLocks/>
          </p:cNvSpPr>
          <p:nvPr/>
        </p:nvSpPr>
        <p:spPr bwMode="auto">
          <a:xfrm>
            <a:off x="2216150" y="1917700"/>
            <a:ext cx="94361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48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LÍDERES CARIOCAS</a:t>
            </a:r>
            <a:endParaRPr lang="en-US" altLang="pt-BR" sz="4800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sp>
        <p:nvSpPr>
          <p:cNvPr id="97286" name="Rectangle 5"/>
          <p:cNvSpPr>
            <a:spLocks/>
          </p:cNvSpPr>
          <p:nvPr/>
        </p:nvSpPr>
        <p:spPr bwMode="auto">
          <a:xfrm>
            <a:off x="1187450" y="1768475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640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1</a:t>
            </a:r>
          </a:p>
        </p:txBody>
      </p:sp>
      <p:sp>
        <p:nvSpPr>
          <p:cNvPr id="97287" name="Rectangle 6"/>
          <p:cNvSpPr>
            <a:spLocks/>
          </p:cNvSpPr>
          <p:nvPr/>
        </p:nvSpPr>
        <p:spPr bwMode="auto">
          <a:xfrm>
            <a:off x="1151435" y="3993877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6400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2</a:t>
            </a:r>
          </a:p>
        </p:txBody>
      </p:sp>
      <p:sp>
        <p:nvSpPr>
          <p:cNvPr id="97288" name="Rectangle 7"/>
          <p:cNvSpPr>
            <a:spLocks/>
          </p:cNvSpPr>
          <p:nvPr/>
        </p:nvSpPr>
        <p:spPr bwMode="auto">
          <a:xfrm>
            <a:off x="1185863" y="6169025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19075" indent="-179388" algn="l"/>
            <a:r>
              <a:rPr lang="en-US" altLang="pt-BR" sz="6400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3</a:t>
            </a:r>
          </a:p>
        </p:txBody>
      </p:sp>
      <p:sp>
        <p:nvSpPr>
          <p:cNvPr id="97289" name="Rectangle 8"/>
          <p:cNvSpPr>
            <a:spLocks/>
          </p:cNvSpPr>
          <p:nvPr/>
        </p:nvSpPr>
        <p:spPr bwMode="auto">
          <a:xfrm>
            <a:off x="2247900" y="6311900"/>
            <a:ext cx="8394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77" bIns="0"/>
          <a:lstStyle/>
          <a:p>
            <a:pPr marL="3175" algn="l"/>
            <a:r>
              <a:rPr lang="en-US" altLang="pt-BR" sz="48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CICLO DE GENTE</a:t>
            </a:r>
            <a:endParaRPr lang="en-US" altLang="pt-BR" sz="4800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16" y="0"/>
            <a:ext cx="5437196" cy="1825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17732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-224928" y="-10852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4" name="Rectangle 3"/>
          <p:cNvSpPr>
            <a:spLocks/>
          </p:cNvSpPr>
          <p:nvPr/>
        </p:nvSpPr>
        <p:spPr bwMode="auto">
          <a:xfrm>
            <a:off x="2215060" y="4200252"/>
            <a:ext cx="12687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77" bIns="0"/>
          <a:lstStyle>
            <a:lvl1pPr marL="317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4800" dirty="0" smtClean="0">
                <a:solidFill>
                  <a:schemeClr val="bg1"/>
                </a:solidFill>
                <a:latin typeface="HelveticaNeueLT Std Bold" pitchFamily="-84" charset="0"/>
                <a:sym typeface="HelveticaNeueLT Std Bold" pitchFamily="-84" charset="0"/>
              </a:rPr>
              <a:t>CARGOS ESTRATÉGICOS</a:t>
            </a:r>
            <a:endParaRPr lang="en-US" altLang="pt-BR" sz="3600" dirty="0">
              <a:solidFill>
                <a:schemeClr val="bg1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sp>
        <p:nvSpPr>
          <p:cNvPr id="97285" name="Rectangle 4"/>
          <p:cNvSpPr>
            <a:spLocks/>
          </p:cNvSpPr>
          <p:nvPr/>
        </p:nvSpPr>
        <p:spPr bwMode="auto">
          <a:xfrm>
            <a:off x="2216150" y="1917700"/>
            <a:ext cx="94361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48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LÍDERES CARIOCAS</a:t>
            </a:r>
            <a:endParaRPr lang="en-US" altLang="pt-BR" sz="4800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sp>
        <p:nvSpPr>
          <p:cNvPr id="97286" name="Rectangle 5"/>
          <p:cNvSpPr>
            <a:spLocks/>
          </p:cNvSpPr>
          <p:nvPr/>
        </p:nvSpPr>
        <p:spPr bwMode="auto">
          <a:xfrm>
            <a:off x="1187450" y="1768475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640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1</a:t>
            </a:r>
          </a:p>
        </p:txBody>
      </p:sp>
      <p:sp>
        <p:nvSpPr>
          <p:cNvPr id="97287" name="Rectangle 6"/>
          <p:cNvSpPr>
            <a:spLocks/>
          </p:cNvSpPr>
          <p:nvPr/>
        </p:nvSpPr>
        <p:spPr bwMode="auto">
          <a:xfrm>
            <a:off x="1151435" y="3993877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6400" dirty="0">
                <a:solidFill>
                  <a:schemeClr val="bg1"/>
                </a:solidFill>
                <a:latin typeface="HelveticaNeueLT Std Bold" pitchFamily="-84" charset="0"/>
                <a:sym typeface="HelveticaNeueLT Std Bold" pitchFamily="-84" charset="0"/>
              </a:rPr>
              <a:t>2</a:t>
            </a:r>
          </a:p>
        </p:txBody>
      </p:sp>
      <p:sp>
        <p:nvSpPr>
          <p:cNvPr id="97288" name="Rectangle 7"/>
          <p:cNvSpPr>
            <a:spLocks/>
          </p:cNvSpPr>
          <p:nvPr/>
        </p:nvSpPr>
        <p:spPr bwMode="auto">
          <a:xfrm>
            <a:off x="1185863" y="6169025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19075" indent="-179388" algn="l"/>
            <a:r>
              <a:rPr lang="en-US" altLang="pt-BR" sz="6400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3</a:t>
            </a:r>
          </a:p>
        </p:txBody>
      </p:sp>
      <p:sp>
        <p:nvSpPr>
          <p:cNvPr id="97289" name="Rectangle 8"/>
          <p:cNvSpPr>
            <a:spLocks/>
          </p:cNvSpPr>
          <p:nvPr/>
        </p:nvSpPr>
        <p:spPr bwMode="auto">
          <a:xfrm>
            <a:off x="2247900" y="6311900"/>
            <a:ext cx="8394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77" bIns="0"/>
          <a:lstStyle/>
          <a:p>
            <a:pPr marL="3175" algn="l"/>
            <a:r>
              <a:rPr lang="en-US" altLang="pt-BR" sz="48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CICLO DE GENTE</a:t>
            </a:r>
            <a:endParaRPr lang="en-US" altLang="pt-BR" sz="4800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16" y="0"/>
            <a:ext cx="5437196" cy="1825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7496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rgbClr val="0C41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7043" name="Rectangle 2"/>
          <p:cNvSpPr>
            <a:spLocks/>
          </p:cNvSpPr>
          <p:nvPr/>
        </p:nvSpPr>
        <p:spPr bwMode="auto">
          <a:xfrm>
            <a:off x="-190500" y="-10160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7044" name="Rectangle 3"/>
          <p:cNvSpPr>
            <a:spLocks/>
          </p:cNvSpPr>
          <p:nvPr/>
        </p:nvSpPr>
        <p:spPr bwMode="auto">
          <a:xfrm>
            <a:off x="503238" y="444500"/>
            <a:ext cx="14401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pt-BR" sz="44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Plano </a:t>
            </a:r>
            <a:r>
              <a:rPr lang="en-US" altLang="pt-BR" sz="4400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Estratégico</a:t>
            </a:r>
            <a:r>
              <a:rPr lang="en-US" altLang="pt-BR" sz="44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2009-2012</a:t>
            </a:r>
            <a:endParaRPr lang="en-US" altLang="pt-BR" sz="4400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sp>
        <p:nvSpPr>
          <p:cNvPr id="87045" name="Rectangle 4"/>
          <p:cNvSpPr>
            <a:spLocks/>
          </p:cNvSpPr>
          <p:nvPr/>
        </p:nvSpPr>
        <p:spPr bwMode="auto">
          <a:xfrm>
            <a:off x="554038" y="1955800"/>
            <a:ext cx="9461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4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spcBef>
                <a:spcPts val="600"/>
              </a:spcBef>
            </a:pPr>
            <a:r>
              <a:rPr lang="en-US" altLang="pt-BR" sz="240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• Em 2009 foi elaborado o Plano Estratégico da Prefeitura </a:t>
            </a:r>
            <a:br>
              <a:rPr lang="en-US" altLang="pt-BR" sz="240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</a:br>
            <a:r>
              <a:rPr lang="en-US" altLang="pt-BR" sz="240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   </a:t>
            </a:r>
            <a:r>
              <a:rPr lang="en-US" altLang="pt-BR" sz="2400">
                <a:solidFill>
                  <a:srgbClr val="FFFFFF"/>
                </a:solidFill>
                <a:latin typeface="HelveticaNeueLT Std" pitchFamily="-84" charset="0"/>
                <a:sym typeface="HelveticaNeueLT Std" pitchFamily="-84" charset="0"/>
              </a:rPr>
              <a:t>(Plano Executivo X Plano da Cidade)</a:t>
            </a:r>
          </a:p>
          <a:p>
            <a:pPr algn="l" eaLnBrk="1" hangingPunct="1">
              <a:spcBef>
                <a:spcPts val="600"/>
              </a:spcBef>
            </a:pPr>
            <a:endParaRPr lang="en-US" altLang="pt-BR" sz="2400">
              <a:solidFill>
                <a:srgbClr val="FFFFFF"/>
              </a:solidFill>
              <a:latin typeface="HelveticaNeueLT Std Bold" pitchFamily="-84" charset="0"/>
              <a:sym typeface="HelveticaNeueLT Std Bold" pitchFamily="-84" charset="0"/>
            </a:endParaRPr>
          </a:p>
          <a:p>
            <a:pPr algn="l" eaLnBrk="1" hangingPunct="1">
              <a:spcBef>
                <a:spcPts val="600"/>
              </a:spcBef>
            </a:pPr>
            <a:r>
              <a:rPr lang="en-US" altLang="pt-BR" sz="240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• O Plano foi concebido utilizando como base:</a:t>
            </a:r>
          </a:p>
        </p:txBody>
      </p:sp>
      <p:grpSp>
        <p:nvGrpSpPr>
          <p:cNvPr id="87046" name="Group 7"/>
          <p:cNvGrpSpPr>
            <a:grpSpLocks/>
          </p:cNvGrpSpPr>
          <p:nvPr/>
        </p:nvGrpSpPr>
        <p:grpSpPr bwMode="auto">
          <a:xfrm>
            <a:off x="-122238" y="4013200"/>
            <a:ext cx="3775076" cy="1169988"/>
            <a:chOff x="0" y="0"/>
            <a:chExt cx="2378" cy="737"/>
          </a:xfrm>
        </p:grpSpPr>
        <p:sp>
          <p:nvSpPr>
            <p:cNvPr id="87061" name="AutoShape 5"/>
            <p:cNvSpPr>
              <a:spLocks/>
            </p:cNvSpPr>
            <p:nvPr/>
          </p:nvSpPr>
          <p:spPr bwMode="auto">
            <a:xfrm>
              <a:off x="445" y="0"/>
              <a:ext cx="1488" cy="737"/>
            </a:xfrm>
            <a:prstGeom prst="roundRect">
              <a:avLst>
                <a:gd name="adj" fmla="val 10458"/>
              </a:avLst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37931725" indent="-37474525"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7062" name="Rectangle 6"/>
            <p:cNvSpPr>
              <a:spLocks/>
            </p:cNvSpPr>
            <p:nvPr/>
          </p:nvSpPr>
          <p:spPr bwMode="auto">
            <a:xfrm>
              <a:off x="0" y="68"/>
              <a:ext cx="237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717" bIns="0" anchor="ctr"/>
            <a:lstStyle>
              <a:lvl1pPr marL="3175"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37931725" indent="-37474525"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pt-BR" sz="18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Compromissos</a:t>
              </a:r>
              <a:br>
                <a:rPr lang="en-US" altLang="pt-BR" sz="18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altLang="pt-BR" sz="18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de Campanha</a:t>
              </a:r>
            </a:p>
          </p:txBody>
        </p:sp>
      </p:grpSp>
      <p:grpSp>
        <p:nvGrpSpPr>
          <p:cNvPr id="87047" name="Group 10"/>
          <p:cNvGrpSpPr>
            <a:grpSpLocks/>
          </p:cNvGrpSpPr>
          <p:nvPr/>
        </p:nvGrpSpPr>
        <p:grpSpPr bwMode="auto">
          <a:xfrm>
            <a:off x="3670300" y="4013200"/>
            <a:ext cx="2362200" cy="1169988"/>
            <a:chOff x="0" y="0"/>
            <a:chExt cx="1488" cy="737"/>
          </a:xfrm>
        </p:grpSpPr>
        <p:sp>
          <p:nvSpPr>
            <p:cNvPr id="87059" name="AutoShape 8"/>
            <p:cNvSpPr>
              <a:spLocks/>
            </p:cNvSpPr>
            <p:nvPr/>
          </p:nvSpPr>
          <p:spPr bwMode="auto">
            <a:xfrm>
              <a:off x="0" y="0"/>
              <a:ext cx="1488" cy="737"/>
            </a:xfrm>
            <a:prstGeom prst="roundRect">
              <a:avLst>
                <a:gd name="adj" fmla="val 10458"/>
              </a:avLst>
            </a:prstGeom>
            <a:solidFill>
              <a:srgbClr val="0F6D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37931725" indent="-37474525"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7060" name="Rectangle 9"/>
            <p:cNvSpPr>
              <a:spLocks/>
            </p:cNvSpPr>
            <p:nvPr/>
          </p:nvSpPr>
          <p:spPr bwMode="auto">
            <a:xfrm>
              <a:off x="36" y="101"/>
              <a:ext cx="1415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717" bIns="0" anchor="ctr"/>
            <a:lstStyle>
              <a:lvl1pPr marL="3175"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37931725" indent="-37474525"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pt-BR" sz="18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Entrevista com</a:t>
              </a:r>
              <a:br>
                <a:rPr lang="en-US" altLang="pt-BR" sz="18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altLang="pt-BR" sz="18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50 especialistas</a:t>
              </a:r>
              <a:br>
                <a:rPr lang="en-US" altLang="pt-BR" sz="18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altLang="pt-BR" sz="18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por área</a:t>
              </a:r>
            </a:p>
          </p:txBody>
        </p:sp>
      </p:grpSp>
      <p:grpSp>
        <p:nvGrpSpPr>
          <p:cNvPr id="87048" name="Group 13"/>
          <p:cNvGrpSpPr>
            <a:grpSpLocks/>
          </p:cNvGrpSpPr>
          <p:nvPr/>
        </p:nvGrpSpPr>
        <p:grpSpPr bwMode="auto">
          <a:xfrm>
            <a:off x="6707188" y="4013200"/>
            <a:ext cx="2589212" cy="1169988"/>
            <a:chOff x="0" y="0"/>
            <a:chExt cx="1631" cy="737"/>
          </a:xfrm>
        </p:grpSpPr>
        <p:sp>
          <p:nvSpPr>
            <p:cNvPr id="87057" name="AutoShape 11"/>
            <p:cNvSpPr>
              <a:spLocks/>
            </p:cNvSpPr>
            <p:nvPr/>
          </p:nvSpPr>
          <p:spPr bwMode="auto">
            <a:xfrm>
              <a:off x="71" y="0"/>
              <a:ext cx="1488" cy="737"/>
            </a:xfrm>
            <a:prstGeom prst="roundRect">
              <a:avLst>
                <a:gd name="adj" fmla="val 10458"/>
              </a:avLst>
            </a:prstGeom>
            <a:solidFill>
              <a:srgbClr val="0F6D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37931725" indent="-37474525"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7058" name="Rectangle 12"/>
            <p:cNvSpPr>
              <a:spLocks/>
            </p:cNvSpPr>
            <p:nvPr/>
          </p:nvSpPr>
          <p:spPr bwMode="auto">
            <a:xfrm rot="-23097">
              <a:off x="1" y="70"/>
              <a:ext cx="16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717" bIns="0" anchor="ctr"/>
            <a:lstStyle>
              <a:lvl1pPr marL="3175"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37931725" indent="-37474525"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pt-BR" sz="18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Pesquisa de Opinião com População</a:t>
              </a:r>
            </a:p>
            <a:p>
              <a:pPr eaLnBrk="1" hangingPunct="1"/>
              <a:r>
                <a:rPr lang="en-US" altLang="pt-BR" sz="18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(1200 pessoas)</a:t>
              </a:r>
            </a:p>
          </p:txBody>
        </p:sp>
      </p:grpSp>
      <p:grpSp>
        <p:nvGrpSpPr>
          <p:cNvPr id="87049" name="Group 16"/>
          <p:cNvGrpSpPr>
            <a:grpSpLocks/>
          </p:cNvGrpSpPr>
          <p:nvPr/>
        </p:nvGrpSpPr>
        <p:grpSpPr bwMode="auto">
          <a:xfrm>
            <a:off x="9931400" y="4013200"/>
            <a:ext cx="2362200" cy="1171575"/>
            <a:chOff x="0" y="0"/>
            <a:chExt cx="1488" cy="738"/>
          </a:xfrm>
        </p:grpSpPr>
        <p:sp>
          <p:nvSpPr>
            <p:cNvPr id="87055" name="AutoShape 14"/>
            <p:cNvSpPr>
              <a:spLocks/>
            </p:cNvSpPr>
            <p:nvPr/>
          </p:nvSpPr>
          <p:spPr bwMode="auto">
            <a:xfrm>
              <a:off x="0" y="0"/>
              <a:ext cx="1488" cy="738"/>
            </a:xfrm>
            <a:prstGeom prst="roundRect">
              <a:avLst>
                <a:gd name="adj" fmla="val 10449"/>
              </a:avLst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37931725" indent="-37474525"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7056" name="Rectangle 15"/>
            <p:cNvSpPr>
              <a:spLocks/>
            </p:cNvSpPr>
            <p:nvPr/>
          </p:nvSpPr>
          <p:spPr bwMode="auto">
            <a:xfrm>
              <a:off x="35" y="101"/>
              <a:ext cx="1417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717" bIns="0" anchor="ctr"/>
            <a:lstStyle>
              <a:lvl1pPr marL="3175"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37931725" indent="-37474525"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eaLnBrk="0" hangingPunct="0"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pt-BR" sz="18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Apoio Técnico de Gestores e suas equipes da PCRJ</a:t>
              </a:r>
            </a:p>
          </p:txBody>
        </p:sp>
      </p:grpSp>
      <p:sp>
        <p:nvSpPr>
          <p:cNvPr id="87050" name="Rectangle 17"/>
          <p:cNvSpPr>
            <a:spLocks/>
          </p:cNvSpPr>
          <p:nvPr/>
        </p:nvSpPr>
        <p:spPr bwMode="auto">
          <a:xfrm>
            <a:off x="515938" y="5794375"/>
            <a:ext cx="81788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4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spcBef>
                <a:spcPts val="600"/>
              </a:spcBef>
            </a:pPr>
            <a:r>
              <a:rPr lang="en-US" altLang="pt-BR" sz="240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• O Plano Estratégico possui 2 partes:</a:t>
            </a: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ea typeface="ヒラギノ角ゴ ProN W6" pitchFamily="-84" charset="-128"/>
                <a:sym typeface="HelveticaNeueLT Std Med" pitchFamily="-84" charset="0"/>
              </a:rPr>
              <a:t/>
            </a:r>
            <a:b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ea typeface="ヒラギノ角ゴ ProN W6" pitchFamily="-84" charset="-128"/>
                <a:sym typeface="HelveticaNeueLT Std Med" pitchFamily="-84" charset="0"/>
              </a:rPr>
            </a:b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ea typeface="ヒラギノ角ゴ ProN W6" pitchFamily="-84" charset="-128"/>
                <a:sym typeface="HelveticaNeueLT Std Med" pitchFamily="-84" charset="0"/>
              </a:rPr>
              <a:t>   • Visão para Cidade em 2020;</a:t>
            </a:r>
            <a:b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ea typeface="ヒラギノ角ゴ ProN W6" pitchFamily="-84" charset="-128"/>
                <a:sym typeface="HelveticaNeueLT Std Med" pitchFamily="-84" charset="0"/>
              </a:rPr>
            </a:b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ea typeface="ヒラギノ角ゴ ProN W6" pitchFamily="-84" charset="-128"/>
                <a:sym typeface="HelveticaNeueLT Std Med" pitchFamily="-84" charset="0"/>
              </a:rPr>
              <a:t>   • Para cada Área de Resultado (10 áreas):</a:t>
            </a:r>
            <a:b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ea typeface="ヒラギノ角ゴ ProN W6" pitchFamily="-84" charset="-128"/>
                <a:sym typeface="HelveticaNeueLT Std Med" pitchFamily="-84" charset="0"/>
              </a:rPr>
            </a:b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ea typeface="ヒラギノ角ゴ ProN W6" pitchFamily="-84" charset="-128"/>
                <a:sym typeface="HelveticaNeueLT Std Med" pitchFamily="-84" charset="0"/>
              </a:rPr>
              <a:t>      • Diagnóstico</a:t>
            </a:r>
            <a:b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ea typeface="ヒラギノ角ゴ ProN W6" pitchFamily="-84" charset="-128"/>
                <a:sym typeface="HelveticaNeueLT Std Med" pitchFamily="-84" charset="0"/>
              </a:rPr>
            </a:b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ea typeface="ヒラギノ角ゴ ProN W6" pitchFamily="-84" charset="-128"/>
                <a:sym typeface="HelveticaNeueLT Std Med" pitchFamily="-84" charset="0"/>
              </a:rPr>
              <a:t>      • Diretrizes</a:t>
            </a:r>
            <a:b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ea typeface="ヒラギノ角ゴ ProN W6" pitchFamily="-84" charset="-128"/>
                <a:sym typeface="HelveticaNeueLT Std Med" pitchFamily="-84" charset="0"/>
              </a:rPr>
            </a:b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ea typeface="ヒラギノ角ゴ ProN W6" pitchFamily="-84" charset="-128"/>
                <a:sym typeface="HelveticaNeueLT Std Med" pitchFamily="-84" charset="0"/>
              </a:rPr>
              <a:t>      • Metas Setoriais;</a:t>
            </a:r>
            <a:b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ea typeface="ヒラギノ角ゴ ProN W6" pitchFamily="-84" charset="-128"/>
                <a:sym typeface="HelveticaNeueLT Std Med" pitchFamily="-84" charset="0"/>
              </a:rPr>
            </a:b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ea typeface="ヒラギノ角ゴ ProN W6" pitchFamily="-84" charset="-128"/>
                <a:sym typeface="HelveticaNeueLT Std Med" pitchFamily="-84" charset="0"/>
              </a:rPr>
              <a:t>      • Iniciativas Estratégicas com orçamento e prazo.</a:t>
            </a:r>
          </a:p>
        </p:txBody>
      </p:sp>
      <p:pic>
        <p:nvPicPr>
          <p:cNvPr id="87051" name="Picture 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25" y="5195888"/>
            <a:ext cx="29464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2" name="Rectangle 19"/>
          <p:cNvSpPr>
            <a:spLocks/>
          </p:cNvSpPr>
          <p:nvPr/>
        </p:nvSpPr>
        <p:spPr bwMode="auto">
          <a:xfrm>
            <a:off x="2636838" y="4241800"/>
            <a:ext cx="1295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4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pt-BR" sz="480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+</a:t>
            </a:r>
          </a:p>
        </p:txBody>
      </p:sp>
      <p:sp>
        <p:nvSpPr>
          <p:cNvPr id="87053" name="Rectangle 20"/>
          <p:cNvSpPr>
            <a:spLocks/>
          </p:cNvSpPr>
          <p:nvPr/>
        </p:nvSpPr>
        <p:spPr bwMode="auto">
          <a:xfrm>
            <a:off x="5824538" y="4241800"/>
            <a:ext cx="1295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4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pt-BR" sz="480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+</a:t>
            </a:r>
          </a:p>
        </p:txBody>
      </p:sp>
      <p:sp>
        <p:nvSpPr>
          <p:cNvPr id="87054" name="Rectangle 21"/>
          <p:cNvSpPr>
            <a:spLocks/>
          </p:cNvSpPr>
          <p:nvPr/>
        </p:nvSpPr>
        <p:spPr bwMode="auto">
          <a:xfrm>
            <a:off x="8923338" y="4241800"/>
            <a:ext cx="1295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4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pt-BR" sz="480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-190500" y="-10160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" name="Espaço Reservado para Texto 4"/>
          <p:cNvSpPr txBox="1">
            <a:spLocks/>
          </p:cNvSpPr>
          <p:nvPr/>
        </p:nvSpPr>
        <p:spPr bwMode="gray">
          <a:xfrm>
            <a:off x="794097" y="336264"/>
            <a:ext cx="15326791" cy="128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1pPr>
            <a:lvl2pPr marL="274638" indent="-2730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tabLst>
                <a:tab pos="285750" algn="l"/>
              </a:tabLst>
              <a:defRPr sz="1600">
                <a:solidFill>
                  <a:schemeClr val="bg2"/>
                </a:solidFill>
                <a:latin typeface="+mn-lt"/>
                <a:ea typeface="Geneva" charset="0"/>
                <a:cs typeface="Geneva"/>
              </a:defRPr>
            </a:lvl2pPr>
            <a:lvl3pPr marL="541338" indent="-26352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777777"/>
              </a:buClr>
              <a:buSzPct val="75000"/>
              <a:buFont typeface="Symbol" pitchFamily="18" charset="2"/>
              <a:buChar char="-"/>
              <a:tabLst>
                <a:tab pos="285750" algn="l"/>
              </a:tabLst>
              <a:defRPr sz="1600">
                <a:solidFill>
                  <a:schemeClr val="tx1"/>
                </a:solidFill>
                <a:latin typeface="+mn-lt"/>
                <a:ea typeface="Geneva" charset="0"/>
                <a:cs typeface="Geneva"/>
              </a:defRPr>
            </a:lvl3pPr>
            <a:lvl4pPr marL="798513" indent="-2540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777777"/>
              </a:buClr>
              <a:buSzPct val="75000"/>
              <a:buFont typeface="Symbol" pitchFamily="18" charset="2"/>
              <a:buChar char="-"/>
              <a:tabLst>
                <a:tab pos="285750" algn="l"/>
              </a:tabLst>
              <a:defRPr sz="1600">
                <a:solidFill>
                  <a:schemeClr val="tx1"/>
                </a:solidFill>
                <a:latin typeface="+mn-lt"/>
                <a:ea typeface="Geneva" charset="0"/>
                <a:cs typeface="Geneva"/>
              </a:defRPr>
            </a:lvl4pPr>
            <a:lvl5pPr marL="1071563" indent="-2698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777777"/>
              </a:buClr>
              <a:buSzPct val="75000"/>
              <a:buFont typeface="Symbol" pitchFamily="18" charset="2"/>
              <a:buChar char="-"/>
              <a:tabLst>
                <a:tab pos="285750" algn="l"/>
              </a:tabLst>
              <a:defRPr sz="1600">
                <a:solidFill>
                  <a:schemeClr val="tx1"/>
                </a:solidFill>
                <a:latin typeface="+mn-lt"/>
                <a:ea typeface="Geneva" charset="0"/>
                <a:cs typeface="Geneva"/>
              </a:defRPr>
            </a:lvl5pPr>
            <a:lvl6pPr marL="1529156" indent="-271252" algn="l" rtl="0" fontAlgn="base">
              <a:spcBef>
                <a:spcPct val="25000"/>
              </a:spcBef>
              <a:spcAft>
                <a:spcPct val="0"/>
              </a:spcAft>
              <a:buClr>
                <a:srgbClr val="777777"/>
              </a:buClr>
              <a:buSzPct val="75000"/>
              <a:buFont typeface="Symbol" pitchFamily="18" charset="2"/>
              <a:buChar char="-"/>
              <a:tabLst>
                <a:tab pos="287113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985998" indent="-271252" algn="l" rtl="0" fontAlgn="base">
              <a:spcBef>
                <a:spcPct val="25000"/>
              </a:spcBef>
              <a:spcAft>
                <a:spcPct val="0"/>
              </a:spcAft>
              <a:buClr>
                <a:srgbClr val="777777"/>
              </a:buClr>
              <a:buSzPct val="75000"/>
              <a:buFont typeface="Symbol" pitchFamily="18" charset="2"/>
              <a:buChar char="-"/>
              <a:tabLst>
                <a:tab pos="287113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442842" indent="-271252" algn="l" rtl="0" fontAlgn="base">
              <a:spcBef>
                <a:spcPct val="25000"/>
              </a:spcBef>
              <a:spcAft>
                <a:spcPct val="0"/>
              </a:spcAft>
              <a:buClr>
                <a:srgbClr val="777777"/>
              </a:buClr>
              <a:buSzPct val="75000"/>
              <a:buFont typeface="Symbol" pitchFamily="18" charset="2"/>
              <a:buChar char="-"/>
              <a:tabLst>
                <a:tab pos="287113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899685" indent="-271252" algn="l" rtl="0" fontAlgn="base">
              <a:spcBef>
                <a:spcPct val="25000"/>
              </a:spcBef>
              <a:spcAft>
                <a:spcPct val="0"/>
              </a:spcAft>
              <a:buClr>
                <a:srgbClr val="777777"/>
              </a:buClr>
              <a:buSzPct val="75000"/>
              <a:buFont typeface="Symbol" pitchFamily="18" charset="2"/>
              <a:buChar char="-"/>
              <a:tabLst>
                <a:tab pos="287113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eaLnBrk="1" latinLnBrk="0" hangingPunct="1">
              <a:lnSpc>
                <a:spcPct val="80000"/>
              </a:lnSpc>
              <a:spcBef>
                <a:spcPct val="0"/>
              </a:spcBef>
              <a:buClr>
                <a:srgbClr val="0D1467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pt-BR" sz="3800" dirty="0">
                <a:solidFill>
                  <a:srgbClr val="00BAFB"/>
                </a:solidFill>
                <a:latin typeface="HelveticaNeueLT Std Bold" pitchFamily="-84" charset="0"/>
                <a:ea typeface="ヒラギノ角ゴ ProN W3" pitchFamily="-84" charset="-128"/>
                <a:cs typeface="+mn-cs"/>
              </a:rPr>
              <a:t>Para definição dos Cargos Chave foram criados alguns critérios que consideram as particularidades da Prefeitura</a:t>
            </a:r>
          </a:p>
        </p:txBody>
      </p:sp>
      <p:grpSp>
        <p:nvGrpSpPr>
          <p:cNvPr id="23" name="Grupo 10"/>
          <p:cNvGrpSpPr>
            <a:grpSpLocks/>
          </p:cNvGrpSpPr>
          <p:nvPr/>
        </p:nvGrpSpPr>
        <p:grpSpPr bwMode="auto">
          <a:xfrm>
            <a:off x="2799408" y="2623895"/>
            <a:ext cx="5343899" cy="4108345"/>
            <a:chOff x="1342648" y="1700213"/>
            <a:chExt cx="6326565" cy="4466329"/>
          </a:xfrm>
          <a:solidFill>
            <a:srgbClr val="FFFFFF">
              <a:lumMod val="65000"/>
            </a:srgbClr>
          </a:solidFill>
          <a:effectLst/>
        </p:grpSpPr>
        <p:sp>
          <p:nvSpPr>
            <p:cNvPr id="24" name="Rectangle 2"/>
            <p:cNvSpPr>
              <a:spLocks noChangeArrowheads="1"/>
            </p:cNvSpPr>
            <p:nvPr/>
          </p:nvSpPr>
          <p:spPr bwMode="auto">
            <a:xfrm>
              <a:off x="4642203" y="3318529"/>
              <a:ext cx="3025238" cy="1334830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6E18"/>
                </a:buClr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</a:rPr>
                <a:t> Pode afetar a imagem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6E18"/>
                </a:buClr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</a:rPr>
                <a:t> Integra 	“atores</a:t>
              </a:r>
              <a:r>
                <a:rPr kumimoji="0" lang="pt-B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</a:rPr>
                <a:t>”</a:t>
              </a: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6E18"/>
                </a:buClr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</a:rPr>
                <a:t> </a:t>
              </a: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</a:rPr>
                <a:t>diferentes</a:t>
              </a:r>
            </a:p>
          </p:txBody>
        </p:sp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4642203" y="1700213"/>
              <a:ext cx="3025238" cy="143996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</a:rPr>
                <a:t> Agregar valor para </a:t>
              </a:r>
              <a:endPara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itchFamily="34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</a:rPr>
                <a:t>sociedade</a:t>
              </a:r>
              <a:endPara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itchFamily="34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</a:rPr>
                <a:t> Altos valores envolvidos</a:t>
              </a: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4643976" y="4831445"/>
              <a:ext cx="3025237" cy="1335097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606060"/>
                </a:buClr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</a:rPr>
                <a:t> Conhecimento </a:t>
              </a:r>
              <a:endPara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itchFamily="34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606060"/>
                </a:buClr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</a:rPr>
                <a:t>específico</a:t>
              </a:r>
              <a:endPara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itchFamily="34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606060"/>
                </a:buClr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</a:rPr>
                <a:t>  e aprofundado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606060"/>
                </a:buClr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</a:rPr>
                <a:t> Apoio / Suporte / Linha</a:t>
              </a: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>
              <a:off x="1342648" y="1813330"/>
              <a:ext cx="3156003" cy="1297282"/>
            </a:xfrm>
            <a:prstGeom prst="homePlate">
              <a:avLst>
                <a:gd name="adj" fmla="val 54131"/>
              </a:avLst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</a:rPr>
                <a:t>Impacto</a:t>
              </a:r>
            </a:p>
          </p:txBody>
        </p:sp>
        <p:sp>
          <p:nvSpPr>
            <p:cNvPr id="28" name="AutoShape 7"/>
            <p:cNvSpPr>
              <a:spLocks noChangeArrowheads="1"/>
            </p:cNvSpPr>
            <p:nvPr/>
          </p:nvSpPr>
          <p:spPr bwMode="auto">
            <a:xfrm>
              <a:off x="1342650" y="3362182"/>
              <a:ext cx="3156003" cy="1297282"/>
            </a:xfrm>
            <a:prstGeom prst="homePlate">
              <a:avLst>
                <a:gd name="adj" fmla="val 54131"/>
              </a:avLst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</a:rPr>
                <a:t>Imagem / </a:t>
              </a:r>
              <a:endPara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itchFamily="34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</a:rPr>
                <a:t>Influência</a:t>
              </a:r>
              <a:endPara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itchFamily="34" charset="0"/>
                <a:ea typeface="+mn-ea"/>
              </a:endParaRPr>
            </a:p>
          </p:txBody>
        </p:sp>
        <p:sp>
          <p:nvSpPr>
            <p:cNvPr id="29" name="AutoShape 9"/>
            <p:cNvSpPr>
              <a:spLocks noChangeArrowheads="1"/>
            </p:cNvSpPr>
            <p:nvPr/>
          </p:nvSpPr>
          <p:spPr bwMode="auto">
            <a:xfrm>
              <a:off x="1342648" y="4846730"/>
              <a:ext cx="3156003" cy="1297282"/>
            </a:xfrm>
            <a:prstGeom prst="homePlate">
              <a:avLst>
                <a:gd name="adj" fmla="val 54131"/>
              </a:avLst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</a:rPr>
                <a:t>Natureza da </a:t>
              </a:r>
              <a:endPara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itchFamily="34" charset="0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</a:rPr>
                <a:t>Posição</a:t>
              </a:r>
              <a:endPara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itchFamily="34" charset="0"/>
                <a:ea typeface="+mn-ea"/>
              </a:endParaRPr>
            </a:p>
          </p:txBody>
        </p:sp>
      </p:grp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12320656" y="2905743"/>
            <a:ext cx="29849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pt-BR" sz="2400" dirty="0">
                <a:solidFill>
                  <a:srgbClr val="FFFFFF"/>
                </a:solidFill>
                <a:latin typeface="Arial" pitchFamily="34" charset="0"/>
              </a:rPr>
              <a:t>Funcionários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2320656" y="3966319"/>
            <a:ext cx="1798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pt-BR" sz="2400" dirty="0">
                <a:solidFill>
                  <a:srgbClr val="FFFFFF"/>
                </a:solidFill>
                <a:latin typeface="Arial" pitchFamily="34" charset="0"/>
              </a:rPr>
              <a:t>Mapeados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12425808" y="4974431"/>
            <a:ext cx="1798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pt-BR" sz="2400" dirty="0">
                <a:solidFill>
                  <a:srgbClr val="FFFFFF"/>
                </a:solidFill>
                <a:latin typeface="Arial" pitchFamily="34" charset="0"/>
              </a:rPr>
              <a:t>Avaliados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2448480" y="6084168"/>
            <a:ext cx="1798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pt-BR" sz="2400" dirty="0">
                <a:solidFill>
                  <a:srgbClr val="FFFFFF"/>
                </a:solidFill>
                <a:latin typeface="Arial" pitchFamily="34" charset="0"/>
              </a:rPr>
              <a:t>Chaves</a:t>
            </a:r>
          </a:p>
        </p:txBody>
      </p:sp>
      <p:sp>
        <p:nvSpPr>
          <p:cNvPr id="39" name="AutoShape 21"/>
          <p:cNvSpPr>
            <a:spLocks noChangeArrowheads="1"/>
          </p:cNvSpPr>
          <p:nvPr/>
        </p:nvSpPr>
        <p:spPr bwMode="auto">
          <a:xfrm>
            <a:off x="8457257" y="4311153"/>
            <a:ext cx="537426" cy="72950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7C7C7"/>
          </a:solidFill>
          <a:ln w="9525">
            <a:solidFill>
              <a:srgbClr val="606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" name="Triângulo isósceles 1"/>
          <p:cNvSpPr/>
          <p:nvPr/>
        </p:nvSpPr>
        <p:spPr bwMode="auto">
          <a:xfrm rot="10800000">
            <a:off x="8776072" y="2583928"/>
            <a:ext cx="3528392" cy="4580359"/>
          </a:xfrm>
          <a:prstGeom prst="triangl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84" charset="0"/>
              <a:ea typeface="ヒラギノ角ゴ ProN W3" pitchFamily="-84" charset="-128"/>
              <a:cs typeface="ヒラギノ角ゴ ProN W3" pitchFamily="-84" charset="-128"/>
              <a:sym typeface="Gill Sans" pitchFamily="-84" charset="0"/>
            </a:endParaRPr>
          </a:p>
        </p:txBody>
      </p:sp>
      <p:cxnSp>
        <p:nvCxnSpPr>
          <p:cNvPr id="40" name="Conector reto 39"/>
          <p:cNvCxnSpPr/>
          <p:nvPr/>
        </p:nvCxnSpPr>
        <p:spPr bwMode="auto">
          <a:xfrm>
            <a:off x="9136112" y="3563888"/>
            <a:ext cx="2808312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>
            <a:off x="9928200" y="5652120"/>
            <a:ext cx="1224136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281" name="Conector reto 97280"/>
          <p:cNvCxnSpPr/>
          <p:nvPr/>
        </p:nvCxnSpPr>
        <p:spPr bwMode="auto">
          <a:xfrm>
            <a:off x="9496152" y="4546600"/>
            <a:ext cx="2088232" cy="2540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aixaDeTexto 2"/>
          <p:cNvSpPr txBox="1"/>
          <p:nvPr/>
        </p:nvSpPr>
        <p:spPr>
          <a:xfrm>
            <a:off x="9244124" y="285984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120.000</a:t>
            </a:r>
            <a:endParaRPr lang="pt-BR" sz="24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9244124" y="396631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900</a:t>
            </a:r>
            <a:endParaRPr lang="pt-BR" sz="24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9244124" y="490242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313</a:t>
            </a:r>
            <a:endParaRPr lang="pt-BR" sz="24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9244124" y="598254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144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0" y="4226620"/>
            <a:ext cx="2090738" cy="1045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91566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rgbClr val="0C41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1379" name="Rectangle 2"/>
          <p:cNvSpPr>
            <a:spLocks/>
          </p:cNvSpPr>
          <p:nvPr/>
        </p:nvSpPr>
        <p:spPr bwMode="auto">
          <a:xfrm>
            <a:off x="-63500" y="-180528"/>
            <a:ext cx="163195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101381" name="Rectangle 4"/>
          <p:cNvSpPr>
            <a:spLocks/>
          </p:cNvSpPr>
          <p:nvPr/>
        </p:nvSpPr>
        <p:spPr bwMode="auto">
          <a:xfrm>
            <a:off x="1287240" y="5499148"/>
            <a:ext cx="511256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marL="0" indent="0" algn="l" eaLnBrk="1" hangingPunct="1"/>
            <a:r>
              <a:rPr lang="en-US" altLang="pt-BR" sz="4000" dirty="0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143 </a:t>
            </a:r>
            <a:r>
              <a:rPr lang="en-US" altLang="pt-BR" sz="4000" dirty="0" err="1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Líderes</a:t>
            </a:r>
            <a:r>
              <a:rPr lang="en-US" altLang="pt-BR" sz="4000" dirty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 </a:t>
            </a:r>
            <a:r>
              <a:rPr lang="en-US" altLang="pt-BR" sz="4000" dirty="0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Cariocas</a:t>
            </a:r>
            <a:endParaRPr lang="en-US" altLang="pt-BR" sz="4000" dirty="0">
              <a:solidFill>
                <a:srgbClr val="FFFFFF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sp>
        <p:nvSpPr>
          <p:cNvPr id="101382" name="Rectangle 5"/>
          <p:cNvSpPr>
            <a:spLocks/>
          </p:cNvSpPr>
          <p:nvPr/>
        </p:nvSpPr>
        <p:spPr bwMode="auto">
          <a:xfrm>
            <a:off x="8272016" y="5238377"/>
            <a:ext cx="7776864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4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spcBef>
                <a:spcPts val="800"/>
              </a:spcBef>
            </a:pPr>
            <a:r>
              <a:rPr lang="en-US" altLang="pt-BR" sz="3600" dirty="0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144 </a:t>
            </a:r>
            <a:r>
              <a:rPr lang="en-US" altLang="pt-BR" sz="3600" dirty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Cargos </a:t>
            </a:r>
            <a:endParaRPr lang="en-US" altLang="pt-BR" sz="3600" dirty="0" smtClean="0">
              <a:solidFill>
                <a:srgbClr val="FFFFFF"/>
              </a:solidFill>
              <a:latin typeface="HelveticaNeueLT Std Bold" pitchFamily="-84" charset="0"/>
              <a:sym typeface="HelveticaNeueLT Std Bold" pitchFamily="-84" charset="0"/>
            </a:endParaRPr>
          </a:p>
          <a:p>
            <a:pPr algn="l" eaLnBrk="1" hangingPunct="1">
              <a:spcBef>
                <a:spcPts val="800"/>
              </a:spcBef>
            </a:pPr>
            <a:r>
              <a:rPr lang="en-US" altLang="pt-BR" sz="3600" dirty="0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~ 289 </a:t>
            </a:r>
            <a:r>
              <a:rPr lang="en-US" altLang="pt-BR" sz="3600" dirty="0" err="1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Ocupantes</a:t>
            </a:r>
            <a:r>
              <a:rPr lang="en-US" altLang="pt-BR" sz="3600" dirty="0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 Cargos + </a:t>
            </a:r>
            <a:r>
              <a:rPr lang="en-US" altLang="pt-BR" sz="3600" dirty="0" err="1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Diretores</a:t>
            </a:r>
            <a:r>
              <a:rPr lang="en-US" altLang="pt-BR" sz="3600" dirty="0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 </a:t>
            </a:r>
            <a:r>
              <a:rPr lang="en-US" altLang="pt-BR" sz="3600" dirty="0" err="1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Escolas</a:t>
            </a:r>
            <a:endParaRPr lang="en-US" altLang="pt-BR" sz="3600" dirty="0">
              <a:solidFill>
                <a:srgbClr val="FFFFFF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pic>
        <p:nvPicPr>
          <p:cNvPr id="1013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96" y="2961902"/>
            <a:ext cx="3724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344024" y="3288630"/>
            <a:ext cx="6917278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Cargos Estratégicos</a:t>
            </a:r>
            <a:endParaRPr lang="pt-BR" sz="54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Espaço Reservado para Texto 4"/>
          <p:cNvSpPr txBox="1">
            <a:spLocks/>
          </p:cNvSpPr>
          <p:nvPr/>
        </p:nvSpPr>
        <p:spPr bwMode="gray">
          <a:xfrm>
            <a:off x="794097" y="336264"/>
            <a:ext cx="15326791" cy="128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32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1pPr>
            <a:lvl2pPr marL="274638" indent="-2730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tabLst>
                <a:tab pos="285750" algn="l"/>
              </a:tabLst>
              <a:defRPr sz="1600">
                <a:solidFill>
                  <a:schemeClr val="bg2"/>
                </a:solidFill>
                <a:latin typeface="+mn-lt"/>
                <a:ea typeface="Geneva" charset="0"/>
                <a:cs typeface="Geneva"/>
              </a:defRPr>
            </a:lvl2pPr>
            <a:lvl3pPr marL="541338" indent="-26352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777777"/>
              </a:buClr>
              <a:buSzPct val="75000"/>
              <a:buFont typeface="Symbol" pitchFamily="18" charset="2"/>
              <a:buChar char="-"/>
              <a:tabLst>
                <a:tab pos="285750" algn="l"/>
              </a:tabLst>
              <a:defRPr sz="1600">
                <a:solidFill>
                  <a:schemeClr val="tx1"/>
                </a:solidFill>
                <a:latin typeface="+mn-lt"/>
                <a:ea typeface="Geneva" charset="0"/>
                <a:cs typeface="Geneva"/>
              </a:defRPr>
            </a:lvl3pPr>
            <a:lvl4pPr marL="798513" indent="-2540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777777"/>
              </a:buClr>
              <a:buSzPct val="75000"/>
              <a:buFont typeface="Symbol" pitchFamily="18" charset="2"/>
              <a:buChar char="-"/>
              <a:tabLst>
                <a:tab pos="285750" algn="l"/>
              </a:tabLst>
              <a:defRPr sz="1600">
                <a:solidFill>
                  <a:schemeClr val="tx1"/>
                </a:solidFill>
                <a:latin typeface="+mn-lt"/>
                <a:ea typeface="Geneva" charset="0"/>
                <a:cs typeface="Geneva"/>
              </a:defRPr>
            </a:lvl4pPr>
            <a:lvl5pPr marL="1071563" indent="-2698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777777"/>
              </a:buClr>
              <a:buSzPct val="75000"/>
              <a:buFont typeface="Symbol" pitchFamily="18" charset="2"/>
              <a:buChar char="-"/>
              <a:tabLst>
                <a:tab pos="285750" algn="l"/>
              </a:tabLst>
              <a:defRPr sz="1600">
                <a:solidFill>
                  <a:schemeClr val="tx1"/>
                </a:solidFill>
                <a:latin typeface="+mn-lt"/>
                <a:ea typeface="Geneva" charset="0"/>
                <a:cs typeface="Geneva"/>
              </a:defRPr>
            </a:lvl5pPr>
            <a:lvl6pPr marL="1529156" indent="-271252" algn="l" rtl="0" fontAlgn="base">
              <a:spcBef>
                <a:spcPct val="25000"/>
              </a:spcBef>
              <a:spcAft>
                <a:spcPct val="0"/>
              </a:spcAft>
              <a:buClr>
                <a:srgbClr val="777777"/>
              </a:buClr>
              <a:buSzPct val="75000"/>
              <a:buFont typeface="Symbol" pitchFamily="18" charset="2"/>
              <a:buChar char="-"/>
              <a:tabLst>
                <a:tab pos="287113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1985998" indent="-271252" algn="l" rtl="0" fontAlgn="base">
              <a:spcBef>
                <a:spcPct val="25000"/>
              </a:spcBef>
              <a:spcAft>
                <a:spcPct val="0"/>
              </a:spcAft>
              <a:buClr>
                <a:srgbClr val="777777"/>
              </a:buClr>
              <a:buSzPct val="75000"/>
              <a:buFont typeface="Symbol" pitchFamily="18" charset="2"/>
              <a:buChar char="-"/>
              <a:tabLst>
                <a:tab pos="287113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2442842" indent="-271252" algn="l" rtl="0" fontAlgn="base">
              <a:spcBef>
                <a:spcPct val="25000"/>
              </a:spcBef>
              <a:spcAft>
                <a:spcPct val="0"/>
              </a:spcAft>
              <a:buClr>
                <a:srgbClr val="777777"/>
              </a:buClr>
              <a:buSzPct val="75000"/>
              <a:buFont typeface="Symbol" pitchFamily="18" charset="2"/>
              <a:buChar char="-"/>
              <a:tabLst>
                <a:tab pos="287113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2899685" indent="-271252" algn="l" rtl="0" fontAlgn="base">
              <a:spcBef>
                <a:spcPct val="25000"/>
              </a:spcBef>
              <a:spcAft>
                <a:spcPct val="0"/>
              </a:spcAft>
              <a:buClr>
                <a:srgbClr val="777777"/>
              </a:buClr>
              <a:buSzPct val="75000"/>
              <a:buFont typeface="Symbol" pitchFamily="18" charset="2"/>
              <a:buChar char="-"/>
              <a:tabLst>
                <a:tab pos="287113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eaLnBrk="1" latinLnBrk="0" hangingPunct="1">
              <a:lnSpc>
                <a:spcPct val="80000"/>
              </a:lnSpc>
              <a:spcBef>
                <a:spcPct val="0"/>
              </a:spcBef>
              <a:buClr>
                <a:srgbClr val="0D1467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pt-BR" sz="3800" dirty="0" smtClean="0">
                <a:solidFill>
                  <a:srgbClr val="00BAFB"/>
                </a:solidFill>
                <a:latin typeface="HelveticaNeueLT Std Bold" pitchFamily="-84" charset="0"/>
                <a:ea typeface="ヒラギノ角ゴ ProN W3" pitchFamily="-84" charset="-128"/>
                <a:cs typeface="+mn-cs"/>
              </a:rPr>
              <a:t>Logo, temos 2 grupos de Liderança ......</a:t>
            </a:r>
            <a:endParaRPr lang="pt-BR" sz="3800" dirty="0">
              <a:solidFill>
                <a:srgbClr val="00BAFB"/>
              </a:solidFill>
              <a:latin typeface="HelveticaNeueLT Std Bold" pitchFamily="-84" charset="0"/>
              <a:ea typeface="ヒラギノ角ゴ ProN W3" pitchFamily="-8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2327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-224928" y="-10852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4" name="Rectangle 3"/>
          <p:cNvSpPr>
            <a:spLocks/>
          </p:cNvSpPr>
          <p:nvPr/>
        </p:nvSpPr>
        <p:spPr bwMode="auto">
          <a:xfrm>
            <a:off x="2215060" y="4200252"/>
            <a:ext cx="12687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77" bIns="0"/>
          <a:lstStyle>
            <a:lvl1pPr marL="317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48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CARGOS ESTRATÉGICOS</a:t>
            </a:r>
            <a:endParaRPr lang="en-US" altLang="pt-BR" sz="3600" dirty="0">
              <a:solidFill>
                <a:srgbClr val="FFFFFF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sp>
        <p:nvSpPr>
          <p:cNvPr id="97285" name="Rectangle 4"/>
          <p:cNvSpPr>
            <a:spLocks/>
          </p:cNvSpPr>
          <p:nvPr/>
        </p:nvSpPr>
        <p:spPr bwMode="auto">
          <a:xfrm>
            <a:off x="2216150" y="1917700"/>
            <a:ext cx="94361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48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LÍDERES CARIOCAS</a:t>
            </a:r>
            <a:endParaRPr lang="en-US" altLang="pt-BR" sz="4800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sp>
        <p:nvSpPr>
          <p:cNvPr id="97286" name="Rectangle 5"/>
          <p:cNvSpPr>
            <a:spLocks/>
          </p:cNvSpPr>
          <p:nvPr/>
        </p:nvSpPr>
        <p:spPr bwMode="auto">
          <a:xfrm>
            <a:off x="1187450" y="1768475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640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1</a:t>
            </a:r>
          </a:p>
        </p:txBody>
      </p:sp>
      <p:sp>
        <p:nvSpPr>
          <p:cNvPr id="97287" name="Rectangle 6"/>
          <p:cNvSpPr>
            <a:spLocks/>
          </p:cNvSpPr>
          <p:nvPr/>
        </p:nvSpPr>
        <p:spPr bwMode="auto">
          <a:xfrm>
            <a:off x="1151435" y="3993877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6400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2</a:t>
            </a:r>
          </a:p>
        </p:txBody>
      </p:sp>
      <p:sp>
        <p:nvSpPr>
          <p:cNvPr id="97288" name="Rectangle 7"/>
          <p:cNvSpPr>
            <a:spLocks/>
          </p:cNvSpPr>
          <p:nvPr/>
        </p:nvSpPr>
        <p:spPr bwMode="auto">
          <a:xfrm>
            <a:off x="1185863" y="6169025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19075" indent="-179388" algn="l"/>
            <a:r>
              <a:rPr lang="en-US" altLang="pt-BR" sz="6400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3</a:t>
            </a:r>
          </a:p>
        </p:txBody>
      </p:sp>
      <p:sp>
        <p:nvSpPr>
          <p:cNvPr id="97289" name="Rectangle 8"/>
          <p:cNvSpPr>
            <a:spLocks/>
          </p:cNvSpPr>
          <p:nvPr/>
        </p:nvSpPr>
        <p:spPr bwMode="auto">
          <a:xfrm>
            <a:off x="2247900" y="6311900"/>
            <a:ext cx="8394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77" bIns="0"/>
          <a:lstStyle/>
          <a:p>
            <a:pPr marL="3175" algn="l"/>
            <a:r>
              <a:rPr lang="en-US" altLang="pt-BR" sz="48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CICLO DE GENTE</a:t>
            </a:r>
            <a:endParaRPr lang="en-US" altLang="pt-BR" sz="4800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16" y="0"/>
            <a:ext cx="5437196" cy="1825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37238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-224928" y="-10852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4" name="Rectangle 3"/>
          <p:cNvSpPr>
            <a:spLocks/>
          </p:cNvSpPr>
          <p:nvPr/>
        </p:nvSpPr>
        <p:spPr bwMode="auto">
          <a:xfrm>
            <a:off x="2215060" y="4200252"/>
            <a:ext cx="12687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77" bIns="0"/>
          <a:lstStyle>
            <a:lvl1pPr marL="317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4800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CARGOS ESTRATÉGICOS</a:t>
            </a:r>
          </a:p>
        </p:txBody>
      </p:sp>
      <p:sp>
        <p:nvSpPr>
          <p:cNvPr id="97285" name="Rectangle 4"/>
          <p:cNvSpPr>
            <a:spLocks/>
          </p:cNvSpPr>
          <p:nvPr/>
        </p:nvSpPr>
        <p:spPr bwMode="auto">
          <a:xfrm>
            <a:off x="2216150" y="1917700"/>
            <a:ext cx="94361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48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LÍDERES CARIOCAS</a:t>
            </a:r>
            <a:endParaRPr lang="en-US" altLang="pt-BR" sz="4800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sp>
        <p:nvSpPr>
          <p:cNvPr id="97286" name="Rectangle 5"/>
          <p:cNvSpPr>
            <a:spLocks/>
          </p:cNvSpPr>
          <p:nvPr/>
        </p:nvSpPr>
        <p:spPr bwMode="auto">
          <a:xfrm>
            <a:off x="1187450" y="1768475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6400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1</a:t>
            </a:r>
          </a:p>
        </p:txBody>
      </p:sp>
      <p:sp>
        <p:nvSpPr>
          <p:cNvPr id="97287" name="Rectangle 6"/>
          <p:cNvSpPr>
            <a:spLocks/>
          </p:cNvSpPr>
          <p:nvPr/>
        </p:nvSpPr>
        <p:spPr bwMode="auto">
          <a:xfrm>
            <a:off x="1151435" y="3993877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9075" indent="-1793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6400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2</a:t>
            </a:r>
          </a:p>
        </p:txBody>
      </p:sp>
      <p:sp>
        <p:nvSpPr>
          <p:cNvPr id="97288" name="Rectangle 7"/>
          <p:cNvSpPr>
            <a:spLocks/>
          </p:cNvSpPr>
          <p:nvPr/>
        </p:nvSpPr>
        <p:spPr bwMode="auto">
          <a:xfrm>
            <a:off x="1185863" y="6169025"/>
            <a:ext cx="63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19075" indent="-179388" algn="l"/>
            <a:r>
              <a:rPr lang="en-US" altLang="pt-BR" sz="6400" dirty="0">
                <a:solidFill>
                  <a:schemeClr val="bg1"/>
                </a:solidFill>
                <a:latin typeface="HelveticaNeueLT Std Bold" pitchFamily="-84" charset="0"/>
                <a:sym typeface="HelveticaNeueLT Std Bold" pitchFamily="-84" charset="0"/>
              </a:rPr>
              <a:t>3</a:t>
            </a:r>
          </a:p>
        </p:txBody>
      </p:sp>
      <p:sp>
        <p:nvSpPr>
          <p:cNvPr id="97289" name="Rectangle 8"/>
          <p:cNvSpPr>
            <a:spLocks/>
          </p:cNvSpPr>
          <p:nvPr/>
        </p:nvSpPr>
        <p:spPr bwMode="auto">
          <a:xfrm>
            <a:off x="2247900" y="6311900"/>
            <a:ext cx="8394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77" bIns="0"/>
          <a:lstStyle/>
          <a:p>
            <a:pPr marL="3175" algn="l"/>
            <a:r>
              <a:rPr lang="en-US" altLang="pt-BR" sz="4800" dirty="0" smtClean="0">
                <a:solidFill>
                  <a:schemeClr val="bg1"/>
                </a:solidFill>
                <a:latin typeface="HelveticaNeueLT Std Bold" pitchFamily="-84" charset="0"/>
                <a:sym typeface="HelveticaNeueLT Std Bold" pitchFamily="-84" charset="0"/>
              </a:rPr>
              <a:t>CICLO DE GENTE</a:t>
            </a:r>
            <a:endParaRPr lang="en-US" altLang="pt-BR" sz="4800" dirty="0">
              <a:solidFill>
                <a:schemeClr val="bg1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16" y="0"/>
            <a:ext cx="5437196" cy="1825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17901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-224928" y="-10852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1791296" y="444499"/>
            <a:ext cx="1267350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Metas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Individuais</a:t>
            </a:r>
            <a:endParaRPr lang="en-US" altLang="pt-BR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66688" y="1477963"/>
            <a:ext cx="15594160" cy="85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lvl="2" algn="l" defTabSz="912813">
              <a:lnSpc>
                <a:spcPct val="150000"/>
              </a:lnSpc>
              <a:spcBef>
                <a:spcPts val="600"/>
              </a:spcBef>
              <a:buClr>
                <a:srgbClr val="00B7F1"/>
              </a:buClr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HelveticaNeueLT Std"/>
              </a:rPr>
              <a:t>Desdobramento das Metas</a:t>
            </a:r>
          </a:p>
          <a:p>
            <a:pPr marL="457200" lvl="2" algn="l" defTabSz="912813">
              <a:lnSpc>
                <a:spcPct val="150000"/>
              </a:lnSpc>
              <a:spcBef>
                <a:spcPts val="600"/>
              </a:spcBef>
              <a:buClr>
                <a:srgbClr val="00B7F1"/>
              </a:buClr>
              <a:defRPr/>
            </a:pPr>
            <a:endParaRPr lang="pt-BR" sz="2400" b="1" dirty="0">
              <a:solidFill>
                <a:schemeClr val="bg1"/>
              </a:solidFill>
              <a:latin typeface="HelveticaNeueLT Std"/>
            </a:endParaRPr>
          </a:p>
          <a:p>
            <a:pPr lvl="2" indent="-457200" algn="l" defTabSz="912813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t-BR" sz="2800" dirty="0" smtClean="0">
                <a:solidFill>
                  <a:schemeClr val="bg1"/>
                </a:solidFill>
                <a:latin typeface="HelveticaNeueLT Std"/>
              </a:rPr>
              <a:t>Possibilidade de Adicionais </a:t>
            </a:r>
            <a:r>
              <a:rPr lang="pt-BR" sz="2800" b="1" dirty="0" smtClean="0">
                <a:solidFill>
                  <a:schemeClr val="bg1"/>
                </a:solidFill>
                <a:latin typeface="HelveticaNeueLT Std"/>
              </a:rPr>
              <a:t>2 Salários Remuneração Variável</a:t>
            </a:r>
          </a:p>
          <a:p>
            <a:pPr lvl="2" indent="-457200" algn="l" defTabSz="912813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t-BR" sz="2800" dirty="0" smtClean="0">
                <a:solidFill>
                  <a:schemeClr val="bg1"/>
                </a:solidFill>
                <a:latin typeface="HelveticaNeueLT Std"/>
              </a:rPr>
              <a:t>Metas tem que ser </a:t>
            </a:r>
            <a:r>
              <a:rPr lang="pt-BR" sz="2800" b="1" dirty="0" smtClean="0">
                <a:solidFill>
                  <a:schemeClr val="bg1"/>
                </a:solidFill>
                <a:latin typeface="HelveticaNeueLT Std"/>
              </a:rPr>
              <a:t>Desafiadora</a:t>
            </a:r>
            <a:r>
              <a:rPr lang="pt-BR" sz="2800" dirty="0" smtClean="0">
                <a:solidFill>
                  <a:schemeClr val="bg1"/>
                </a:solidFill>
                <a:latin typeface="HelveticaNeueLT Std"/>
              </a:rPr>
              <a:t> </a:t>
            </a:r>
          </a:p>
          <a:p>
            <a:pPr lvl="2" indent="-457200" algn="l" defTabSz="912813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HelveticaNeueLT Std"/>
              </a:rPr>
              <a:t>Contribuir</a:t>
            </a:r>
            <a:r>
              <a:rPr lang="pt-BR" sz="2800" dirty="0" smtClean="0">
                <a:solidFill>
                  <a:schemeClr val="bg1"/>
                </a:solidFill>
                <a:latin typeface="HelveticaNeueLT Std"/>
              </a:rPr>
              <a:t> para a PASTA / Planejamento Estratégico </a:t>
            </a:r>
          </a:p>
          <a:p>
            <a:pPr lvl="2" indent="-457200" algn="l" defTabSz="912813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t-BR" sz="2800" dirty="0" smtClean="0">
                <a:solidFill>
                  <a:schemeClr val="bg1"/>
                </a:solidFill>
                <a:latin typeface="HelveticaNeueLT Std"/>
              </a:rPr>
              <a:t>Deve Ser </a:t>
            </a:r>
            <a:r>
              <a:rPr lang="pt-BR" sz="2800" b="1" dirty="0" smtClean="0">
                <a:solidFill>
                  <a:schemeClr val="bg1"/>
                </a:solidFill>
                <a:latin typeface="HelveticaNeueLT Std"/>
              </a:rPr>
              <a:t>Validada</a:t>
            </a:r>
            <a:r>
              <a:rPr lang="pt-BR" sz="2800" dirty="0" smtClean="0">
                <a:solidFill>
                  <a:schemeClr val="bg1"/>
                </a:solidFill>
                <a:latin typeface="HelveticaNeueLT Std"/>
              </a:rPr>
              <a:t> pelo Secretario / Presidente do Órgão</a:t>
            </a:r>
          </a:p>
          <a:p>
            <a:pPr lvl="2" indent="-457200" algn="l" defTabSz="912813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t-BR" sz="2800" dirty="0">
                <a:solidFill>
                  <a:schemeClr val="bg1"/>
                </a:solidFill>
                <a:latin typeface="HelveticaNeueLT Std"/>
              </a:rPr>
              <a:t>Publicada </a:t>
            </a:r>
            <a:r>
              <a:rPr lang="pt-BR" sz="2800" b="1" dirty="0">
                <a:solidFill>
                  <a:schemeClr val="bg1"/>
                </a:solidFill>
                <a:latin typeface="HelveticaNeueLT Std"/>
              </a:rPr>
              <a:t>em Diário Oficial </a:t>
            </a:r>
            <a:r>
              <a:rPr lang="pt-BR" sz="2800" dirty="0">
                <a:solidFill>
                  <a:schemeClr val="bg1"/>
                </a:solidFill>
                <a:latin typeface="HelveticaNeueLT Std"/>
              </a:rPr>
              <a:t>30 dias após Fechamento do Acordo de Resultados </a:t>
            </a:r>
          </a:p>
          <a:p>
            <a:pPr lvl="2" indent="-457200" algn="l" defTabSz="912813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HelveticaNeueLT Std"/>
              </a:rPr>
              <a:t>Plano de Ação </a:t>
            </a:r>
            <a:r>
              <a:rPr lang="pt-BR" sz="2800" dirty="0" smtClean="0">
                <a:solidFill>
                  <a:schemeClr val="bg1"/>
                </a:solidFill>
                <a:latin typeface="HelveticaNeueLT Std"/>
              </a:rPr>
              <a:t>Elaborado</a:t>
            </a:r>
          </a:p>
          <a:p>
            <a:pPr lvl="2" indent="-457200" algn="l" defTabSz="912813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HelveticaNeueLT Std"/>
              </a:rPr>
              <a:t>Monitorada</a:t>
            </a:r>
            <a:r>
              <a:rPr lang="pt-BR" sz="2800" dirty="0" smtClean="0">
                <a:solidFill>
                  <a:schemeClr val="bg1"/>
                </a:solidFill>
                <a:latin typeface="HelveticaNeueLT Std"/>
              </a:rPr>
              <a:t> e Acompanhada frequentemente</a:t>
            </a:r>
          </a:p>
          <a:p>
            <a:pPr lvl="2" indent="-457200" algn="l" defTabSz="912813">
              <a:lnSpc>
                <a:spcPct val="15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t-BR" sz="2800" dirty="0" smtClean="0">
                <a:solidFill>
                  <a:schemeClr val="bg1"/>
                </a:solidFill>
                <a:latin typeface="HelveticaNeueLT Std"/>
              </a:rPr>
              <a:t>Poderá ser </a:t>
            </a:r>
            <a:r>
              <a:rPr lang="pt-BR" sz="2800" b="1" dirty="0" smtClean="0">
                <a:solidFill>
                  <a:schemeClr val="bg1"/>
                </a:solidFill>
                <a:latin typeface="HelveticaNeueLT Std"/>
              </a:rPr>
              <a:t>Auditada</a:t>
            </a:r>
          </a:p>
          <a:p>
            <a:pPr marL="457200" lvl="2" algn="l" defTabSz="912813">
              <a:lnSpc>
                <a:spcPct val="150000"/>
              </a:lnSpc>
              <a:spcBef>
                <a:spcPts val="600"/>
              </a:spcBef>
              <a:buClr>
                <a:srgbClr val="00B7F1"/>
              </a:buClr>
              <a:defRPr/>
            </a:pPr>
            <a:endParaRPr lang="pt-BR" sz="1600" dirty="0">
              <a:solidFill>
                <a:srgbClr val="606060"/>
              </a:solidFill>
              <a:latin typeface="Arial" pitchFamily="34" charset="0"/>
            </a:endParaRPr>
          </a:p>
          <a:p>
            <a:pPr marL="457200" lvl="2" algn="l" defTabSz="912813">
              <a:lnSpc>
                <a:spcPct val="150000"/>
              </a:lnSpc>
              <a:spcBef>
                <a:spcPts val="600"/>
              </a:spcBef>
              <a:buClr>
                <a:srgbClr val="00B7F1"/>
              </a:buClr>
              <a:defRPr/>
            </a:pPr>
            <a:endParaRPr lang="pt-BR" sz="1600" dirty="0">
              <a:solidFill>
                <a:srgbClr val="606060"/>
              </a:solidFill>
              <a:latin typeface="Arial" pitchFamily="34" charset="0"/>
            </a:endParaRPr>
          </a:p>
          <a:p>
            <a:pPr marL="457200" lvl="2" algn="l" defTabSz="912813">
              <a:lnSpc>
                <a:spcPct val="150000"/>
              </a:lnSpc>
              <a:spcBef>
                <a:spcPts val="600"/>
              </a:spcBef>
              <a:buClr>
                <a:srgbClr val="00B7F1"/>
              </a:buClr>
              <a:defRPr/>
            </a:pPr>
            <a:endParaRPr lang="pt-BR" sz="1600" dirty="0">
              <a:solidFill>
                <a:srgbClr val="606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8904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-190451" y="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166688" y="1477963"/>
            <a:ext cx="15594160" cy="817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lvl="2" algn="l" defTabSz="912813">
              <a:lnSpc>
                <a:spcPct val="150000"/>
              </a:lnSpc>
              <a:spcBef>
                <a:spcPts val="600"/>
              </a:spcBef>
              <a:buClr>
                <a:srgbClr val="00B7F1"/>
              </a:buClr>
              <a:defRPr/>
            </a:pPr>
            <a:r>
              <a:rPr lang="pt-BR" sz="2400" b="1" dirty="0">
                <a:solidFill>
                  <a:schemeClr val="bg1"/>
                </a:solidFill>
                <a:latin typeface="HelveticaNeueLT Std"/>
              </a:rPr>
              <a:t>Reunião de Gente </a:t>
            </a:r>
            <a:r>
              <a:rPr lang="pt-BR" sz="2400" b="1" dirty="0" smtClean="0">
                <a:solidFill>
                  <a:schemeClr val="bg1"/>
                </a:solidFill>
                <a:latin typeface="HelveticaNeueLT Std"/>
              </a:rPr>
              <a:t>–Todas </a:t>
            </a:r>
            <a:r>
              <a:rPr lang="pt-BR" sz="2400" b="1" dirty="0">
                <a:solidFill>
                  <a:schemeClr val="bg1"/>
                </a:solidFill>
                <a:latin typeface="HelveticaNeueLT Std"/>
              </a:rPr>
              <a:t>as </a:t>
            </a:r>
            <a:r>
              <a:rPr lang="pt-BR" sz="2400" b="1" dirty="0" smtClean="0">
                <a:solidFill>
                  <a:schemeClr val="bg1"/>
                </a:solidFill>
                <a:latin typeface="HelveticaNeueLT Std"/>
              </a:rPr>
              <a:t>Pastas </a:t>
            </a:r>
          </a:p>
          <a:p>
            <a:pPr marL="457200" lvl="2" algn="l" defTabSz="912813">
              <a:lnSpc>
                <a:spcPct val="150000"/>
              </a:lnSpc>
              <a:spcBef>
                <a:spcPts val="600"/>
              </a:spcBef>
              <a:buClr>
                <a:srgbClr val="0D1467"/>
              </a:buClr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HelveticaNeueLT Std"/>
              </a:rPr>
              <a:t>1º Passo</a:t>
            </a:r>
          </a:p>
          <a:p>
            <a:pPr marL="742950" lvl="2" indent="-285750" algn="l" defTabSz="912813">
              <a:lnSpc>
                <a:spcPct val="150000"/>
              </a:lnSpc>
              <a:spcBef>
                <a:spcPts val="600"/>
              </a:spcBef>
              <a:buClr>
                <a:srgbClr val="0D1467"/>
              </a:buClr>
              <a:buFont typeface="Wingdings" pitchFamily="2" charset="2"/>
              <a:buChar char="ü"/>
              <a:defRPr/>
            </a:pPr>
            <a:r>
              <a:rPr lang="pt-BR" sz="2000" dirty="0" smtClean="0">
                <a:solidFill>
                  <a:schemeClr val="bg1"/>
                </a:solidFill>
                <a:latin typeface="HelveticaNeueLT Std"/>
              </a:rPr>
              <a:t>Ficha </a:t>
            </a:r>
            <a:r>
              <a:rPr lang="pt-BR" sz="2000" dirty="0">
                <a:solidFill>
                  <a:schemeClr val="bg1"/>
                </a:solidFill>
                <a:latin typeface="HelveticaNeueLT Std"/>
              </a:rPr>
              <a:t>do Avaliado (Histórico Profissional, Acadêmico</a:t>
            </a:r>
            <a:r>
              <a:rPr lang="pt-BR" sz="2000" dirty="0" smtClean="0">
                <a:solidFill>
                  <a:schemeClr val="bg1"/>
                </a:solidFill>
                <a:latin typeface="HelveticaNeueLT Std"/>
              </a:rPr>
              <a:t>, Línguas, Pontos Fortes , a Desenvolver)</a:t>
            </a:r>
            <a:endParaRPr lang="pt-BR" sz="2000" dirty="0">
              <a:solidFill>
                <a:schemeClr val="bg1"/>
              </a:solidFill>
              <a:latin typeface="HelveticaNeueLT Std"/>
            </a:endParaRPr>
          </a:p>
          <a:p>
            <a:pPr marL="742950" lvl="2" indent="-285750" algn="l" defTabSz="912813">
              <a:lnSpc>
                <a:spcPct val="150000"/>
              </a:lnSpc>
              <a:spcBef>
                <a:spcPts val="600"/>
              </a:spcBef>
              <a:buClr>
                <a:srgbClr val="0D1467"/>
              </a:buClr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  <a:latin typeface="HelveticaNeueLT Std"/>
              </a:rPr>
              <a:t>Avaliação Competência pelo Gestor</a:t>
            </a:r>
          </a:p>
          <a:p>
            <a:pPr marL="742950" lvl="2" indent="-285750" algn="l" defTabSz="912813">
              <a:lnSpc>
                <a:spcPct val="150000"/>
              </a:lnSpc>
              <a:spcBef>
                <a:spcPts val="600"/>
              </a:spcBef>
              <a:buClr>
                <a:srgbClr val="0D1467"/>
              </a:buClr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  <a:latin typeface="HelveticaNeueLT Std"/>
              </a:rPr>
              <a:t>Avaliação Resultado</a:t>
            </a:r>
          </a:p>
          <a:p>
            <a:pPr marL="742950" lvl="2" indent="-285750" algn="l" defTabSz="912813">
              <a:lnSpc>
                <a:spcPct val="150000"/>
              </a:lnSpc>
              <a:spcBef>
                <a:spcPts val="600"/>
              </a:spcBef>
              <a:buClr>
                <a:srgbClr val="0D1467"/>
              </a:buClr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  <a:latin typeface="HelveticaNeueLT Std"/>
              </a:rPr>
              <a:t>Avaliação Final pelo Titular da Pasta  - Reunião de Gente acontece com o Secretário ou Presidente </a:t>
            </a:r>
          </a:p>
          <a:p>
            <a:pPr marL="1371600" lvl="4" algn="l" defTabSz="912813">
              <a:lnSpc>
                <a:spcPct val="150000"/>
              </a:lnSpc>
              <a:spcBef>
                <a:spcPts val="600"/>
              </a:spcBef>
              <a:buClr>
                <a:srgbClr val="0D1467"/>
              </a:buClr>
              <a:defRPr/>
            </a:pPr>
            <a:r>
              <a:rPr lang="pt-BR" sz="1600" dirty="0">
                <a:solidFill>
                  <a:schemeClr val="bg1"/>
                </a:solidFill>
                <a:latin typeface="HelveticaNeueLT Std"/>
              </a:rPr>
              <a:t>A – Tem Potencial para ser Promovido ou assumir Maiores Responsabilidades em 18 meses</a:t>
            </a:r>
          </a:p>
          <a:p>
            <a:pPr marL="1371600" lvl="4" algn="l" defTabSz="912813">
              <a:lnSpc>
                <a:spcPct val="150000"/>
              </a:lnSpc>
              <a:spcBef>
                <a:spcPts val="600"/>
              </a:spcBef>
              <a:buClr>
                <a:srgbClr val="0D1467"/>
              </a:buClr>
              <a:defRPr/>
            </a:pPr>
            <a:r>
              <a:rPr lang="pt-BR" sz="1600" dirty="0">
                <a:solidFill>
                  <a:schemeClr val="bg1"/>
                </a:solidFill>
                <a:latin typeface="HelveticaNeueLT Std"/>
              </a:rPr>
              <a:t>B – Fica onde Está nos Próximos 18 Meses</a:t>
            </a:r>
          </a:p>
          <a:p>
            <a:pPr marL="1371600" lvl="4" algn="l" defTabSz="912813">
              <a:lnSpc>
                <a:spcPct val="150000"/>
              </a:lnSpc>
              <a:spcBef>
                <a:spcPts val="600"/>
              </a:spcBef>
              <a:buClr>
                <a:srgbClr val="0D1467"/>
              </a:buClr>
              <a:defRPr/>
            </a:pPr>
            <a:r>
              <a:rPr lang="pt-BR" sz="1600" dirty="0">
                <a:solidFill>
                  <a:schemeClr val="bg1"/>
                </a:solidFill>
                <a:latin typeface="HelveticaNeueLT Std"/>
              </a:rPr>
              <a:t>C -  Lacunas Importantes em Competência e Resultado – Requer Ação</a:t>
            </a:r>
          </a:p>
          <a:p>
            <a:pPr marL="742950" lvl="2" indent="-285750" algn="l" defTabSz="912813">
              <a:lnSpc>
                <a:spcPct val="150000"/>
              </a:lnSpc>
              <a:spcBef>
                <a:spcPts val="600"/>
              </a:spcBef>
              <a:buClr>
                <a:srgbClr val="0D1467"/>
              </a:buClr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  <a:latin typeface="HelveticaNeueLT Std"/>
              </a:rPr>
              <a:t>Matriz de Movimentação e Sucessão </a:t>
            </a:r>
          </a:p>
          <a:p>
            <a:pPr marL="457200" lvl="2" algn="l" defTabSz="912813">
              <a:lnSpc>
                <a:spcPct val="150000"/>
              </a:lnSpc>
              <a:spcBef>
                <a:spcPts val="600"/>
              </a:spcBef>
              <a:buClr>
                <a:srgbClr val="0D1467"/>
              </a:buClr>
              <a:defRPr/>
            </a:pPr>
            <a:r>
              <a:rPr lang="pt-BR" sz="2000" b="1" dirty="0">
                <a:solidFill>
                  <a:schemeClr val="bg1"/>
                </a:solidFill>
                <a:latin typeface="HelveticaNeueLT Std"/>
              </a:rPr>
              <a:t>2º Passo</a:t>
            </a:r>
          </a:p>
          <a:p>
            <a:pPr marL="742950" lvl="2" indent="-285750" algn="l" defTabSz="912813">
              <a:lnSpc>
                <a:spcPct val="150000"/>
              </a:lnSpc>
              <a:spcBef>
                <a:spcPts val="600"/>
              </a:spcBef>
              <a:buClr>
                <a:srgbClr val="0D1467"/>
              </a:buClr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  <a:latin typeface="HelveticaNeueLT Std"/>
              </a:rPr>
              <a:t>Reunião Comitê </a:t>
            </a:r>
            <a:r>
              <a:rPr lang="pt-BR" sz="2000" dirty="0" smtClean="0">
                <a:solidFill>
                  <a:schemeClr val="bg1"/>
                </a:solidFill>
                <a:latin typeface="HelveticaNeueLT Std"/>
              </a:rPr>
              <a:t>Gente (Prefeito , Secretário CVL, Presidente  FJG) – </a:t>
            </a:r>
            <a:r>
              <a:rPr lang="pt-BR" sz="2000" dirty="0">
                <a:solidFill>
                  <a:schemeClr val="bg1"/>
                </a:solidFill>
                <a:latin typeface="HelveticaNeueLT Std"/>
              </a:rPr>
              <a:t>Resumo das Reuniões</a:t>
            </a:r>
          </a:p>
          <a:p>
            <a:pPr marL="742950" lvl="2" indent="-285750" algn="l" defTabSz="912813">
              <a:lnSpc>
                <a:spcPct val="150000"/>
              </a:lnSpc>
              <a:spcBef>
                <a:spcPts val="600"/>
              </a:spcBef>
              <a:buClr>
                <a:srgbClr val="0D1467"/>
              </a:buClr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chemeClr val="bg1"/>
                </a:solidFill>
                <a:latin typeface="HelveticaNeueLT Std"/>
              </a:rPr>
              <a:t>Após Validação </a:t>
            </a:r>
            <a:r>
              <a:rPr lang="pt-BR" sz="2000" dirty="0">
                <a:solidFill>
                  <a:schemeClr val="bg1"/>
                </a:solidFill>
                <a:latin typeface="HelveticaNeueLT Std"/>
                <a:sym typeface="Wingdings" pitchFamily="2" charset="2"/>
              </a:rPr>
              <a:t> </a:t>
            </a:r>
            <a:r>
              <a:rPr lang="pt-BR" sz="2000" i="1" dirty="0" err="1">
                <a:solidFill>
                  <a:schemeClr val="bg1"/>
                </a:solidFill>
                <a:latin typeface="HelveticaNeueLT Std"/>
              </a:rPr>
              <a:t>FeedBack</a:t>
            </a:r>
            <a:r>
              <a:rPr lang="pt-BR" sz="2000" dirty="0">
                <a:solidFill>
                  <a:schemeClr val="bg1"/>
                </a:solidFill>
                <a:latin typeface="HelveticaNeueLT Std"/>
              </a:rPr>
              <a:t> para os Avaliados e Elaboração </a:t>
            </a:r>
            <a:r>
              <a:rPr lang="pt-BR" sz="2000" i="1" dirty="0">
                <a:solidFill>
                  <a:schemeClr val="bg1"/>
                </a:solidFill>
                <a:latin typeface="HelveticaNeueLT Std"/>
              </a:rPr>
              <a:t>Plano Desenvolvimento </a:t>
            </a:r>
            <a:r>
              <a:rPr lang="pt-BR" sz="2000" i="1" dirty="0" smtClean="0">
                <a:solidFill>
                  <a:schemeClr val="bg1"/>
                </a:solidFill>
                <a:latin typeface="HelveticaNeueLT Std"/>
              </a:rPr>
              <a:t>Individual</a:t>
            </a:r>
            <a:r>
              <a:rPr lang="pt-BR" sz="1600" dirty="0" smtClean="0">
                <a:solidFill>
                  <a:srgbClr val="FFFFFF"/>
                </a:solidFill>
                <a:latin typeface="HelveticaNeueLT Std"/>
              </a:rPr>
              <a:t>40</a:t>
            </a:r>
            <a:endParaRPr lang="pt-BR" sz="1600" dirty="0">
              <a:solidFill>
                <a:srgbClr val="606060"/>
              </a:solidFill>
              <a:latin typeface="HelveticaNeueLT Std"/>
            </a:endParaRPr>
          </a:p>
          <a:p>
            <a:pPr marL="457200" lvl="2" algn="l" defTabSz="912813">
              <a:lnSpc>
                <a:spcPct val="150000"/>
              </a:lnSpc>
              <a:spcBef>
                <a:spcPts val="600"/>
              </a:spcBef>
              <a:buClr>
                <a:srgbClr val="00B7F1"/>
              </a:buClr>
              <a:defRPr/>
            </a:pPr>
            <a:endParaRPr lang="pt-BR" sz="1600" dirty="0">
              <a:solidFill>
                <a:srgbClr val="606060"/>
              </a:solidFill>
              <a:latin typeface="Arial" pitchFamily="34" charset="0"/>
            </a:endParaRPr>
          </a:p>
          <a:p>
            <a:pPr marL="457200" lvl="2" algn="l" defTabSz="912813">
              <a:lnSpc>
                <a:spcPct val="150000"/>
              </a:lnSpc>
              <a:spcBef>
                <a:spcPts val="600"/>
              </a:spcBef>
              <a:buClr>
                <a:srgbClr val="00B7F1"/>
              </a:buClr>
              <a:defRPr/>
            </a:pPr>
            <a:endParaRPr lang="pt-BR" sz="1600" dirty="0">
              <a:solidFill>
                <a:srgbClr val="606060"/>
              </a:solidFill>
              <a:latin typeface="Arial" pitchFamily="34" charset="0"/>
            </a:endParaRPr>
          </a:p>
          <a:p>
            <a:pPr marL="457200" lvl="2" algn="l" defTabSz="912813">
              <a:lnSpc>
                <a:spcPct val="150000"/>
              </a:lnSpc>
              <a:spcBef>
                <a:spcPts val="600"/>
              </a:spcBef>
              <a:buClr>
                <a:srgbClr val="00B7F1"/>
              </a:buClr>
              <a:defRPr/>
            </a:pPr>
            <a:endParaRPr lang="pt-BR" sz="1600" dirty="0">
              <a:solidFill>
                <a:srgbClr val="606060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791296" y="444499"/>
            <a:ext cx="1267350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Reunião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de 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Gente</a:t>
            </a:r>
            <a:endParaRPr lang="en-US" altLang="pt-BR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303" y="2871049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928904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-80912" y="-108520"/>
            <a:ext cx="16375012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 sz="4000"/>
          </a:p>
        </p:txBody>
      </p:sp>
      <p:sp>
        <p:nvSpPr>
          <p:cNvPr id="23" name="Elipse 22"/>
          <p:cNvSpPr/>
          <p:nvPr/>
        </p:nvSpPr>
        <p:spPr>
          <a:xfrm>
            <a:off x="5632206" y="3798336"/>
            <a:ext cx="3046430" cy="307791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6579842" y="1691680"/>
            <a:ext cx="2988318" cy="31208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7479928" y="3833509"/>
            <a:ext cx="3024336" cy="304274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899038" y="2704171"/>
            <a:ext cx="243252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HelveticaNeueLT Std"/>
              </a:rPr>
              <a:t>R</a:t>
            </a:r>
            <a:r>
              <a:rPr lang="pt-BR" sz="4000" dirty="0" smtClean="0">
                <a:solidFill>
                  <a:schemeClr val="bg1"/>
                </a:solidFill>
                <a:latin typeface="HelveticaNeueLT Std"/>
              </a:rPr>
              <a:t>elações</a:t>
            </a:r>
            <a:endParaRPr lang="pt-BR" sz="4000" dirty="0">
              <a:solidFill>
                <a:schemeClr val="bg1"/>
              </a:solidFill>
              <a:latin typeface="HelveticaNeueLT Std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621334" y="5004469"/>
            <a:ext cx="207461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HelveticaNeueLT Std"/>
              </a:rPr>
              <a:t>I</a:t>
            </a:r>
            <a:r>
              <a:rPr lang="pt-BR" sz="3600" dirty="0" smtClean="0">
                <a:solidFill>
                  <a:schemeClr val="bg1"/>
                </a:solidFill>
                <a:latin typeface="HelveticaNeueLT Std"/>
              </a:rPr>
              <a:t>ndivíduo</a:t>
            </a:r>
            <a:endParaRPr lang="pt-BR" sz="3600" dirty="0">
              <a:solidFill>
                <a:schemeClr val="bg1"/>
              </a:solidFill>
              <a:latin typeface="HelveticaNeueLT Std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429646" y="5076056"/>
            <a:ext cx="207461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 smtClean="0">
                <a:solidFill>
                  <a:schemeClr val="bg1"/>
                </a:solidFill>
                <a:latin typeface="HelveticaNeueLT Std"/>
              </a:rPr>
              <a:t>O</a:t>
            </a:r>
            <a:r>
              <a:rPr lang="pt-BR" sz="3600" dirty="0" err="1" smtClean="0">
                <a:solidFill>
                  <a:schemeClr val="bg1"/>
                </a:solidFill>
                <a:latin typeface="HelveticaNeueLT Std"/>
              </a:rPr>
              <a:t>rgão</a:t>
            </a:r>
            <a:endParaRPr lang="pt-BR" sz="3600" dirty="0">
              <a:solidFill>
                <a:schemeClr val="bg1"/>
              </a:solidFill>
              <a:latin typeface="HelveticaNeueLT Std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335912" y="4212381"/>
            <a:ext cx="15046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HelveticaNeueLT Std"/>
              </a:rPr>
              <a:t>Cidadão</a:t>
            </a:r>
            <a:endParaRPr lang="pt-BR" sz="2400" b="1" dirty="0">
              <a:solidFill>
                <a:schemeClr val="bg1"/>
              </a:solidFill>
              <a:latin typeface="HelveticaNeueLT Std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530077" y="1692101"/>
            <a:ext cx="3733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HelveticaNeueLT Std"/>
              </a:rPr>
              <a:t>Trabalho em Equipe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HelveticaNeueLT Std"/>
              </a:rPr>
              <a:t>Excelência em Servir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000" b="1" i="1" dirty="0" smtClean="0">
                <a:solidFill>
                  <a:schemeClr val="bg1"/>
                </a:solidFill>
                <a:latin typeface="HelveticaNeueLT Std"/>
              </a:rPr>
              <a:t>Liderança Engajadora</a:t>
            </a:r>
            <a:endParaRPr lang="pt-BR" sz="2000" b="1" i="1" dirty="0">
              <a:solidFill>
                <a:schemeClr val="bg1"/>
              </a:solidFill>
              <a:latin typeface="HelveticaNeueLT Std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0720288" y="4891389"/>
            <a:ext cx="3884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HelveticaNeueLT Std"/>
              </a:rPr>
              <a:t>Visão de Longo prazo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HelveticaNeueLT Std"/>
              </a:rPr>
              <a:t>Entendimento Processos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000" b="1" i="1" dirty="0" smtClean="0">
                <a:solidFill>
                  <a:schemeClr val="bg1"/>
                </a:solidFill>
                <a:latin typeface="HelveticaNeueLT Std"/>
              </a:rPr>
              <a:t>Liderança Planejadora</a:t>
            </a:r>
            <a:endParaRPr lang="pt-BR" sz="2000" b="1" i="1" dirty="0">
              <a:solidFill>
                <a:schemeClr val="bg1"/>
              </a:solidFill>
              <a:latin typeface="HelveticaNeueLT Std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130826" y="6941134"/>
            <a:ext cx="4106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HelveticaNeueLT Std"/>
              </a:rPr>
              <a:t>Atitude de Dono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HelveticaNeueLT Std"/>
              </a:rPr>
              <a:t>Disposição para Mudança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000" b="1" i="1" dirty="0" smtClean="0">
                <a:solidFill>
                  <a:schemeClr val="bg1"/>
                </a:solidFill>
                <a:latin typeface="HelveticaNeueLT Std"/>
              </a:rPr>
              <a:t>Liderança por Exemplo</a:t>
            </a:r>
            <a:endParaRPr lang="pt-BR" sz="2000" b="1" i="1" dirty="0">
              <a:solidFill>
                <a:schemeClr val="bg1"/>
              </a:solidFill>
              <a:latin typeface="HelveticaNeueLT Std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0000208" y="7228745"/>
            <a:ext cx="388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HelveticaNeueLT Std"/>
              </a:rPr>
              <a:t>Conhecimento Técnico</a:t>
            </a:r>
            <a:endParaRPr lang="pt-BR" sz="2000" b="1" i="1" dirty="0">
              <a:solidFill>
                <a:schemeClr val="bg1"/>
              </a:solidFill>
              <a:latin typeface="HelveticaNeueLT Std"/>
            </a:endParaRPr>
          </a:p>
        </p:txBody>
      </p:sp>
      <p:sp>
        <p:nvSpPr>
          <p:cNvPr id="34" name="Rectangle 3"/>
          <p:cNvSpPr>
            <a:spLocks/>
          </p:cNvSpPr>
          <p:nvPr/>
        </p:nvSpPr>
        <p:spPr bwMode="auto">
          <a:xfrm>
            <a:off x="1791296" y="444499"/>
            <a:ext cx="1267350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pt-BR" b="1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Modelo</a:t>
            </a:r>
            <a:r>
              <a:rPr lang="en-US" altLang="pt-BR" b="1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de </a:t>
            </a:r>
            <a:r>
              <a:rPr lang="en-US" altLang="pt-BR" b="1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Competências</a:t>
            </a:r>
            <a:endParaRPr lang="en-US" altLang="pt-BR" b="1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99202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0" y="0"/>
            <a:ext cx="16294100" cy="9370288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pt-BR" altLang="pt-BR" dirty="0" smtClean="0"/>
              <a:t>‘</a:t>
            </a:r>
            <a:endParaRPr lang="pt-BR" altLang="pt-BR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08" y="6496400"/>
            <a:ext cx="2904160" cy="115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0086">
            <a:off x="5886677" y="6561221"/>
            <a:ext cx="806090" cy="1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7074200" y="7435610"/>
            <a:ext cx="772144" cy="447224"/>
          </a:xfrm>
          <a:prstGeom prst="roundRect">
            <a:avLst/>
          </a:prstGeom>
          <a:ln w="76200">
            <a:solidFill>
              <a:schemeClr val="bg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7945738" y="7435610"/>
            <a:ext cx="772144" cy="447224"/>
          </a:xfrm>
          <a:prstGeom prst="roundRect">
            <a:avLst/>
          </a:prstGeom>
          <a:ln w="76200">
            <a:solidFill>
              <a:schemeClr val="bg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8817275" y="7435610"/>
            <a:ext cx="772144" cy="447224"/>
          </a:xfrm>
          <a:prstGeom prst="roundRect">
            <a:avLst/>
          </a:prstGeom>
          <a:ln w="76200">
            <a:solidFill>
              <a:schemeClr val="bg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9688813" y="7435610"/>
            <a:ext cx="772144" cy="447224"/>
          </a:xfrm>
          <a:prstGeom prst="roundRect">
            <a:avLst/>
          </a:prstGeom>
          <a:ln w="76200">
            <a:solidFill>
              <a:schemeClr val="bg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7413745" y="5220072"/>
            <a:ext cx="4452" cy="1341435"/>
          </a:xfrm>
          <a:prstGeom prst="straightConnector1">
            <a:avLst/>
          </a:prstGeom>
          <a:ln w="57150" cmpd="sng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18" b="43109"/>
          <a:stretch>
            <a:fillRect/>
          </a:stretch>
        </p:blipFill>
        <p:spPr bwMode="auto">
          <a:xfrm>
            <a:off x="2173319" y="3788202"/>
            <a:ext cx="2974769" cy="14275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de cantos arredondados 15"/>
          <p:cNvSpPr/>
          <p:nvPr/>
        </p:nvSpPr>
        <p:spPr>
          <a:xfrm>
            <a:off x="7027673" y="3788202"/>
            <a:ext cx="772144" cy="515444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57150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7910322" y="3788202"/>
            <a:ext cx="770443" cy="515444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57150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8791385" y="3788202"/>
            <a:ext cx="772144" cy="515444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57150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9672448" y="3788202"/>
            <a:ext cx="772144" cy="515444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57150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pic>
        <p:nvPicPr>
          <p:cNvPr id="20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0086">
            <a:off x="5728995" y="3253772"/>
            <a:ext cx="764415" cy="136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75980">
            <a:off x="10663537" y="4493066"/>
            <a:ext cx="918977" cy="158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12044400" y="3908253"/>
            <a:ext cx="2210464" cy="921649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t-BR" sz="1800" b="1" dirty="0">
                <a:solidFill>
                  <a:srgbClr val="FFFFFF"/>
                </a:solidFill>
              </a:rPr>
              <a:t>Plano de Sucessão</a:t>
            </a:r>
          </a:p>
        </p:txBody>
      </p:sp>
      <p:cxnSp>
        <p:nvCxnSpPr>
          <p:cNvPr id="28" name="Conector de seta reta 27"/>
          <p:cNvCxnSpPr/>
          <p:nvPr/>
        </p:nvCxnSpPr>
        <p:spPr>
          <a:xfrm flipV="1">
            <a:off x="8295543" y="5225423"/>
            <a:ext cx="4452" cy="1341435"/>
          </a:xfrm>
          <a:prstGeom prst="straightConnector1">
            <a:avLst/>
          </a:prstGeom>
          <a:ln w="57150" cmpd="sng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9173005" y="5255173"/>
            <a:ext cx="4452" cy="1341435"/>
          </a:xfrm>
          <a:prstGeom prst="straightConnector1">
            <a:avLst/>
          </a:prstGeom>
          <a:ln w="57150" cmpd="sng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V="1">
            <a:off x="10060300" y="5276223"/>
            <a:ext cx="4452" cy="1341435"/>
          </a:xfrm>
          <a:prstGeom prst="straightConnector1">
            <a:avLst/>
          </a:prstGeom>
          <a:ln w="57150" cmpd="sng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1953153" y="2968660"/>
            <a:ext cx="36832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Cargos Estratégicos</a:t>
            </a:r>
            <a:endParaRPr lang="pt-BR" sz="28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Rectangle 3"/>
          <p:cNvSpPr>
            <a:spLocks/>
          </p:cNvSpPr>
          <p:nvPr/>
        </p:nvSpPr>
        <p:spPr bwMode="auto">
          <a:xfrm>
            <a:off x="1791296" y="444499"/>
            <a:ext cx="1267350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Reunião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de 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Gente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– 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Matriz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Sucessão</a:t>
            </a:r>
            <a:endParaRPr lang="en-US" altLang="pt-BR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2037712" y="2769445"/>
            <a:ext cx="2210464" cy="921649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t-BR" sz="1800" b="1" dirty="0" smtClean="0">
                <a:solidFill>
                  <a:srgbClr val="FFFFFF"/>
                </a:solidFill>
              </a:rPr>
              <a:t>PDI</a:t>
            </a:r>
            <a:endParaRPr lang="pt-BR" sz="1800" b="1" dirty="0">
              <a:solidFill>
                <a:srgbClr val="FFFFFF"/>
              </a:solidFill>
            </a:endParaRPr>
          </a:p>
        </p:txBody>
      </p:sp>
      <p:pic>
        <p:nvPicPr>
          <p:cNvPr id="27" name="Picture 15" descr="lup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7553" flipH="1">
            <a:off x="11217570" y="1751249"/>
            <a:ext cx="4905833" cy="786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037876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-190451" y="-166028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17" name="Grupo 16"/>
          <p:cNvGrpSpPr/>
          <p:nvPr/>
        </p:nvGrpSpPr>
        <p:grpSpPr>
          <a:xfrm>
            <a:off x="2874000" y="1907704"/>
            <a:ext cx="1368152" cy="1558776"/>
            <a:chOff x="1143224" y="2411760"/>
            <a:chExt cx="1368152" cy="1558776"/>
          </a:xfrm>
        </p:grpSpPr>
        <p:sp>
          <p:nvSpPr>
            <p:cNvPr id="2" name="Elipse 1"/>
            <p:cNvSpPr/>
            <p:nvPr/>
          </p:nvSpPr>
          <p:spPr bwMode="auto">
            <a:xfrm>
              <a:off x="1143224" y="2411760"/>
              <a:ext cx="1368152" cy="155877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sz="3200" dirty="0">
                <a:cs typeface="ヒラギノ角ゴ ProN W3" pitchFamily="-84" charset="-128"/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143224" y="2843808"/>
              <a:ext cx="136815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143</a:t>
              </a:r>
              <a:endParaRPr lang="pt-BR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2874000" y="3995936"/>
            <a:ext cx="1368152" cy="1558776"/>
            <a:chOff x="1143224" y="4669408"/>
            <a:chExt cx="1368152" cy="1558776"/>
          </a:xfrm>
        </p:grpSpPr>
        <p:sp>
          <p:nvSpPr>
            <p:cNvPr id="18" name="Elipse 17"/>
            <p:cNvSpPr/>
            <p:nvPr/>
          </p:nvSpPr>
          <p:spPr bwMode="auto">
            <a:xfrm>
              <a:off x="1143224" y="4669408"/>
              <a:ext cx="1368152" cy="155877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84" charset="0"/>
                <a:ea typeface="ヒラギノ角ゴ ProN W3" pitchFamily="-84" charset="-128"/>
                <a:cs typeface="ヒラギノ角ゴ ProN W3" pitchFamily="-84" charset="-128"/>
                <a:sym typeface="Gill Sans" pitchFamily="-84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143224" y="5076056"/>
              <a:ext cx="136815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33</a:t>
              </a:r>
              <a:endParaRPr lang="pt-BR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2871416" y="5952852"/>
            <a:ext cx="1370736" cy="1558776"/>
            <a:chOff x="1140640" y="6456908"/>
            <a:chExt cx="1370736" cy="1558776"/>
          </a:xfrm>
        </p:grpSpPr>
        <p:sp>
          <p:nvSpPr>
            <p:cNvPr id="19" name="Elipse 18"/>
            <p:cNvSpPr/>
            <p:nvPr/>
          </p:nvSpPr>
          <p:spPr bwMode="auto">
            <a:xfrm>
              <a:off x="1140640" y="6456908"/>
              <a:ext cx="1370736" cy="155877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84" charset="0"/>
                <a:ea typeface="ヒラギノ角ゴ ProN W3" pitchFamily="-84" charset="-128"/>
                <a:cs typeface="ヒラギノ角ゴ ProN W3" pitchFamily="-84" charset="-128"/>
                <a:sym typeface="Gill Sans" pitchFamily="-84" charset="0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143224" y="6919228"/>
              <a:ext cx="136815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21</a:t>
              </a:r>
              <a:endParaRPr lang="pt-BR" dirty="0"/>
            </a:p>
          </p:txBody>
        </p:sp>
      </p:grpSp>
      <p:sp>
        <p:nvSpPr>
          <p:cNvPr id="26" name="CaixaDeTexto 4"/>
          <p:cNvSpPr txBox="1">
            <a:spLocks noChangeArrowheads="1"/>
          </p:cNvSpPr>
          <p:nvPr/>
        </p:nvSpPr>
        <p:spPr bwMode="auto">
          <a:xfrm>
            <a:off x="4599608" y="4563289"/>
            <a:ext cx="89632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  <a:latin typeface="HelveticaNeueLT Std"/>
              </a:rPr>
              <a:t>Líderes Promovidos </a:t>
            </a:r>
            <a:r>
              <a:rPr lang="pt-BR" sz="3200" dirty="0" smtClean="0">
                <a:solidFill>
                  <a:schemeClr val="bg1"/>
                </a:solidFill>
                <a:latin typeface="HelveticaNeueLT Std"/>
              </a:rPr>
              <a:t>Abr12  x  Abr13</a:t>
            </a:r>
            <a:endParaRPr lang="pt-BR" sz="3200" dirty="0">
              <a:solidFill>
                <a:schemeClr val="bg1"/>
              </a:solidFill>
              <a:latin typeface="HelveticaNeueLT Std"/>
            </a:endParaRPr>
          </a:p>
        </p:txBody>
      </p:sp>
      <p:sp>
        <p:nvSpPr>
          <p:cNvPr id="27" name="CaixaDeTexto 13"/>
          <p:cNvSpPr txBox="1">
            <a:spLocks noChangeArrowheads="1"/>
          </p:cNvSpPr>
          <p:nvPr/>
        </p:nvSpPr>
        <p:spPr bwMode="auto">
          <a:xfrm>
            <a:off x="4624061" y="2359910"/>
            <a:ext cx="8280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  <a:latin typeface="HelveticaNeueLT Std"/>
              </a:rPr>
              <a:t>Líderes </a:t>
            </a:r>
            <a:r>
              <a:rPr lang="pt-BR" sz="3200" dirty="0" smtClean="0">
                <a:solidFill>
                  <a:schemeClr val="bg1"/>
                </a:solidFill>
                <a:latin typeface="HelveticaNeueLT Std"/>
              </a:rPr>
              <a:t>Cariocas</a:t>
            </a:r>
            <a:endParaRPr lang="pt-BR" sz="3200" dirty="0">
              <a:solidFill>
                <a:schemeClr val="bg1"/>
              </a:solidFill>
              <a:latin typeface="HelveticaNeueLT Std"/>
            </a:endParaRPr>
          </a:p>
        </p:txBody>
      </p:sp>
      <p:sp>
        <p:nvSpPr>
          <p:cNvPr id="28" name="CaixaDeTexto 14"/>
          <p:cNvSpPr txBox="1">
            <a:spLocks noChangeArrowheads="1"/>
          </p:cNvSpPr>
          <p:nvPr/>
        </p:nvSpPr>
        <p:spPr bwMode="auto">
          <a:xfrm>
            <a:off x="4671616" y="6507505"/>
            <a:ext cx="89928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3200" dirty="0">
                <a:solidFill>
                  <a:schemeClr val="bg1"/>
                </a:solidFill>
                <a:latin typeface="HelveticaNeueLT Std"/>
              </a:rPr>
              <a:t>Líderes Ocupando </a:t>
            </a:r>
            <a:r>
              <a:rPr lang="pt-BR" sz="3200" dirty="0" smtClean="0">
                <a:solidFill>
                  <a:schemeClr val="bg1"/>
                </a:solidFill>
                <a:latin typeface="HelveticaNeueLT Std"/>
              </a:rPr>
              <a:t>Cargos Estratégicos </a:t>
            </a:r>
            <a:r>
              <a:rPr lang="pt-BR" sz="3200" dirty="0">
                <a:solidFill>
                  <a:schemeClr val="bg1"/>
                </a:solidFill>
                <a:latin typeface="HelveticaNeueLT Std"/>
              </a:rPr>
              <a:t>2013</a:t>
            </a:r>
          </a:p>
        </p:txBody>
      </p:sp>
      <p:sp>
        <p:nvSpPr>
          <p:cNvPr id="29" name="Rectangle 3"/>
          <p:cNvSpPr>
            <a:spLocks/>
          </p:cNvSpPr>
          <p:nvPr/>
        </p:nvSpPr>
        <p:spPr bwMode="auto">
          <a:xfrm>
            <a:off x="1791296" y="444499"/>
            <a:ext cx="1267350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Alguns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 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Resultados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até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agora</a:t>
            </a:r>
            <a:endParaRPr lang="en-US" altLang="pt-BR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99202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rgbClr val="0C41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1379" name="Rectangle 2"/>
          <p:cNvSpPr>
            <a:spLocks/>
          </p:cNvSpPr>
          <p:nvPr/>
        </p:nvSpPr>
        <p:spPr bwMode="auto">
          <a:xfrm>
            <a:off x="-63500" y="-187698"/>
            <a:ext cx="163195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101381" name="Rectangle 4"/>
          <p:cNvSpPr>
            <a:spLocks/>
          </p:cNvSpPr>
          <p:nvPr/>
        </p:nvSpPr>
        <p:spPr bwMode="auto">
          <a:xfrm>
            <a:off x="1287240" y="5499148"/>
            <a:ext cx="6408712" cy="238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marL="0" indent="0" eaLnBrk="1" hangingPunct="1"/>
            <a:r>
              <a:rPr lang="en-US" altLang="pt-BR" sz="4000" dirty="0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Novo </a:t>
            </a:r>
            <a:r>
              <a:rPr lang="en-US" altLang="pt-BR" sz="4000" dirty="0" err="1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Processo</a:t>
            </a:r>
            <a:r>
              <a:rPr lang="en-US" altLang="pt-BR" sz="4000" dirty="0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 de </a:t>
            </a:r>
            <a:r>
              <a:rPr lang="en-US" altLang="pt-BR" sz="4000" dirty="0" err="1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Seleção</a:t>
            </a:r>
            <a:r>
              <a:rPr lang="en-US" altLang="pt-BR" sz="4000" dirty="0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 </a:t>
            </a:r>
            <a:r>
              <a:rPr lang="en-US" altLang="pt-BR" sz="4000" dirty="0" err="1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acontecendo</a:t>
            </a:r>
            <a:r>
              <a:rPr lang="en-US" altLang="pt-BR" sz="4000" dirty="0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 AGORA</a:t>
            </a:r>
            <a:endParaRPr lang="en-US" altLang="pt-BR" sz="4000" dirty="0">
              <a:solidFill>
                <a:srgbClr val="FFFFFF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sp>
        <p:nvSpPr>
          <p:cNvPr id="101382" name="Rectangle 5"/>
          <p:cNvSpPr>
            <a:spLocks/>
          </p:cNvSpPr>
          <p:nvPr/>
        </p:nvSpPr>
        <p:spPr bwMode="auto">
          <a:xfrm>
            <a:off x="8848080" y="5499148"/>
            <a:ext cx="61926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4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spcBef>
                <a:spcPts val="800"/>
              </a:spcBef>
            </a:pPr>
            <a:r>
              <a:rPr lang="en-US" altLang="pt-BR" sz="3600" dirty="0" err="1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Revisão</a:t>
            </a:r>
            <a:r>
              <a:rPr lang="en-US" altLang="pt-BR" sz="3600" dirty="0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  </a:t>
            </a:r>
            <a:r>
              <a:rPr lang="en-US" altLang="pt-BR" sz="3600" dirty="0" err="1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Anual</a:t>
            </a:r>
            <a:r>
              <a:rPr lang="en-US" altLang="pt-BR" sz="3600" dirty="0" smtClean="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 dos Cargos</a:t>
            </a:r>
            <a:endParaRPr lang="en-US" altLang="pt-BR" sz="3600" dirty="0">
              <a:solidFill>
                <a:srgbClr val="FFFFFF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pic>
        <p:nvPicPr>
          <p:cNvPr id="1013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96" y="2961902"/>
            <a:ext cx="3724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344024" y="3288630"/>
            <a:ext cx="6917278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Cargos Estratégicos</a:t>
            </a:r>
            <a:endParaRPr lang="pt-BR" sz="54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1791296" y="444499"/>
            <a:ext cx="1267350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Próximos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Passos</a:t>
            </a:r>
            <a:endParaRPr lang="en-US" altLang="pt-BR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8251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rgbClr val="0C41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8067" name="Rectangle 2"/>
          <p:cNvSpPr>
            <a:spLocks/>
          </p:cNvSpPr>
          <p:nvPr/>
        </p:nvSpPr>
        <p:spPr bwMode="auto">
          <a:xfrm>
            <a:off x="-190500" y="-10160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8068" name="Rectangle 3"/>
          <p:cNvSpPr>
            <a:spLocks/>
          </p:cNvSpPr>
          <p:nvPr/>
        </p:nvSpPr>
        <p:spPr bwMode="auto">
          <a:xfrm>
            <a:off x="503238" y="444500"/>
            <a:ext cx="14401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pt-BR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O Planejamento Estratégico da Prefeitura contém visão 2020,</a:t>
            </a:r>
            <a:br>
              <a:rPr lang="en-US" altLang="pt-BR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</a:br>
            <a:r>
              <a:rPr lang="en-US" altLang="pt-BR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46 metas setoriais e 37 iniciativas estratégicas</a:t>
            </a:r>
          </a:p>
        </p:txBody>
      </p:sp>
      <p:sp>
        <p:nvSpPr>
          <p:cNvPr id="88069" name="Rectangle 4"/>
          <p:cNvSpPr>
            <a:spLocks/>
          </p:cNvSpPr>
          <p:nvPr/>
        </p:nvSpPr>
        <p:spPr bwMode="auto">
          <a:xfrm>
            <a:off x="617538" y="3576638"/>
            <a:ext cx="7086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4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ts val="600"/>
              </a:spcBef>
            </a:pP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Reduzir  a taxa de mortalidade infantil em pelo menos 11% até 2012;</a:t>
            </a:r>
            <a:b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</a:br>
            <a:endParaRPr lang="en-US" altLang="pt-BR" sz="2400">
              <a:solidFill>
                <a:srgbClr val="FFFFFF"/>
              </a:solidFill>
              <a:latin typeface="HelveticaNeueLT Std Med" pitchFamily="-84" charset="0"/>
              <a:sym typeface="HelveticaNeueLT Std Med" pitchFamily="-84" charset="0"/>
            </a:endParaRPr>
          </a:p>
          <a:p>
            <a:pPr algn="l" eaLnBrk="1" hangingPunct="1">
              <a:lnSpc>
                <a:spcPct val="70000"/>
              </a:lnSpc>
              <a:spcBef>
                <a:spcPts val="600"/>
              </a:spcBef>
            </a:pP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Reduzir para menos de 5% a taxa de analfabetismo funcional entre os alunos do 4º ao 6º ano em 2012;</a:t>
            </a: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</a:pPr>
            <a:endParaRPr lang="en-US" altLang="pt-BR" sz="2400">
              <a:solidFill>
                <a:srgbClr val="FFFFFF"/>
              </a:solidFill>
              <a:latin typeface="HelveticaNeueLT Std Med" pitchFamily="-84" charset="0"/>
              <a:sym typeface="HelveticaNeueLT Std Med" pitchFamily="-84" charset="0"/>
            </a:endParaRPr>
          </a:p>
          <a:p>
            <a:pPr algn="l" eaLnBrk="1" hangingPunct="1">
              <a:lnSpc>
                <a:spcPct val="50000"/>
              </a:lnSpc>
              <a:spcBef>
                <a:spcPts val="600"/>
              </a:spcBef>
            </a:pP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Reduzir em, pelo menos, 3.5% as áreas ocupadas por favelas na cidade até 2012;</a:t>
            </a: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</a:pPr>
            <a:endParaRPr lang="en-US" altLang="pt-BR" sz="2400">
              <a:solidFill>
                <a:srgbClr val="FFFFFF"/>
              </a:solidFill>
              <a:latin typeface="HelveticaNeueLT Std Med" pitchFamily="-84" charset="0"/>
              <a:sym typeface="HelveticaNeueLT Std Med" pitchFamily="-84" charset="0"/>
            </a:endParaRPr>
          </a:p>
          <a:p>
            <a:pPr algn="l" eaLnBrk="1" hangingPunct="1">
              <a:lnSpc>
                <a:spcPct val="50000"/>
              </a:lnSpc>
              <a:spcBef>
                <a:spcPts val="600"/>
              </a:spcBef>
            </a:pP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Implantar o trecho Barra-Santa Cruz do Transoeste até o final de 2012;</a:t>
            </a: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</a:pPr>
            <a:endParaRPr lang="en-US" altLang="pt-BR" sz="2400">
              <a:solidFill>
                <a:srgbClr val="FFFFFF"/>
              </a:solidFill>
              <a:latin typeface="HelveticaNeueLT Std Med" pitchFamily="-84" charset="0"/>
              <a:sym typeface="HelveticaNeueLT Std Med" pitchFamily="-84" charset="0"/>
            </a:endParaRPr>
          </a:p>
          <a:p>
            <a:pPr algn="l" eaLnBrk="1" hangingPunct="1">
              <a:lnSpc>
                <a:spcPct val="50000"/>
              </a:lnSpc>
              <a:spcBef>
                <a:spcPts val="600"/>
              </a:spcBef>
            </a:pP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Acabar com o envio dos resíduos sólidos da cidade para o aterro de Gramacho até 2012.</a:t>
            </a:r>
          </a:p>
        </p:txBody>
      </p:sp>
      <p:sp>
        <p:nvSpPr>
          <p:cNvPr id="88070" name="Rectangle 5"/>
          <p:cNvSpPr>
            <a:spLocks/>
          </p:cNvSpPr>
          <p:nvPr/>
        </p:nvSpPr>
        <p:spPr bwMode="auto">
          <a:xfrm>
            <a:off x="523875" y="2859088"/>
            <a:ext cx="6934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4" bIns="0"/>
          <a:lstStyle>
            <a:lvl1pPr marL="396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300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Exemplos de Metas Setoriais: </a:t>
            </a:r>
          </a:p>
        </p:txBody>
      </p:sp>
      <p:sp>
        <p:nvSpPr>
          <p:cNvPr id="88071" name="Rectangle 6"/>
          <p:cNvSpPr>
            <a:spLocks/>
          </p:cNvSpPr>
          <p:nvPr/>
        </p:nvSpPr>
        <p:spPr bwMode="auto">
          <a:xfrm>
            <a:off x="8448675" y="3576638"/>
            <a:ext cx="37846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4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Saúde Presente;</a:t>
            </a: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</a:pPr>
            <a:endParaRPr lang="en-US" altLang="pt-BR" sz="2400">
              <a:solidFill>
                <a:srgbClr val="FFFFFF"/>
              </a:solidFill>
              <a:latin typeface="HelveticaNeueLT Std Med" pitchFamily="-84" charset="0"/>
              <a:sym typeface="HelveticaNeueLT Std Med" pitchFamily="-84" charset="0"/>
            </a:endParaRPr>
          </a:p>
          <a:p>
            <a:pPr algn="l" eaLnBrk="1" hangingPunct="1">
              <a:lnSpc>
                <a:spcPct val="50000"/>
              </a:lnSpc>
              <a:spcBef>
                <a:spcPts val="600"/>
              </a:spcBef>
            </a:pP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Escolas do Amanhã;</a:t>
            </a: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</a:pPr>
            <a:endParaRPr lang="en-US" altLang="pt-BR" sz="2400">
              <a:solidFill>
                <a:srgbClr val="FFFFFF"/>
              </a:solidFill>
              <a:latin typeface="HelveticaNeueLT Std Med" pitchFamily="-84" charset="0"/>
              <a:sym typeface="HelveticaNeueLT Std Med" pitchFamily="-84" charset="0"/>
            </a:endParaRPr>
          </a:p>
          <a:p>
            <a:pPr algn="l" eaLnBrk="1" hangingPunct="1">
              <a:lnSpc>
                <a:spcPct val="50000"/>
              </a:lnSpc>
              <a:spcBef>
                <a:spcPts val="600"/>
              </a:spcBef>
            </a:pP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Porto Maravilha;</a:t>
            </a: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</a:pPr>
            <a:endParaRPr lang="en-US" altLang="pt-BR" sz="2400">
              <a:solidFill>
                <a:srgbClr val="FFFFFF"/>
              </a:solidFill>
              <a:latin typeface="HelveticaNeueLT Std Med" pitchFamily="-84" charset="0"/>
              <a:sym typeface="HelveticaNeueLT Std Med" pitchFamily="-84" charset="0"/>
            </a:endParaRPr>
          </a:p>
          <a:p>
            <a:pPr algn="l" eaLnBrk="1" hangingPunct="1">
              <a:lnSpc>
                <a:spcPct val="50000"/>
              </a:lnSpc>
              <a:spcBef>
                <a:spcPts val="600"/>
              </a:spcBef>
            </a:pP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TRASOESTE;</a:t>
            </a: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</a:pPr>
            <a:endParaRPr lang="en-US" altLang="pt-BR" sz="2400">
              <a:solidFill>
                <a:srgbClr val="FFFFFF"/>
              </a:solidFill>
              <a:latin typeface="HelveticaNeueLT Std Med" pitchFamily="-84" charset="0"/>
              <a:sym typeface="HelveticaNeueLT Std Med" pitchFamily="-84" charset="0"/>
            </a:endParaRPr>
          </a:p>
          <a:p>
            <a:pPr algn="l" eaLnBrk="1" hangingPunct="1">
              <a:lnSpc>
                <a:spcPct val="50000"/>
              </a:lnSpc>
              <a:spcBef>
                <a:spcPts val="600"/>
              </a:spcBef>
            </a:pP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TRANSCARIOCA.</a:t>
            </a:r>
          </a:p>
        </p:txBody>
      </p:sp>
      <p:sp>
        <p:nvSpPr>
          <p:cNvPr id="88072" name="Rectangle 7"/>
          <p:cNvSpPr>
            <a:spLocks/>
          </p:cNvSpPr>
          <p:nvPr/>
        </p:nvSpPr>
        <p:spPr bwMode="auto">
          <a:xfrm>
            <a:off x="8405813" y="2859088"/>
            <a:ext cx="6934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4" bIns="0"/>
          <a:lstStyle>
            <a:lvl1pPr marL="396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300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Exemplos de Iniciativas estratégicas: </a:t>
            </a:r>
          </a:p>
        </p:txBody>
      </p:sp>
      <p:sp>
        <p:nvSpPr>
          <p:cNvPr id="88073" name="Rectangle 8"/>
          <p:cNvSpPr>
            <a:spLocks/>
          </p:cNvSpPr>
          <p:nvPr/>
        </p:nvSpPr>
        <p:spPr bwMode="auto">
          <a:xfrm>
            <a:off x="476250" y="1941513"/>
            <a:ext cx="14744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4" bIns="0"/>
          <a:lstStyle>
            <a:lvl1pPr marL="668338" indent="-628650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sz="2400">
                <a:solidFill>
                  <a:srgbClr val="FFFFFF"/>
                </a:solidFill>
                <a:latin typeface="HelveticaNeueLT Std Bold" pitchFamily="-84" charset="0"/>
                <a:sym typeface="HelveticaNeueLT Std Bold" pitchFamily="-84" charset="0"/>
              </a:rPr>
              <a:t>Visão: Tornar a Cidade do Rio de Janeiro o melhor lugar para se viver e trabalhar do Hemisfério Sul.</a:t>
            </a:r>
          </a:p>
        </p:txBody>
      </p:sp>
      <p:sp>
        <p:nvSpPr>
          <p:cNvPr id="88074" name="Rectangle 9"/>
          <p:cNvSpPr>
            <a:spLocks/>
          </p:cNvSpPr>
          <p:nvPr/>
        </p:nvSpPr>
        <p:spPr bwMode="auto">
          <a:xfrm>
            <a:off x="12204700" y="3581400"/>
            <a:ext cx="3048000" cy="4622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88075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75" y="6600825"/>
            <a:ext cx="161766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6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938" y="3925888"/>
            <a:ext cx="112553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7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613" y="5195888"/>
            <a:ext cx="12525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-224928" y="-10852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9520269"/>
              </p:ext>
            </p:extLst>
          </p:nvPr>
        </p:nvGraphicFramePr>
        <p:xfrm>
          <a:off x="364067" y="2095500"/>
          <a:ext cx="15099972" cy="667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376"/>
                <a:gridCol w="4035572"/>
                <a:gridCol w="2542606"/>
                <a:gridCol w="3815668"/>
                <a:gridCol w="2290750"/>
              </a:tblGrid>
              <a:tr h="548664">
                <a:tc>
                  <a:txBody>
                    <a:bodyPr/>
                    <a:lstStyle/>
                    <a:p>
                      <a:endParaRPr lang="pt-BR" sz="2500" dirty="0"/>
                    </a:p>
                  </a:txBody>
                  <a:tcPr marL="162574" marR="162574" marT="60972" marB="60972"/>
                </a:tc>
                <a:tc>
                  <a:txBody>
                    <a:bodyPr/>
                    <a:lstStyle/>
                    <a:p>
                      <a:pPr algn="ctr"/>
                      <a:endParaRPr lang="pt-BR" sz="2100" dirty="0"/>
                    </a:p>
                  </a:txBody>
                  <a:tcPr marL="162574" marR="162574" marT="60972" marB="609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Lideres </a:t>
                      </a:r>
                    </a:p>
                    <a:p>
                      <a:pPr algn="ctr"/>
                      <a:r>
                        <a:rPr lang="pt-BR" sz="2800" dirty="0" smtClean="0"/>
                        <a:t>Cariocas</a:t>
                      </a:r>
                      <a:endParaRPr lang="pt-BR" sz="2800" dirty="0"/>
                    </a:p>
                  </a:txBody>
                  <a:tcPr marL="162574" marR="162574" marT="60972" marB="609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Ocupantes Cargos Estratégicos</a:t>
                      </a:r>
                      <a:endParaRPr lang="pt-BR" sz="2800" dirty="0"/>
                    </a:p>
                  </a:txBody>
                  <a:tcPr marL="162574" marR="162574" marT="60972" marB="609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Sub Secretários</a:t>
                      </a:r>
                      <a:r>
                        <a:rPr lang="pt-BR" sz="2400" baseline="0" dirty="0" smtClean="0"/>
                        <a:t> e Presidentes</a:t>
                      </a:r>
                      <a:endParaRPr lang="pt-BR" sz="2400" dirty="0"/>
                    </a:p>
                  </a:txBody>
                  <a:tcPr marL="162574" marR="162574" marT="60972" marB="60972"/>
                </a:tc>
              </a:tr>
              <a:tr h="972779">
                <a:tc>
                  <a:txBody>
                    <a:bodyPr/>
                    <a:lstStyle/>
                    <a:p>
                      <a:pPr algn="ctr"/>
                      <a:endParaRPr lang="pt-BR" sz="1300" b="1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62574" marR="162574" marT="60972" marB="60972"/>
                </a:tc>
                <a:tc>
                  <a:txBody>
                    <a:bodyPr/>
                    <a:lstStyle/>
                    <a:p>
                      <a:pPr marL="0" marR="0" indent="0" algn="ctr" defTabSz="9136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Curso Gestão</a:t>
                      </a:r>
                      <a:r>
                        <a:rPr lang="pt-BR" sz="2000" baseline="0" dirty="0" smtClean="0"/>
                        <a:t> – 200h</a:t>
                      </a:r>
                    </a:p>
                    <a:p>
                      <a:pPr algn="ctr"/>
                      <a:endParaRPr lang="pt-BR" sz="2000" baseline="0" dirty="0" smtClean="0"/>
                    </a:p>
                  </a:txBody>
                  <a:tcPr marL="162574" marR="162574" marT="60972" marB="60972"/>
                </a:tc>
                <a:tc>
                  <a:txBody>
                    <a:bodyPr/>
                    <a:lstStyle/>
                    <a:p>
                      <a:pPr algn="ctr"/>
                      <a:endParaRPr lang="pt-BR" sz="1200" baseline="0" dirty="0" smtClean="0"/>
                    </a:p>
                  </a:txBody>
                  <a:tcPr marL="162574" marR="162574" marT="60972" marB="60972"/>
                </a:tc>
                <a:tc>
                  <a:txBody>
                    <a:bodyPr/>
                    <a:lstStyle/>
                    <a:p>
                      <a:pPr marL="0" marR="0" indent="0" algn="ctr" defTabSz="9136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</a:txBody>
                  <a:tcPr marL="162574" marR="162574" marT="60972" marB="60972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marL="162574" marR="162574" marT="60972" marB="60972"/>
                </a:tc>
              </a:tr>
              <a:tr h="972779">
                <a:tc>
                  <a:txBody>
                    <a:bodyPr/>
                    <a:lstStyle/>
                    <a:p>
                      <a:pPr algn="ctr"/>
                      <a:endParaRPr lang="pt-BR" sz="1300" b="1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62574" marR="162574" marT="60972" marB="609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Curso Gestores</a:t>
                      </a:r>
                      <a:r>
                        <a:rPr lang="pt-BR" sz="2000" baseline="0" dirty="0" smtClean="0"/>
                        <a:t> de Alto Desempenho – 100 h</a:t>
                      </a:r>
                    </a:p>
                  </a:txBody>
                  <a:tcPr marL="162574" marR="162574" marT="60972" marB="60972"/>
                </a:tc>
                <a:tc>
                  <a:txBody>
                    <a:bodyPr/>
                    <a:lstStyle/>
                    <a:p>
                      <a:pPr algn="ctr"/>
                      <a:endParaRPr lang="pt-BR" sz="1200" baseline="0" dirty="0" smtClean="0"/>
                    </a:p>
                  </a:txBody>
                  <a:tcPr marL="162574" marR="162574" marT="60972" marB="60972"/>
                </a:tc>
                <a:tc>
                  <a:txBody>
                    <a:bodyPr/>
                    <a:lstStyle/>
                    <a:p>
                      <a:pPr marL="0" marR="0" indent="0" algn="ctr" defTabSz="9136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</a:txBody>
                  <a:tcPr marL="162574" marR="162574" marT="60972" marB="60972"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marL="162574" marR="162574" marT="60972" marB="60972"/>
                </a:tc>
              </a:tr>
              <a:tr h="1036532">
                <a:tc>
                  <a:txBody>
                    <a:bodyPr/>
                    <a:lstStyle/>
                    <a:p>
                      <a:pPr algn="ctr"/>
                      <a:endParaRPr lang="pt-BR" sz="1500" b="1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62574" marR="162574" marT="60972" marB="60972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Programa Gestão Publica  RJ-NY</a:t>
                      </a:r>
                    </a:p>
                  </a:txBody>
                  <a:tcPr marL="162574" marR="162574" marT="60972" marB="60972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 smtClean="0"/>
                    </a:p>
                  </a:txBody>
                  <a:tcPr marL="162574" marR="162574" marT="60972" marB="60972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marL="162574" marR="162574" marT="60972" marB="60972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marL="162574" marR="162574" marT="60972" marB="60972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1237592">
                <a:tc>
                  <a:txBody>
                    <a:bodyPr/>
                    <a:lstStyle/>
                    <a:p>
                      <a:pPr algn="ctr"/>
                      <a:endParaRPr lang="pt-BR" sz="1500" b="1" i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62574" marR="162574" marT="60972" marB="6097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6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Cursos de Curto Prazo. </a:t>
                      </a:r>
                    </a:p>
                    <a:p>
                      <a:pPr marL="0" marR="0" indent="0" algn="ctr" defTabSz="9136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Pode ser preparado</a:t>
                      </a:r>
                      <a:r>
                        <a:rPr lang="pt-BR" sz="2000" baseline="0" dirty="0" smtClean="0"/>
                        <a:t> um curso customizado em tema específico.</a:t>
                      </a:r>
                      <a:endParaRPr lang="pt-BR" sz="2000" dirty="0" smtClean="0"/>
                    </a:p>
                  </a:txBody>
                  <a:tcPr marL="162574" marR="162574" marT="60972" marB="6097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marL="162574" marR="162574" marT="60972" marB="6097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marL="162574" marR="162574" marT="60972" marB="6097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marL="162574" marR="162574" marT="60972" marB="60972">
                    <a:solidFill>
                      <a:schemeClr val="bg1"/>
                    </a:solidFill>
                  </a:tcPr>
                </a:tc>
              </a:tr>
              <a:tr h="1130260">
                <a:tc>
                  <a:txBody>
                    <a:bodyPr/>
                    <a:lstStyle/>
                    <a:p>
                      <a:pPr algn="ctr"/>
                      <a:endParaRPr lang="pt-BR" sz="1500" b="1" i="1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62574" marR="162574" marT="60972" marB="6097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Cursos de Curto Prazo. </a:t>
                      </a:r>
                      <a:endParaRPr lang="pt-BR" sz="2000" dirty="0"/>
                    </a:p>
                  </a:txBody>
                  <a:tcPr marL="162574" marR="162574" marT="60972" marB="6097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marL="162574" marR="162574" marT="60972" marB="6097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marL="162574" marR="162574" marT="60972" marB="6097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marL="162574" marR="162574" marT="60972" marB="6097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964" y="6403904"/>
            <a:ext cx="1507067" cy="98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965" y="5347228"/>
            <a:ext cx="1253067" cy="87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965" y="4593485"/>
            <a:ext cx="1253067" cy="59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6532" y="7626057"/>
            <a:ext cx="1092199" cy="94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5" y="3440427"/>
            <a:ext cx="892039" cy="856359"/>
          </a:xfrm>
          <a:prstGeom prst="rect">
            <a:avLst/>
          </a:prstGeom>
        </p:spPr>
      </p:pic>
      <p:sp>
        <p:nvSpPr>
          <p:cNvPr id="13" name="Multiplicar 12"/>
          <p:cNvSpPr/>
          <p:nvPr/>
        </p:nvSpPr>
        <p:spPr>
          <a:xfrm>
            <a:off x="7690338" y="3635896"/>
            <a:ext cx="806180" cy="4689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pt-BR"/>
          </a:p>
        </p:txBody>
      </p:sp>
      <p:sp>
        <p:nvSpPr>
          <p:cNvPr id="14" name="Multiplicar 13"/>
          <p:cNvSpPr/>
          <p:nvPr/>
        </p:nvSpPr>
        <p:spPr>
          <a:xfrm>
            <a:off x="10983221" y="4572000"/>
            <a:ext cx="806180" cy="4689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pt-BR"/>
          </a:p>
        </p:txBody>
      </p:sp>
      <p:sp>
        <p:nvSpPr>
          <p:cNvPr id="15" name="Multiplicar 14"/>
          <p:cNvSpPr/>
          <p:nvPr/>
        </p:nvSpPr>
        <p:spPr>
          <a:xfrm>
            <a:off x="14031872" y="4572000"/>
            <a:ext cx="806180" cy="4689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pt-BR"/>
          </a:p>
        </p:txBody>
      </p:sp>
      <p:sp>
        <p:nvSpPr>
          <p:cNvPr id="16" name="Multiplicar 15"/>
          <p:cNvSpPr/>
          <p:nvPr/>
        </p:nvSpPr>
        <p:spPr>
          <a:xfrm>
            <a:off x="11024905" y="5541103"/>
            <a:ext cx="806180" cy="4689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pt-BR"/>
          </a:p>
        </p:txBody>
      </p:sp>
      <p:sp>
        <p:nvSpPr>
          <p:cNvPr id="17" name="Multiplicar 16"/>
          <p:cNvSpPr/>
          <p:nvPr/>
        </p:nvSpPr>
        <p:spPr>
          <a:xfrm>
            <a:off x="14073555" y="5541103"/>
            <a:ext cx="806180" cy="4689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pt-BR"/>
          </a:p>
        </p:txBody>
      </p:sp>
      <p:sp>
        <p:nvSpPr>
          <p:cNvPr id="18" name="Multiplicar 17"/>
          <p:cNvSpPr/>
          <p:nvPr/>
        </p:nvSpPr>
        <p:spPr>
          <a:xfrm>
            <a:off x="11045746" y="6682142"/>
            <a:ext cx="806180" cy="4689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pt-BR"/>
          </a:p>
        </p:txBody>
      </p:sp>
      <p:sp>
        <p:nvSpPr>
          <p:cNvPr id="19" name="Multiplicar 18"/>
          <p:cNvSpPr/>
          <p:nvPr/>
        </p:nvSpPr>
        <p:spPr>
          <a:xfrm>
            <a:off x="7724910" y="6658718"/>
            <a:ext cx="806180" cy="4689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pt-BR"/>
          </a:p>
        </p:txBody>
      </p:sp>
      <p:sp>
        <p:nvSpPr>
          <p:cNvPr id="20" name="Multiplicar 19"/>
          <p:cNvSpPr/>
          <p:nvPr/>
        </p:nvSpPr>
        <p:spPr>
          <a:xfrm>
            <a:off x="11024905" y="7854442"/>
            <a:ext cx="806180" cy="4689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pt-BR"/>
          </a:p>
        </p:txBody>
      </p:sp>
      <p:sp>
        <p:nvSpPr>
          <p:cNvPr id="21" name="Multiplicar 20"/>
          <p:cNvSpPr/>
          <p:nvPr/>
        </p:nvSpPr>
        <p:spPr>
          <a:xfrm>
            <a:off x="7724910" y="7848360"/>
            <a:ext cx="806180" cy="4689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pt-BR"/>
          </a:p>
        </p:txBody>
      </p:sp>
      <p:sp>
        <p:nvSpPr>
          <p:cNvPr id="22" name="Multiplicar 21"/>
          <p:cNvSpPr/>
          <p:nvPr/>
        </p:nvSpPr>
        <p:spPr>
          <a:xfrm>
            <a:off x="7718291" y="5550660"/>
            <a:ext cx="806180" cy="4689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pt-BR"/>
          </a:p>
        </p:txBody>
      </p:sp>
      <p:sp>
        <p:nvSpPr>
          <p:cNvPr id="23" name="Multiplicar 22"/>
          <p:cNvSpPr/>
          <p:nvPr/>
        </p:nvSpPr>
        <p:spPr>
          <a:xfrm>
            <a:off x="14101509" y="6705566"/>
            <a:ext cx="806180" cy="4689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pt-BR"/>
          </a:p>
        </p:txBody>
      </p:sp>
      <p:sp>
        <p:nvSpPr>
          <p:cNvPr id="24" name="Multiplicar 23"/>
          <p:cNvSpPr/>
          <p:nvPr/>
        </p:nvSpPr>
        <p:spPr>
          <a:xfrm>
            <a:off x="14080668" y="7877866"/>
            <a:ext cx="806180" cy="4689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pt-BR"/>
          </a:p>
        </p:txBody>
      </p:sp>
      <p:sp>
        <p:nvSpPr>
          <p:cNvPr id="25" name="Rectangle 3"/>
          <p:cNvSpPr>
            <a:spLocks/>
          </p:cNvSpPr>
          <p:nvPr/>
        </p:nvSpPr>
        <p:spPr bwMode="auto">
          <a:xfrm>
            <a:off x="1791296" y="444499"/>
            <a:ext cx="1267350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Próximos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Passos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- 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Capacitação</a:t>
            </a:r>
            <a:endParaRPr lang="en-US" altLang="pt-BR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8904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4755" name="Rectangle 2"/>
          <p:cNvSpPr>
            <a:spLocks/>
          </p:cNvSpPr>
          <p:nvPr/>
        </p:nvSpPr>
        <p:spPr bwMode="auto">
          <a:xfrm>
            <a:off x="-190500" y="-10160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-12700" y="3162300"/>
            <a:ext cx="16254413" cy="226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pt-BR" sz="8500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NeueLT Std Bold" pitchFamily="-84" charset="0"/>
                <a:sym typeface="HelveticaNeueLT Std Bold" pitchFamily="-84" charset="0"/>
              </a:rPr>
              <a:t>Gestão</a:t>
            </a:r>
            <a:r>
              <a:rPr lang="en-US" altLang="pt-BR" sz="85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NeueLT Std Bold" pitchFamily="-84" charset="0"/>
                <a:sym typeface="HelveticaNeueLT Std Bold" pitchFamily="-84" charset="0"/>
              </a:rPr>
              <a:t> de </a:t>
            </a:r>
            <a:r>
              <a:rPr lang="en-US" altLang="pt-BR" sz="85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NeueLT Std Bold" pitchFamily="-84" charset="0"/>
                <a:sym typeface="HelveticaNeueLT Std Bold" pitchFamily="-84" charset="0"/>
              </a:rPr>
              <a:t>Gente</a:t>
            </a:r>
            <a:endParaRPr lang="en-US" altLang="pt-BR" sz="85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HelveticaNeueLT Std Bold" pitchFamily="-84" charset="0"/>
              <a:sym typeface="HelveticaNeueLT Std Bold" pitchFamily="-8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81" y="5250922"/>
            <a:ext cx="8834637" cy="2965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0663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rgbClr val="0C41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0355" name="Rectangle 2"/>
          <p:cNvSpPr>
            <a:spLocks/>
          </p:cNvSpPr>
          <p:nvPr/>
        </p:nvSpPr>
        <p:spPr bwMode="auto">
          <a:xfrm>
            <a:off x="-190500" y="-10160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0357" name="Rectangle 4"/>
          <p:cNvSpPr>
            <a:spLocks/>
          </p:cNvSpPr>
          <p:nvPr/>
        </p:nvSpPr>
        <p:spPr bwMode="auto">
          <a:xfrm>
            <a:off x="512763" y="3197225"/>
            <a:ext cx="78232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4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spcBef>
                <a:spcPts val="900"/>
              </a:spcBef>
            </a:pP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120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Entrevistas</a:t>
            </a: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individuais</a:t>
            </a: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com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grandes</a:t>
            </a: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"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atores</a:t>
            </a: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"</a:t>
            </a:r>
            <a:b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</a:b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  do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cenário</a:t>
            </a: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carioca e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gestores</a:t>
            </a: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municipais</a:t>
            </a: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/>
            </a:r>
            <a:b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</a:br>
            <a:endParaRPr lang="en-US" altLang="pt-BR" sz="2400" dirty="0">
              <a:solidFill>
                <a:srgbClr val="FFFFFF"/>
              </a:solidFill>
              <a:latin typeface="HelveticaNeueLT Std Med" pitchFamily="-84" charset="0"/>
              <a:sym typeface="HelveticaNeueLT Std Med" pitchFamily="-84" charset="0"/>
            </a:endParaRPr>
          </a:p>
          <a:p>
            <a:pPr algn="l" eaLnBrk="1" hangingPunct="1">
              <a:spcBef>
                <a:spcPts val="900"/>
              </a:spcBef>
            </a:pP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4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Oficinas</a:t>
            </a: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de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trabalho</a:t>
            </a:r>
            <a:endParaRPr lang="en-US" altLang="pt-BR" sz="2400" dirty="0">
              <a:solidFill>
                <a:srgbClr val="FFFFFF"/>
              </a:solidFill>
              <a:latin typeface="HelveticaNeueLT Std Med" pitchFamily="-84" charset="0"/>
              <a:sym typeface="HelveticaNeueLT Std Med" pitchFamily="-84" charset="0"/>
            </a:endParaRPr>
          </a:p>
          <a:p>
            <a:pPr algn="l" eaLnBrk="1" hangingPunct="1">
              <a:spcBef>
                <a:spcPts val="900"/>
              </a:spcBef>
            </a:pPr>
            <a:endParaRPr lang="en-US" altLang="pt-BR" sz="2400" dirty="0">
              <a:solidFill>
                <a:srgbClr val="FFFFFF"/>
              </a:solidFill>
              <a:latin typeface="HelveticaNeueLT Std Med" pitchFamily="-84" charset="0"/>
              <a:sym typeface="HelveticaNeueLT Std Med" pitchFamily="-84" charset="0"/>
            </a:endParaRPr>
          </a:p>
          <a:p>
            <a:pPr algn="l" eaLnBrk="1" hangingPunct="1">
              <a:spcBef>
                <a:spcPts val="900"/>
              </a:spcBef>
            </a:pP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Realização</a:t>
            </a: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de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pesquisa</a:t>
            </a: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IBOPE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sobre</a:t>
            </a: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a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cidade</a:t>
            </a: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/>
            </a:r>
            <a:b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</a:b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  com 1200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pessoas</a:t>
            </a:r>
            <a:endParaRPr lang="en-US" altLang="pt-BR" sz="2400" dirty="0">
              <a:solidFill>
                <a:srgbClr val="FFFFFF"/>
              </a:solidFill>
              <a:latin typeface="HelveticaNeueLT Std Med" pitchFamily="-84" charset="0"/>
              <a:sym typeface="HelveticaNeueLT Std Med" pitchFamily="-84" charset="0"/>
            </a:endParaRPr>
          </a:p>
          <a:p>
            <a:pPr algn="l" eaLnBrk="1" hangingPunct="1">
              <a:spcBef>
                <a:spcPts val="900"/>
              </a:spcBef>
            </a:pPr>
            <a:endParaRPr lang="en-US" altLang="pt-BR" sz="2400" dirty="0">
              <a:solidFill>
                <a:srgbClr val="FFFFFF"/>
              </a:solidFill>
              <a:latin typeface="HelveticaNeueLT Std Med" pitchFamily="-84" charset="0"/>
              <a:sym typeface="HelveticaNeueLT Std Med" pitchFamily="-84" charset="0"/>
            </a:endParaRPr>
          </a:p>
          <a:p>
            <a:pPr algn="l" eaLnBrk="1" hangingPunct="1">
              <a:spcBef>
                <a:spcPts val="900"/>
              </a:spcBef>
            </a:pP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Benchmark de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casos</a:t>
            </a: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de </a:t>
            </a:r>
            <a:b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</a:b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 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sucesso</a:t>
            </a: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no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Brasil</a:t>
            </a: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e no exterior</a:t>
            </a:r>
          </a:p>
          <a:p>
            <a:pPr algn="l" eaLnBrk="1" hangingPunct="1">
              <a:spcBef>
                <a:spcPts val="900"/>
              </a:spcBef>
            </a:pP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Criação</a:t>
            </a: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do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Conselho</a:t>
            </a:r>
            <a:r>
              <a:rPr lang="en-US" altLang="pt-BR" sz="2400" dirty="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da </a:t>
            </a:r>
            <a:r>
              <a:rPr lang="en-US" altLang="pt-BR" sz="2400" dirty="0" err="1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Cidade</a:t>
            </a:r>
            <a:endParaRPr lang="en-US" altLang="pt-BR" sz="2400" dirty="0">
              <a:solidFill>
                <a:srgbClr val="FFFFFF"/>
              </a:solidFill>
              <a:latin typeface="HelveticaNeueLT Std Med" pitchFamily="-84" charset="0"/>
              <a:sym typeface="HelveticaNeueLT Std Med" pitchFamily="-84" charset="0"/>
            </a:endParaRPr>
          </a:p>
        </p:txBody>
      </p:sp>
      <p:sp>
        <p:nvSpPr>
          <p:cNvPr id="100358" name="Rectangle 5"/>
          <p:cNvSpPr>
            <a:spLocks/>
          </p:cNvSpPr>
          <p:nvPr/>
        </p:nvSpPr>
        <p:spPr bwMode="auto">
          <a:xfrm>
            <a:off x="10677525" y="6443663"/>
            <a:ext cx="5181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4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spcBef>
                <a:spcPts val="900"/>
              </a:spcBef>
            </a:pP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56 metas</a:t>
            </a:r>
          </a:p>
          <a:p>
            <a:pPr algn="l" eaLnBrk="1" hangingPunct="1">
              <a:spcBef>
                <a:spcPts val="900"/>
              </a:spcBef>
            </a:pP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58 iniciativas</a:t>
            </a:r>
          </a:p>
          <a:p>
            <a:pPr algn="l" eaLnBrk="1" hangingPunct="1">
              <a:spcBef>
                <a:spcPts val="900"/>
              </a:spcBef>
            </a:pP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• ~38,6 Bi reais de investimentos  </a:t>
            </a:r>
            <a:b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</a:br>
            <a:r>
              <a:rPr lang="en-US" altLang="pt-BR" sz="2400">
                <a:solidFill>
                  <a:srgbClr val="FFFFFF"/>
                </a:solidFill>
                <a:latin typeface="HelveticaNeueLT Std Med" pitchFamily="-84" charset="0"/>
                <a:sym typeface="HelveticaNeueLT Std Med" pitchFamily="-84" charset="0"/>
              </a:rPr>
              <a:t>   sendo 30% de fontes externas</a:t>
            </a:r>
          </a:p>
        </p:txBody>
      </p:sp>
      <p:pic>
        <p:nvPicPr>
          <p:cNvPr id="3277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50" t="3186" r="4068" b="5832"/>
          <a:stretch>
            <a:fillRect/>
          </a:stretch>
        </p:blipFill>
        <p:spPr bwMode="auto">
          <a:xfrm>
            <a:off x="10655300" y="3213100"/>
            <a:ext cx="2946400" cy="2946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5994400"/>
            <a:ext cx="3263900" cy="2463800"/>
          </a:xfrm>
          <a:prstGeom prst="rect">
            <a:avLst/>
          </a:prstGeom>
          <a:noFill/>
          <a:ln w="50800">
            <a:solidFill>
              <a:srgbClr val="FFFFFF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1" name="Rectangle 8"/>
          <p:cNvSpPr>
            <a:spLocks/>
          </p:cNvSpPr>
          <p:nvPr/>
        </p:nvSpPr>
        <p:spPr bwMode="auto">
          <a:xfrm>
            <a:off x="139700" y="2544763"/>
            <a:ext cx="5372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pt-BR" sz="360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Construção do Plano</a:t>
            </a:r>
          </a:p>
        </p:txBody>
      </p:sp>
      <p:sp>
        <p:nvSpPr>
          <p:cNvPr id="100362" name="Rectangle 9"/>
          <p:cNvSpPr>
            <a:spLocks/>
          </p:cNvSpPr>
          <p:nvPr/>
        </p:nvSpPr>
        <p:spPr bwMode="auto">
          <a:xfrm>
            <a:off x="9182100" y="2544763"/>
            <a:ext cx="5372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pt-BR" sz="360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Resultados</a:t>
            </a:r>
          </a:p>
        </p:txBody>
      </p:sp>
      <p:sp>
        <p:nvSpPr>
          <p:cNvPr id="100363" name="AutoShape 10"/>
          <p:cNvSpPr>
            <a:spLocks/>
          </p:cNvSpPr>
          <p:nvPr/>
        </p:nvSpPr>
        <p:spPr bwMode="auto">
          <a:xfrm rot="5400000">
            <a:off x="8425657" y="4815681"/>
            <a:ext cx="2786062" cy="4222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0892" y="0"/>
                </a:moveTo>
                <a:lnTo>
                  <a:pt x="0" y="21600"/>
                </a:lnTo>
                <a:lnTo>
                  <a:pt x="21600" y="21600"/>
                </a:lnTo>
                <a:close/>
                <a:moveTo>
                  <a:pt x="10892" y="0"/>
                </a:moveTo>
              </a:path>
            </a:pathLst>
          </a:custGeom>
          <a:solidFill>
            <a:srgbClr val="0079A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503238" y="444500"/>
            <a:ext cx="14401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pt-BR" sz="44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Plano </a:t>
            </a:r>
            <a:r>
              <a:rPr lang="en-US" altLang="pt-BR" sz="4400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Estratégico</a:t>
            </a:r>
            <a:r>
              <a:rPr lang="en-US" altLang="pt-BR" sz="4400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2013-2016</a:t>
            </a:r>
            <a:endParaRPr lang="en-US" altLang="pt-BR" sz="4400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rgbClr val="0C41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4995" name="Rectangle 2"/>
          <p:cNvSpPr>
            <a:spLocks/>
          </p:cNvSpPr>
          <p:nvPr/>
        </p:nvSpPr>
        <p:spPr bwMode="auto">
          <a:xfrm>
            <a:off x="-190500" y="-10160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260350"/>
            <a:ext cx="8864600" cy="862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/>
          </p:cNvSpPr>
          <p:nvPr/>
        </p:nvSpPr>
        <p:spPr bwMode="auto">
          <a:xfrm>
            <a:off x="503238" y="4000500"/>
            <a:ext cx="142875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O </a:t>
            </a:r>
            <a:r>
              <a:rPr lang="en-US" altLang="pt-BR" dirty="0" err="1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Modelo</a:t>
            </a: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de </a:t>
            </a:r>
            <a:r>
              <a:rPr lang="en-US" altLang="pt-BR" dirty="0" err="1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Gestão</a:t>
            </a: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/>
            </a:r>
            <a:b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</a:b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de Alto </a:t>
            </a:r>
            <a:r>
              <a:rPr lang="en-US" altLang="pt-BR" dirty="0" err="1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Desempenho</a:t>
            </a:r>
            <a:endParaRPr lang="en-US" altLang="pt-BR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6206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rgbClr val="0C41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4995" name="Rectangle 2"/>
          <p:cNvSpPr>
            <a:spLocks/>
          </p:cNvSpPr>
          <p:nvPr/>
        </p:nvSpPr>
        <p:spPr bwMode="auto">
          <a:xfrm>
            <a:off x="-190500" y="-101600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875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260350"/>
            <a:ext cx="8864600" cy="862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475372" y="2591872"/>
            <a:ext cx="1130525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900" dirty="0" smtClean="0">
                <a:solidFill>
                  <a:schemeClr val="bg1"/>
                </a:solidFill>
              </a:rPr>
              <a:t>GENTE</a:t>
            </a:r>
            <a:endParaRPr lang="pt-BR" sz="2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7297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rgbClr val="0C41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1379" name="Rectangle 2"/>
          <p:cNvSpPr>
            <a:spLocks/>
          </p:cNvSpPr>
          <p:nvPr/>
        </p:nvSpPr>
        <p:spPr bwMode="auto">
          <a:xfrm>
            <a:off x="-96888" y="-101600"/>
            <a:ext cx="164338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101380" name="Rectangle 3"/>
          <p:cNvSpPr>
            <a:spLocks/>
          </p:cNvSpPr>
          <p:nvPr/>
        </p:nvSpPr>
        <p:spPr bwMode="auto">
          <a:xfrm>
            <a:off x="503238" y="444500"/>
            <a:ext cx="14401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O </a:t>
            </a:r>
            <a:r>
              <a:rPr lang="en-US" altLang="pt-BR" dirty="0" err="1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projeto</a:t>
            </a: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de </a:t>
            </a:r>
            <a:r>
              <a:rPr lang="en-US" altLang="pt-BR" dirty="0" err="1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G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estão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</a:t>
            </a: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de </a:t>
            </a:r>
            <a:r>
              <a:rPr lang="en-US" altLang="pt-BR" dirty="0" err="1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G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ente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</a:t>
            </a: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é um dos </a:t>
            </a:r>
            <a:r>
              <a:rPr lang="en-US" altLang="pt-BR" dirty="0" err="1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pilares</a:t>
            </a: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da 2ª </a:t>
            </a:r>
            <a:r>
              <a:rPr lang="en-US" altLang="pt-BR" dirty="0" err="1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Onda</a:t>
            </a: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/>
            </a:r>
            <a:b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</a:b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da </a:t>
            </a:r>
            <a:r>
              <a:rPr lang="en-US" altLang="pt-BR" dirty="0" err="1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G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estão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</a:t>
            </a: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de Alto </a:t>
            </a:r>
            <a:r>
              <a:rPr lang="en-US" altLang="pt-BR" dirty="0" err="1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Desempenho</a:t>
            </a:r>
            <a:endParaRPr lang="en-US" altLang="pt-BR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pic>
        <p:nvPicPr>
          <p:cNvPr id="1013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96" y="4272136"/>
            <a:ext cx="3724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344024" y="4689177"/>
            <a:ext cx="6917278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Cargos Estratégicos</a:t>
            </a:r>
            <a:endParaRPr lang="pt-BR" sz="54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9992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rgbClr val="0C41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4995" name="Rectangle 2"/>
          <p:cNvSpPr>
            <a:spLocks/>
          </p:cNvSpPr>
          <p:nvPr/>
        </p:nvSpPr>
        <p:spPr bwMode="auto">
          <a:xfrm>
            <a:off x="-190500" y="-36512"/>
            <a:ext cx="166370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="" xmlns:p14="http://schemas.microsoft.com/office/powerpoint/2010/main" val="1259429792"/>
              </p:ext>
            </p:extLst>
          </p:nvPr>
        </p:nvGraphicFramePr>
        <p:xfrm>
          <a:off x="1781415" y="1527679"/>
          <a:ext cx="11531161" cy="729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/>
          <p:cNvSpPr>
            <a:spLocks/>
          </p:cNvSpPr>
          <p:nvPr/>
        </p:nvSpPr>
        <p:spPr bwMode="auto">
          <a:xfrm>
            <a:off x="503238" y="444500"/>
            <a:ext cx="14401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O </a:t>
            </a:r>
            <a:r>
              <a:rPr lang="en-US" altLang="pt-BR" dirty="0" err="1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projeto</a:t>
            </a: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de </a:t>
            </a:r>
            <a:r>
              <a:rPr lang="en-US" altLang="pt-BR" dirty="0" err="1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G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estão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</a:t>
            </a: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de </a:t>
            </a:r>
            <a:r>
              <a:rPr lang="en-US" altLang="pt-BR" dirty="0" err="1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G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ente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</a:t>
            </a: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é um dos </a:t>
            </a:r>
            <a:r>
              <a:rPr lang="en-US" altLang="pt-BR" dirty="0" err="1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pilares</a:t>
            </a: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da 2ª </a:t>
            </a:r>
            <a:r>
              <a:rPr lang="en-US" altLang="pt-BR" dirty="0" err="1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Onda</a:t>
            </a: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/>
            </a:r>
            <a:b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</a:b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da </a:t>
            </a:r>
            <a:r>
              <a:rPr lang="en-US" altLang="pt-BR" dirty="0" err="1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G</a:t>
            </a:r>
            <a:r>
              <a:rPr lang="en-US" altLang="pt-BR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estão</a:t>
            </a:r>
            <a:r>
              <a:rPr lang="en-US" altLang="pt-BR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</a:t>
            </a:r>
            <a:r>
              <a:rPr lang="en-US" altLang="pt-BR" dirty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de Alto </a:t>
            </a:r>
            <a:r>
              <a:rPr lang="en-US" altLang="pt-BR" dirty="0" err="1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Desempenho</a:t>
            </a:r>
            <a:endParaRPr lang="en-US" altLang="pt-BR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/>
          </p:cNvSpPr>
          <p:nvPr/>
        </p:nvSpPr>
        <p:spPr bwMode="auto">
          <a:xfrm>
            <a:off x="-63500" y="-63500"/>
            <a:ext cx="16357600" cy="9220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7283" name="Rectangle 2"/>
          <p:cNvSpPr>
            <a:spLocks/>
          </p:cNvSpPr>
          <p:nvPr/>
        </p:nvSpPr>
        <p:spPr bwMode="auto">
          <a:xfrm>
            <a:off x="-63500" y="-101600"/>
            <a:ext cx="16357600" cy="9347200"/>
          </a:xfrm>
          <a:prstGeom prst="rect">
            <a:avLst/>
          </a:prstGeom>
          <a:gradFill rotWithShape="0">
            <a:gsLst>
              <a:gs pos="0">
                <a:srgbClr val="342B2A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978683093"/>
              </p:ext>
            </p:extLst>
          </p:nvPr>
        </p:nvGraphicFramePr>
        <p:xfrm>
          <a:off x="97532" y="0"/>
          <a:ext cx="16095364" cy="91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3"/>
          <p:cNvSpPr>
            <a:spLocks/>
          </p:cNvSpPr>
          <p:nvPr/>
        </p:nvSpPr>
        <p:spPr bwMode="auto">
          <a:xfrm>
            <a:off x="927200" y="444500"/>
            <a:ext cx="14401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37931725" indent="-37474525"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eaLnBrk="0" hangingPunct="0"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pt-BR" b="1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Ciclo</a:t>
            </a:r>
            <a:r>
              <a:rPr lang="en-US" altLang="pt-BR" b="1" dirty="0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 de </a:t>
            </a:r>
            <a:r>
              <a:rPr lang="en-US" altLang="pt-BR" b="1" dirty="0" err="1" smtClean="0">
                <a:solidFill>
                  <a:srgbClr val="00BAFB"/>
                </a:solidFill>
                <a:latin typeface="HelveticaNeueLT Std Bold" pitchFamily="-84" charset="0"/>
                <a:sym typeface="HelveticaNeueLT Std Bold" pitchFamily="-84" charset="0"/>
              </a:rPr>
              <a:t>Gente</a:t>
            </a:r>
            <a:endParaRPr lang="en-US" altLang="pt-BR" b="1" dirty="0">
              <a:solidFill>
                <a:srgbClr val="00BAFB"/>
              </a:solidFill>
              <a:latin typeface="HelveticaNeueLT Std Bold" pitchFamily="-84" charset="0"/>
              <a:sym typeface="HelveticaNeueLT Std Bold" pitchFamily="-8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160448" y="5292080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</a:rPr>
              <a:t>*</a:t>
            </a:r>
            <a:endParaRPr lang="pt-BR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C417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0BB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84" charset="0"/>
            <a:ea typeface="ヒラギノ角ゴ ProN W3" pitchFamily="-84" charset="-128"/>
            <a:cs typeface="ヒラギノ角ゴ ProN W3" pitchFamily="-84" charset="-128"/>
            <a:sym typeface="Gill Sans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84" charset="0"/>
            <a:ea typeface="ヒラギノ角ゴ ProN W3" pitchFamily="-84" charset="-128"/>
            <a:cs typeface="ヒラギノ角ゴ ProN W3" pitchFamily="-84" charset="-128"/>
            <a:sym typeface="Gill Sans" pitchFamily="-84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84" charset="0"/>
            <a:ea typeface="ヒラギノ角ゴ ProN W3" pitchFamily="-84" charset="-128"/>
            <a:cs typeface="ヒラギノ角ゴ ProN W3" pitchFamily="-84" charset="-128"/>
            <a:sym typeface="Gill Sans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84" charset="0"/>
            <a:ea typeface="ヒラギノ角ゴ ProN W3" pitchFamily="-84" charset="-128"/>
            <a:cs typeface="ヒラギノ角ゴ ProN W3" pitchFamily="-84" charset="-128"/>
            <a:sym typeface="Gill Sans" pitchFamily="-84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84" charset="0"/>
            <a:ea typeface="ヒラギノ角ゴ ProN W3" pitchFamily="-84" charset="-128"/>
            <a:cs typeface="ヒラギノ角ゴ ProN W3" pitchFamily="-84" charset="-128"/>
            <a:sym typeface="Gill Sans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84" charset="0"/>
            <a:ea typeface="ヒラギノ角ゴ ProN W3" pitchFamily="-84" charset="-128"/>
            <a:cs typeface="ヒラギノ角ゴ ProN W3" pitchFamily="-84" charset="-128"/>
            <a:sym typeface="Gill Sans" pitchFamily="-84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84" charset="0"/>
            <a:ea typeface="ヒラギノ角ゴ ProN W3" pitchFamily="-84" charset="-128"/>
            <a:cs typeface="ヒラギノ角ゴ ProN W3" pitchFamily="-84" charset="-128"/>
            <a:sym typeface="Gill Sans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84" charset="0"/>
            <a:ea typeface="ヒラギノ角ゴ ProN W3" pitchFamily="-84" charset="-128"/>
            <a:cs typeface="ヒラギノ角ゴ ProN W3" pitchFamily="-84" charset="-128"/>
            <a:sym typeface="Gill Sans" pitchFamily="-84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84" charset="0"/>
            <a:ea typeface="ヒラギノ角ゴ ProN W3" pitchFamily="-84" charset="-128"/>
            <a:cs typeface="ヒラギノ角ゴ ProN W3" pitchFamily="-84" charset="-128"/>
            <a:sym typeface="Gill Sans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84" charset="0"/>
            <a:ea typeface="ヒラギノ角ゴ ProN W3" pitchFamily="-84" charset="-128"/>
            <a:cs typeface="ヒラギノ角ゴ ProN W3" pitchFamily="-84" charset="-128"/>
            <a:sym typeface="Gill Sans" pitchFamily="-84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84" charset="0"/>
            <a:ea typeface="ヒラギノ角ゴ ProN W3" pitchFamily="-84" charset="-128"/>
            <a:cs typeface="ヒラギノ角ゴ ProN W3" pitchFamily="-84" charset="-128"/>
            <a:sym typeface="Gill Sans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84" charset="0"/>
            <a:ea typeface="ヒラギノ角ゴ ProN W3" pitchFamily="-84" charset="-128"/>
            <a:cs typeface="ヒラギノ角ゴ ProN W3" pitchFamily="-84" charset="-128"/>
            <a:sym typeface="Gill Sans" pitchFamily="-84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Pages>0</Pages>
  <Words>916</Words>
  <Characters>0</Characters>
  <Application>Microsoft Office PowerPoint</Application>
  <PresentationFormat>Personalizar</PresentationFormat>
  <Lines>0</Lines>
  <Paragraphs>281</Paragraphs>
  <Slides>31</Slides>
  <Notes>15</Notes>
  <HiddenSlides>2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Title &amp; Subtitle</vt:lpstr>
      <vt:lpstr>Title &amp; Bullets</vt:lpstr>
      <vt:lpstr>1_Title &amp; Subtitle</vt:lpstr>
      <vt:lpstr>2_Title &amp; Subtitle</vt:lpstr>
      <vt:lpstr>3_Title &amp; Subtitle</vt:lpstr>
      <vt:lpstr>4_Title &amp; Subtitle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 de Tarso Chad Pellon</dc:creator>
  <cp:lastModifiedBy>IrmaBC</cp:lastModifiedBy>
  <cp:revision>68</cp:revision>
  <cp:lastPrinted>2013-09-11T18:32:35Z</cp:lastPrinted>
  <dcterms:modified xsi:type="dcterms:W3CDTF">2018-08-30T17:54:31Z</dcterms:modified>
</cp:coreProperties>
</file>