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0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5D2-57B9-4C83-A519-369E15035DC9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9F16-D4F5-4910-A5B0-D6643B2CD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1963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5D2-57B9-4C83-A519-369E15035DC9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9F16-D4F5-4910-A5B0-D6643B2CD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0586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5D2-57B9-4C83-A519-369E15035DC9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9F16-D4F5-4910-A5B0-D6643B2CD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3466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5D2-57B9-4C83-A519-369E15035DC9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9F16-D4F5-4910-A5B0-D6643B2CD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9855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5D2-57B9-4C83-A519-369E15035DC9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9F16-D4F5-4910-A5B0-D6643B2CD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850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5D2-57B9-4C83-A519-369E15035DC9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9F16-D4F5-4910-A5B0-D6643B2CD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0713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5D2-57B9-4C83-A519-369E15035DC9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9F16-D4F5-4910-A5B0-D6643B2CD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5776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5D2-57B9-4C83-A519-369E15035DC9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9F16-D4F5-4910-A5B0-D6643B2CD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0753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5D2-57B9-4C83-A519-369E15035DC9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9F16-D4F5-4910-A5B0-D6643B2CD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5672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5D2-57B9-4C83-A519-369E15035DC9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9F16-D4F5-4910-A5B0-D6643B2CD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8641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5D2-57B9-4C83-A519-369E15035DC9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9F16-D4F5-4910-A5B0-D6643B2CD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8211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AF5D2-57B9-4C83-A519-369E15035DC9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9F16-D4F5-4910-A5B0-D6643B2CD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0459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848" y="642551"/>
            <a:ext cx="8872151" cy="601363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MUNICÍPIO DE BALNEÁRIO PIÇARRAS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64858" y="2239861"/>
            <a:ext cx="7281649" cy="3514986"/>
          </a:xfrm>
        </p:spPr>
        <p:txBody>
          <a:bodyPr>
            <a:normAutofit/>
          </a:bodyPr>
          <a:lstStyle/>
          <a:p>
            <a:r>
              <a:rPr lang="pt-BR" sz="4400" b="1" dirty="0"/>
              <a:t>   </a:t>
            </a:r>
            <a:r>
              <a:rPr lang="pt-BR" sz="6000" b="1" dirty="0">
                <a:solidFill>
                  <a:schemeClr val="accent1">
                    <a:lumMod val="75000"/>
                  </a:schemeClr>
                </a:solidFill>
              </a:rPr>
              <a:t>ARRECADAÇÃO</a:t>
            </a:r>
            <a:r>
              <a:rPr lang="pt-BR" sz="4400" b="1" dirty="0"/>
              <a:t> </a:t>
            </a:r>
          </a:p>
        </p:txBody>
      </p:sp>
      <p:pic>
        <p:nvPicPr>
          <p:cNvPr id="4" name="Imagem 3" descr="Pmp - Brasã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848" y="642551"/>
            <a:ext cx="752475" cy="62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Bandeira município 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4353" y="593314"/>
            <a:ext cx="685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05" y="3056947"/>
            <a:ext cx="3783435" cy="2090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511250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515600" cy="5811838"/>
          </a:xfrm>
        </p:spPr>
      </p:pic>
    </p:spTree>
    <p:extLst>
      <p:ext uri="{BB962C8B-B14F-4D97-AF65-F5344CB8AC3E}">
        <p14:creationId xmlns="" xmlns:p14="http://schemas.microsoft.com/office/powerpoint/2010/main" val="538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6" y="515155"/>
            <a:ext cx="10509160" cy="5661807"/>
          </a:xfrm>
        </p:spPr>
      </p:pic>
    </p:spTree>
    <p:extLst>
      <p:ext uri="{BB962C8B-B14F-4D97-AF65-F5344CB8AC3E}">
        <p14:creationId xmlns="" xmlns:p14="http://schemas.microsoft.com/office/powerpoint/2010/main" val="151405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515155"/>
            <a:ext cx="10792496" cy="5563674"/>
          </a:xfrm>
        </p:spPr>
      </p:pic>
    </p:spTree>
    <p:extLst>
      <p:ext uri="{BB962C8B-B14F-4D97-AF65-F5344CB8AC3E}">
        <p14:creationId xmlns="" xmlns:p14="http://schemas.microsoft.com/office/powerpoint/2010/main" val="30382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879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163144" y="1532979"/>
            <a:ext cx="2378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1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Alexander Pinto</a:t>
            </a:r>
          </a:p>
          <a:p>
            <a:pPr lvl="0" algn="just"/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Assessor Tributário</a:t>
            </a:r>
          </a:p>
          <a:p>
            <a:pPr lvl="0" algn="just"/>
            <a:endParaRPr lang="pt-BR" sz="16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 de Arrecadação, </a:t>
            </a:r>
          </a:p>
          <a:p>
            <a:pPr lvl="0" algn="just"/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Fiscalização e Cadastro</a:t>
            </a:r>
            <a:endParaRPr lang="pt-BR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95" y="95650"/>
            <a:ext cx="975951" cy="883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0127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46" r="9252" b="15483"/>
          <a:stretch/>
        </p:blipFill>
        <p:spPr>
          <a:xfrm rot="10800000">
            <a:off x="0" y="0"/>
            <a:ext cx="12191998" cy="35446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0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considerações pertinentes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12135"/>
            <a:ext cx="10515600" cy="4765745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Nossa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através do seu setor de arrecadação, angariar os recursos necessários para poder cumprir com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 propostas e a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públicos essenciais.</a:t>
            </a:r>
          </a:p>
          <a:p>
            <a:pPr algn="just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contexto, para que a administração tributária municipal exerça suas atribuições com excelência, ela necessita de uma estrutura operacional adequada e compatível com suas necessidades de trabalho e perspectivas de arrecadação. </a:t>
            </a:r>
          </a:p>
          <a:p>
            <a:pPr algn="just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tanto, foram feitos investimentos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estrutura administrativa de uma forma geral, bem como a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modernização do sistema de gestão da administração municipal, neste que se inclui as ferramentas e os módulos direcionados ao setor de arrecadação.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49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46" r="9252" b="5263"/>
          <a:stretch/>
        </p:blipFill>
        <p:spPr>
          <a:xfrm rot="10800000">
            <a:off x="0" y="5596"/>
            <a:ext cx="12191998" cy="39733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0810"/>
            <a:ext cx="10515600" cy="1698567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OBTIDOS COM A IMPLANTAÇÃO DO NOVO SISTEMA DE GESTÃO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97091"/>
            <a:ext cx="10515600" cy="446611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endParaRPr lang="pt-BR" sz="3200" dirty="0"/>
          </a:p>
          <a:p>
            <a:pPr>
              <a:spcBef>
                <a:spcPts val="2400"/>
              </a:spcBef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Economia.</a:t>
            </a:r>
          </a:p>
          <a:p>
            <a:pPr>
              <a:spcBef>
                <a:spcPts val="2400"/>
              </a:spcBef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Aumento de receita.</a:t>
            </a:r>
          </a:p>
          <a:p>
            <a:pPr>
              <a:spcBef>
                <a:spcPts val="2400"/>
              </a:spcBef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Maior segurança.</a:t>
            </a:r>
          </a:p>
          <a:p>
            <a:pPr>
              <a:spcBef>
                <a:spcPts val="2400"/>
              </a:spcBef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Alta disponibilidade.</a:t>
            </a:r>
          </a:p>
          <a:p>
            <a:pPr>
              <a:spcBef>
                <a:spcPts val="2400"/>
              </a:spcBef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Maior comodidade ao usuário.</a:t>
            </a:r>
          </a:p>
        </p:txBody>
      </p:sp>
    </p:spTree>
    <p:extLst>
      <p:ext uri="{BB962C8B-B14F-4D97-AF65-F5344CB8AC3E}">
        <p14:creationId xmlns="" xmlns:p14="http://schemas.microsoft.com/office/powerpoint/2010/main" val="321146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46" r="9252" b="5263"/>
          <a:stretch/>
        </p:blipFill>
        <p:spPr>
          <a:xfrm rot="10800000">
            <a:off x="0" y="5596"/>
            <a:ext cx="12191998" cy="39733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369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implantação do novo sistema de gestão o Município de Balneário Piçarras economizou.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25684"/>
            <a:ext cx="10515600" cy="42127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Softwares para sistemas operacionais.</a:t>
            </a:r>
          </a:p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Softwares gerenciadores de banco de dados.</a:t>
            </a:r>
          </a:p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Nenhuma licença adicional foi necessária.</a:t>
            </a:r>
          </a:p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Virtualização de servidores.</a:t>
            </a:r>
          </a:p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Antivírus.</a:t>
            </a:r>
          </a:p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 Backup.</a:t>
            </a:r>
          </a:p>
        </p:txBody>
      </p:sp>
    </p:spTree>
    <p:extLst>
      <p:ext uri="{BB962C8B-B14F-4D97-AF65-F5344CB8AC3E}">
        <p14:creationId xmlns="" xmlns:p14="http://schemas.microsoft.com/office/powerpoint/2010/main" val="181861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46" r="9252" b="5263"/>
          <a:stretch/>
        </p:blipFill>
        <p:spPr>
          <a:xfrm rot="10800000">
            <a:off x="0" y="5596"/>
            <a:ext cx="12191998" cy="39733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implantação do novo sistema de gestão o Município de Balneário Piçarras economizou.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843989"/>
            <a:ext cx="10515600" cy="380446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Mão de obra. </a:t>
            </a:r>
          </a:p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Espaço físico.</a:t>
            </a:r>
          </a:p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Sistema de refrigeramento. </a:t>
            </a:r>
          </a:p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Segurança física.</a:t>
            </a:r>
          </a:p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Sistema elétrico (nobreaks e motogeradores).</a:t>
            </a:r>
          </a:p>
        </p:txBody>
      </p:sp>
    </p:spTree>
    <p:extLst>
      <p:ext uri="{BB962C8B-B14F-4D97-AF65-F5344CB8AC3E}">
        <p14:creationId xmlns="" xmlns:p14="http://schemas.microsoft.com/office/powerpoint/2010/main" val="19418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46" r="9252" b="5263"/>
          <a:stretch/>
        </p:blipFill>
        <p:spPr>
          <a:xfrm rot="10800000">
            <a:off x="0" y="5596"/>
            <a:ext cx="12191998" cy="39733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RECEITA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implantação de novo sistema de gestão, houve uma majoração significativa da arrecadação.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754325"/>
            <a:ext cx="11063288" cy="435133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Integração com cartório.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Notificação única de todos os débitos com código de barras, possibilitando o contribuinte pagar os débitos através deste documento.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Emissão de guias para pagamento pela internet.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Peticionamento eletrônico integrado ao TJ.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Permite acionar judicialmente ou via cartório os corresponsáveis do     lançamento tributário.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Economia de tempo tanto para o Município quanto para o contribuinte.</a:t>
            </a:r>
          </a:p>
        </p:txBody>
      </p:sp>
    </p:spTree>
    <p:extLst>
      <p:ext uri="{BB962C8B-B14F-4D97-AF65-F5344CB8AC3E}">
        <p14:creationId xmlns="" xmlns:p14="http://schemas.microsoft.com/office/powerpoint/2010/main" val="38827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46" r="9252" b="5263"/>
          <a:stretch/>
        </p:blipFill>
        <p:spPr>
          <a:xfrm rot="10800000">
            <a:off x="0" y="5596"/>
            <a:ext cx="12191998" cy="39733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RECEITA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implantação de novo sistema de gestão, houve uma majoração significativa da arrecadação.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868622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Campanhas de refinanciamento.</a:t>
            </a:r>
          </a:p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Emissão de guia única, reduzindo taxas do banco.</a:t>
            </a:r>
          </a:p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Controle de diferenças de pagamentos nas baixas magnéticas/manuais.</a:t>
            </a:r>
          </a:p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ISSQN Bancos e Construção Civil.</a:t>
            </a:r>
          </a:p>
          <a:p>
            <a:pPr>
              <a:spcBef>
                <a:spcPts val="2400"/>
              </a:spcBef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Cruzamento de dados/Inteligência Fiscal.</a:t>
            </a:r>
          </a:p>
        </p:txBody>
      </p:sp>
    </p:spTree>
    <p:extLst>
      <p:ext uri="{BB962C8B-B14F-4D97-AF65-F5344CB8AC3E}">
        <p14:creationId xmlns="" xmlns:p14="http://schemas.microsoft.com/office/powerpoint/2010/main" val="223133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365125"/>
            <a:ext cx="10967434" cy="6022796"/>
          </a:xfrm>
        </p:spPr>
      </p:pic>
    </p:spTree>
    <p:extLst>
      <p:ext uri="{BB962C8B-B14F-4D97-AF65-F5344CB8AC3E}">
        <p14:creationId xmlns="" xmlns:p14="http://schemas.microsoft.com/office/powerpoint/2010/main" val="2338375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3639"/>
            <a:ext cx="10515600" cy="5713324"/>
          </a:xfrm>
        </p:spPr>
      </p:pic>
    </p:spTree>
    <p:extLst>
      <p:ext uri="{BB962C8B-B14F-4D97-AF65-F5344CB8AC3E}">
        <p14:creationId xmlns="" xmlns:p14="http://schemas.microsoft.com/office/powerpoint/2010/main" val="2103344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310</Words>
  <Application>Microsoft Office PowerPoint</Application>
  <PresentationFormat>Personalizar</PresentationFormat>
  <Paragraphs>45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MUNICÍPIO DE BALNEÁRIO PIÇARRAS </vt:lpstr>
      <vt:lpstr>Algumas considerações pertinentes</vt:lpstr>
      <vt:lpstr>RESULTADOS OBTIDOS COM A IMPLANTAÇÃO DO NOVO SISTEMA DE GESTÃO</vt:lpstr>
      <vt:lpstr>ECONOMIA Com a implantação do novo sistema de gestão o Município de Balneário Piçarras economizou.</vt:lpstr>
      <vt:lpstr>ECONOMIA Com a implantação do novo sistema de gestão o Município de Balneário Piçarras economizou.</vt:lpstr>
      <vt:lpstr>AUMENTO DA RECEITA Com a implantação de novo sistema de gestão, houve uma majoração significativa da arrecadação.</vt:lpstr>
      <vt:lpstr>AUMENTO DA RECEITA Com a implantação de novo sistema de gestão, houve uma majoração significativa da arrecadação.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MUNICÍPIO DE BALNEÁRIO PIÇARRAS</dc:title>
  <dc:creator>NP19292</dc:creator>
  <cp:lastModifiedBy>IrmaBC</cp:lastModifiedBy>
  <cp:revision>50</cp:revision>
  <dcterms:created xsi:type="dcterms:W3CDTF">2017-05-10T11:25:46Z</dcterms:created>
  <dcterms:modified xsi:type="dcterms:W3CDTF">2017-05-19T17:11:25Z</dcterms:modified>
</cp:coreProperties>
</file>